
<file path=[Content_Types].xml><?xml version="1.0" encoding="utf-8"?>
<Types xmlns="http://schemas.openxmlformats.org/package/2006/content-types">
  <Default Extension="xml" ContentType="application/xml"/>
  <Default Extension="doc" ContentType="application/msword"/>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7.xml" ContentType="application/vnd.openxmlformats-officedocument.presentationml.notesSlide+xml"/>
  <Override PartName="/ppt/embeddings/oleObject5.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6.bin" ContentType="application/vnd.openxmlformats-officedocument.oleObject"/>
  <Override PartName="/ppt/notesSlides/notesSlide10.xml" ContentType="application/vnd.openxmlformats-officedocument.presentationml.notesSlide+xml"/>
  <Override PartName="/ppt/embeddings/oleObject7.bin" ContentType="application/vnd.openxmlformats-officedocument.oleObject"/>
  <Override PartName="/ppt/notesSlides/notesSlide11.xml" ContentType="application/vnd.openxmlformats-officedocument.presentationml.notesSlide+xml"/>
  <Override PartName="/ppt/embeddings/oleObject8.bin" ContentType="application/vnd.openxmlformats-officedocument.oleObject"/>
  <Override PartName="/ppt/notesSlides/notesSlide12.xml" ContentType="application/vnd.openxmlformats-officedocument.presentationml.notesSlide+xml"/>
  <Override PartName="/ppt/embeddings/oleObject9.bin" ContentType="application/vnd.openxmlformats-officedocument.oleObject"/>
  <Override PartName="/ppt/notesSlides/notesSlide13.xml" ContentType="application/vnd.openxmlformats-officedocument.presentationml.notesSlide+xml"/>
  <Override PartName="/ppt/embeddings/oleObject10.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13.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embeddings/oleObject14.bin" ContentType="application/vnd.openxmlformats-officedocument.oleObject"/>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15.bin" ContentType="application/vnd.openxmlformats-officedocument.oleObject"/>
  <Override PartName="/ppt/notesSlides/notesSlide26.xml" ContentType="application/vnd.openxmlformats-officedocument.presentationml.notesSlide+xml"/>
  <Override PartName="/ppt/embeddings/oleObject16.bin" ContentType="application/vnd.openxmlformats-officedocument.oleObject"/>
  <Override PartName="/ppt/notesSlides/notesSlide27.xml" ContentType="application/vnd.openxmlformats-officedocument.presentationml.notesSlide+xml"/>
  <Override PartName="/ppt/embeddings/oleObject17.bin" ContentType="application/vnd.openxmlformats-officedocument.oleObject"/>
  <Override PartName="/ppt/notesSlides/notesSlide28.xml" ContentType="application/vnd.openxmlformats-officedocument.presentationml.notesSlide+xml"/>
  <Override PartName="/ppt/notesSlides/notesSlide29.xml" ContentType="application/vnd.openxmlformats-officedocument.presentationml.notesSlide+xml"/>
  <Override PartName="/ppt/embeddings/oleObject18.bin" ContentType="application/vnd.openxmlformats-officedocument.oleObject"/>
  <Override PartName="/ppt/notesSlides/notesSlide30.xml" ContentType="application/vnd.openxmlformats-officedocument.presentationml.notesSlide+xml"/>
  <Override PartName="/ppt/embeddings/oleObject19.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embeddings/oleObject20.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embeddings/oleObject24.bin" ContentType="application/vnd.openxmlformats-officedocument.oleObject"/>
  <Override PartName="/ppt/embeddings/oleObject25.bin" ContentType="application/vnd.openxmlformats-officedocument.oleObject"/>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embeddings/oleObject26.bin" ContentType="application/vnd.openxmlformats-officedocument.oleObject"/>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embeddings/oleObject27.bin" ContentType="application/vnd.openxmlformats-officedocument.oleObject"/>
  <Override PartName="/ppt/notesSlides/notesSlide58.xml" ContentType="application/vnd.openxmlformats-officedocument.presentationml.notesSlide+xml"/>
  <Override PartName="/ppt/embeddings/oleObject28.bin" ContentType="application/vnd.openxmlformats-officedocument.oleObject"/>
  <Override PartName="/ppt/notesSlides/notesSlide59.xml" ContentType="application/vnd.openxmlformats-officedocument.presentationml.notesSlide+xml"/>
  <Override PartName="/ppt/embeddings/oleObject29.bin" ContentType="application/vnd.openxmlformats-officedocument.oleObject"/>
  <Override PartName="/ppt/notesSlides/notesSlide60.xml" ContentType="application/vnd.openxmlformats-officedocument.presentationml.notesSlide+xml"/>
  <Override PartName="/ppt/notesSlides/notesSlide61.xml" ContentType="application/vnd.openxmlformats-officedocument.presentationml.notesSlide+xml"/>
  <Override PartName="/ppt/embeddings/oleObject30.bin" ContentType="application/vnd.openxmlformats-officedocument.oleObject"/>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6"/>
  </p:notesMasterIdLst>
  <p:handoutMasterIdLst>
    <p:handoutMasterId r:id="rId67"/>
  </p:handoutMasterIdLst>
  <p:sldIdLst>
    <p:sldId id="298" r:id="rId2"/>
    <p:sldId id="359" r:id="rId3"/>
    <p:sldId id="299" r:id="rId4"/>
    <p:sldId id="264" r:id="rId5"/>
    <p:sldId id="262" r:id="rId6"/>
    <p:sldId id="371" r:id="rId7"/>
    <p:sldId id="266" r:id="rId8"/>
    <p:sldId id="304" r:id="rId9"/>
    <p:sldId id="261" r:id="rId10"/>
    <p:sldId id="270" r:id="rId11"/>
    <p:sldId id="271" r:id="rId12"/>
    <p:sldId id="259" r:id="rId13"/>
    <p:sldId id="340" r:id="rId14"/>
    <p:sldId id="289" r:id="rId15"/>
    <p:sldId id="351" r:id="rId16"/>
    <p:sldId id="370" r:id="rId17"/>
    <p:sldId id="284" r:id="rId18"/>
    <p:sldId id="308" r:id="rId19"/>
    <p:sldId id="275" r:id="rId20"/>
    <p:sldId id="285" r:id="rId21"/>
    <p:sldId id="277" r:id="rId22"/>
    <p:sldId id="291" r:id="rId23"/>
    <p:sldId id="286" r:id="rId24"/>
    <p:sldId id="309" r:id="rId25"/>
    <p:sldId id="345" r:id="rId26"/>
    <p:sldId id="342" r:id="rId27"/>
    <p:sldId id="341" r:id="rId28"/>
    <p:sldId id="279" r:id="rId29"/>
    <p:sldId id="373" r:id="rId30"/>
    <p:sldId id="287" r:id="rId31"/>
    <p:sldId id="310" r:id="rId32"/>
    <p:sldId id="352" r:id="rId33"/>
    <p:sldId id="311" r:id="rId34"/>
    <p:sldId id="296" r:id="rId35"/>
    <p:sldId id="290" r:id="rId36"/>
    <p:sldId id="265" r:id="rId37"/>
    <p:sldId id="358" r:id="rId38"/>
    <p:sldId id="292" r:id="rId39"/>
    <p:sldId id="353" r:id="rId40"/>
    <p:sldId id="312" r:id="rId41"/>
    <p:sldId id="314" r:id="rId42"/>
    <p:sldId id="354" r:id="rId43"/>
    <p:sldId id="278" r:id="rId44"/>
    <p:sldId id="315" r:id="rId45"/>
    <p:sldId id="316" r:id="rId46"/>
    <p:sldId id="317" r:id="rId47"/>
    <p:sldId id="318" r:id="rId48"/>
    <p:sldId id="346" r:id="rId49"/>
    <p:sldId id="374" r:id="rId50"/>
    <p:sldId id="336" r:id="rId51"/>
    <p:sldId id="360" r:id="rId52"/>
    <p:sldId id="357" r:id="rId53"/>
    <p:sldId id="367" r:id="rId54"/>
    <p:sldId id="348" r:id="rId55"/>
    <p:sldId id="338" r:id="rId56"/>
    <p:sldId id="361" r:id="rId57"/>
    <p:sldId id="362" r:id="rId58"/>
    <p:sldId id="363" r:id="rId59"/>
    <p:sldId id="364" r:id="rId60"/>
    <p:sldId id="365" r:id="rId61"/>
    <p:sldId id="366" r:id="rId62"/>
    <p:sldId id="306" r:id="rId63"/>
    <p:sldId id="369" r:id="rId64"/>
    <p:sldId id="355" r:id="rId65"/>
  </p:sldIdLst>
  <p:sldSz cx="9144000" cy="6858000" type="screen4x3"/>
  <p:notesSz cx="6858000" cy="9117013"/>
  <p:defaultTextStyle>
    <a:defPPr>
      <a:defRPr lang="en-US"/>
    </a:defPPr>
    <a:lvl1pPr algn="l" rtl="0" eaLnBrk="0" fontAlgn="base" hangingPunct="0">
      <a:spcBef>
        <a:spcPct val="50000"/>
      </a:spcBef>
      <a:spcAft>
        <a:spcPct val="0"/>
      </a:spcAft>
      <a:defRPr sz="2400" i="1"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1pPr>
    <a:lvl2pPr marL="457200" algn="l" rtl="0" eaLnBrk="0" fontAlgn="base" hangingPunct="0">
      <a:spcBef>
        <a:spcPct val="50000"/>
      </a:spcBef>
      <a:spcAft>
        <a:spcPct val="0"/>
      </a:spcAft>
      <a:defRPr sz="2400" i="1"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2pPr>
    <a:lvl3pPr marL="914400" algn="l" rtl="0" eaLnBrk="0" fontAlgn="base" hangingPunct="0">
      <a:spcBef>
        <a:spcPct val="50000"/>
      </a:spcBef>
      <a:spcAft>
        <a:spcPct val="0"/>
      </a:spcAft>
      <a:defRPr sz="2400" i="1"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3pPr>
    <a:lvl4pPr marL="1371600" algn="l" rtl="0" eaLnBrk="0" fontAlgn="base" hangingPunct="0">
      <a:spcBef>
        <a:spcPct val="50000"/>
      </a:spcBef>
      <a:spcAft>
        <a:spcPct val="0"/>
      </a:spcAft>
      <a:defRPr sz="2400" i="1"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4pPr>
    <a:lvl5pPr marL="1828800" algn="l" rtl="0" eaLnBrk="0" fontAlgn="base" hangingPunct="0">
      <a:spcBef>
        <a:spcPct val="50000"/>
      </a:spcBef>
      <a:spcAft>
        <a:spcPct val="0"/>
      </a:spcAft>
      <a:defRPr sz="2400" i="1"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5pPr>
    <a:lvl6pPr marL="2286000" algn="l" defTabSz="457200" rtl="0" eaLnBrk="1" latinLnBrk="0" hangingPunct="1">
      <a:defRPr sz="2400" i="1"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6pPr>
    <a:lvl7pPr marL="2743200" algn="l" defTabSz="457200" rtl="0" eaLnBrk="1" latinLnBrk="0" hangingPunct="1">
      <a:defRPr sz="2400" i="1"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7pPr>
    <a:lvl8pPr marL="3200400" algn="l" defTabSz="457200" rtl="0" eaLnBrk="1" latinLnBrk="0" hangingPunct="1">
      <a:defRPr sz="2400" i="1"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8pPr>
    <a:lvl9pPr marL="3657600" algn="l" defTabSz="457200" rtl="0" eaLnBrk="1" latinLnBrk="0" hangingPunct="1">
      <a:defRPr sz="2400" i="1" kern="1200">
        <a:solidFill>
          <a:schemeClr val="tx1"/>
        </a:solidFill>
        <a:effectLst>
          <a:outerShdw blurRad="38100" dist="38100" dir="2700000" algn="tl">
            <a:srgbClr val="000000">
              <a:alpha val="43137"/>
            </a:srgbClr>
          </a:outerShdw>
        </a:effectLst>
        <a:latin typeface="Times New Roman"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0066FF"/>
    <a:srgbClr val="33CCCC"/>
    <a:srgbClr val="FF33CC"/>
    <a:srgbClr val="FF0066"/>
    <a:srgbClr val="00FF00"/>
    <a:srgbClr val="00FF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91" autoAdjust="0"/>
    <p:restoredTop sz="86408" autoAdjust="0"/>
  </p:normalViewPr>
  <p:slideViewPr>
    <p:cSldViewPr>
      <p:cViewPr>
        <p:scale>
          <a:sx n="50" d="100"/>
          <a:sy n="50" d="100"/>
        </p:scale>
        <p:origin x="-2192" y="-7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1662"/>
    </p:cViewPr>
  </p:sorterViewPr>
  <p:notesViewPr>
    <p:cSldViewPr>
      <p:cViewPr>
        <p:scale>
          <a:sx n="66" d="100"/>
          <a:sy n="66" d="100"/>
        </p:scale>
        <p:origin x="-930" y="360"/>
      </p:cViewPr>
      <p:guideLst>
        <p:guide orient="horz" pos="2872"/>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wmf"/><Relationship Id="rId2" Type="http://schemas.openxmlformats.org/officeDocument/2006/relationships/image" Target="../media/image29.png"/><Relationship Id="rId3"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wmf"/><Relationship Id="rId2" Type="http://schemas.openxmlformats.org/officeDocument/2006/relationships/image" Target="../media/image3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0" y="0"/>
            <a:ext cx="2971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a:defRPr sz="1200">
                <a:effectLst>
                  <a:outerShdw blurRad="38100" dist="38100" dir="2700000" algn="tl">
                    <a:srgbClr val="DDDDDD"/>
                  </a:outerShdw>
                </a:effectLst>
              </a:defRPr>
            </a:lvl1pPr>
          </a:lstStyle>
          <a:p>
            <a:endParaRPr lang="en-US"/>
          </a:p>
        </p:txBody>
      </p:sp>
      <p:sp>
        <p:nvSpPr>
          <p:cNvPr id="191491" name="Rectangle 3"/>
          <p:cNvSpPr>
            <a:spLocks noGrp="1" noChangeArrowheads="1"/>
          </p:cNvSpPr>
          <p:nvPr>
            <p:ph type="dt" sz="quarter" idx="1"/>
          </p:nvPr>
        </p:nvSpPr>
        <p:spPr bwMode="auto">
          <a:xfrm>
            <a:off x="3886200" y="0"/>
            <a:ext cx="2971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algn="r">
              <a:defRPr sz="1200">
                <a:effectLst>
                  <a:outerShdw blurRad="38100" dist="38100" dir="2700000" algn="tl">
                    <a:srgbClr val="DDDDDD"/>
                  </a:outerShdw>
                </a:effectLst>
              </a:defRPr>
            </a:lvl1pPr>
          </a:lstStyle>
          <a:p>
            <a:endParaRPr lang="en-US"/>
          </a:p>
        </p:txBody>
      </p:sp>
      <p:sp>
        <p:nvSpPr>
          <p:cNvPr id="191492" name="Rectangle 4"/>
          <p:cNvSpPr>
            <a:spLocks noGrp="1" noChangeArrowheads="1"/>
          </p:cNvSpPr>
          <p:nvPr>
            <p:ph type="ftr" sz="quarter" idx="2"/>
          </p:nvPr>
        </p:nvSpPr>
        <p:spPr bwMode="auto">
          <a:xfrm>
            <a:off x="0" y="8842375"/>
            <a:ext cx="2971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spAutoFit/>
          </a:bodyPr>
          <a:lstStyle>
            <a:lvl1pPr>
              <a:defRPr sz="1200">
                <a:effectLst>
                  <a:outerShdw blurRad="38100" dist="38100" dir="2700000" algn="tl">
                    <a:srgbClr val="DDDDDD"/>
                  </a:outerShdw>
                </a:effectLst>
              </a:defRPr>
            </a:lvl1pPr>
          </a:lstStyle>
          <a:p>
            <a:endParaRPr lang="en-US"/>
          </a:p>
        </p:txBody>
      </p:sp>
      <p:sp>
        <p:nvSpPr>
          <p:cNvPr id="191493" name="Rectangle 5"/>
          <p:cNvSpPr>
            <a:spLocks noGrp="1" noChangeArrowheads="1"/>
          </p:cNvSpPr>
          <p:nvPr>
            <p:ph type="sldNum" sz="quarter" idx="3"/>
          </p:nvPr>
        </p:nvSpPr>
        <p:spPr bwMode="auto">
          <a:xfrm>
            <a:off x="3886200" y="8842375"/>
            <a:ext cx="2971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spAutoFit/>
          </a:bodyPr>
          <a:lstStyle>
            <a:lvl1pPr algn="r">
              <a:defRPr sz="1200">
                <a:effectLst>
                  <a:outerShdw blurRad="38100" dist="38100" dir="2700000" algn="tl">
                    <a:srgbClr val="DDDDDD"/>
                  </a:outerShdw>
                </a:effectLst>
              </a:defRPr>
            </a:lvl1pPr>
          </a:lstStyle>
          <a:p>
            <a:fld id="{6FF955FD-BA53-174B-9F96-0F37976B55AE}" type="slidenum">
              <a:rPr lang="en-US"/>
              <a:pPr/>
              <a:t>‹#›</a:t>
            </a:fld>
            <a:endParaRPr lang="en-US"/>
          </a:p>
        </p:txBody>
      </p:sp>
    </p:spTree>
    <p:extLst>
      <p:ext uri="{BB962C8B-B14F-4D97-AF65-F5344CB8AC3E}">
        <p14:creationId xmlns:p14="http://schemas.microsoft.com/office/powerpoint/2010/main" val="1337735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spcBef>
                <a:spcPct val="0"/>
              </a:spcBef>
              <a:defRPr sz="1200" i="0">
                <a:effectLst/>
              </a:defRPr>
            </a:lvl1pPr>
          </a:lstStyle>
          <a:p>
            <a:endParaRPr lang="en-US"/>
          </a:p>
        </p:txBody>
      </p:sp>
      <p:sp>
        <p:nvSpPr>
          <p:cNvPr id="5123" name="Rectangle 3"/>
          <p:cNvSpPr>
            <a:spLocks noGrp="1" noChangeArrowheads="1"/>
          </p:cNvSpPr>
          <p:nvPr>
            <p:ph type="dt" idx="1"/>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spcBef>
                <a:spcPct val="0"/>
              </a:spcBef>
              <a:defRPr sz="1200" i="0">
                <a:effectLst/>
              </a:defRPr>
            </a:lvl1pPr>
          </a:lstStyle>
          <a:p>
            <a:endParaRPr lang="en-US"/>
          </a:p>
        </p:txBody>
      </p:sp>
      <p:sp>
        <p:nvSpPr>
          <p:cNvPr id="5124" name="Rectangle 4"/>
          <p:cNvSpPr>
            <a:spLocks noChangeArrowheads="1" noTextEdit="1"/>
          </p:cNvSpPr>
          <p:nvPr>
            <p:ph type="sldImg" idx="2"/>
          </p:nvPr>
        </p:nvSpPr>
        <p:spPr bwMode="auto">
          <a:xfrm>
            <a:off x="1150938" y="684213"/>
            <a:ext cx="4557712" cy="34178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4330700"/>
            <a:ext cx="5029200" cy="410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spcBef>
                <a:spcPct val="0"/>
              </a:spcBef>
              <a:defRPr sz="1200" i="0">
                <a:effectLst/>
              </a:defRPr>
            </a:lvl1pPr>
          </a:lstStyle>
          <a:p>
            <a:endParaRPr lang="en-US"/>
          </a:p>
        </p:txBody>
      </p:sp>
      <p:sp>
        <p:nvSpPr>
          <p:cNvPr id="5127" name="Rectangle 7"/>
          <p:cNvSpPr>
            <a:spLocks noGrp="1" noChangeArrowheads="1"/>
          </p:cNvSpPr>
          <p:nvPr>
            <p:ph type="sldNum" sz="quarter" idx="5"/>
          </p:nvPr>
        </p:nvSpPr>
        <p:spPr bwMode="auto">
          <a:xfrm>
            <a:off x="388620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spcBef>
                <a:spcPct val="0"/>
              </a:spcBef>
              <a:defRPr sz="1200" i="0">
                <a:effectLst/>
              </a:defRPr>
            </a:lvl1pPr>
          </a:lstStyle>
          <a:p>
            <a:fld id="{21EC91E8-FEB0-A344-AB41-551D845B52E8}" type="slidenum">
              <a:rPr lang="en-US"/>
              <a:pPr/>
              <a:t>‹#›</a:t>
            </a:fld>
            <a:endParaRPr lang="en-US"/>
          </a:p>
        </p:txBody>
      </p:sp>
    </p:spTree>
    <p:extLst>
      <p:ext uri="{BB962C8B-B14F-4D97-AF65-F5344CB8AC3E}">
        <p14:creationId xmlns:p14="http://schemas.microsoft.com/office/powerpoint/2010/main" val="28972648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FFB81-A953-5848-8D68-5941D09AA409}" type="slidenum">
              <a:rPr lang="en-US"/>
              <a:pPr/>
              <a:t>1</a:t>
            </a:fld>
            <a:endParaRPr lang="en-US"/>
          </a:p>
        </p:txBody>
      </p:sp>
      <p:sp>
        <p:nvSpPr>
          <p:cNvPr id="8704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87043" name="Rectangle 3"/>
          <p:cNvSpPr>
            <a:spLocks noGrp="1" noChangeArrowheads="1"/>
          </p:cNvSpPr>
          <p:nvPr>
            <p:ph type="body" idx="1"/>
          </p:nvPr>
        </p:nvSpPr>
        <p:spPr/>
        <p:txBody>
          <a:bodyPr lIns="89730" tIns="44865" rIns="89730" bIns="44865"/>
          <a:lstStyle/>
          <a:p>
            <a:r>
              <a:rPr lang="en-US"/>
              <a:t>Thanks for coming</a:t>
            </a:r>
          </a:p>
          <a:p>
            <a:r>
              <a:rPr lang="en-US"/>
              <a:t>why us?</a:t>
            </a:r>
          </a:p>
          <a:p>
            <a:r>
              <a:rPr lang="en-US"/>
              <a:t>what is the sourcebook?</a:t>
            </a:r>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654E99-E91E-4045-A606-D1A741306E98}" type="slidenum">
              <a:rPr lang="en-US"/>
              <a:pPr/>
              <a:t>10</a:t>
            </a:fld>
            <a:endParaRPr lang="en-US"/>
          </a:p>
        </p:txBody>
      </p:sp>
      <p:sp>
        <p:nvSpPr>
          <p:cNvPr id="80898"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80899" name="Rectangle 3"/>
          <p:cNvSpPr>
            <a:spLocks noGrp="1" noChangeArrowheads="1"/>
          </p:cNvSpPr>
          <p:nvPr>
            <p:ph type="body" idx="1"/>
          </p:nvPr>
        </p:nvSpPr>
        <p:spPr/>
        <p:txBody>
          <a:bodyPr/>
          <a:lstStyle/>
          <a:p>
            <a:r>
              <a:rPr lang="en-US">
                <a:solidFill>
                  <a:srgbClr val="000000"/>
                </a:solidFill>
              </a:rPr>
              <a:t>So we know that firearms account for more than half of all homicides </a:t>
            </a:r>
          </a:p>
          <a:p>
            <a:r>
              <a:rPr lang="en-US">
                <a:solidFill>
                  <a:srgbClr val="000000"/>
                </a:solidFill>
              </a:rPr>
              <a:t>the picture over time is fairly clear </a:t>
            </a:r>
          </a:p>
          <a:p>
            <a:r>
              <a:rPr lang="en-US">
                <a:solidFill>
                  <a:srgbClr val="000000"/>
                </a:solidFill>
              </a:rPr>
              <a:t>It is almost uncanny how total follows firearms over time</a:t>
            </a:r>
          </a:p>
          <a:p>
            <a:endParaRPr lang="en-US"/>
          </a:p>
          <a:p>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7A6F20-9474-B246-9310-100D45BF5A6E}" type="slidenum">
              <a:rPr lang="en-US"/>
              <a:pPr/>
              <a:t>11</a:t>
            </a:fld>
            <a:endParaRPr lang="en-US"/>
          </a:p>
        </p:txBody>
      </p:sp>
      <p:sp>
        <p:nvSpPr>
          <p:cNvPr id="8192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81923" name="Rectangle 3"/>
          <p:cNvSpPr>
            <a:spLocks noGrp="1" noChangeArrowheads="1"/>
          </p:cNvSpPr>
          <p:nvPr>
            <p:ph type="body" idx="1"/>
          </p:nvPr>
        </p:nvSpPr>
        <p:spPr/>
        <p:txBody>
          <a:bodyPr/>
          <a:lstStyle/>
          <a:p>
            <a:r>
              <a:rPr lang="en-US"/>
              <a:t>To break this same picture down in age groups and look at the trends over a longer period of time</a:t>
            </a:r>
          </a:p>
          <a:p>
            <a:r>
              <a:rPr lang="en-US"/>
              <a:t>Introduce graph first</a:t>
            </a:r>
          </a:p>
          <a:p>
            <a:pPr>
              <a:buFontTx/>
              <a:buChar char="•"/>
            </a:pPr>
            <a:r>
              <a:rPr lang="en-US"/>
              <a:t>Between 1985 and 1998, the firearm homicide death rate 		(deaths per 100,000) increased 168% for 15 to 19 year olds; </a:t>
            </a:r>
          </a:p>
          <a:p>
            <a:pPr>
              <a:buFontTx/>
              <a:buChar char="•"/>
            </a:pPr>
            <a:r>
              <a:rPr lang="en-US"/>
              <a:t>remained about the same for 25 to 29 year olds, </a:t>
            </a:r>
          </a:p>
          <a:p>
            <a:pPr>
              <a:buFontTx/>
              <a:buChar char="•"/>
            </a:pPr>
            <a:r>
              <a:rPr lang="en-US"/>
              <a:t>and decreased for those over age 35.</a:t>
            </a:r>
          </a:p>
          <a:p>
            <a:pPr>
              <a:buFontTx/>
              <a:buChar char="•"/>
            </a:pPr>
            <a:r>
              <a:rPr lang="en-US"/>
              <a:t>The increases in rates of homicide in the early nineties from last slide was driven by the increases in firearm homicide rates and those rates were driven by youth homicide rates.</a:t>
            </a:r>
          </a:p>
          <a:p>
            <a:pPr>
              <a:buFontTx/>
              <a:buChar char="•"/>
            </a:pPr>
            <a:r>
              <a:rPr lang="en-US">
                <a:solidFill>
                  <a:srgbClr val="000000"/>
                </a:solidFill>
              </a:rPr>
              <a:t>The majority (54%) of homicide victims in 1999 was younger than 40 years old.  Thirty-five percent of victims were between ages 15 and 29.</a:t>
            </a:r>
            <a:endParaRPr lang="en-US"/>
          </a:p>
          <a:p>
            <a:pPr>
              <a:buFontTx/>
              <a:buChar char="•"/>
            </a:pPr>
            <a:r>
              <a:rPr lang="en-US"/>
              <a:t>This type of data begs the question of what is driving these trends.  What started happening different in 1986?</a:t>
            </a: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C1807B-CFB5-6449-BD4F-4FD3D3D84EB7}" type="slidenum">
              <a:rPr lang="en-US"/>
              <a:pPr/>
              <a:t>12</a:t>
            </a:fld>
            <a:endParaRPr lang="en-US"/>
          </a:p>
        </p:txBody>
      </p:sp>
      <p:sp>
        <p:nvSpPr>
          <p:cNvPr id="9218"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9219" name="Rectangle 3"/>
          <p:cNvSpPr>
            <a:spLocks noGrp="1" noChangeArrowheads="1"/>
          </p:cNvSpPr>
          <p:nvPr>
            <p:ph type="body" idx="1"/>
          </p:nvPr>
        </p:nvSpPr>
        <p:spPr/>
        <p:txBody>
          <a:bodyPr lIns="89725" tIns="44862" rIns="89725" bIns="44862"/>
          <a:lstStyle/>
          <a:p>
            <a:pPr>
              <a:buFontTx/>
              <a:buChar char="•"/>
            </a:pPr>
            <a:r>
              <a:rPr lang="en-US">
                <a:solidFill>
                  <a:srgbClr val="000000"/>
                </a:solidFill>
              </a:rPr>
              <a:t>Again the data can be used to look at different pieces of the puzzle.</a:t>
            </a:r>
          </a:p>
          <a:p>
            <a:pPr>
              <a:buFontTx/>
              <a:buChar char="•"/>
            </a:pPr>
            <a:r>
              <a:rPr lang="en-US">
                <a:solidFill>
                  <a:srgbClr val="000000"/>
                </a:solidFill>
              </a:rPr>
              <a:t>Black males by far the highest rates at any age</a:t>
            </a:r>
          </a:p>
          <a:p>
            <a:pPr>
              <a:buFontTx/>
              <a:buChar char="•"/>
            </a:pPr>
            <a:r>
              <a:rPr lang="en-US">
                <a:solidFill>
                  <a:srgbClr val="000000"/>
                </a:solidFill>
              </a:rPr>
              <a:t>Black females actually higher than white males in 15-19 yr olds and 25-29 yr olds.</a:t>
            </a:r>
          </a:p>
          <a:p>
            <a:r>
              <a:rPr lang="en-US">
                <a:solidFill>
                  <a:srgbClr val="000000"/>
                </a:solidFill>
              </a:rPr>
              <a:t>AND</a:t>
            </a:r>
          </a:p>
          <a:p>
            <a:pPr>
              <a:buFontTx/>
              <a:buChar char="•"/>
            </a:pPr>
            <a:r>
              <a:rPr lang="en-US">
                <a:solidFill>
                  <a:srgbClr val="000000"/>
                </a:solidFill>
              </a:rPr>
              <a:t>Black males aged 20-24 years had the highest rate at </a:t>
            </a:r>
            <a:r>
              <a:rPr lang="en-US" b="1">
                <a:solidFill>
                  <a:srgbClr val="000000"/>
                </a:solidFill>
              </a:rPr>
              <a:t>100.8</a:t>
            </a:r>
            <a:r>
              <a:rPr lang="en-US">
                <a:solidFill>
                  <a:srgbClr val="000000"/>
                </a:solidFill>
              </a:rPr>
              <a:t> per 100,000 population.</a:t>
            </a:r>
          </a:p>
          <a:p>
            <a:pPr>
              <a:buFontTx/>
              <a:buChar char="•"/>
            </a:pPr>
            <a:r>
              <a:rPr lang="en-US" sz="1400"/>
              <a:t>Explain reporting difficulties due to NVS report.</a:t>
            </a:r>
          </a:p>
          <a:p>
            <a:pPr>
              <a:buFontTx/>
              <a:buChar char="•"/>
            </a:pPr>
            <a:r>
              <a:rPr lang="en-US" sz="1400"/>
              <a:t>More groups available from WISQARS but only since 1999 for Hispanics</a:t>
            </a:r>
          </a:p>
          <a:p>
            <a:pPr>
              <a:buFontTx/>
              <a:buChar char="•"/>
            </a:pPr>
            <a:r>
              <a:rPr lang="en-US" sz="1400"/>
              <a:t>1999 date on WISQARS was released about a month ago</a:t>
            </a:r>
          </a:p>
          <a:p>
            <a:endParaRPr lang="en-US"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4D1F62-33D1-CB41-8CE4-5584438A0657}" type="slidenum">
              <a:rPr lang="en-US"/>
              <a:pPr/>
              <a:t>13</a:t>
            </a:fld>
            <a:endParaRPr lang="en-US"/>
          </a:p>
        </p:txBody>
      </p:sp>
      <p:sp>
        <p:nvSpPr>
          <p:cNvPr id="181250"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181251" name="Rectangle 3"/>
          <p:cNvSpPr>
            <a:spLocks noGrp="1" noChangeArrowheads="1"/>
          </p:cNvSpPr>
          <p:nvPr>
            <p:ph type="body" idx="1"/>
          </p:nvPr>
        </p:nvSpPr>
        <p:spPr/>
        <p:txBody>
          <a:bodyPr/>
          <a:lstStyle/>
          <a:p>
            <a:r>
              <a:rPr lang="en-US"/>
              <a:t>When studying interpersonal firearm violence it is very important to look at the particulars of the agent pathway.</a:t>
            </a:r>
          </a:p>
          <a:p>
            <a:r>
              <a:rPr lang="en-US"/>
              <a:t>I</a:t>
            </a:r>
            <a:r>
              <a:rPr lang="ja-JP" altLang="en-US">
                <a:latin typeface="Arial"/>
              </a:rPr>
              <a:t>’</a:t>
            </a:r>
            <a:r>
              <a:rPr lang="en-US"/>
              <a:t>d mentioned before that firearms involved in 70% of homicides</a:t>
            </a:r>
          </a:p>
          <a:p>
            <a:r>
              <a:rPr lang="en-US"/>
              <a:t>in 2000…..</a:t>
            </a:r>
          </a:p>
          <a:p>
            <a:r>
              <a:rPr lang="en-US"/>
              <a:t>READ %</a:t>
            </a:r>
            <a:r>
              <a:rPr lang="ja-JP" altLang="en-US">
                <a:latin typeface="Arial"/>
              </a:rPr>
              <a:t>’</a:t>
            </a:r>
            <a:r>
              <a:rPr lang="en-US"/>
              <a:t>s from the slide</a:t>
            </a:r>
          </a:p>
          <a:p>
            <a:r>
              <a:rPr lang="en-US">
                <a:solidFill>
                  <a:srgbClr val="000000"/>
                </a:solidFill>
              </a:rPr>
              <a:t>As Dr. Schwab talked about at the Forum on Ballistics, </a:t>
            </a:r>
          </a:p>
          <a:p>
            <a:pPr algn="r">
              <a:buFontTx/>
              <a:buChar char="•"/>
            </a:pPr>
            <a:r>
              <a:rPr lang="en-US">
                <a:solidFill>
                  <a:srgbClr val="000000"/>
                </a:solidFill>
              </a:rPr>
              <a:t>since the 1980s, trend toward increased use of semi-automatic pistols, especially 9-mm pistols, instead of revolvers.  </a:t>
            </a:r>
          </a:p>
          <a:p>
            <a:pPr algn="r">
              <a:buFontTx/>
              <a:buChar char="•"/>
            </a:pPr>
            <a:r>
              <a:rPr lang="en-US">
                <a:solidFill>
                  <a:srgbClr val="000000"/>
                </a:solidFill>
              </a:rPr>
              <a:t>As a result, increased rate of multiple bullet wounds with a 		subsequent higher rate of mortality and more complicated wounding patterns for the victims.</a:t>
            </a:r>
            <a:r>
              <a:rPr lang="en-US"/>
              <a:t>	</a:t>
            </a:r>
          </a:p>
          <a:p>
            <a:endParaRPr lang="en-US"/>
          </a:p>
          <a:p>
            <a:endParaRPr lang="en-US"/>
          </a:p>
          <a:p>
            <a:r>
              <a:rPr lang="en-US"/>
              <a:t>McGonigal MD, Cole J, Schwab CW, Kauder DR, Rotondo MF, &amp; Angood PB.  Urban firearm deaths: A five-year perspective.  J Trauma, 35, 532-537, 1993.</a:t>
            </a:r>
          </a:p>
          <a:p>
            <a:r>
              <a:rPr lang="en-US"/>
              <a:t> Wintemute GJ. The relationship between firearm design and firearm violence. Handguns in the 1990s.  JAMA, 1996, 275 	(22): 1749-1753.</a:t>
            </a:r>
          </a:p>
          <a:p>
            <a:r>
              <a:rPr lang="en-US"/>
              <a:t>Nance ML, Stafford PW, &amp; Schwab CW.  Firearm injury among urban youth during the last decade: An escalation in violence.  J Ped Surg, 32:949, 1997.</a:t>
            </a:r>
          </a:p>
          <a:p>
            <a:endParaRPr lang="en-US"/>
          </a:p>
          <a:p>
            <a:endParaRPr lang="en-US"/>
          </a:p>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86C0A9-95CA-7040-8FBD-3F25D53BD4BB}" type="slidenum">
              <a:rPr lang="en-US"/>
              <a:pPr/>
              <a:t>14</a:t>
            </a:fld>
            <a:endParaRPr lang="en-US"/>
          </a:p>
        </p:txBody>
      </p:sp>
      <p:sp>
        <p:nvSpPr>
          <p:cNvPr id="111618"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111619" name="Rectangle 3"/>
          <p:cNvSpPr>
            <a:spLocks noGrp="1" noChangeArrowheads="1"/>
          </p:cNvSpPr>
          <p:nvPr>
            <p:ph type="body" idx="1"/>
          </p:nvPr>
        </p:nvSpPr>
        <p:spPr/>
        <p:txBody>
          <a:bodyPr/>
          <a:lstStyle/>
          <a:p>
            <a:pPr>
              <a:buFontTx/>
              <a:buChar char="•"/>
            </a:pPr>
            <a:r>
              <a:rPr lang="en-US">
                <a:latin typeface="Arial" charset="0"/>
              </a:rPr>
              <a:t>In many communities through out the country </a:t>
            </a:r>
          </a:p>
          <a:p>
            <a:r>
              <a:rPr lang="en-US">
                <a:latin typeface="Arial" charset="0"/>
              </a:rPr>
              <a:t>the trends which I have spoken of along with many other factors </a:t>
            </a:r>
          </a:p>
          <a:p>
            <a:r>
              <a:rPr lang="en-US">
                <a:latin typeface="Arial" charset="0"/>
              </a:rPr>
              <a:t>drive people to feel they need to arm themselves at home </a:t>
            </a:r>
          </a:p>
          <a:p>
            <a:r>
              <a:rPr lang="en-US">
                <a:latin typeface="Arial" charset="0"/>
              </a:rPr>
              <a:t>or for some all the time</a:t>
            </a:r>
            <a:endParaRPr lang="en-US"/>
          </a:p>
          <a:p>
            <a:pPr>
              <a:buFontTx/>
              <a:buChar char="•"/>
            </a:pPr>
            <a:r>
              <a:rPr lang="en-US">
                <a:latin typeface="Arial" charset="0"/>
              </a:rPr>
              <a:t>Read Kleck bullet</a:t>
            </a:r>
          </a:p>
          <a:p>
            <a:pPr>
              <a:buFontTx/>
              <a:buChar char="•"/>
            </a:pPr>
            <a:r>
              <a:rPr lang="en-US">
                <a:latin typeface="Arial" charset="0"/>
              </a:rPr>
              <a:t>This and other studies like it are matched against studies like Kellermans</a:t>
            </a:r>
          </a:p>
          <a:p>
            <a:pPr>
              <a:buFontTx/>
              <a:buChar char="•"/>
            </a:pPr>
            <a:r>
              <a:rPr lang="en-US">
                <a:latin typeface="Arial" charset="0"/>
              </a:rPr>
              <a:t>Read bullets 2 and 3</a:t>
            </a:r>
          </a:p>
          <a:p>
            <a:pPr>
              <a:buFontTx/>
              <a:buChar char="•"/>
            </a:pPr>
            <a:r>
              <a:rPr lang="en-US">
                <a:latin typeface="Arial" charset="0"/>
              </a:rPr>
              <a:t>In 1998 an estimated 39% of U.S. households had a firearm, 24% had a handgun</a:t>
            </a:r>
          </a:p>
          <a:p>
            <a:pPr>
              <a:buFontTx/>
              <a:buChar char="•"/>
            </a:pPr>
            <a:r>
              <a:rPr lang="en-US">
                <a:latin typeface="Arial" charset="0"/>
              </a:rPr>
              <a:t>Study followed handgun purchasers compared to general pop and found that the rate of firearm suicide in the first week after purchase was 57 times higher.</a:t>
            </a:r>
          </a:p>
          <a:p>
            <a:r>
              <a:rPr lang="en-US">
                <a:latin typeface="Arial" charset="0"/>
              </a:rPr>
              <a:t>	Wintemute et al  </a:t>
            </a:r>
            <a:r>
              <a:rPr lang="ja-JP" altLang="en-US">
                <a:latin typeface="Arial"/>
              </a:rPr>
              <a:t>“</a:t>
            </a:r>
            <a:r>
              <a:rPr lang="en-US">
                <a:latin typeface="Arial" charset="0"/>
              </a:rPr>
              <a:t>Mortality Among Recent Purchasers ofHandguns, </a:t>
            </a:r>
            <a:r>
              <a:rPr lang="ja-JP" altLang="en-US">
                <a:latin typeface="Arial"/>
              </a:rPr>
              <a:t>“</a:t>
            </a:r>
            <a:r>
              <a:rPr lang="en-US">
                <a:latin typeface="Arial" charset="0"/>
              </a:rPr>
              <a:t>NEJM  341:21, 1583-9, Nov 18,1999</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9EE9BA-C28C-B54C-9362-F6F1D20D08DD}" type="slidenum">
              <a:rPr lang="en-US"/>
              <a:pPr/>
              <a:t>15</a:t>
            </a:fld>
            <a:endParaRPr lang="en-US"/>
          </a:p>
        </p:txBody>
      </p:sp>
      <p:sp>
        <p:nvSpPr>
          <p:cNvPr id="236546"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36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3F95D8-A6AE-7444-90B5-CEF761E89760}" type="slidenum">
              <a:rPr lang="en-US"/>
              <a:pPr/>
              <a:t>16</a:t>
            </a:fld>
            <a:endParaRPr lang="en-US"/>
          </a:p>
        </p:txBody>
      </p:sp>
      <p:sp>
        <p:nvSpPr>
          <p:cNvPr id="27136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71363" name="Rectangle 3"/>
          <p:cNvSpPr>
            <a:spLocks noGrp="1" noChangeArrowheads="1"/>
          </p:cNvSpPr>
          <p:nvPr>
            <p:ph type="body" idx="1"/>
          </p:nvPr>
        </p:nvSpPr>
        <p:spPr/>
        <p:txBody>
          <a:bodyPr lIns="89730" tIns="44865" rIns="89730" bIns="44865"/>
          <a:lstStyle/>
          <a:p>
            <a:r>
              <a:rPr lang="en-US" sz="1400"/>
              <a:t>But that is literally...</a:t>
            </a:r>
          </a:p>
          <a:p>
            <a:r>
              <a:rPr lang="en-US" sz="1400"/>
              <a:t>We have looked only at deaths, there is more to the story.</a:t>
            </a:r>
          </a:p>
          <a:p>
            <a:r>
              <a:rPr lang="en-US" sz="1400"/>
              <a:t>For every firearm death, there are approx. 2 nonfatal violent firearm injuries</a:t>
            </a:r>
          </a:p>
          <a:p>
            <a:r>
              <a:rPr lang="en-US" sz="1400"/>
              <a:t>Not to mention all of the other repercussions on families and society</a:t>
            </a:r>
          </a:p>
          <a:p>
            <a:r>
              <a:rPr lang="en-US" sz="1400"/>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E4576-9331-EA44-A58B-E210E83F84C6}" type="slidenum">
              <a:rPr lang="en-US"/>
              <a:pPr/>
              <a:t>17</a:t>
            </a:fld>
            <a:endParaRPr lang="en-US"/>
          </a:p>
        </p:txBody>
      </p:sp>
      <p:sp>
        <p:nvSpPr>
          <p:cNvPr id="48130"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48131" name="Rectangle 3"/>
          <p:cNvSpPr>
            <a:spLocks noGrp="1" noChangeArrowheads="1"/>
          </p:cNvSpPr>
          <p:nvPr>
            <p:ph type="body" idx="1"/>
          </p:nvPr>
        </p:nvSpPr>
        <p:spPr/>
        <p:txBody>
          <a:bodyPr lIns="89730" tIns="44865" rIns="89730" bIns="44865"/>
          <a:lstStyle/>
          <a:p>
            <a:r>
              <a:rPr lang="en-US" sz="1400"/>
              <a:t>Repercussions are widespread. They include, but are not limited to…</a:t>
            </a:r>
          </a:p>
          <a:p>
            <a:r>
              <a:rPr lang="en-US" sz="1400"/>
              <a:t>Extend to feeling unsafe in our communities and have impact on something as far-reaching as childhood development.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959E35-4C0B-8649-BD69-9A5135AF8428}" type="slidenum">
              <a:rPr lang="en-US"/>
              <a:pPr/>
              <a:t>18</a:t>
            </a:fld>
            <a:endParaRPr lang="en-US"/>
          </a:p>
        </p:txBody>
      </p:sp>
      <p:sp>
        <p:nvSpPr>
          <p:cNvPr id="173058"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173059" name="Rectangle 3"/>
          <p:cNvSpPr>
            <a:spLocks noGrp="1" noChangeArrowheads="1"/>
          </p:cNvSpPr>
          <p:nvPr>
            <p:ph type="body" idx="1"/>
          </p:nvPr>
        </p:nvSpPr>
        <p:spPr/>
        <p:txBody>
          <a:bodyPr/>
          <a:lstStyle/>
          <a:p>
            <a:pPr>
              <a:buFontTx/>
              <a:buChar char="•"/>
            </a:pPr>
            <a:r>
              <a:rPr lang="en-US" sz="1400"/>
              <a:t>Intentional self-directed firearm injuries  = death 76.6% of cases</a:t>
            </a:r>
          </a:p>
          <a:p>
            <a:pPr>
              <a:buFontTx/>
              <a:buChar char="•"/>
            </a:pPr>
            <a:r>
              <a:rPr lang="en-US" sz="1400"/>
              <a:t>Intentional interpersonal  </a:t>
            </a:r>
            <a:r>
              <a:rPr lang="ja-JP" altLang="en-US" sz="1400">
                <a:latin typeface="Arial"/>
              </a:rPr>
              <a:t>“</a:t>
            </a:r>
            <a:r>
              <a:rPr lang="en-US" sz="1400"/>
              <a:t>	</a:t>
            </a:r>
            <a:r>
              <a:rPr lang="ja-JP" altLang="en-US" sz="1400">
                <a:latin typeface="Arial"/>
              </a:rPr>
              <a:t>“</a:t>
            </a:r>
            <a:r>
              <a:rPr lang="en-US" sz="1400"/>
              <a:t>    = death 21.6% of cases</a:t>
            </a:r>
          </a:p>
          <a:p>
            <a:pPr>
              <a:buFontTx/>
              <a:buChar char="•"/>
            </a:pPr>
            <a:r>
              <a:rPr lang="en-US" sz="1400"/>
              <a:t>Unintentional 	  </a:t>
            </a:r>
            <a:r>
              <a:rPr lang="ja-JP" altLang="en-US" sz="1400">
                <a:latin typeface="Arial"/>
              </a:rPr>
              <a:t>“</a:t>
            </a:r>
            <a:r>
              <a:rPr lang="en-US" sz="1400"/>
              <a:t>	</a:t>
            </a:r>
            <a:r>
              <a:rPr lang="ja-JP" altLang="en-US" sz="1400">
                <a:latin typeface="Arial"/>
              </a:rPr>
              <a:t>“</a:t>
            </a:r>
            <a:r>
              <a:rPr lang="en-US" sz="1400"/>
              <a:t>    = death 7.3% of cases</a:t>
            </a:r>
          </a:p>
          <a:p>
            <a:pPr>
              <a:buFontTx/>
              <a:buChar char="•"/>
            </a:pPr>
            <a:r>
              <a:rPr lang="en-US" sz="1400"/>
              <a:t>Survivors lead to disability</a:t>
            </a:r>
          </a:p>
          <a:p>
            <a:pPr>
              <a:buFontTx/>
              <a:buChar char="•"/>
            </a:pPr>
            <a:r>
              <a:rPr lang="en-US" sz="1400"/>
              <a:t>There is of course also variation in location of the injuries.  Example: The case fatality for head injuries was 3.3 times higher than for gunshot wounds to other parts of the body.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5E1A06-D7EB-514E-990E-D18FC00C1A76}" type="slidenum">
              <a:rPr lang="en-US"/>
              <a:pPr/>
              <a:t>19</a:t>
            </a:fld>
            <a:endParaRPr lang="en-US"/>
          </a:p>
        </p:txBody>
      </p:sp>
      <p:sp>
        <p:nvSpPr>
          <p:cNvPr id="33794" name="Rectangle 2"/>
          <p:cNvSpPr>
            <a:spLocks noChangeArrowheads="1" noTextEdit="1"/>
          </p:cNvSpPr>
          <p:nvPr>
            <p:ph type="sldImg"/>
          </p:nvPr>
        </p:nvSpPr>
        <p:spPr>
          <a:xfrm>
            <a:off x="1158875" y="681038"/>
            <a:ext cx="4540250" cy="3405187"/>
          </a:xfrm>
          <a:ln/>
          <a:extLst>
            <a:ext uri="{FAA26D3D-D897-4be2-8F04-BA451C77F1D7}">
              <ma14:placeholderFlag xmlns:ma14="http://schemas.microsoft.com/office/mac/drawingml/2011/main" val="1"/>
            </a:ext>
          </a:extLst>
        </p:spPr>
      </p:sp>
      <p:sp>
        <p:nvSpPr>
          <p:cNvPr id="33795" name="Rectangle 3"/>
          <p:cNvSpPr>
            <a:spLocks noGrp="1" noChangeArrowheads="1"/>
          </p:cNvSpPr>
          <p:nvPr>
            <p:ph type="body" idx="1"/>
          </p:nvPr>
        </p:nvSpPr>
        <p:spPr>
          <a:xfrm>
            <a:off x="914400" y="4330700"/>
            <a:ext cx="5029200" cy="4103688"/>
          </a:xfrm>
        </p:spPr>
        <p:txBody>
          <a:bodyPr/>
          <a:lstStyle/>
          <a:p>
            <a:r>
              <a:rPr lang="en-US"/>
              <a:t>CWS – Lethality of Firearms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0F5AC7-9154-2442-81DE-DC6C7E1E4AC5}" type="slidenum">
              <a:rPr lang="en-US"/>
              <a:pPr/>
              <a:t>2</a:t>
            </a:fld>
            <a:endParaRPr lang="en-US"/>
          </a:p>
        </p:txBody>
      </p:sp>
      <p:sp>
        <p:nvSpPr>
          <p:cNvPr id="28160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81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A8FDA4-1171-FC47-9A9D-C98EDA5DC249}" type="slidenum">
              <a:rPr lang="en-US"/>
              <a:pPr/>
              <a:t>20</a:t>
            </a:fld>
            <a:endParaRPr lang="en-US"/>
          </a:p>
        </p:txBody>
      </p:sp>
      <p:sp>
        <p:nvSpPr>
          <p:cNvPr id="50178"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50179" name="Rectangle 3"/>
          <p:cNvSpPr>
            <a:spLocks noGrp="1" noChangeArrowheads="1"/>
          </p:cNvSpPr>
          <p:nvPr>
            <p:ph type="body" idx="1"/>
          </p:nvPr>
        </p:nvSpPr>
        <p:spPr/>
        <p:txBody>
          <a:bodyPr lIns="89730" tIns="44865" rIns="89730" bIns="44865"/>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8B1E6E-BD99-184C-B32C-853D669E3C57}" type="slidenum">
              <a:rPr lang="en-US"/>
              <a:pPr/>
              <a:t>21</a:t>
            </a:fld>
            <a:endParaRPr lang="en-US"/>
          </a:p>
        </p:txBody>
      </p:sp>
      <p:sp>
        <p:nvSpPr>
          <p:cNvPr id="74754"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74755" name="Rectangle 3"/>
          <p:cNvSpPr>
            <a:spLocks noGrp="1" noChangeArrowheads="1"/>
          </p:cNvSpPr>
          <p:nvPr>
            <p:ph type="body" idx="1"/>
          </p:nvPr>
        </p:nvSpPr>
        <p:spPr/>
        <p:txBody>
          <a:bodyPr/>
          <a:lstStyle/>
          <a:p>
            <a:r>
              <a:rPr lang="en-US"/>
              <a:t>Another way to highlight how firearms affects youth is the years of potential life lost.</a:t>
            </a:r>
          </a:p>
          <a:p>
            <a:r>
              <a:rPr lang="en-US"/>
              <a:t>Here compare firearms to other types of injuries and to all top 5 causes of death among those age 65 and younger.</a:t>
            </a:r>
          </a:p>
          <a:p>
            <a:r>
              <a:rPr lang="en-US"/>
              <a:t>Firearm YPLL is #2 behind MVAs and is comparable to YPLL among the top 5 overall causes of death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1F1427-1FE0-BE46-A012-93A0657D7F30}" type="slidenum">
              <a:rPr lang="en-US"/>
              <a:pPr/>
              <a:t>22</a:t>
            </a:fld>
            <a:endParaRPr lang="en-US"/>
          </a:p>
        </p:txBody>
      </p:sp>
      <p:sp>
        <p:nvSpPr>
          <p:cNvPr id="60418" name="Rectangle 2"/>
          <p:cNvSpPr>
            <a:spLocks noChangeArrowheads="1" noTextEdit="1"/>
          </p:cNvSpPr>
          <p:nvPr>
            <p:ph type="sldImg"/>
          </p:nvPr>
        </p:nvSpPr>
        <p:spPr>
          <a:xfrm>
            <a:off x="1149350" y="682625"/>
            <a:ext cx="4559300" cy="3419475"/>
          </a:xfrm>
          <a:ln/>
          <a:extLst>
            <a:ext uri="{FAA26D3D-D897-4be2-8F04-BA451C77F1D7}">
              <ma14:placeholderFlag xmlns:ma14="http://schemas.microsoft.com/office/mac/drawingml/2011/main" val="1"/>
            </a:ext>
          </a:extLst>
        </p:spPr>
      </p:sp>
      <p:sp>
        <p:nvSpPr>
          <p:cNvPr id="60419" name="Rectangle 3"/>
          <p:cNvSpPr>
            <a:spLocks noGrp="1" noChangeArrowheads="1"/>
          </p:cNvSpPr>
          <p:nvPr>
            <p:ph type="body" idx="1"/>
          </p:nvPr>
        </p:nvSpPr>
        <p:spPr>
          <a:xfrm>
            <a:off x="914400" y="4330700"/>
            <a:ext cx="5029200" cy="4103688"/>
          </a:xfrm>
        </p:spPr>
        <p:txBody>
          <a:bodyPr lIns="91229" tIns="45615" rIns="91229" bIns="45615"/>
          <a:lstStyle/>
          <a:p>
            <a:r>
              <a:rPr lang="en-US" sz="1400"/>
              <a:t>Firearm use and injury have a broader impact.   Economic impact is complex: Miller - </a:t>
            </a:r>
            <a:r>
              <a:rPr lang="en-US" sz="1400">
                <a:latin typeface="Arial" charset="0"/>
              </a:rPr>
              <a:t>Emergency services and transport,Medical care,Mental Health, Productivity, Administrative costs, Individual and family quality of life. </a:t>
            </a:r>
          </a:p>
          <a:p>
            <a:r>
              <a:rPr lang="en-US" sz="1400">
                <a:latin typeface="Arial" charset="0"/>
              </a:rPr>
              <a:t>Cook &amp; Ludwig: Direct medical and productivity costs: $100 billion annually; Contingent Valuation:$80 billion to eliminate firearm homicide &amp;20 billion to eliminate unintentional &amp; self-inflicted shootings</a:t>
            </a:r>
            <a:endParaRPr lang="en-US" sz="1400"/>
          </a:p>
          <a:p>
            <a:r>
              <a:rPr lang="en-US" sz="1400"/>
              <a:t>The impact doesn</a:t>
            </a:r>
            <a:r>
              <a:rPr lang="ja-JP" altLang="en-US" sz="1400">
                <a:latin typeface="Arial"/>
              </a:rPr>
              <a:t>’</a:t>
            </a:r>
            <a:r>
              <a:rPr lang="en-US" sz="1400"/>
              <a:t>t stop there… ripple effect seen in our whole society with gated communities, metal detectors, see-through backpacks, people afraid to leave the office after dark...</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A16ED1-A41E-8B4D-9D18-26388A0F7AA4}" type="slidenum">
              <a:rPr lang="en-US"/>
              <a:pPr/>
              <a:t>23</a:t>
            </a:fld>
            <a:endParaRPr lang="en-US"/>
          </a:p>
        </p:txBody>
      </p:sp>
      <p:sp>
        <p:nvSpPr>
          <p:cNvPr id="52226"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52227" name="Rectangle 3"/>
          <p:cNvSpPr>
            <a:spLocks noGrp="1" noChangeArrowheads="1"/>
          </p:cNvSpPr>
          <p:nvPr>
            <p:ph type="body" idx="1"/>
          </p:nvPr>
        </p:nvSpPr>
        <p:spPr/>
        <p:txBody>
          <a:bodyPr lIns="89730" tIns="44865" rIns="89730" bIns="44865"/>
          <a:lstStyle/>
          <a:p>
            <a:r>
              <a:rPr lang="en-US"/>
              <a:t>It is not all about the numbers.</a:t>
            </a:r>
          </a:p>
          <a:p>
            <a:r>
              <a:rPr lang="en-US"/>
              <a:t>Anecdotal evidence suggesting the impact of being a firearm injury victim.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3B6E66-8DD7-6648-ADEF-160C5BFC96DC}" type="slidenum">
              <a:rPr lang="en-US"/>
              <a:pPr/>
              <a:t>24</a:t>
            </a:fld>
            <a:endParaRPr lang="en-US"/>
          </a:p>
        </p:txBody>
      </p:sp>
      <p:sp>
        <p:nvSpPr>
          <p:cNvPr id="202754"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02755" name="Rectangle 3"/>
          <p:cNvSpPr>
            <a:spLocks noGrp="1" noChangeArrowheads="1"/>
          </p:cNvSpPr>
          <p:nvPr>
            <p:ph type="body" idx="1"/>
          </p:nvPr>
        </p:nvSpPr>
        <p:spPr/>
        <p:txBody>
          <a:bodyPr/>
          <a:lstStyle/>
          <a:p>
            <a:r>
              <a:rPr lang="en-US"/>
              <a:t>The magnitude of psychosocial repercussions is beginning to be recognized.  We need more literature specific to firearm injuries.</a:t>
            </a:r>
          </a:p>
          <a:p>
            <a:r>
              <a:rPr lang="en-US"/>
              <a:t>We know from research with survivors and families of other types of traumatic injury that there are higher levels of PTSD, depression</a:t>
            </a:r>
          </a:p>
          <a:p>
            <a:r>
              <a:rPr lang="en-US"/>
              <a:t>Children in particular are affected also with higher rates of…</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270290-7D6F-4C47-BC3C-F6B7025AFEF6}" type="slidenum">
              <a:rPr lang="en-US"/>
              <a:pPr/>
              <a:t>25</a:t>
            </a:fld>
            <a:endParaRPr lang="en-US"/>
          </a:p>
        </p:txBody>
      </p:sp>
      <p:sp>
        <p:nvSpPr>
          <p:cNvPr id="19456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194563" name="Rectangle 3"/>
          <p:cNvSpPr>
            <a:spLocks noGrp="1" noChangeArrowheads="1"/>
          </p:cNvSpPr>
          <p:nvPr>
            <p:ph type="body" idx="1"/>
          </p:nvPr>
        </p:nvSpPr>
        <p:spPr/>
        <p:txBody>
          <a:bodyPr/>
          <a:lstStyle/>
          <a:p>
            <a:r>
              <a:rPr lang="en-US"/>
              <a:t>All of these events, this data, these deaths, don</a:t>
            </a:r>
            <a:r>
              <a:rPr lang="ja-JP" altLang="en-US">
                <a:latin typeface="Arial"/>
              </a:rPr>
              <a:t>’</a:t>
            </a:r>
            <a:r>
              <a:rPr lang="en-US"/>
              <a:t>t exist in a vacuum.</a:t>
            </a:r>
          </a:p>
          <a:p>
            <a:r>
              <a:rPr lang="en-US"/>
              <a:t>There is a constant flow</a:t>
            </a:r>
          </a:p>
          <a:p>
            <a:endParaRPr lang="en-US"/>
          </a:p>
          <a:p>
            <a:endParaRPr lang="en-US"/>
          </a:p>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03864B-2947-7644-9B96-6A86F5D9676F}" type="slidenum">
              <a:rPr lang="en-US"/>
              <a:pPr/>
              <a:t>26</a:t>
            </a:fld>
            <a:endParaRPr lang="en-US"/>
          </a:p>
        </p:txBody>
      </p:sp>
      <p:sp>
        <p:nvSpPr>
          <p:cNvPr id="185346"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185347" name="Rectangle 3"/>
          <p:cNvSpPr>
            <a:spLocks noGrp="1" noChangeArrowheads="1"/>
          </p:cNvSpPr>
          <p:nvPr>
            <p:ph type="body" idx="1"/>
          </p:nvPr>
        </p:nvSpPr>
        <p:spPr/>
        <p:txBody>
          <a:bodyPr/>
          <a:lstStyle/>
          <a:p>
            <a:r>
              <a:rPr lang="en-US"/>
              <a:t>DESIRE TO CARRY, especially by youth, could be for many reasons, the results are quite clear though…..</a:t>
            </a:r>
          </a:p>
          <a:p>
            <a:pPr>
              <a:buFontTx/>
              <a:buChar char="•"/>
            </a:pPr>
            <a:r>
              <a:rPr lang="en-US"/>
              <a:t>Back in 1976, 56% of homicides committed by juveniles (under 18) involved a firearm; </a:t>
            </a:r>
          </a:p>
          <a:p>
            <a:pPr>
              <a:buFontTx/>
              <a:buChar char="•"/>
            </a:pPr>
            <a:r>
              <a:rPr lang="en-US"/>
              <a:t>By 1999 that percentage had risen to 68.5%..</a:t>
            </a:r>
          </a:p>
          <a:p>
            <a:pPr lvl="1"/>
            <a:r>
              <a:rPr lang="en-US"/>
              <a:t>Fox, JA, and Zawitz, MW. Homicide Trends in the US.  BJS, DOJ, March 2001.</a:t>
            </a:r>
          </a:p>
          <a:p>
            <a:r>
              <a:rPr lang="en-US"/>
              <a:t>Read slide in general</a:t>
            </a:r>
          </a:p>
          <a:p>
            <a:endParaRPr lang="en-US"/>
          </a:p>
          <a:p>
            <a:r>
              <a:rPr lang="en-US"/>
              <a:t>Semi-auto pistols are the most frequently traced firearm across all ages (52%)</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5DDDC-E332-4A42-B006-0DE9A48D7A5B}" type="slidenum">
              <a:rPr lang="en-US"/>
              <a:pPr/>
              <a:t>27</a:t>
            </a:fld>
            <a:endParaRPr lang="en-US"/>
          </a:p>
        </p:txBody>
      </p:sp>
      <p:sp>
        <p:nvSpPr>
          <p:cNvPr id="183298"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183299" name="Rectangle 3"/>
          <p:cNvSpPr>
            <a:spLocks noGrp="1" noChangeArrowheads="1"/>
          </p:cNvSpPr>
          <p:nvPr>
            <p:ph type="body" idx="1"/>
          </p:nvPr>
        </p:nvSpPr>
        <p:spPr/>
        <p:txBody>
          <a:bodyPr/>
          <a:lstStyle/>
          <a:p>
            <a:r>
              <a:rPr lang="en-US">
                <a:solidFill>
                  <a:srgbClr val="000000"/>
                </a:solidFill>
              </a:rPr>
              <a:t>A key place where DATA is available is at the point of production….</a:t>
            </a:r>
          </a:p>
          <a:p>
            <a:r>
              <a:rPr lang="en-US"/>
              <a:t>1st purchasers aren</a:t>
            </a:r>
            <a:r>
              <a:rPr lang="ja-JP" altLang="en-US">
                <a:latin typeface="Arial"/>
              </a:rPr>
              <a:t>’</a:t>
            </a:r>
            <a:r>
              <a:rPr lang="en-US"/>
              <a:t>t the illegal ones according the ATF but as far as our pathway is concerned this is the start of the Agent line</a:t>
            </a:r>
          </a:p>
          <a:p>
            <a:r>
              <a:rPr lang="en-US"/>
              <a:t>explain graph</a:t>
            </a:r>
          </a:p>
          <a:p>
            <a:r>
              <a:rPr lang="en-US"/>
              <a:t>	Unfortunately firearm homicide data unreliable this far back</a:t>
            </a:r>
            <a:endParaRPr lang="en-US">
              <a:solidFill>
                <a:srgbClr val="000000"/>
              </a:solidFill>
            </a:endParaRPr>
          </a:p>
          <a:p>
            <a:r>
              <a:rPr lang="en-US">
                <a:solidFill>
                  <a:srgbClr val="000000"/>
                </a:solidFill>
              </a:rPr>
              <a:t>In 1980, pistols accounted for 32% of the 2.3 million handguns produced.  </a:t>
            </a:r>
          </a:p>
          <a:p>
            <a:r>
              <a:rPr lang="en-US">
                <a:solidFill>
                  <a:srgbClr val="000000"/>
                </a:solidFill>
              </a:rPr>
              <a:t>In 1994, they accounted for 77% of the 2.6 million handguns produced.</a:t>
            </a:r>
            <a:r>
              <a:rPr lang="en-US"/>
              <a:t> </a:t>
            </a:r>
          </a:p>
          <a:p>
            <a:r>
              <a:rPr lang="en-US"/>
              <a:t>Does production proceed or follow peaks in crime? </a:t>
            </a:r>
          </a:p>
          <a:p>
            <a:endParaRPr lang="en-US"/>
          </a:p>
          <a:p>
            <a:r>
              <a:rPr lang="en-US"/>
              <a:t> 	</a:t>
            </a:r>
            <a:r>
              <a:rPr lang="en-US" sz="1000"/>
              <a:t>US Department of the Treasury. Bureau of Alcohol, Tobacco and Firearms. 	Commerce in Firearms in the United States, February 2000. Available at: 	http://www.atf.treas.gov.)</a:t>
            </a:r>
          </a:p>
          <a:p>
            <a:pPr lvl="1"/>
            <a:r>
              <a:rPr lang="en-US" sz="1000"/>
              <a:t> 	US. Dept. of Justice, Office of Juvenile Justice and Delinquency Prevention  	Kids and Guns. 1999 National Report Series, Juvenile Justice Bulletin.,  	March 2000.  Available at: http://www.ojjdp.ncjrs.org.</a:t>
            </a:r>
            <a:endParaRPr lang="en-US"/>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24F177-760A-D540-A293-BE9FB610F1B5}" type="slidenum">
              <a:rPr lang="en-US"/>
              <a:pPr/>
              <a:t>28</a:t>
            </a:fld>
            <a:endParaRPr lang="en-US"/>
          </a:p>
        </p:txBody>
      </p:sp>
      <p:sp>
        <p:nvSpPr>
          <p:cNvPr id="75778"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75779" name="Rectangle 3"/>
          <p:cNvSpPr>
            <a:spLocks noGrp="1" noChangeArrowheads="1"/>
          </p:cNvSpPr>
          <p:nvPr>
            <p:ph type="body" idx="1"/>
          </p:nvPr>
        </p:nvSpPr>
        <p:spPr/>
        <p:txBody>
          <a:bodyPr/>
          <a:lstStyle/>
          <a:p>
            <a:r>
              <a:rPr lang="en-US"/>
              <a:t>One point on that cycle is AVAILABILITY</a:t>
            </a:r>
          </a:p>
          <a:p>
            <a:r>
              <a:rPr lang="en-US"/>
              <a:t>Miller, , Azreal, and Hemenway published last month in the Journal of Trauma showed the flow in part of that cycle </a:t>
            </a:r>
          </a:p>
          <a:p>
            <a:r>
              <a:rPr lang="en-US"/>
              <a:t>10 yr study</a:t>
            </a:r>
          </a:p>
          <a:p>
            <a:r>
              <a:rPr lang="en-US"/>
              <a:t>6817 5-14 yr olds killed in US</a:t>
            </a:r>
          </a:p>
          <a:p>
            <a:r>
              <a:rPr lang="en-US"/>
              <a:t>even controlling for poverty, urbanization, education, there is a very strong correlation between access and firearm death across all intents</a:t>
            </a:r>
          </a:p>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3140F6-A89D-5644-AA50-2ADD2EBC6D8C}" type="slidenum">
              <a:rPr lang="en-US"/>
              <a:pPr/>
              <a:t>29</a:t>
            </a:fld>
            <a:endParaRPr lang="en-US"/>
          </a:p>
        </p:txBody>
      </p:sp>
      <p:sp>
        <p:nvSpPr>
          <p:cNvPr id="277506"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77507" name="Rectangle 3"/>
          <p:cNvSpPr>
            <a:spLocks noGrp="1" noChangeArrowheads="1"/>
          </p:cNvSpPr>
          <p:nvPr>
            <p:ph type="body" idx="1"/>
          </p:nvPr>
        </p:nvSpPr>
        <p:spPr/>
        <p:txBody>
          <a:bodyPr/>
          <a:lstStyle/>
          <a:p>
            <a:r>
              <a:rPr lang="en-US"/>
              <a:t>All of these events, this data, these deaths, don</a:t>
            </a:r>
            <a:r>
              <a:rPr lang="ja-JP" altLang="en-US">
                <a:latin typeface="Arial"/>
              </a:rPr>
              <a:t>’</a:t>
            </a:r>
            <a:r>
              <a:rPr lang="en-US"/>
              <a:t>t exist in a vacuum.</a:t>
            </a:r>
          </a:p>
          <a:p>
            <a:r>
              <a:rPr lang="en-US"/>
              <a:t>There is a constant flow</a:t>
            </a:r>
          </a:p>
          <a:p>
            <a:endParaRPr lang="en-US"/>
          </a:p>
          <a:p>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A2E5F-339C-3542-847A-6EEF6D2178D3}" type="slidenum">
              <a:rPr lang="en-US"/>
              <a:pPr/>
              <a:t>3</a:t>
            </a:fld>
            <a:endParaRPr lang="en-US"/>
          </a:p>
        </p:txBody>
      </p:sp>
      <p:sp>
        <p:nvSpPr>
          <p:cNvPr id="89090"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89091" name="Rectangle 3"/>
          <p:cNvSpPr>
            <a:spLocks noGrp="1" noChangeArrowheads="1"/>
          </p:cNvSpPr>
          <p:nvPr>
            <p:ph type="body" idx="1"/>
          </p:nvPr>
        </p:nvSpPr>
        <p:spPr/>
        <p:txBody>
          <a:bodyPr/>
          <a:lstStyle/>
          <a:p>
            <a:pPr lvl="1"/>
            <a:r>
              <a:rPr lang="en-US" sz="1400"/>
              <a:t>1) The sheer numbers of firearm injuries and deaths in the United States demonstrate its impact on American society.  Firearms, especially handguns, are effective lethal weapons with the capability to escalate an often-impulsive act of interpersonal violence or suicidal thoughts into immediate death.  </a:t>
            </a:r>
          </a:p>
          <a:p>
            <a:pPr lvl="1"/>
            <a:r>
              <a:rPr lang="en-US" sz="1400"/>
              <a:t>2) The repercussions of firearm violence have a far-reaching impact on society.</a:t>
            </a:r>
          </a:p>
          <a:p>
            <a:pPr lvl="1"/>
            <a:r>
              <a:rPr lang="en-US" sz="1400"/>
              <a:t>3) Firearm violence has a disproportionately high impact on young people which translates into many potential years of life lost, a high degree of lifetime suffering for victims and survivors, and loss of productivity.  </a:t>
            </a:r>
          </a:p>
          <a:p>
            <a:pPr lvl="1"/>
            <a:r>
              <a:rPr lang="en-US" sz="1400"/>
              <a:t>4) Finally, firearm violence and its subsequent repercussions are largely preventable. Research on firearm violence provides mounting evidence that specific changes can be made that will reduce the deaths, disability, and costs to society.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6B9D11-0467-0145-80E1-AC1A73F60596}" type="slidenum">
              <a:rPr lang="en-US"/>
              <a:pPr/>
              <a:t>30</a:t>
            </a:fld>
            <a:endParaRPr lang="en-US"/>
          </a:p>
        </p:txBody>
      </p:sp>
      <p:sp>
        <p:nvSpPr>
          <p:cNvPr id="54274"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54275" name="Rectangle 3"/>
          <p:cNvSpPr>
            <a:spLocks noGrp="1" noChangeArrowheads="1"/>
          </p:cNvSpPr>
          <p:nvPr>
            <p:ph type="body" idx="1"/>
          </p:nvPr>
        </p:nvSpPr>
        <p:spPr/>
        <p:txBody>
          <a:bodyPr lIns="89730" tIns="44865" rIns="89730" bIns="44865"/>
          <a:lstStyle/>
          <a:p>
            <a:r>
              <a:rPr lang="en-US" sz="1400"/>
              <a:t>We have described the problem and its impact in various forms. What, then, can we do?</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C27A67-CF37-4E4E-8004-162C80B503C7}" type="slidenum">
              <a:rPr lang="en-US"/>
              <a:pPr/>
              <a:t>31</a:t>
            </a:fld>
            <a:endParaRPr lang="en-US"/>
          </a:p>
        </p:txBody>
      </p:sp>
      <p:sp>
        <p:nvSpPr>
          <p:cNvPr id="203778"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03779" name="Rectangle 3"/>
          <p:cNvSpPr>
            <a:spLocks noGrp="1" noChangeArrowheads="1"/>
          </p:cNvSpPr>
          <p:nvPr>
            <p:ph type="body" idx="1"/>
          </p:nvPr>
        </p:nvSpPr>
        <p:spPr/>
        <p:txBody>
          <a:bodyPr/>
          <a:lstStyle/>
          <a:p>
            <a:pPr>
              <a:buFontTx/>
              <a:buChar char="•"/>
            </a:pPr>
            <a:r>
              <a:rPr lang="en-US"/>
              <a:t>We know from the both of literature many root causes of violence have been identified and they are complex—poverty, drugs, lack of education, racial inequality, domestic violence, fear, stress, substance abuse, mental illness</a:t>
            </a:r>
          </a:p>
          <a:p>
            <a:pPr>
              <a:buFontTx/>
              <a:buChar char="•"/>
            </a:pPr>
            <a:r>
              <a:rPr lang="en-US"/>
              <a:t>No single solution—challenges are real </a:t>
            </a:r>
          </a:p>
          <a:p>
            <a:pPr>
              <a:buFontTx/>
              <a:buChar char="•"/>
            </a:pPr>
            <a:r>
              <a:rPr lang="en-US"/>
              <a:t>In order to reduce firearm injury, we must address underlying contributing factors</a:t>
            </a:r>
          </a:p>
          <a:p>
            <a:pPr>
              <a:buFontTx/>
              <a:buChar char="•"/>
            </a:pPr>
            <a:r>
              <a:rPr lang="en-US"/>
              <a:t>Significant change will require implementing many different types of interventions</a:t>
            </a:r>
          </a:p>
          <a:p>
            <a:pPr>
              <a:buFontTx/>
              <a:buChar char="•"/>
            </a:pPr>
            <a:r>
              <a:rPr lang="en-US"/>
              <a:t>At all levels—local community programs all the way to federal legislation</a:t>
            </a:r>
          </a:p>
          <a:p>
            <a:pPr>
              <a:buFontTx/>
              <a:buChar char="•"/>
            </a:pPr>
            <a:r>
              <a:rPr lang="en-US"/>
              <a:t>ABOVE ALL, focus on PREVENTION</a:t>
            </a:r>
          </a:p>
          <a:p>
            <a:pPr>
              <a:buFontTx/>
              <a:buChar char="•"/>
            </a:pP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3E077D-288B-794A-9496-367816937081}" type="slidenum">
              <a:rPr lang="en-US"/>
              <a:pPr/>
              <a:t>32</a:t>
            </a:fld>
            <a:endParaRPr lang="en-US"/>
          </a:p>
        </p:txBody>
      </p:sp>
      <p:sp>
        <p:nvSpPr>
          <p:cNvPr id="23552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3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E1DB8-8EE4-2740-A6D6-85B9601F5745}" type="slidenum">
              <a:rPr lang="en-US"/>
              <a:pPr/>
              <a:t>33</a:t>
            </a:fld>
            <a:endParaRPr lang="en-US"/>
          </a:p>
        </p:txBody>
      </p:sp>
      <p:sp>
        <p:nvSpPr>
          <p:cNvPr id="200706"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00707" name="Rectangle 3"/>
          <p:cNvSpPr>
            <a:spLocks noGrp="1" noChangeArrowheads="1"/>
          </p:cNvSpPr>
          <p:nvPr>
            <p:ph type="body" idx="1"/>
          </p:nvPr>
        </p:nvSpPr>
        <p:spPr/>
        <p:txBody>
          <a:bodyPr/>
          <a:lstStyle/>
          <a:p>
            <a:pPr>
              <a:buFontTx/>
              <a:buChar char="•"/>
            </a:pPr>
            <a:r>
              <a:rPr lang="en-US"/>
              <a:t>Why when the data clearly shows the degree of injury caused by firearms is it so difficult to make progress?</a:t>
            </a:r>
          </a:p>
          <a:p>
            <a:pPr>
              <a:buFontTx/>
              <a:buChar char="•"/>
            </a:pPr>
            <a:r>
              <a:rPr lang="en-US"/>
              <a:t>Firearm interventions, particularly in form of regulation or legislation, often resisted by a powerful lobby, primarily organized by the NRA</a:t>
            </a:r>
          </a:p>
          <a:p>
            <a:pPr>
              <a:buFontTx/>
              <a:buChar char="•"/>
            </a:pPr>
            <a:r>
              <a:rPr lang="en-US"/>
              <a:t>Several entrenched ideologies held by people and organizations important to acknowledge: </a:t>
            </a:r>
          </a:p>
          <a:p>
            <a:pPr>
              <a:buFontTx/>
              <a:buChar char="•"/>
            </a:pPr>
            <a:r>
              <a:rPr lang="en-US"/>
              <a:t>Symbolism of firearm: self-protection from both criminals and government</a:t>
            </a:r>
          </a:p>
          <a:p>
            <a:pPr>
              <a:buFontTx/>
              <a:buChar char="•"/>
            </a:pPr>
            <a:r>
              <a:rPr lang="en-US"/>
              <a:t>Interpretation of the 2</a:t>
            </a:r>
            <a:r>
              <a:rPr lang="en-US" baseline="30000"/>
              <a:t>nd</a:t>
            </a:r>
            <a:r>
              <a:rPr lang="en-US"/>
              <a:t> amendment protecting an individuals</a:t>
            </a:r>
            <a:r>
              <a:rPr lang="ja-JP" altLang="en-US">
                <a:latin typeface="Arial"/>
              </a:rPr>
              <a:t>’</a:t>
            </a:r>
            <a:r>
              <a:rPr lang="en-US"/>
              <a:t> right to own firearms </a:t>
            </a:r>
          </a:p>
          <a:p>
            <a:pPr>
              <a:buFontTx/>
              <a:buChar char="•"/>
            </a:pPr>
            <a:r>
              <a:rPr lang="en-US"/>
              <a:t>Opposed to any new regulation of firearms because it would slide down </a:t>
            </a:r>
          </a:p>
          <a:p>
            <a:pPr>
              <a:buFontTx/>
              <a:buChar char="•"/>
            </a:pPr>
            <a:endParaRPr lang="en-US"/>
          </a:p>
          <a:p>
            <a:pPr>
              <a:buFontTx/>
              <a:buChar char="•"/>
            </a:pPr>
            <a:r>
              <a:rPr lang="en-US"/>
              <a:t>We live in a society that believes protects an individual</a:t>
            </a:r>
            <a:r>
              <a:rPr lang="ja-JP" altLang="en-US">
                <a:latin typeface="Arial"/>
              </a:rPr>
              <a:t>’</a:t>
            </a:r>
            <a:r>
              <a:rPr lang="en-US"/>
              <a:t>s freedom to own firearms</a:t>
            </a:r>
          </a:p>
          <a:p>
            <a:pPr>
              <a:buFontTx/>
              <a:buChar char="•"/>
            </a:pPr>
            <a:r>
              <a:rPr lang="en-US"/>
              <a:t>Interventions must be consistent with individual</a:t>
            </a:r>
            <a:r>
              <a:rPr lang="ja-JP" altLang="en-US">
                <a:latin typeface="Arial"/>
              </a:rPr>
              <a:t>’</a:t>
            </a:r>
            <a:r>
              <a:rPr lang="en-US"/>
              <a:t>s attitudes!!!!</a:t>
            </a:r>
          </a:p>
          <a:p>
            <a:pPr>
              <a:buFontTx/>
              <a:buChar char="•"/>
            </a:pP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5E5BE-8986-E847-80BF-AA93ADEEF342}" type="slidenum">
              <a:rPr lang="en-US"/>
              <a:pPr/>
              <a:t>34</a:t>
            </a:fld>
            <a:endParaRPr lang="en-US"/>
          </a:p>
        </p:txBody>
      </p:sp>
      <p:sp>
        <p:nvSpPr>
          <p:cNvPr id="11776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117763" name="Rectangle 3"/>
          <p:cNvSpPr>
            <a:spLocks noGrp="1" noChangeArrowheads="1"/>
          </p:cNvSpPr>
          <p:nvPr>
            <p:ph type="body" idx="1"/>
          </p:nvPr>
        </p:nvSpPr>
        <p:spPr/>
        <p:txBody>
          <a:bodyPr/>
          <a:lstStyle/>
          <a:p>
            <a:pPr>
              <a:buFontTx/>
              <a:buChar char="•"/>
            </a:pPr>
            <a:r>
              <a:rPr lang="en-US"/>
              <a:t>In order to enact change, we must seek middle ground in this politically charged issue</a:t>
            </a:r>
          </a:p>
          <a:p>
            <a:pPr>
              <a:buFontTx/>
              <a:buChar char="•"/>
            </a:pPr>
            <a:r>
              <a:rPr lang="en-US"/>
              <a:t>Focus on the public</a:t>
            </a:r>
            <a:r>
              <a:rPr lang="ja-JP" altLang="en-US">
                <a:latin typeface="Arial"/>
              </a:rPr>
              <a:t>’</a:t>
            </a:r>
            <a:r>
              <a:rPr lang="en-US"/>
              <a:t>s health</a:t>
            </a:r>
          </a:p>
          <a:p>
            <a:pPr>
              <a:buFontTx/>
              <a:buChar char="•"/>
            </a:pPr>
            <a:r>
              <a:rPr lang="en-US"/>
              <a:t>Focus on reducing lethality and increasing safety, not necessarily banning weapons</a:t>
            </a:r>
          </a:p>
          <a:p>
            <a:pPr>
              <a:buFontTx/>
              <a:buChar char="•"/>
            </a:pPr>
            <a:r>
              <a:rPr lang="en-US"/>
              <a:t>Move from DATA</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A7ED70-DCC4-4141-83C8-0498FCB614B2}" type="slidenum">
              <a:rPr lang="en-US"/>
              <a:pPr/>
              <a:t>35</a:t>
            </a:fld>
            <a:endParaRPr lang="en-US"/>
          </a:p>
        </p:txBody>
      </p:sp>
      <p:sp>
        <p:nvSpPr>
          <p:cNvPr id="13312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133123" name="Rectangle 3"/>
          <p:cNvSpPr>
            <a:spLocks noGrp="1" noChangeArrowheads="1"/>
          </p:cNvSpPr>
          <p:nvPr>
            <p:ph type="body" idx="1"/>
          </p:nvPr>
        </p:nvSpPr>
        <p:spPr/>
        <p:txBody>
          <a:bodyPr/>
          <a:lstStyle/>
          <a:p>
            <a:r>
              <a:rPr lang="en-US"/>
              <a:t>NEXT STEP:  Identify the potential interventions</a:t>
            </a:r>
          </a:p>
          <a:p>
            <a:r>
              <a:rPr lang="en-US"/>
              <a:t>Motor Vehicle injuries reduced through multiple interventions addressing multiple causes: driver competence (individual), automobile safety (agent), road safety (environment)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0C89CD-A92D-6546-AE9B-09903D7ACC5C}" type="slidenum">
              <a:rPr lang="en-US"/>
              <a:pPr/>
              <a:t>36</a:t>
            </a:fld>
            <a:endParaRPr lang="en-US"/>
          </a:p>
        </p:txBody>
      </p:sp>
      <p:sp>
        <p:nvSpPr>
          <p:cNvPr id="130050"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130051" name="Rectangle 3"/>
          <p:cNvSpPr>
            <a:spLocks noGrp="1" noChangeArrowheads="1"/>
          </p:cNvSpPr>
          <p:nvPr>
            <p:ph type="body" idx="1"/>
          </p:nvPr>
        </p:nvSpPr>
        <p:spPr/>
        <p:txBody>
          <a:bodyPr/>
          <a:lstStyle/>
          <a:p>
            <a:pPr>
              <a:buFontTx/>
              <a:buChar char="•"/>
            </a:pPr>
            <a:r>
              <a:rPr lang="en-US"/>
              <a:t>Motor vehicle-related mortality has steadily declined since the 1960s thanks to the comprehensive changes in design, operation, and use of automobiles, roads and drivers</a:t>
            </a:r>
          </a:p>
          <a:p>
            <a:pPr>
              <a:buFontTx/>
              <a:buChar char="•"/>
            </a:pPr>
            <a:r>
              <a:rPr lang="en-US"/>
              <a:t>In mid 1990s many thought that firearm injury deaths would overtake automobile deaths</a:t>
            </a:r>
          </a:p>
          <a:p>
            <a:pPr>
              <a:buFontTx/>
              <a:buChar char="•"/>
            </a:pPr>
            <a:r>
              <a:rPr lang="en-US"/>
              <a:t>Our goal to reduce firearm deaths/injuries in the same manner!</a:t>
            </a:r>
          </a:p>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D7D651-6565-574B-9D51-283413041A4B}" type="slidenum">
              <a:rPr lang="en-US"/>
              <a:pPr/>
              <a:t>37</a:t>
            </a:fld>
            <a:endParaRPr lang="en-US"/>
          </a:p>
        </p:txBody>
      </p:sp>
      <p:sp>
        <p:nvSpPr>
          <p:cNvPr id="242690"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42691" name="Rectangle 3"/>
          <p:cNvSpPr>
            <a:spLocks noGrp="1" noChangeArrowheads="1"/>
          </p:cNvSpPr>
          <p:nvPr>
            <p:ph type="body" idx="1"/>
          </p:nvPr>
        </p:nvSpPr>
        <p:spPr/>
        <p:txBody>
          <a:bodyPr/>
          <a:lstStyle/>
          <a:p>
            <a:pPr>
              <a:buFontTx/>
              <a:buChar char="•"/>
            </a:pPr>
            <a:r>
              <a:rPr lang="en-US"/>
              <a:t>Daunting task of beginning to get a clear picture of the problem.</a:t>
            </a:r>
          </a:p>
          <a:p>
            <a:pPr>
              <a:buFontTx/>
              <a:buChar char="•"/>
            </a:pPr>
            <a:r>
              <a:rPr lang="en-US" b="1"/>
              <a:t>Many different sources that don</a:t>
            </a:r>
            <a:r>
              <a:rPr lang="ja-JP" altLang="en-US" b="1">
                <a:latin typeface="Arial"/>
              </a:rPr>
              <a:t>’</a:t>
            </a:r>
            <a:r>
              <a:rPr lang="en-US" b="1"/>
              <a:t>t always agree with each other</a:t>
            </a:r>
          </a:p>
          <a:p>
            <a:pPr>
              <a:buFontTx/>
              <a:buChar char="•"/>
            </a:pPr>
            <a:r>
              <a:rPr lang="en-US"/>
              <a:t>7 of 13 didn</a:t>
            </a:r>
            <a:r>
              <a:rPr lang="ja-JP" altLang="en-US">
                <a:latin typeface="Arial"/>
              </a:rPr>
              <a:t>’</a:t>
            </a:r>
            <a:r>
              <a:rPr lang="en-US"/>
              <a:t>t exist 10-15 years ago</a:t>
            </a:r>
          </a:p>
          <a:p>
            <a:pPr>
              <a:buFontTx/>
              <a:buChar char="•"/>
            </a:pPr>
            <a:r>
              <a:rPr lang="en-US"/>
              <a:t>Some advances1) ability to track non-fatals in ER 2) System to monitor risk behaviors in youth 3) better dissemination of national information</a:t>
            </a:r>
          </a:p>
          <a:p>
            <a:pPr>
              <a:buFontTx/>
              <a:buChar char="•"/>
            </a:pPr>
            <a:r>
              <a:rPr lang="en-US"/>
              <a:t>Despite this there are significant gaps FOREMOST is:</a:t>
            </a:r>
          </a:p>
          <a:p>
            <a:pPr>
              <a:buFontTx/>
              <a:buChar char="•"/>
            </a:pPr>
            <a:r>
              <a:rPr lang="en-US"/>
              <a:t> the inability for these national data systems to capture or describe the shear COMPLEXITY of incidents in which firearms occur.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73258E-026B-5D48-BFA0-6BF4BFB9C398}" type="slidenum">
              <a:rPr lang="en-US"/>
              <a:pPr/>
              <a:t>38</a:t>
            </a:fld>
            <a:endParaRPr lang="en-US"/>
          </a:p>
        </p:txBody>
      </p:sp>
      <p:sp>
        <p:nvSpPr>
          <p:cNvPr id="62466"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62467" name="Rectangle 3"/>
          <p:cNvSpPr>
            <a:spLocks noGrp="1" noChangeArrowheads="1"/>
          </p:cNvSpPr>
          <p:nvPr>
            <p:ph type="body" idx="1"/>
          </p:nvPr>
        </p:nvSpPr>
        <p:spPr/>
        <p:txBody>
          <a:bodyPr lIns="89730" tIns="44865" rIns="89730" bIns="44865"/>
          <a:lstStyle/>
          <a:p>
            <a:pPr>
              <a:buFontTx/>
              <a:buChar char="•"/>
            </a:pPr>
            <a:r>
              <a:rPr lang="en-US"/>
              <a:t>NVDRS is step in right direction.</a:t>
            </a:r>
          </a:p>
          <a:p>
            <a:pPr>
              <a:buFontTx/>
              <a:buChar char="•"/>
            </a:pPr>
            <a:r>
              <a:rPr lang="en-US"/>
              <a:t>Limited funding for pilot program approved in by Congress in 2002</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9B394A-A435-5A40-B822-6DE71B9BE241}" type="slidenum">
              <a:rPr lang="en-US"/>
              <a:pPr/>
              <a:t>39</a:t>
            </a:fld>
            <a:endParaRPr lang="en-US"/>
          </a:p>
        </p:txBody>
      </p:sp>
      <p:sp>
        <p:nvSpPr>
          <p:cNvPr id="22528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25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A4185-2D3A-7A45-A644-DC4063B61C47}" type="slidenum">
              <a:rPr lang="en-US"/>
              <a:pPr/>
              <a:t>4</a:t>
            </a:fld>
            <a:endParaRPr lang="en-US"/>
          </a:p>
        </p:txBody>
      </p:sp>
      <p:sp>
        <p:nvSpPr>
          <p:cNvPr id="7680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p:txBody>
          <a:bodyPr/>
          <a:lstStyle/>
          <a:p>
            <a:pPr>
              <a:buFontTx/>
              <a:buChar char="•"/>
            </a:pPr>
            <a:r>
              <a:rPr lang="en-US">
                <a:latin typeface="Arial" charset="0"/>
              </a:rPr>
              <a:t>2nd leading cause of death from injury behind motor  vehicle.</a:t>
            </a:r>
          </a:p>
          <a:p>
            <a:pPr>
              <a:buFontTx/>
              <a:buChar char="•"/>
            </a:pPr>
            <a:r>
              <a:rPr lang="en-US">
                <a:latin typeface="Arial" charset="0"/>
              </a:rPr>
              <a:t>Firearm Violence widespread as we know: accounting for an average of 32,833 deaths every year from 69-99.</a:t>
            </a:r>
          </a:p>
          <a:p>
            <a:pPr>
              <a:buFontTx/>
              <a:buChar char="•"/>
            </a:pPr>
            <a:r>
              <a:rPr lang="en-US">
                <a:latin typeface="Arial" charset="0"/>
              </a:rPr>
              <a:t>We can see a major thirty-year trend with deaths at levels not seen since the early seventies; 1999 first year under 30,000 deaths since 1971</a:t>
            </a:r>
          </a:p>
          <a:p>
            <a:pPr>
              <a:buFontTx/>
              <a:buChar char="•"/>
            </a:pPr>
            <a:r>
              <a:rPr lang="en-US">
                <a:latin typeface="Arial" charset="0"/>
              </a:rPr>
              <a:t>Data only touches the surface to describe the magnitude of the impacts on society</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CE3358-9E6D-E847-A386-EC0AFA276042}" type="slidenum">
              <a:rPr lang="en-US"/>
              <a:pPr/>
              <a:t>40</a:t>
            </a:fld>
            <a:endParaRPr lang="en-US"/>
          </a:p>
        </p:txBody>
      </p:sp>
      <p:sp>
        <p:nvSpPr>
          <p:cNvPr id="20480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04803" name="Rectangle 3"/>
          <p:cNvSpPr>
            <a:spLocks noGrp="1" noChangeArrowheads="1"/>
          </p:cNvSpPr>
          <p:nvPr>
            <p:ph type="body" idx="1"/>
          </p:nvPr>
        </p:nvSpPr>
        <p:spPr/>
        <p:txBody>
          <a:bodyPr/>
          <a:lstStyle/>
          <a:p>
            <a:pPr>
              <a:buFontTx/>
              <a:buChar char="•"/>
            </a:pPr>
            <a:r>
              <a:rPr lang="en-US"/>
              <a:t>Specifically for reducing firearm injuries, possible interventions that would be directed toward the individuals at risk, both as perpetrators and victims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A65215-2AC9-D742-AF87-072609346AE2}" type="slidenum">
              <a:rPr lang="en-US"/>
              <a:pPr/>
              <a:t>41</a:t>
            </a:fld>
            <a:endParaRPr lang="en-US"/>
          </a:p>
        </p:txBody>
      </p:sp>
      <p:sp>
        <p:nvSpPr>
          <p:cNvPr id="205826"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05827" name="Rectangle 3"/>
          <p:cNvSpPr>
            <a:spLocks noGrp="1" noChangeArrowheads="1"/>
          </p:cNvSpPr>
          <p:nvPr>
            <p:ph type="body" idx="1"/>
          </p:nvPr>
        </p:nvSpPr>
        <p:spPr/>
        <p:txBody>
          <a:bodyPr/>
          <a:lstStyle/>
          <a:p>
            <a:pPr>
              <a:buFontTx/>
              <a:buChar char="•"/>
            </a:pPr>
            <a:r>
              <a:rPr lang="en-US"/>
              <a:t>Here, possible interventions for changing factors in the physical and social environment around firearm purchase, storage and use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F1D1F0-E468-0C47-B50E-3CBDCEFE484F}" type="slidenum">
              <a:rPr lang="en-US"/>
              <a:pPr/>
              <a:t>42</a:t>
            </a:fld>
            <a:endParaRPr lang="en-US"/>
          </a:p>
        </p:txBody>
      </p:sp>
      <p:sp>
        <p:nvSpPr>
          <p:cNvPr id="262146"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62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B1CFB9-2DFA-4E40-A680-80218A72A3A2}" type="slidenum">
              <a:rPr lang="en-US"/>
              <a:pPr/>
              <a:t>43</a:t>
            </a:fld>
            <a:endParaRPr lang="en-US"/>
          </a:p>
        </p:txBody>
      </p:sp>
      <p:sp>
        <p:nvSpPr>
          <p:cNvPr id="37890"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p:txBody>
          <a:bodyPr lIns="89730" tIns="44865" rIns="89730" bIns="44865"/>
          <a:lstStyle/>
          <a:p>
            <a:pPr>
              <a:buFontTx/>
              <a:buChar char="•"/>
            </a:pPr>
            <a:r>
              <a:rPr lang="en-US" sz="1400"/>
              <a:t>Automobile safety regulated by National Highway Traffic Safety Administration</a:t>
            </a:r>
          </a:p>
          <a:p>
            <a:pPr>
              <a:buFontTx/>
              <a:buChar char="•"/>
            </a:pPr>
            <a:r>
              <a:rPr lang="en-US" sz="1400"/>
              <a:t>Consumer Product Safety Commission (CPSC) beginning in 1973 regulates everything from teddy bears to McDonald</a:t>
            </a:r>
            <a:r>
              <a:rPr lang="ja-JP" altLang="en-US" sz="1400">
                <a:latin typeface="Arial"/>
              </a:rPr>
              <a:t>’</a:t>
            </a:r>
            <a:r>
              <a:rPr lang="en-US" sz="1400"/>
              <a:t>s toys with the notable exception of the firearm</a:t>
            </a:r>
          </a:p>
          <a:p>
            <a:pPr>
              <a:buFontTx/>
              <a:buChar char="•"/>
            </a:pPr>
            <a:r>
              <a:rPr lang="en-US" sz="1400"/>
              <a:t>Points out the absurdity that a product so dangerous is not monitored for basic safety factors</a:t>
            </a:r>
          </a:p>
          <a:p>
            <a:endParaRPr lang="en-US" sz="1400"/>
          </a:p>
          <a:p>
            <a:endParaRPr lang="en-US" sz="14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944B7-52D6-B841-97A9-D9E40DC08F48}" type="slidenum">
              <a:rPr lang="en-US"/>
              <a:pPr/>
              <a:t>44</a:t>
            </a:fld>
            <a:endParaRPr lang="en-US"/>
          </a:p>
        </p:txBody>
      </p:sp>
      <p:sp>
        <p:nvSpPr>
          <p:cNvPr id="206850"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06851" name="Rectangle 3"/>
          <p:cNvSpPr>
            <a:spLocks noGrp="1" noChangeArrowheads="1"/>
          </p:cNvSpPr>
          <p:nvPr>
            <p:ph type="body" idx="1"/>
          </p:nvPr>
        </p:nvSpPr>
        <p:spPr/>
        <p:txBody>
          <a:bodyPr/>
          <a:lstStyle/>
          <a:p>
            <a:pPr>
              <a:buFontTx/>
              <a:buChar char="•"/>
            </a:pPr>
            <a:r>
              <a:rPr lang="en-US" sz="1400"/>
              <a:t>Specific possible interventions that would modify the firearm design to make a very dangerous product less likely to be used unintentionally by children or youth, or illegally by criminals </a:t>
            </a:r>
          </a:p>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48A0FE-F7A2-334F-84C2-2DA4381CF126}" type="slidenum">
              <a:rPr lang="en-US"/>
              <a:pPr/>
              <a:t>45</a:t>
            </a:fld>
            <a:endParaRPr lang="en-US"/>
          </a:p>
        </p:txBody>
      </p:sp>
      <p:sp>
        <p:nvSpPr>
          <p:cNvPr id="207874"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07875" name="Rectangle 3"/>
          <p:cNvSpPr>
            <a:spLocks noGrp="1" noChangeArrowheads="1"/>
          </p:cNvSpPr>
          <p:nvPr>
            <p:ph type="body" idx="1"/>
          </p:nvPr>
        </p:nvSpPr>
        <p:spPr/>
        <p:txBody>
          <a:bodyPr/>
          <a:lstStyle/>
          <a:p>
            <a:pPr>
              <a:buFontTx/>
              <a:buChar char="•"/>
            </a:pPr>
            <a:r>
              <a:rPr lang="en-US"/>
              <a:t>As we are learning from the data, different communities are affected differently, urban v. rural, etc. </a:t>
            </a:r>
          </a:p>
          <a:p>
            <a:pPr>
              <a:buFontTx/>
              <a:buChar char="•"/>
            </a:pPr>
            <a:r>
              <a:rPr lang="en-US"/>
              <a:t>Community-level interventions are necessary to address the violence </a:t>
            </a:r>
          </a:p>
          <a:p>
            <a:pPr>
              <a:buFontTx/>
              <a:buChar char="•"/>
            </a:pPr>
            <a:r>
              <a:rPr lang="en-US"/>
              <a:t>Good news in many communities across the nation already implementing programs</a:t>
            </a:r>
          </a:p>
          <a:p>
            <a:pPr>
              <a:buFontTx/>
              <a:buChar char="•"/>
            </a:pPr>
            <a:r>
              <a:rPr lang="en-US"/>
              <a:t>Workbook tools are available, including work done at FICAP for the Medical Professionals as Advocates program (MPAP) </a:t>
            </a:r>
          </a:p>
          <a:p>
            <a:pPr>
              <a:buFontTx/>
              <a:buChar char="•"/>
            </a:pPr>
            <a:endParaRPr lang="en-US"/>
          </a:p>
          <a:p>
            <a:pPr>
              <a:buFontTx/>
              <a:buChar char="•"/>
            </a:pPr>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3A4D8F-DF74-FD4D-8C8E-85692BCDFE3D}" type="slidenum">
              <a:rPr lang="en-US"/>
              <a:pPr/>
              <a:t>46</a:t>
            </a:fld>
            <a:endParaRPr lang="en-US"/>
          </a:p>
        </p:txBody>
      </p:sp>
      <p:sp>
        <p:nvSpPr>
          <p:cNvPr id="208898"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08899" name="Rectangle 3"/>
          <p:cNvSpPr>
            <a:spLocks noGrp="1" noChangeArrowheads="1"/>
          </p:cNvSpPr>
          <p:nvPr>
            <p:ph type="body" idx="1"/>
          </p:nvPr>
        </p:nvSpPr>
        <p:spPr/>
        <p:txBody>
          <a:bodyPr/>
          <a:lstStyle/>
          <a:p>
            <a:r>
              <a:rPr lang="en-US"/>
              <a:t>Need to continue to evaluate programs</a:t>
            </a:r>
          </a:p>
          <a:p>
            <a:r>
              <a:rPr lang="en-US"/>
              <a:t>Already know from some research that scare tactic approaches and gun buyback programs are not useful in preventing future violence </a:t>
            </a:r>
          </a:p>
          <a:p>
            <a:r>
              <a:rPr lang="en-US"/>
              <a:t>Need appropriate measures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455515-3D61-214F-A7EA-DE8E9AC13007}" type="slidenum">
              <a:rPr lang="en-US"/>
              <a:pPr/>
              <a:t>47</a:t>
            </a:fld>
            <a:endParaRPr lang="en-US"/>
          </a:p>
        </p:txBody>
      </p:sp>
      <p:sp>
        <p:nvSpPr>
          <p:cNvPr id="20992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09923" name="Rectangle 3"/>
          <p:cNvSpPr>
            <a:spLocks noGrp="1" noChangeArrowheads="1"/>
          </p:cNvSpPr>
          <p:nvPr>
            <p:ph type="body" idx="1"/>
          </p:nvPr>
        </p:nvSpPr>
        <p:spPr/>
        <p:txBody>
          <a:bodyPr/>
          <a:lstStyle/>
          <a:p>
            <a:r>
              <a:rPr lang="en-US"/>
              <a:t>Goal is to link communities with the data to facilitate local interventions</a:t>
            </a:r>
          </a:p>
          <a:p>
            <a:r>
              <a:rPr lang="en-US"/>
              <a:t>Enable communities and health care professionals with tools to…</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220E32-B3DE-C34A-A6A3-FAC1A097625E}" type="slidenum">
              <a:rPr lang="en-US"/>
              <a:pPr/>
              <a:t>48</a:t>
            </a:fld>
            <a:endParaRPr lang="en-US"/>
          </a:p>
        </p:txBody>
      </p:sp>
      <p:sp>
        <p:nvSpPr>
          <p:cNvPr id="196610"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196611" name="Rectangle 3"/>
          <p:cNvSpPr>
            <a:spLocks noGrp="1" noChangeArrowheads="1"/>
          </p:cNvSpPr>
          <p:nvPr>
            <p:ph type="body" idx="1"/>
          </p:nvPr>
        </p:nvSpPr>
        <p:spPr/>
        <p:txBody>
          <a:bodyPr lIns="89730" tIns="44865" rIns="89730" bIns="44865"/>
          <a:lstStyle/>
          <a:p>
            <a:pPr>
              <a:buFontTx/>
              <a:buChar char="•"/>
            </a:pPr>
            <a:r>
              <a:rPr lang="en-US" sz="1400"/>
              <a:t>We</a:t>
            </a:r>
            <a:r>
              <a:rPr lang="ja-JP" altLang="en-US" sz="1400">
                <a:latin typeface="Arial"/>
              </a:rPr>
              <a:t>’</a:t>
            </a:r>
            <a:r>
              <a:rPr lang="en-US" sz="1400"/>
              <a:t>re in the middle of this…nobody knew what caused yellow fever.</a:t>
            </a:r>
          </a:p>
          <a:p>
            <a:pPr>
              <a:buFontTx/>
              <a:buChar char="•"/>
            </a:pPr>
            <a:r>
              <a:rPr lang="en-US" sz="1400"/>
              <a:t>This slide is here to remind us of the power of prevention and how it has been used to reduce or eradicate other diseases, injuries</a:t>
            </a:r>
          </a:p>
          <a:p>
            <a:pPr>
              <a:buFontTx/>
              <a:buChar char="•"/>
            </a:pPr>
            <a:r>
              <a:rPr lang="en-US" sz="1400"/>
              <a:t>Initially public health model applied to reducing infectious diseases, then extended to injury prevention with motor vehicles, now want to extend the application to firearm injuries.</a:t>
            </a:r>
          </a:p>
          <a:p>
            <a:pPr>
              <a:buFontTx/>
              <a:buChar char="•"/>
            </a:pPr>
            <a:r>
              <a:rPr lang="en-US" sz="1400"/>
              <a:t>Mosquito is an agent of disease: malaria. Agent/vector: Target the anophales. Environment: Get rid of unnecessary pools of water. Host: Get prophylaxis, Put on your insect repellant.</a:t>
            </a:r>
          </a:p>
          <a:p>
            <a:pPr>
              <a:buFontTx/>
              <a:buChar char="•"/>
            </a:pPr>
            <a:r>
              <a:rPr lang="en-US" sz="1400"/>
              <a:t>So, too, is the firearm an agent of disease. – How should we intervene with agent, environment and hosts.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2BDD8-36A3-5E4B-9E4C-B4D0CC5893DD}" type="slidenum">
              <a:rPr lang="en-US"/>
              <a:pPr/>
              <a:t>49</a:t>
            </a:fld>
            <a:endParaRPr lang="en-US"/>
          </a:p>
        </p:txBody>
      </p:sp>
      <p:sp>
        <p:nvSpPr>
          <p:cNvPr id="284674"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84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C7C2A9-4847-D14B-A233-1326AE4A6835}" type="slidenum">
              <a:rPr lang="en-US"/>
              <a:pPr/>
              <a:t>5</a:t>
            </a:fld>
            <a:endParaRPr lang="en-US"/>
          </a:p>
        </p:txBody>
      </p:sp>
      <p:sp>
        <p:nvSpPr>
          <p:cNvPr id="15362" name="Rectangle 1026"/>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15363" name="Rectangle 1027"/>
          <p:cNvSpPr>
            <a:spLocks noGrp="1" noChangeArrowheads="1"/>
          </p:cNvSpPr>
          <p:nvPr>
            <p:ph type="body" idx="1"/>
          </p:nvPr>
        </p:nvSpPr>
        <p:spPr/>
        <p:txBody>
          <a:bodyPr lIns="89730" tIns="44865" rIns="89730" bIns="44865"/>
          <a:lstStyle/>
          <a:p>
            <a:r>
              <a:rPr lang="en-US" sz="1400"/>
              <a:t>See the large difference and greater number of nonfatal injuries except for suicides.</a:t>
            </a:r>
          </a:p>
          <a:p>
            <a:r>
              <a:rPr lang="en-US" sz="1400"/>
              <a:t>In this six year time period there were more than 100,000 firearm injuries!!</a:t>
            </a:r>
          </a:p>
          <a:p>
            <a:r>
              <a:rPr lang="en-US" sz="1400"/>
              <a:t>Firearms are good at </a:t>
            </a:r>
            <a:r>
              <a:rPr lang="en-US" sz="1400" u="sng"/>
              <a:t>maiming</a:t>
            </a:r>
            <a:r>
              <a:rPr lang="en-US" sz="1400"/>
              <a:t> as well as killing.</a:t>
            </a:r>
          </a:p>
          <a:p>
            <a:r>
              <a:rPr lang="en-US" sz="1400"/>
              <a:t>These data are not complete: self-treated, privately treated go unreported.</a:t>
            </a:r>
          </a:p>
          <a:p>
            <a:endParaRPr lang="en-US" sz="14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01BCF-591E-6640-9598-EC94A9479D4C}" type="slidenum">
              <a:rPr lang="en-US"/>
              <a:pPr/>
              <a:t>50</a:t>
            </a:fld>
            <a:endParaRPr lang="en-US"/>
          </a:p>
        </p:txBody>
      </p:sp>
      <p:sp>
        <p:nvSpPr>
          <p:cNvPr id="228354"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28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C377-001C-E54E-95E6-2A23E9262826}" type="slidenum">
              <a:rPr lang="en-US"/>
              <a:pPr/>
              <a:t>51</a:t>
            </a:fld>
            <a:endParaRPr lang="en-US"/>
          </a:p>
        </p:txBody>
      </p:sp>
      <p:sp>
        <p:nvSpPr>
          <p:cNvPr id="246786"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46787" name="Rectangle 3"/>
          <p:cNvSpPr>
            <a:spLocks noGrp="1" noChangeArrowheads="1"/>
          </p:cNvSpPr>
          <p:nvPr>
            <p:ph type="body" idx="1"/>
          </p:nvPr>
        </p:nvSpPr>
        <p:spPr/>
        <p:txBody>
          <a:bodyPr/>
          <a:lstStyle/>
          <a:p>
            <a:r>
              <a:rPr lang="en-US"/>
              <a:t>Firearm injury is a huge topic</a:t>
            </a:r>
          </a:p>
          <a:p>
            <a:r>
              <a:rPr lang="en-US"/>
              <a:t>Primary focus on describing magnitude of the problem</a:t>
            </a:r>
          </a:p>
          <a:p>
            <a:r>
              <a:rPr lang="en-US"/>
              <a:t>Less emphasis on interventions</a:t>
            </a:r>
          </a:p>
          <a:p>
            <a:r>
              <a:rPr lang="en-US"/>
              <a:t>Feedback on our manuscript</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72F0F3-7F73-C847-A7CE-958DEE127D50}" type="slidenum">
              <a:rPr lang="en-US"/>
              <a:pPr/>
              <a:t>52</a:t>
            </a:fld>
            <a:endParaRPr lang="en-US"/>
          </a:p>
        </p:txBody>
      </p:sp>
      <p:sp>
        <p:nvSpPr>
          <p:cNvPr id="24064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40643" name="Rectangle 3"/>
          <p:cNvSpPr>
            <a:spLocks noGrp="1" noChangeArrowheads="1"/>
          </p:cNvSpPr>
          <p:nvPr>
            <p:ph type="body" idx="1"/>
          </p:nvPr>
        </p:nvSpPr>
        <p:spPr/>
        <p:txBody>
          <a:bodyPr/>
          <a:lstStyle/>
          <a:p>
            <a:pPr>
              <a:spcBef>
                <a:spcPct val="50000"/>
              </a:spcBef>
              <a:buFontTx/>
              <a:buChar char="•"/>
            </a:pPr>
            <a:r>
              <a:rPr lang="en-US" u="sng">
                <a:latin typeface="Arial" charset="0"/>
              </a:rPr>
              <a:t>National Vital Statistics System</a:t>
            </a:r>
            <a:r>
              <a:rPr lang="en-US">
                <a:latin typeface="Arial" charset="0"/>
              </a:rPr>
              <a:t>: Published by the CDC National Center for Health Statistics. Currently takes about 18 months to collect, compile, verify, and release statistics to the public.</a:t>
            </a:r>
          </a:p>
          <a:p>
            <a:pPr lvl="1">
              <a:spcBef>
                <a:spcPct val="50000"/>
              </a:spcBef>
              <a:buFontTx/>
              <a:buChar char="•"/>
            </a:pPr>
            <a:r>
              <a:rPr lang="en-US"/>
              <a:t>)WISQARS is an interactive database system that provides customized reports of injury-related data.</a:t>
            </a:r>
            <a:endParaRPr lang="en-US">
              <a:latin typeface="Arial" charset="0"/>
            </a:endParaRPr>
          </a:p>
          <a:p>
            <a:pPr>
              <a:spcBef>
                <a:spcPct val="50000"/>
              </a:spcBef>
              <a:buFontTx/>
              <a:buChar char="•"/>
            </a:pPr>
            <a:r>
              <a:rPr lang="en-US" u="sng">
                <a:latin typeface="Arial" charset="0"/>
              </a:rPr>
              <a:t>FBI Uniform Crime Reporting System</a:t>
            </a:r>
            <a:r>
              <a:rPr lang="en-US">
                <a:latin typeface="Arial" charset="0"/>
              </a:rPr>
              <a:t>: Compiles crime statistics annually from 17,000 city, county, and state law enforcement agencies that submit data voluntarily.  Most reliable homicide data.</a:t>
            </a:r>
          </a:p>
          <a:p>
            <a:pPr>
              <a:spcBef>
                <a:spcPct val="50000"/>
              </a:spcBef>
              <a:buFontTx/>
              <a:buChar char="•"/>
            </a:pPr>
            <a:r>
              <a:rPr lang="en-US" u="sng">
                <a:latin typeface="Arial" charset="0"/>
              </a:rPr>
              <a:t>National Crime Victimization Survey</a:t>
            </a:r>
            <a:r>
              <a:rPr lang="en-US">
                <a:latin typeface="Arial" charset="0"/>
              </a:rPr>
              <a:t>: Conducted by the Bureau of Justice Statistics in the DOJ.  Collects date on reported and unreported fatal and non-fatal violent crimes against ages 12 or older.</a:t>
            </a:r>
          </a:p>
          <a:p>
            <a:pPr>
              <a:spcBef>
                <a:spcPct val="50000"/>
              </a:spcBef>
              <a:buFontTx/>
              <a:buChar char="•"/>
            </a:pPr>
            <a:r>
              <a:rPr lang="en-US" u="sng">
                <a:latin typeface="Arial" charset="0"/>
              </a:rPr>
              <a:t>National Electronic Injury Surveillance System (NEISS)</a:t>
            </a:r>
            <a:r>
              <a:rPr lang="en-US">
                <a:latin typeface="Arial" charset="0"/>
              </a:rPr>
              <a:t>: Collected by the Consumer Product Safety Commission from 91 hospitals in the US then extrapolated to entire country.  Used to estimate non-fatal injuries.</a:t>
            </a:r>
          </a:p>
          <a:p>
            <a:pPr>
              <a:spcBef>
                <a:spcPct val="50000"/>
              </a:spcBef>
              <a:buFontTx/>
              <a:buChar char="•"/>
            </a:pPr>
            <a:r>
              <a:rPr lang="en-US" u="sng">
                <a:latin typeface="Arial" charset="0"/>
              </a:rPr>
              <a:t>Peer-reviewed journals</a:t>
            </a:r>
            <a:r>
              <a:rPr lang="en-US">
                <a:latin typeface="Arial" charset="0"/>
              </a:rPr>
              <a:t>: Provide analysis of the available data as well as controlled studies by are often published long after the data was collected.</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87D5BE-3549-7D43-9FBE-FA85515A5152}" type="slidenum">
              <a:rPr lang="en-US"/>
              <a:pPr/>
              <a:t>53</a:t>
            </a:fld>
            <a:endParaRPr lang="en-US"/>
          </a:p>
        </p:txBody>
      </p:sp>
      <p:sp>
        <p:nvSpPr>
          <p:cNvPr id="265218"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65219" name="Rectangle 3"/>
          <p:cNvSpPr>
            <a:spLocks noGrp="1" noChangeArrowheads="1"/>
          </p:cNvSpPr>
          <p:nvPr>
            <p:ph type="body" idx="1"/>
          </p:nvPr>
        </p:nvSpPr>
        <p:spPr/>
        <p:txBody>
          <a:bodyPr/>
          <a:lstStyle/>
          <a:p>
            <a:pPr>
              <a:buFontTx/>
              <a:buChar char="•"/>
            </a:pPr>
            <a:r>
              <a:rPr lang="en-US">
                <a:latin typeface="Arial" charset="0"/>
              </a:rPr>
              <a:t>So what is the role of firearms in different events?</a:t>
            </a:r>
          </a:p>
          <a:p>
            <a:pPr>
              <a:buFontTx/>
              <a:buChar char="•"/>
            </a:pPr>
            <a:r>
              <a:rPr lang="en-US">
                <a:latin typeface="Arial" charset="0"/>
              </a:rPr>
              <a:t>Read stats</a:t>
            </a:r>
          </a:p>
          <a:p>
            <a:pPr>
              <a:buFontTx/>
              <a:buChar char="•"/>
            </a:pPr>
            <a:r>
              <a:rPr lang="en-US">
                <a:latin typeface="Arial" charset="0"/>
              </a:rPr>
              <a:t>Handguns comprise about one-third of all firearms owned in the U.S. (65 million of 192 million total)</a:t>
            </a:r>
            <a:r>
              <a:rPr lang="en-US" baseline="30000">
                <a:latin typeface="Arial" charset="0"/>
              </a:rPr>
              <a:t>3</a:t>
            </a:r>
            <a:r>
              <a:rPr lang="en-US">
                <a:latin typeface="Arial" charset="0"/>
              </a:rPr>
              <a:t>, </a:t>
            </a:r>
          </a:p>
          <a:p>
            <a:pPr>
              <a:buFontTx/>
              <a:buChar char="•"/>
            </a:pPr>
            <a:r>
              <a:rPr lang="en-US">
                <a:latin typeface="Arial" charset="0"/>
              </a:rPr>
              <a:t>but they account for two-thirds of firearm crime, </a:t>
            </a:r>
          </a:p>
          <a:p>
            <a:pPr>
              <a:buFontTx/>
              <a:buChar char="•"/>
            </a:pPr>
            <a:r>
              <a:rPr lang="en-US">
                <a:latin typeface="Arial" charset="0"/>
              </a:rPr>
              <a:t>over 70% of all firearm</a:t>
            </a:r>
            <a:r>
              <a:rPr lang="en-US" b="1">
                <a:effectLst>
                  <a:outerShdw blurRad="38100" dist="38100" dir="2700000" algn="tl">
                    <a:srgbClr val="DDDDDD"/>
                  </a:outerShdw>
                </a:effectLst>
                <a:latin typeface="Arial" charset="0"/>
              </a:rPr>
              <a:t> </a:t>
            </a:r>
            <a:r>
              <a:rPr lang="en-US">
                <a:latin typeface="Arial" charset="0"/>
              </a:rPr>
              <a:t>homicides, and </a:t>
            </a:r>
          </a:p>
          <a:p>
            <a:pPr>
              <a:buFontTx/>
              <a:buChar char="•"/>
            </a:pPr>
            <a:r>
              <a:rPr lang="en-US">
                <a:latin typeface="Arial" charset="0"/>
              </a:rPr>
              <a:t>approximately 50-70% of all firearm suicides</a:t>
            </a:r>
            <a:r>
              <a:rPr lang="en-US" baseline="30000">
                <a:latin typeface="Arial" charset="0"/>
              </a:rPr>
              <a:t>4</a:t>
            </a:r>
          </a:p>
          <a:p>
            <a:pPr>
              <a:buFontTx/>
              <a:buChar char="•"/>
            </a:pPr>
            <a:r>
              <a:rPr lang="en-US">
                <a:solidFill>
                  <a:srgbClr val="000000"/>
                </a:solidFill>
                <a:latin typeface="Arial" charset="0"/>
              </a:rPr>
              <a:t>For some subgroups of the population, such as women and youth, the proportion of handgun death is higher.</a:t>
            </a:r>
          </a:p>
          <a:p>
            <a:pPr>
              <a:buFontTx/>
              <a:buChar char="•"/>
            </a:pPr>
            <a:r>
              <a:rPr lang="en-US">
                <a:latin typeface="Arial" charset="0"/>
              </a:rPr>
              <a:t>In 1998, 77% of female firearm homicide victims were killed by handguns.</a:t>
            </a:r>
          </a:p>
          <a:p>
            <a:pPr>
              <a:buFontTx/>
              <a:buChar char="•"/>
            </a:pPr>
            <a:r>
              <a:rPr lang="en-US">
                <a:latin typeface="Arial" charset="0"/>
              </a:rPr>
              <a:t>Impact on Youth I</a:t>
            </a:r>
            <a:r>
              <a:rPr lang="ja-JP" altLang="en-US">
                <a:latin typeface="Arial"/>
              </a:rPr>
              <a:t>’</a:t>
            </a:r>
            <a:r>
              <a:rPr lang="en-US">
                <a:latin typeface="Arial" charset="0"/>
              </a:rPr>
              <a:t>ll return to in a moment</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DFE50E-F38C-204B-B982-3EF74727AEF8}" type="slidenum">
              <a:rPr lang="en-US"/>
              <a:pPr/>
              <a:t>54</a:t>
            </a:fld>
            <a:endParaRPr lang="en-US"/>
          </a:p>
        </p:txBody>
      </p:sp>
      <p:sp>
        <p:nvSpPr>
          <p:cNvPr id="212994" name="Rectangle 2"/>
          <p:cNvSpPr>
            <a:spLocks noChangeArrowheads="1" noTextEdit="1"/>
          </p:cNvSpPr>
          <p:nvPr>
            <p:ph type="sldImg"/>
          </p:nvPr>
        </p:nvSpPr>
        <p:spPr>
          <a:xfrm>
            <a:off x="1150938" y="682625"/>
            <a:ext cx="4559300" cy="3419475"/>
          </a:xfrm>
          <a:ln/>
          <a:extLst>
            <a:ext uri="{FAA26D3D-D897-4be2-8F04-BA451C77F1D7}">
              <ma14:placeholderFlag xmlns:ma14="http://schemas.microsoft.com/office/mac/drawingml/2011/main" val="1"/>
            </a:ext>
          </a:extLst>
        </p:spPr>
      </p:sp>
      <p:sp>
        <p:nvSpPr>
          <p:cNvPr id="212995" name="Rectangle 3"/>
          <p:cNvSpPr>
            <a:spLocks noGrp="1" noChangeArrowheads="1"/>
          </p:cNvSpPr>
          <p:nvPr>
            <p:ph type="body" idx="1"/>
          </p:nvPr>
        </p:nvSpPr>
        <p:spPr>
          <a:xfrm>
            <a:off x="914400" y="4330700"/>
            <a:ext cx="5029200" cy="4103688"/>
          </a:xfrm>
        </p:spPr>
        <p:txBody>
          <a:bodyPr lIns="91070" tIns="45536" rIns="91070" bIns="45536"/>
          <a:lstStyle/>
          <a:p>
            <a:r>
              <a:rPr lang="en-US"/>
              <a:t>CWS – our mission is to improve outcomes – Examples of some of our advances in clinical care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23B67F-55DF-834F-BA80-50A7F99E709F}" type="slidenum">
              <a:rPr lang="en-US"/>
              <a:pPr/>
              <a:t>55</a:t>
            </a:fld>
            <a:endParaRPr lang="en-US"/>
          </a:p>
        </p:txBody>
      </p:sp>
      <p:sp>
        <p:nvSpPr>
          <p:cNvPr id="177154"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177155" name="Rectangle 3"/>
          <p:cNvSpPr>
            <a:spLocks noGrp="1" noChangeArrowheads="1"/>
          </p:cNvSpPr>
          <p:nvPr>
            <p:ph type="body" idx="1"/>
          </p:nvPr>
        </p:nvSpPr>
        <p:spPr/>
        <p:txBody>
          <a:bodyPr/>
          <a:lstStyle/>
          <a:p>
            <a:r>
              <a:rPr lang="en-US">
                <a:solidFill>
                  <a:srgbClr val="000000"/>
                </a:solidFill>
              </a:rPr>
              <a:t>The model pathway of firearm injury suggested several points of intervention</a:t>
            </a:r>
          </a:p>
          <a:p>
            <a:pPr>
              <a:buFontTx/>
              <a:buChar char="•"/>
            </a:pPr>
            <a:r>
              <a:rPr lang="en-US">
                <a:solidFill>
                  <a:srgbClr val="000000"/>
                </a:solidFill>
              </a:rPr>
              <a:t>I</a:t>
            </a:r>
            <a:r>
              <a:rPr lang="ja-JP" altLang="en-US">
                <a:solidFill>
                  <a:srgbClr val="000000"/>
                </a:solidFill>
                <a:latin typeface="Arial"/>
              </a:rPr>
              <a:t>’</a:t>
            </a:r>
            <a:r>
              <a:rPr lang="en-US">
                <a:solidFill>
                  <a:srgbClr val="000000"/>
                </a:solidFill>
              </a:rPr>
              <a:t>ve mentioned the heavy impact of handguns several times….. </a:t>
            </a:r>
          </a:p>
          <a:p>
            <a:r>
              <a:rPr lang="en-US">
                <a:solidFill>
                  <a:srgbClr val="000000"/>
                </a:solidFill>
              </a:rPr>
              <a:t>I</a:t>
            </a:r>
            <a:r>
              <a:rPr lang="ja-JP" altLang="en-US">
                <a:solidFill>
                  <a:srgbClr val="000000"/>
                </a:solidFill>
                <a:latin typeface="Arial"/>
              </a:rPr>
              <a:t>’</a:t>
            </a:r>
            <a:r>
              <a:rPr lang="en-US">
                <a:solidFill>
                  <a:srgbClr val="000000"/>
                </a:solidFill>
              </a:rPr>
              <a:t>ll just take a moment to delineate the difference</a:t>
            </a:r>
          </a:p>
          <a:p>
            <a:pPr>
              <a:buFontTx/>
              <a:buChar char="•"/>
            </a:pPr>
            <a:r>
              <a:rPr lang="en-US">
                <a:solidFill>
                  <a:srgbClr val="000000"/>
                </a:solidFill>
              </a:rPr>
              <a:t>long guns are designed to serve a broader sporting purpose,</a:t>
            </a:r>
          </a:p>
          <a:p>
            <a:pPr>
              <a:buFontTx/>
              <a:buChar char="•"/>
            </a:pPr>
            <a:r>
              <a:rPr lang="en-US">
                <a:solidFill>
                  <a:srgbClr val="000000"/>
                </a:solidFill>
              </a:rPr>
              <a:t>(Read hand gun part of slide)</a:t>
            </a:r>
          </a:p>
          <a:p>
            <a:pPr>
              <a:buFontTx/>
              <a:buChar char="•"/>
            </a:pPr>
            <a:r>
              <a:rPr lang="en-US">
                <a:solidFill>
                  <a:srgbClr val="000000"/>
                </a:solidFill>
              </a:rPr>
              <a:t>Handguns are especially effective use in self-inflicted injuries. </a:t>
            </a:r>
          </a:p>
          <a:p>
            <a:pPr>
              <a:buFontTx/>
              <a:buChar char="•"/>
            </a:pPr>
            <a:r>
              <a:rPr lang="en-US">
                <a:solidFill>
                  <a:srgbClr val="000000"/>
                </a:solidFill>
              </a:rPr>
              <a:t>Often involved in unintentional shootings</a:t>
            </a:r>
          </a:p>
          <a:p>
            <a:pPr>
              <a:buFontTx/>
              <a:buChar char="•"/>
            </a:pPr>
            <a:r>
              <a:rPr lang="en-US">
                <a:solidFill>
                  <a:srgbClr val="000000"/>
                </a:solidFill>
              </a:rPr>
              <a:t>effective for interpersonal violence use in crimes</a:t>
            </a:r>
          </a:p>
          <a:p>
            <a:pPr>
              <a:buFontTx/>
              <a:buChar char="•"/>
            </a:pPr>
            <a:r>
              <a:rPr lang="en-US">
                <a:solidFill>
                  <a:srgbClr val="000000"/>
                </a:solidFill>
              </a:rPr>
              <a:t>DESIGNED SPECIFICALLY TO KILL OR INJURE HUMAN BEINGS</a:t>
            </a:r>
          </a:p>
          <a:p>
            <a:endParaRPr lang="en-US">
              <a:solidFill>
                <a:srgbClr val="000000"/>
              </a:solidFill>
            </a:endParaRPr>
          </a:p>
          <a:p>
            <a:endParaRPr lang="en-US"/>
          </a:p>
          <a:p>
            <a:pPr lvl="1"/>
            <a:r>
              <a:rPr lang="en-US"/>
              <a: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FCD058-F878-C445-ABE3-517442C2A000}" type="slidenum">
              <a:rPr lang="en-US"/>
              <a:pPr/>
              <a:t>56</a:t>
            </a:fld>
            <a:endParaRPr lang="en-US"/>
          </a:p>
        </p:txBody>
      </p:sp>
      <p:sp>
        <p:nvSpPr>
          <p:cNvPr id="248834"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48835" name="Rectangle 3"/>
          <p:cNvSpPr>
            <a:spLocks noGrp="1" noChangeArrowheads="1"/>
          </p:cNvSpPr>
          <p:nvPr>
            <p:ph type="body" idx="1"/>
          </p:nvPr>
        </p:nvSpPr>
        <p:spPr/>
        <p:txBody>
          <a:bodyPr lIns="89730" tIns="44865" rIns="89730" bIns="44865"/>
          <a:lstStyle/>
          <a:p>
            <a:r>
              <a:rPr lang="en-US" sz="1400"/>
              <a:t>Brings us to a difficult point for many Americans to grasp and admit…..</a:t>
            </a:r>
          </a:p>
          <a:p>
            <a:r>
              <a:rPr lang="en-US" sz="1400"/>
              <a:t>Read bullets</a:t>
            </a:r>
          </a:p>
          <a:p>
            <a:r>
              <a:rPr lang="en-US"/>
              <a:t>Over the past two decades the suicide rate has remained virtually unchanged, with fluctuations in rates tending to follow firearm suicide more than non-firearm suicide</a:t>
            </a:r>
            <a:endParaRPr lang="en-US" sz="1400"/>
          </a:p>
          <a:p>
            <a:r>
              <a:rPr lang="en-US" sz="1400"/>
              <a:t>Very difficult to intervene due to</a:t>
            </a:r>
          </a:p>
          <a:p>
            <a:r>
              <a:rPr lang="en-US" sz="1400"/>
              <a:t>lethality of firearm, f.a. suicide has high case fatality.</a:t>
            </a:r>
          </a:p>
          <a:p>
            <a:r>
              <a:rPr lang="en-US" sz="1400"/>
              <a:t>CFI is 90% for head</a:t>
            </a:r>
          </a:p>
          <a:p>
            <a:r>
              <a:rPr lang="en-US" sz="1400"/>
              <a:t>Stigmata from social acceptability to speak of it</a:t>
            </a:r>
          </a:p>
          <a:p>
            <a:r>
              <a:rPr lang="en-US" sz="1400"/>
              <a:t>and some believe it is not violence at all but a personal choice</a:t>
            </a:r>
          </a:p>
          <a:p>
            <a:endParaRPr lang="en-US" sz="14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45DC6-8E69-094B-9A83-F19E34F18317}" type="slidenum">
              <a:rPr lang="en-US"/>
              <a:pPr/>
              <a:t>57</a:t>
            </a:fld>
            <a:endParaRPr lang="en-US"/>
          </a:p>
        </p:txBody>
      </p:sp>
      <p:sp>
        <p:nvSpPr>
          <p:cNvPr id="250882"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50883" name="Rectangle 3"/>
          <p:cNvSpPr>
            <a:spLocks noGrp="1" noChangeArrowheads="1"/>
          </p:cNvSpPr>
          <p:nvPr>
            <p:ph type="body" idx="1"/>
          </p:nvPr>
        </p:nvSpPr>
        <p:spPr/>
        <p:txBody>
          <a:bodyPr lIns="89725" tIns="44862" rIns="89725" bIns="44862"/>
          <a:lstStyle/>
          <a:p>
            <a:r>
              <a:rPr lang="en-US" sz="1400"/>
              <a:t>In 1999 (29,199 suicides), 57% were with firearms.  70% of those involved handguns</a:t>
            </a:r>
          </a:p>
          <a:p>
            <a:r>
              <a:rPr lang="en-US" sz="1400"/>
              <a:t>Disparity between male/female</a:t>
            </a:r>
          </a:p>
          <a:p>
            <a:r>
              <a:rPr lang="en-US" sz="1400"/>
              <a:t>	although estimated female 3 X more likely to attempt</a:t>
            </a:r>
          </a:p>
          <a:p>
            <a:r>
              <a:rPr lang="en-US" sz="1400"/>
              <a:t>	male more likely to succeed, largely because of 		lethality of methods.</a:t>
            </a:r>
          </a:p>
          <a:p>
            <a:r>
              <a:rPr lang="en-US" sz="1400"/>
              <a:t>60% of male suicides involved firearms</a:t>
            </a:r>
          </a:p>
          <a:p>
            <a:r>
              <a:rPr lang="en-US" sz="1400"/>
              <a:t>  vs 38% female,  this may be changing. According to suicide researchers</a:t>
            </a:r>
          </a:p>
          <a:p>
            <a:r>
              <a:rPr lang="en-US" sz="1400"/>
              <a:t>Age distribution: higher elderly</a:t>
            </a:r>
          </a:p>
          <a:p>
            <a:r>
              <a:rPr lang="en-US" sz="1400"/>
              <a:t>Significant portion of male youth/ adolescents</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52F5A5-96D7-6042-B473-426D6D54F4A6}" type="slidenum">
              <a:rPr lang="en-US"/>
              <a:pPr/>
              <a:t>58</a:t>
            </a:fld>
            <a:endParaRPr lang="en-US"/>
          </a:p>
        </p:txBody>
      </p:sp>
      <p:sp>
        <p:nvSpPr>
          <p:cNvPr id="252930"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52931" name="Rectangle 3"/>
          <p:cNvSpPr>
            <a:spLocks noGrp="1" noChangeArrowheads="1"/>
          </p:cNvSpPr>
          <p:nvPr>
            <p:ph type="body" idx="1"/>
          </p:nvPr>
        </p:nvSpPr>
        <p:spPr/>
        <p:txBody>
          <a:bodyPr lIns="89725" tIns="44862" rIns="89725" bIns="44862"/>
          <a:lstStyle/>
          <a:p>
            <a:pPr>
              <a:buFontTx/>
              <a:buChar char="•"/>
            </a:pPr>
            <a:r>
              <a:rPr lang="en-US" sz="1400"/>
              <a:t>Although each of these groups would probably require very different interventions, it is telling to look at them together</a:t>
            </a:r>
          </a:p>
          <a:p>
            <a:pPr>
              <a:buFontTx/>
              <a:buChar char="•"/>
            </a:pPr>
            <a:r>
              <a:rPr lang="en-US" sz="1400"/>
              <a:t>In 1999 about 72% (21,107) firearm suicide victims were white males, that</a:t>
            </a:r>
            <a:r>
              <a:rPr lang="ja-JP" altLang="en-US" sz="1400">
                <a:latin typeface="Arial"/>
              </a:rPr>
              <a:t>’</a:t>
            </a:r>
            <a:r>
              <a:rPr lang="en-US" sz="1400"/>
              <a:t>s a rate of 19.1 per 100,000. </a:t>
            </a:r>
          </a:p>
          <a:p>
            <a:pPr>
              <a:buFontTx/>
              <a:buChar char="•"/>
            </a:pPr>
            <a:r>
              <a:rPr lang="en-US" sz="1400"/>
              <a:t>American Indian/AK native male 15-24  is higher than for any other ethnic group. 26.21 per 100,000 surpassed only by white males over 75</a:t>
            </a:r>
          </a:p>
          <a:p>
            <a:pPr>
              <a:buFontTx/>
              <a:buChar char="•"/>
            </a:pPr>
            <a:r>
              <a:rPr lang="en-US" sz="1400"/>
              <a:t>Suicide among black youths once uncommon has grown sharply</a:t>
            </a:r>
          </a:p>
          <a:p>
            <a:r>
              <a:rPr lang="en-US" sz="1400"/>
              <a:t>	1980 15-19 yrs was 1.99 / 100,000</a:t>
            </a:r>
          </a:p>
          <a:p>
            <a:r>
              <a:rPr lang="en-US" sz="1400"/>
              <a:t>	1998 15-18 yrs quadrupled to 7.99 / 100,000</a:t>
            </a:r>
          </a:p>
          <a:p>
            <a:endParaRPr lang="en-US" sz="1400"/>
          </a:p>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684588-BD59-F649-A9A6-09BB25A9B5F5}" type="slidenum">
              <a:rPr lang="en-US"/>
              <a:pPr/>
              <a:t>59</a:t>
            </a:fld>
            <a:endParaRPr lang="en-US"/>
          </a:p>
        </p:txBody>
      </p:sp>
      <p:sp>
        <p:nvSpPr>
          <p:cNvPr id="254978"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54979" name="Rectangle 3"/>
          <p:cNvSpPr>
            <a:spLocks noGrp="1" noChangeArrowheads="1"/>
          </p:cNvSpPr>
          <p:nvPr>
            <p:ph type="body" idx="1"/>
          </p:nvPr>
        </p:nvSpPr>
        <p:spPr/>
        <p:txBody>
          <a:bodyPr lIns="89730" tIns="44865" rIns="89730" bIns="44865"/>
          <a:lstStyle/>
          <a:p>
            <a:r>
              <a:rPr lang="en-US" sz="1400"/>
              <a:t>Here</a:t>
            </a:r>
            <a:r>
              <a:rPr lang="ja-JP" altLang="en-US" sz="1400">
                <a:latin typeface="Arial"/>
              </a:rPr>
              <a:t>’</a:t>
            </a:r>
            <a:r>
              <a:rPr lang="en-US" sz="1400"/>
              <a:t>s that same data I showed in the profile of 1999 earlier.</a:t>
            </a:r>
          </a:p>
          <a:p>
            <a:r>
              <a:rPr lang="en-US" sz="1400"/>
              <a:t>I</a:t>
            </a:r>
            <a:r>
              <a:rPr lang="ja-JP" altLang="en-US" sz="1400">
                <a:latin typeface="Arial"/>
              </a:rPr>
              <a:t>’</a:t>
            </a:r>
            <a:r>
              <a:rPr lang="en-US" sz="1400"/>
              <a:t>ve talked about homicide, talked about suicide.</a:t>
            </a:r>
          </a:p>
          <a:p>
            <a:r>
              <a:rPr lang="en-US" sz="1400"/>
              <a:t>Unintentional may  be only 3%, but that raw percentage doesn</a:t>
            </a:r>
            <a:r>
              <a:rPr lang="ja-JP" altLang="en-US" sz="1400">
                <a:latin typeface="Arial"/>
              </a:rPr>
              <a:t>’</a:t>
            </a:r>
            <a:r>
              <a:rPr lang="en-US" sz="1400"/>
              <a:t>t tell the story</a:t>
            </a:r>
          </a:p>
          <a:p>
            <a:r>
              <a:rPr lang="en-US" sz="1400"/>
              <a:t>Who is being affected?</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789321-408A-124F-9398-8D51FBCF41E5}" type="slidenum">
              <a:rPr lang="en-US"/>
              <a:pPr/>
              <a:t>6</a:t>
            </a:fld>
            <a:endParaRPr lang="en-US"/>
          </a:p>
        </p:txBody>
      </p:sp>
      <p:sp>
        <p:nvSpPr>
          <p:cNvPr id="273410" name="Rectangle 1026"/>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73411" name="Rectangle 1027"/>
          <p:cNvSpPr>
            <a:spLocks noGrp="1" noChangeArrowheads="1"/>
          </p:cNvSpPr>
          <p:nvPr>
            <p:ph type="body" idx="1"/>
          </p:nvPr>
        </p:nvSpPr>
        <p:spPr/>
        <p:txBody>
          <a:bodyPr lIns="89730" tIns="44865" rIns="89730" bIns="44865"/>
          <a:lstStyle/>
          <a:p>
            <a:r>
              <a:rPr lang="en-US" sz="1400"/>
              <a:t>Better visual of last slide</a:t>
            </a:r>
          </a:p>
          <a:p>
            <a:r>
              <a:rPr lang="en-US" sz="1400"/>
              <a:t>Look at unintentional (this it primarily male youths)</a:t>
            </a:r>
          </a:p>
          <a:p>
            <a:r>
              <a:rPr lang="en-US" sz="1400"/>
              <a:t>Suicide: high success rate</a:t>
            </a:r>
          </a:p>
          <a:p>
            <a:r>
              <a:rPr lang="en-US" sz="1400"/>
              <a:t>Non-fatal: Unintentional firearm events are 17%, compared to 3% of fatal.</a:t>
            </a:r>
          </a:p>
          <a:p>
            <a:r>
              <a:rPr lang="en-US" sz="1400"/>
              <a:t>Non-fatal events lead to disability, wide range of repercussions</a:t>
            </a:r>
          </a:p>
          <a:p>
            <a:r>
              <a:rPr lang="en-US" sz="1400"/>
              <a:t>which Maura will now discuss</a:t>
            </a:r>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36C714-A004-6945-8F48-40C0DB7F88B1}" type="slidenum">
              <a:rPr lang="en-US"/>
              <a:pPr/>
              <a:t>60</a:t>
            </a:fld>
            <a:endParaRPr lang="en-US"/>
          </a:p>
        </p:txBody>
      </p:sp>
      <p:sp>
        <p:nvSpPr>
          <p:cNvPr id="257026"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57027" name="Rectangle 3"/>
          <p:cNvSpPr>
            <a:spLocks noGrp="1" noChangeArrowheads="1"/>
          </p:cNvSpPr>
          <p:nvPr>
            <p:ph type="body" idx="1"/>
          </p:nvPr>
        </p:nvSpPr>
        <p:spPr/>
        <p:txBody>
          <a:bodyPr lIns="89730" tIns="44865" rIns="89730" bIns="44865"/>
          <a:lstStyle/>
          <a:p>
            <a:endParaRPr lang="en-US" sz="1400"/>
          </a:p>
          <a:p>
            <a:r>
              <a:rPr lang="en-US" sz="1400"/>
              <a:t>824 unintentionals in 1999</a:t>
            </a:r>
          </a:p>
          <a:p>
            <a:pPr>
              <a:buFontTx/>
              <a:buChar char="•"/>
            </a:pPr>
            <a:r>
              <a:rPr lang="en-US" sz="1400"/>
              <a:t>Rate has been declining since the 30</a:t>
            </a:r>
            <a:r>
              <a:rPr lang="ja-JP" altLang="en-US" sz="1400">
                <a:latin typeface="Arial"/>
              </a:rPr>
              <a:t>’</a:t>
            </a:r>
            <a:r>
              <a:rPr lang="en-US" sz="1400"/>
              <a:t>s which correlates with</a:t>
            </a:r>
          </a:p>
          <a:p>
            <a:pPr lvl="2">
              <a:buFontTx/>
              <a:buChar char="•"/>
            </a:pPr>
            <a:r>
              <a:rPr lang="en-US" sz="1400"/>
              <a:t>decrease in percent of population engaging in hunting, 	</a:t>
            </a:r>
          </a:p>
          <a:p>
            <a:pPr lvl="2">
              <a:buFontTx/>
              <a:buChar char="•"/>
            </a:pPr>
            <a:r>
              <a:rPr lang="en-US" sz="1400"/>
              <a:t>living in rural areas, </a:t>
            </a:r>
          </a:p>
          <a:p>
            <a:pPr lvl="2">
              <a:buFontTx/>
              <a:buChar char="•"/>
            </a:pPr>
            <a:r>
              <a:rPr lang="en-US" sz="1400"/>
              <a:t>and handling guns regularly </a:t>
            </a:r>
          </a:p>
          <a:p>
            <a:r>
              <a:rPr lang="en-US" sz="1400"/>
              <a:t>Baker, O</a:t>
            </a:r>
            <a:r>
              <a:rPr lang="ja-JP" altLang="en-US" sz="1400">
                <a:latin typeface="Arial"/>
              </a:rPr>
              <a:t>’</a:t>
            </a:r>
            <a:r>
              <a:rPr lang="en-US" sz="1400"/>
              <a:t>Neill, and Ginsberg</a:t>
            </a:r>
            <a:r>
              <a:rPr lang="ja-JP" altLang="en-US" sz="1400">
                <a:latin typeface="Arial"/>
              </a:rPr>
              <a:t>’</a:t>
            </a:r>
            <a:r>
              <a:rPr lang="en-US" sz="1400"/>
              <a:t>s 1992 The Injury Fact Book.</a:t>
            </a:r>
          </a:p>
          <a:p>
            <a:r>
              <a:rPr lang="en-US" sz="1400"/>
              <a:t>This is not true for youth in the US who saw an increase from the late 80</a:t>
            </a:r>
            <a:r>
              <a:rPr lang="ja-JP" altLang="en-US" sz="1400">
                <a:latin typeface="Arial"/>
              </a:rPr>
              <a:t>’</a:t>
            </a:r>
            <a:r>
              <a:rPr lang="en-US" sz="1400"/>
              <a:t>s into the early nineties</a:t>
            </a:r>
          </a:p>
          <a:p>
            <a:r>
              <a:rPr lang="en-US" sz="1400"/>
              <a:t>Although this disturbing picture uses the word</a:t>
            </a:r>
          </a:p>
          <a:p>
            <a:r>
              <a:rPr lang="en-US" sz="1400"/>
              <a:t>Accident isn</a:t>
            </a:r>
            <a:r>
              <a:rPr lang="ja-JP" altLang="en-US" sz="1400">
                <a:latin typeface="Arial"/>
              </a:rPr>
              <a:t>’</a:t>
            </a:r>
            <a:r>
              <a:rPr lang="en-US" sz="1400"/>
              <a:t>t correct</a:t>
            </a:r>
          </a:p>
          <a:p>
            <a:r>
              <a:rPr lang="en-US" sz="1400"/>
              <a:t>It implies no control.</a:t>
            </a:r>
          </a:p>
          <a:p>
            <a:r>
              <a:rPr lang="en-US" sz="1400"/>
              <a:t>Unintentional firearm deaths are the most preventable</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69784-B113-C54D-9894-939CBDE4CC09}" type="slidenum">
              <a:rPr lang="en-US"/>
              <a:pPr/>
              <a:t>61</a:t>
            </a:fld>
            <a:endParaRPr lang="en-US"/>
          </a:p>
        </p:txBody>
      </p:sp>
      <p:sp>
        <p:nvSpPr>
          <p:cNvPr id="259074"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59075" name="Rectangle 3"/>
          <p:cNvSpPr>
            <a:spLocks noGrp="1" noChangeArrowheads="1"/>
          </p:cNvSpPr>
          <p:nvPr>
            <p:ph type="body" idx="1"/>
          </p:nvPr>
        </p:nvSpPr>
        <p:spPr/>
        <p:txBody>
          <a:bodyPr lIns="89730" tIns="44865" rIns="89730" bIns="44865"/>
          <a:lstStyle/>
          <a:p>
            <a:r>
              <a:rPr lang="en-US" sz="1400"/>
              <a:t>Maybe the raw numbers from the last slide didn</a:t>
            </a:r>
            <a:r>
              <a:rPr lang="ja-JP" altLang="en-US" sz="1400">
                <a:latin typeface="Arial"/>
              </a:rPr>
              <a:t>’</a:t>
            </a:r>
            <a:r>
              <a:rPr lang="en-US" sz="1400"/>
              <a:t>t seem significant….when we look at the differences in rates….The group affected jumps out… …</a:t>
            </a:r>
          </a:p>
          <a:p>
            <a:r>
              <a:rPr lang="en-US" sz="1400"/>
              <a:t>15-24 year old males are disproportionately affected</a:t>
            </a:r>
          </a:p>
          <a:p>
            <a:r>
              <a:rPr lang="en-US" sz="1400"/>
              <a:t>We know who</a:t>
            </a:r>
            <a:r>
              <a:rPr lang="ja-JP" altLang="en-US" sz="1400">
                <a:latin typeface="Arial"/>
              </a:rPr>
              <a:t>’</a:t>
            </a:r>
            <a:r>
              <a:rPr lang="en-US" sz="1400"/>
              <a:t>s affected. How do we intervene?</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7890AE-4ED3-CC42-9792-D98C8267BAC4}" type="slidenum">
              <a:rPr lang="en-US"/>
              <a:pPr/>
              <a:t>62</a:t>
            </a:fld>
            <a:endParaRPr lang="en-US"/>
          </a:p>
        </p:txBody>
      </p:sp>
      <p:sp>
        <p:nvSpPr>
          <p:cNvPr id="107522" name="Rectangle 2"/>
          <p:cNvSpPr>
            <a:spLocks noChangeArrowheads="1" noTextEdit="1"/>
          </p:cNvSpPr>
          <p:nvPr>
            <p:ph type="sldImg"/>
          </p:nvPr>
        </p:nvSpPr>
        <p:spPr>
          <a:xfrm>
            <a:off x="1158875" y="681038"/>
            <a:ext cx="4540250" cy="3405187"/>
          </a:xfrm>
          <a:ln/>
          <a:extLst>
            <a:ext uri="{FAA26D3D-D897-4be2-8F04-BA451C77F1D7}">
              <ma14:placeholderFlag xmlns:ma14="http://schemas.microsoft.com/office/mac/drawingml/2011/main" val="1"/>
            </a:ext>
          </a:extLst>
        </p:spPr>
      </p:sp>
      <p:sp>
        <p:nvSpPr>
          <p:cNvPr id="107523" name="Rectangle 3"/>
          <p:cNvSpPr>
            <a:spLocks noGrp="1" noChangeArrowheads="1"/>
          </p:cNvSpPr>
          <p:nvPr>
            <p:ph type="body" idx="1"/>
          </p:nvPr>
        </p:nvSpPr>
        <p:spPr>
          <a:xfrm>
            <a:off x="914400" y="4330700"/>
            <a:ext cx="5029200" cy="4103688"/>
          </a:xfrm>
        </p:spPr>
        <p:txBody>
          <a:bodyPr lIns="89730" tIns="44865" rIns="89730" bIns="44865"/>
          <a:lstStyle/>
          <a:p>
            <a:r>
              <a:rPr lang="en-US" sz="1400"/>
              <a:t>FIRST STEP:  ESTABLISH MORE CONSISTENT, comprehensive, data system for defining the problem and providing reliable surveillance</a:t>
            </a:r>
          </a:p>
          <a:p>
            <a:r>
              <a:rPr lang="en-US" sz="1400"/>
              <a:t>need population based, national in scope, </a:t>
            </a:r>
            <a:r>
              <a:rPr lang="en-US" sz="1400" b="1" i="1"/>
              <a:t>community specific</a:t>
            </a:r>
            <a:r>
              <a:rPr lang="en-US" sz="1400"/>
              <a:t>, to properly target, drive and evaluate interventions</a:t>
            </a:r>
          </a:p>
          <a:p>
            <a:r>
              <a:rPr lang="en-US" sz="1400"/>
              <a:t>Determine the causes of the problem</a:t>
            </a:r>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8966D8-3321-B64E-9DE2-D9FADFF32B80}" type="slidenum">
              <a:rPr lang="en-US"/>
              <a:pPr/>
              <a:t>63</a:t>
            </a:fld>
            <a:endParaRPr lang="en-US"/>
          </a:p>
        </p:txBody>
      </p:sp>
      <p:sp>
        <p:nvSpPr>
          <p:cNvPr id="269314"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69315" name="Rectangle 3"/>
          <p:cNvSpPr>
            <a:spLocks noGrp="1" noChangeArrowheads="1"/>
          </p:cNvSpPr>
          <p:nvPr>
            <p:ph type="body" idx="1"/>
          </p:nvPr>
        </p:nvSpPr>
        <p:spPr/>
        <p:txBody>
          <a:bodyPr/>
          <a:lstStyle/>
          <a:p>
            <a:pPr>
              <a:buFontTx/>
              <a:buChar char="•"/>
            </a:pPr>
            <a:r>
              <a:rPr lang="en-US"/>
              <a:t>Bottom line is that most people do support change</a:t>
            </a:r>
          </a:p>
          <a:p>
            <a:pPr>
              <a:buFontTx/>
              <a:buChar char="•"/>
            </a:pPr>
            <a:r>
              <a:rPr lang="en-US"/>
              <a:t>Study of Americans including firearm owners: (52% of firearm owners agreed that govt should do everything it can to keep handguns away from criminals)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A5BA6A-BD68-F345-9D44-E0B49D0B98F7}" type="slidenum">
              <a:rPr lang="en-US"/>
              <a:pPr/>
              <a:t>64</a:t>
            </a:fld>
            <a:endParaRPr lang="en-US"/>
          </a:p>
        </p:txBody>
      </p:sp>
      <p:sp>
        <p:nvSpPr>
          <p:cNvPr id="233474" name="Rectangle 1026"/>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233475" name="Rectangle 1027"/>
          <p:cNvSpPr>
            <a:spLocks noGrp="1" noChangeArrowheads="1"/>
          </p:cNvSpPr>
          <p:nvPr>
            <p:ph type="body" idx="1"/>
          </p:nvPr>
        </p:nvSpPr>
        <p:spPr/>
        <p:txBody>
          <a:bodyPr lIns="91276" tIns="45639" rIns="91276" bIns="45639"/>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E10532-AC3C-AC44-A048-4A17E9B12466}" type="slidenum">
              <a:rPr lang="en-US"/>
              <a:pPr/>
              <a:t>7</a:t>
            </a:fld>
            <a:endParaRPr lang="en-US"/>
          </a:p>
        </p:txBody>
      </p:sp>
      <p:sp>
        <p:nvSpPr>
          <p:cNvPr id="78850"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78851" name="Rectangle 3"/>
          <p:cNvSpPr>
            <a:spLocks noGrp="1" noChangeArrowheads="1"/>
          </p:cNvSpPr>
          <p:nvPr>
            <p:ph type="body" idx="1"/>
          </p:nvPr>
        </p:nvSpPr>
        <p:spPr/>
        <p:txBody>
          <a:bodyPr/>
          <a:lstStyle/>
          <a:p>
            <a:pPr>
              <a:buFontTx/>
              <a:buChar char="•"/>
            </a:pPr>
            <a:r>
              <a:rPr lang="en-US">
                <a:latin typeface="Arial" charset="0"/>
              </a:rPr>
              <a:t>Before we go further in the particulars of American Firearm Deaths, important to step back and see how we compare.</a:t>
            </a:r>
          </a:p>
          <a:p>
            <a:pPr>
              <a:buFontTx/>
              <a:buChar char="•"/>
            </a:pPr>
            <a:r>
              <a:rPr lang="en-US">
                <a:latin typeface="Arial" charset="0"/>
              </a:rPr>
              <a:t>Introduce where data from</a:t>
            </a:r>
          </a:p>
          <a:p>
            <a:pPr>
              <a:buFontTx/>
              <a:buChar char="•"/>
            </a:pPr>
            <a:r>
              <a:rPr lang="en-US">
                <a:latin typeface="Arial" charset="0"/>
              </a:rPr>
              <a:t>Overall rates of fatal injury from firearms is more than twice that of the next highest rate (eg. France).</a:t>
            </a:r>
          </a:p>
          <a:p>
            <a:pPr>
              <a:buFontTx/>
              <a:buChar char="•"/>
            </a:pPr>
            <a:r>
              <a:rPr lang="en-US">
                <a:latin typeface="Arial" charset="0"/>
              </a:rPr>
              <a:t>Although some countries</a:t>
            </a:r>
            <a:r>
              <a:rPr lang="ja-JP" altLang="en-US">
                <a:latin typeface="Arial"/>
              </a:rPr>
              <a:t>’</a:t>
            </a:r>
            <a:r>
              <a:rPr lang="en-US">
                <a:latin typeface="Arial" charset="0"/>
              </a:rPr>
              <a:t> firearm suicide rates approach the U.S. levels (eg. France), firearm homicide is far greater in the U.S. than other industrialized nations.  </a:t>
            </a:r>
            <a:endParaRPr lang="en-US">
              <a:solidFill>
                <a:srgbClr val="000000"/>
              </a:solidFill>
              <a:latin typeface="Arial" charset="0"/>
            </a:endParaRPr>
          </a:p>
          <a:p>
            <a:pPr>
              <a:buFontTx/>
              <a:buChar char="•"/>
            </a:pPr>
            <a:r>
              <a:rPr lang="en-US">
                <a:solidFill>
                  <a:srgbClr val="000000"/>
                </a:solidFill>
                <a:latin typeface="Arial" charset="0"/>
              </a:rPr>
              <a:t>For firearm homicides, the rate in the U.S. (8 per 100,000) is eight times the next highest rate.</a:t>
            </a:r>
          </a:p>
          <a:p>
            <a:pPr>
              <a:buFontTx/>
              <a:buChar char="•"/>
            </a:pPr>
            <a:r>
              <a:rPr lang="en-US">
                <a:latin typeface="Arial" charset="0"/>
              </a:rPr>
              <a:t>Compared to high-income Asian countries (Taiwan, Singapore, Hong Kong, and Japan), the firearm mortality rate in the U.S. is over 70 times higher than in most of Asia</a:t>
            </a: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5C4830-5C93-1E4F-915B-00E5D6E9820D}" type="slidenum">
              <a:rPr lang="en-US"/>
              <a:pPr/>
              <a:t>8</a:t>
            </a:fld>
            <a:endParaRPr lang="en-US"/>
          </a:p>
        </p:txBody>
      </p:sp>
      <p:sp>
        <p:nvSpPr>
          <p:cNvPr id="99330" name="Rectangle 2050"/>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99331" name="Rectangle 2051"/>
          <p:cNvSpPr>
            <a:spLocks noGrp="1" noChangeArrowheads="1"/>
          </p:cNvSpPr>
          <p:nvPr>
            <p:ph type="body" idx="1"/>
          </p:nvPr>
        </p:nvSpPr>
        <p:spPr/>
        <p:txBody>
          <a:bodyPr lIns="89730" tIns="44865" rIns="89730" bIns="44865"/>
          <a:lstStyle/>
          <a:p>
            <a:pPr>
              <a:buFontTx/>
              <a:buChar char="•"/>
            </a:pPr>
            <a:r>
              <a:rPr lang="en-US">
                <a:latin typeface="Arial" charset="0"/>
              </a:rPr>
              <a:t>In some ways then we have a uniquely American problem….</a:t>
            </a:r>
          </a:p>
          <a:p>
            <a:pPr>
              <a:buFontTx/>
              <a:buChar char="•"/>
            </a:pPr>
            <a:r>
              <a:rPr lang="en-US">
                <a:latin typeface="Arial" charset="0"/>
              </a:rPr>
              <a:t>There is a correlation between firearm availability and rates of homicide consistent across high-income industrialized nations: where there are more firearms, there are higher rates of homicides. </a:t>
            </a:r>
          </a:p>
          <a:p>
            <a:pPr>
              <a:buFontTx/>
              <a:buChar char="•"/>
            </a:pPr>
            <a:r>
              <a:rPr lang="en-US">
                <a:latin typeface="Arial" charset="0"/>
              </a:rPr>
              <a:t>The U.S. has the highest rates of both firearm homicides and private firearm ownership</a:t>
            </a:r>
          </a:p>
          <a:p>
            <a:pPr>
              <a:buFontTx/>
              <a:buChar char="•"/>
            </a:pPr>
            <a:r>
              <a:rPr lang="en-US">
                <a:latin typeface="Arial" charset="0"/>
              </a:rPr>
              <a:t>One thing that all this data allow s is the ability to look closely at different populations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19F16E-E690-9749-9AC8-0B324342A4C7}" type="slidenum">
              <a:rPr lang="en-US"/>
              <a:pPr/>
              <a:t>9</a:t>
            </a:fld>
            <a:endParaRPr lang="en-US"/>
          </a:p>
        </p:txBody>
      </p:sp>
      <p:sp>
        <p:nvSpPr>
          <p:cNvPr id="13314"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13315" name="Rectangle 3"/>
          <p:cNvSpPr>
            <a:spLocks noGrp="1" noChangeArrowheads="1"/>
          </p:cNvSpPr>
          <p:nvPr>
            <p:ph type="body" idx="1"/>
          </p:nvPr>
        </p:nvSpPr>
        <p:spPr/>
        <p:txBody>
          <a:bodyPr lIns="89730" tIns="44865" rIns="89730" bIns="44865"/>
          <a:lstStyle/>
          <a:p>
            <a:pPr>
              <a:buFontTx/>
              <a:buChar char="•"/>
            </a:pPr>
            <a:r>
              <a:rPr lang="en-US">
                <a:latin typeface="Arial" charset="0"/>
              </a:rPr>
              <a:t>In order to design effective intervention one must know  the particular situation of the population at risk</a:t>
            </a:r>
          </a:p>
          <a:p>
            <a:pPr>
              <a:buFontTx/>
              <a:buChar char="•"/>
            </a:pPr>
            <a:r>
              <a:rPr lang="en-US">
                <a:latin typeface="Arial" charset="0"/>
              </a:rPr>
              <a:t>As I said, Firearm violence has a disproportionately high impact on young people.  </a:t>
            </a:r>
          </a:p>
          <a:p>
            <a:pPr>
              <a:buFontTx/>
              <a:buChar char="•"/>
            </a:pPr>
            <a:r>
              <a:rPr lang="en-US">
                <a:latin typeface="Arial" charset="0"/>
              </a:rPr>
              <a:t>Among the leading causes of death for those ages 15-24, homicide ranks second and suicide ranks third, and the majority of both are firearm-related. </a:t>
            </a:r>
          </a:p>
          <a:p>
            <a:pPr>
              <a:buFontTx/>
              <a:buChar char="•"/>
            </a:pPr>
            <a:r>
              <a:rPr lang="en-US" sz="1400"/>
              <a:t>Total firearm related = </a:t>
            </a:r>
            <a:r>
              <a:rPr lang="en-US" sz="1400" b="1"/>
              <a:t>7323 in 1999</a:t>
            </a:r>
            <a:endParaRPr lang="en-US">
              <a:latin typeface="Arial" charset="0"/>
            </a:endParaRPr>
          </a:p>
          <a:p>
            <a:pPr>
              <a:buFontTx/>
              <a:buChar char="•"/>
            </a:pPr>
            <a:r>
              <a:rPr lang="en-US">
                <a:latin typeface="Arial" charset="0"/>
              </a:rPr>
              <a:t> Diseases that attract more public attention and research funding to treat and prevent cause fewer deaths than firearms.</a:t>
            </a:r>
          </a:p>
          <a:p>
            <a:endParaRPr lang="en-US">
              <a:latin typeface="Arial" charset="0"/>
            </a:endParaRPr>
          </a:p>
          <a:p>
            <a:endParaRPr lang="en-US" sz="1400"/>
          </a:p>
          <a:p>
            <a:endParaRPr lang="en-US"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97EBB5-0184-FA40-B49B-A586723E4CC5}" type="slidenum">
              <a:rPr lang="en-US"/>
              <a:pPr/>
              <a:t>‹#›</a:t>
            </a:fld>
            <a:endParaRPr lang="en-US"/>
          </a:p>
        </p:txBody>
      </p:sp>
    </p:spTree>
    <p:extLst>
      <p:ext uri="{BB962C8B-B14F-4D97-AF65-F5344CB8AC3E}">
        <p14:creationId xmlns:p14="http://schemas.microsoft.com/office/powerpoint/2010/main" val="833199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2CF36D6-C421-C246-A1DD-60B17D6ACC10}" type="slidenum">
              <a:rPr lang="en-US"/>
              <a:pPr/>
              <a:t>‹#›</a:t>
            </a:fld>
            <a:endParaRPr lang="en-US"/>
          </a:p>
        </p:txBody>
      </p:sp>
    </p:spTree>
    <p:extLst>
      <p:ext uri="{BB962C8B-B14F-4D97-AF65-F5344CB8AC3E}">
        <p14:creationId xmlns:p14="http://schemas.microsoft.com/office/powerpoint/2010/main" val="348616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A87B5F-082B-014C-ACDD-02DF61F81AF3}" type="slidenum">
              <a:rPr lang="en-US"/>
              <a:pPr/>
              <a:t>‹#›</a:t>
            </a:fld>
            <a:endParaRPr lang="en-US"/>
          </a:p>
        </p:txBody>
      </p:sp>
    </p:spTree>
    <p:extLst>
      <p:ext uri="{BB962C8B-B14F-4D97-AF65-F5344CB8AC3E}">
        <p14:creationId xmlns:p14="http://schemas.microsoft.com/office/powerpoint/2010/main" val="730669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36E5397E-3602-FE48-AC56-14BEA89F1147}" type="slidenum">
              <a:rPr lang="en-US"/>
              <a:pPr/>
              <a:t>‹#›</a:t>
            </a:fld>
            <a:endParaRPr lang="en-US"/>
          </a:p>
        </p:txBody>
      </p:sp>
    </p:spTree>
    <p:extLst>
      <p:ext uri="{BB962C8B-B14F-4D97-AF65-F5344CB8AC3E}">
        <p14:creationId xmlns:p14="http://schemas.microsoft.com/office/powerpoint/2010/main" val="2866555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277E71D9-6E46-8F45-B558-F8748F825993}" type="slidenum">
              <a:rPr lang="en-US"/>
              <a:pPr/>
              <a:t>‹#›</a:t>
            </a:fld>
            <a:endParaRPr lang="en-US"/>
          </a:p>
        </p:txBody>
      </p:sp>
    </p:spTree>
    <p:extLst>
      <p:ext uri="{BB962C8B-B14F-4D97-AF65-F5344CB8AC3E}">
        <p14:creationId xmlns:p14="http://schemas.microsoft.com/office/powerpoint/2010/main" val="1896902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121937F8-793F-0E4F-8085-1017A263D4D6}" type="slidenum">
              <a:rPr lang="en-US"/>
              <a:pPr/>
              <a:t>‹#›</a:t>
            </a:fld>
            <a:endParaRPr lang="en-US"/>
          </a:p>
        </p:txBody>
      </p:sp>
    </p:spTree>
    <p:extLst>
      <p:ext uri="{BB962C8B-B14F-4D97-AF65-F5344CB8AC3E}">
        <p14:creationId xmlns:p14="http://schemas.microsoft.com/office/powerpoint/2010/main" val="1527496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9812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A3E3ACEB-BC09-B549-B3DF-B2A0670F7C2A}" type="slidenum">
              <a:rPr lang="en-US"/>
              <a:pPr/>
              <a:t>‹#›</a:t>
            </a:fld>
            <a:endParaRPr lang="en-US"/>
          </a:p>
        </p:txBody>
      </p:sp>
    </p:spTree>
    <p:extLst>
      <p:ext uri="{BB962C8B-B14F-4D97-AF65-F5344CB8AC3E}">
        <p14:creationId xmlns:p14="http://schemas.microsoft.com/office/powerpoint/2010/main" val="75429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33BA1C-6E0A-B044-83B3-6F8982B89096}" type="slidenum">
              <a:rPr lang="en-US"/>
              <a:pPr/>
              <a:t>‹#›</a:t>
            </a:fld>
            <a:endParaRPr lang="en-US"/>
          </a:p>
        </p:txBody>
      </p:sp>
    </p:spTree>
    <p:extLst>
      <p:ext uri="{BB962C8B-B14F-4D97-AF65-F5344CB8AC3E}">
        <p14:creationId xmlns:p14="http://schemas.microsoft.com/office/powerpoint/2010/main" val="31822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595039D-4D86-BB40-85CD-09BCAE8D77A4}" type="slidenum">
              <a:rPr lang="en-US"/>
              <a:pPr/>
              <a:t>‹#›</a:t>
            </a:fld>
            <a:endParaRPr lang="en-US"/>
          </a:p>
        </p:txBody>
      </p:sp>
    </p:spTree>
    <p:extLst>
      <p:ext uri="{BB962C8B-B14F-4D97-AF65-F5344CB8AC3E}">
        <p14:creationId xmlns:p14="http://schemas.microsoft.com/office/powerpoint/2010/main" val="71473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1582B72-E878-EF47-98C3-35EBA0B2169A}" type="slidenum">
              <a:rPr lang="en-US"/>
              <a:pPr/>
              <a:t>‹#›</a:t>
            </a:fld>
            <a:endParaRPr lang="en-US"/>
          </a:p>
        </p:txBody>
      </p:sp>
    </p:spTree>
    <p:extLst>
      <p:ext uri="{BB962C8B-B14F-4D97-AF65-F5344CB8AC3E}">
        <p14:creationId xmlns:p14="http://schemas.microsoft.com/office/powerpoint/2010/main" val="264310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2397B88-DB71-234E-A4D5-9972F70F8BFC}" type="slidenum">
              <a:rPr lang="en-US"/>
              <a:pPr/>
              <a:t>‹#›</a:t>
            </a:fld>
            <a:endParaRPr lang="en-US"/>
          </a:p>
        </p:txBody>
      </p:sp>
    </p:spTree>
    <p:extLst>
      <p:ext uri="{BB962C8B-B14F-4D97-AF65-F5344CB8AC3E}">
        <p14:creationId xmlns:p14="http://schemas.microsoft.com/office/powerpoint/2010/main" val="36005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58FE4BA-1C4E-A744-B803-A9EAD5E63BE9}" type="slidenum">
              <a:rPr lang="en-US"/>
              <a:pPr/>
              <a:t>‹#›</a:t>
            </a:fld>
            <a:endParaRPr lang="en-US"/>
          </a:p>
        </p:txBody>
      </p:sp>
    </p:spTree>
    <p:extLst>
      <p:ext uri="{BB962C8B-B14F-4D97-AF65-F5344CB8AC3E}">
        <p14:creationId xmlns:p14="http://schemas.microsoft.com/office/powerpoint/2010/main" val="798214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926CC2A-5977-0548-8708-5E6E354641D8}" type="slidenum">
              <a:rPr lang="en-US"/>
              <a:pPr/>
              <a:t>‹#›</a:t>
            </a:fld>
            <a:endParaRPr lang="en-US"/>
          </a:p>
        </p:txBody>
      </p:sp>
    </p:spTree>
    <p:extLst>
      <p:ext uri="{BB962C8B-B14F-4D97-AF65-F5344CB8AC3E}">
        <p14:creationId xmlns:p14="http://schemas.microsoft.com/office/powerpoint/2010/main" val="1693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9012AE2-CBC4-7C49-BABD-6685C290BEF1}" type="slidenum">
              <a:rPr lang="en-US"/>
              <a:pPr/>
              <a:t>‹#›</a:t>
            </a:fld>
            <a:endParaRPr lang="en-US"/>
          </a:p>
        </p:txBody>
      </p:sp>
    </p:spTree>
    <p:extLst>
      <p:ext uri="{BB962C8B-B14F-4D97-AF65-F5344CB8AC3E}">
        <p14:creationId xmlns:p14="http://schemas.microsoft.com/office/powerpoint/2010/main" val="1219211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59650A-47C4-8D41-AA0C-814F54D300B2}" type="slidenum">
              <a:rPr lang="en-US"/>
              <a:pPr/>
              <a:t>‹#›</a:t>
            </a:fld>
            <a:endParaRPr lang="en-US"/>
          </a:p>
        </p:txBody>
      </p:sp>
    </p:spTree>
    <p:extLst>
      <p:ext uri="{BB962C8B-B14F-4D97-AF65-F5344CB8AC3E}">
        <p14:creationId xmlns:p14="http://schemas.microsoft.com/office/powerpoint/2010/main" val="3810015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tx2"/>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spcBef>
                <a:spcPct val="0"/>
              </a:spcBef>
              <a:defRPr sz="1400" i="0">
                <a:effectLst/>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spcBef>
                <a:spcPct val="0"/>
              </a:spcBef>
              <a:defRPr sz="1400" i="0">
                <a:effectLst/>
              </a:defRPr>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spcBef>
                <a:spcPct val="0"/>
              </a:spcBef>
              <a:defRPr sz="1400" i="0">
                <a:effectLst/>
              </a:defRPr>
            </a:lvl1pPr>
          </a:lstStyle>
          <a:p>
            <a:fld id="{6A3E5A0E-CD14-F24E-8C65-89188579E82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charset="0"/>
          <a:ea typeface="ＭＳ Ｐゴシック" charset="0"/>
        </a:defRPr>
      </a:lvl2pPr>
      <a:lvl3pPr algn="ctr" rtl="0" eaLnBrk="0" fontAlgn="base" hangingPunct="0">
        <a:spcBef>
          <a:spcPct val="0"/>
        </a:spcBef>
        <a:spcAft>
          <a:spcPct val="0"/>
        </a:spcAft>
        <a:defRPr sz="4400">
          <a:solidFill>
            <a:srgbClr val="FFFF00"/>
          </a:solidFill>
          <a:latin typeface="Arial" charset="0"/>
          <a:ea typeface="ＭＳ Ｐゴシック" charset="0"/>
        </a:defRPr>
      </a:lvl3pPr>
      <a:lvl4pPr algn="ctr" rtl="0" eaLnBrk="0" fontAlgn="base" hangingPunct="0">
        <a:spcBef>
          <a:spcPct val="0"/>
        </a:spcBef>
        <a:spcAft>
          <a:spcPct val="0"/>
        </a:spcAft>
        <a:defRPr sz="4400">
          <a:solidFill>
            <a:srgbClr val="FFFF00"/>
          </a:solidFill>
          <a:latin typeface="Arial" charset="0"/>
          <a:ea typeface="ＭＳ Ｐゴシック" charset="0"/>
        </a:defRPr>
      </a:lvl4pPr>
      <a:lvl5pPr algn="ctr" rtl="0" eaLnBrk="0" fontAlgn="base" hangingPunct="0">
        <a:spcBef>
          <a:spcPct val="0"/>
        </a:spcBef>
        <a:spcAft>
          <a:spcPct val="0"/>
        </a:spcAft>
        <a:defRPr sz="4400">
          <a:solidFill>
            <a:srgbClr val="FFFF00"/>
          </a:solidFill>
          <a:latin typeface="Arial" charset="0"/>
          <a:ea typeface="ＭＳ Ｐゴシック" charset="0"/>
        </a:defRPr>
      </a:lvl5pPr>
      <a:lvl6pPr marL="457200" algn="ctr" rtl="0" eaLnBrk="0" fontAlgn="base" hangingPunct="0">
        <a:spcBef>
          <a:spcPct val="0"/>
        </a:spcBef>
        <a:spcAft>
          <a:spcPct val="0"/>
        </a:spcAft>
        <a:defRPr sz="4400">
          <a:solidFill>
            <a:srgbClr val="FFFF00"/>
          </a:solidFill>
          <a:latin typeface="Arial" charset="0"/>
          <a:ea typeface="ＭＳ Ｐゴシック" charset="0"/>
        </a:defRPr>
      </a:lvl6pPr>
      <a:lvl7pPr marL="914400" algn="ctr" rtl="0" eaLnBrk="0" fontAlgn="base" hangingPunct="0">
        <a:spcBef>
          <a:spcPct val="0"/>
        </a:spcBef>
        <a:spcAft>
          <a:spcPct val="0"/>
        </a:spcAft>
        <a:defRPr sz="4400">
          <a:solidFill>
            <a:srgbClr val="FFFF00"/>
          </a:solidFill>
          <a:latin typeface="Arial" charset="0"/>
          <a:ea typeface="ＭＳ Ｐゴシック" charset="0"/>
        </a:defRPr>
      </a:lvl7pPr>
      <a:lvl8pPr marL="1371600" algn="ctr" rtl="0" eaLnBrk="0" fontAlgn="base" hangingPunct="0">
        <a:spcBef>
          <a:spcPct val="0"/>
        </a:spcBef>
        <a:spcAft>
          <a:spcPct val="0"/>
        </a:spcAft>
        <a:defRPr sz="4400">
          <a:solidFill>
            <a:srgbClr val="FFFF00"/>
          </a:solidFill>
          <a:latin typeface="Arial" charset="0"/>
          <a:ea typeface="ＭＳ Ｐゴシック" charset="0"/>
        </a:defRPr>
      </a:lvl8pPr>
      <a:lvl9pPr marL="1828800" algn="ctr" rtl="0" eaLnBrk="0" fontAlgn="base" hangingPunct="0">
        <a:spcBef>
          <a:spcPct val="0"/>
        </a:spcBef>
        <a:spcAft>
          <a:spcPct val="0"/>
        </a:spcAft>
        <a:defRPr sz="4400">
          <a:solidFill>
            <a:srgbClr val="FFFF00"/>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ea typeface="+mn-ea"/>
        </a:defRPr>
      </a:lvl2pPr>
      <a:lvl3pPr marL="1143000" indent="-228600" algn="l" rtl="0" eaLnBrk="0" fontAlgn="base" hangingPunct="0">
        <a:spcBef>
          <a:spcPct val="20000"/>
        </a:spcBef>
        <a:spcAft>
          <a:spcPct val="0"/>
        </a:spcAft>
        <a:buChar char="•"/>
        <a:defRPr sz="2400">
          <a:solidFill>
            <a:schemeClr val="bg1"/>
          </a:solidFill>
          <a:latin typeface="+mn-lt"/>
          <a:ea typeface="+mn-ea"/>
        </a:defRPr>
      </a:lvl3pPr>
      <a:lvl4pPr marL="1600200" indent="-228600" algn="l" rtl="0" eaLnBrk="0" fontAlgn="base" hangingPunct="0">
        <a:spcBef>
          <a:spcPct val="20000"/>
        </a:spcBef>
        <a:spcAft>
          <a:spcPct val="0"/>
        </a:spcAft>
        <a:buChar char="–"/>
        <a:defRPr sz="2000">
          <a:solidFill>
            <a:schemeClr val="bg1"/>
          </a:solidFill>
          <a:latin typeface="+mn-lt"/>
          <a:ea typeface="+mn-ea"/>
        </a:defRPr>
      </a:lvl4pPr>
      <a:lvl5pPr marL="2057400" indent="-228600" algn="l" rtl="0" eaLnBrk="0" fontAlgn="base" hangingPunct="0">
        <a:spcBef>
          <a:spcPct val="20000"/>
        </a:spcBef>
        <a:spcAft>
          <a:spcPct val="0"/>
        </a:spcAft>
        <a:buChar char="»"/>
        <a:defRPr sz="2000">
          <a:solidFill>
            <a:schemeClr val="bg1"/>
          </a:solidFill>
          <a:latin typeface="+mn-lt"/>
          <a:ea typeface="+mn-ea"/>
        </a:defRPr>
      </a:lvl5pPr>
      <a:lvl6pPr marL="2514600" indent="-228600" algn="l" rtl="0" eaLnBrk="0" fontAlgn="base" hangingPunct="0">
        <a:spcBef>
          <a:spcPct val="20000"/>
        </a:spcBef>
        <a:spcAft>
          <a:spcPct val="0"/>
        </a:spcAft>
        <a:buChar char="»"/>
        <a:defRPr sz="2000">
          <a:solidFill>
            <a:schemeClr val="bg1"/>
          </a:solidFill>
          <a:latin typeface="+mn-lt"/>
          <a:ea typeface="+mn-ea"/>
        </a:defRPr>
      </a:lvl6pPr>
      <a:lvl7pPr marL="2971800" indent="-228600" algn="l" rtl="0" eaLnBrk="0" fontAlgn="base" hangingPunct="0">
        <a:spcBef>
          <a:spcPct val="20000"/>
        </a:spcBef>
        <a:spcAft>
          <a:spcPct val="0"/>
        </a:spcAft>
        <a:buChar char="»"/>
        <a:defRPr sz="2000">
          <a:solidFill>
            <a:schemeClr val="bg1"/>
          </a:solidFill>
          <a:latin typeface="+mn-lt"/>
          <a:ea typeface="+mn-ea"/>
        </a:defRPr>
      </a:lvl7pPr>
      <a:lvl8pPr marL="3429000" indent="-228600" algn="l" rtl="0" eaLnBrk="0" fontAlgn="base" hangingPunct="0">
        <a:spcBef>
          <a:spcPct val="20000"/>
        </a:spcBef>
        <a:spcAft>
          <a:spcPct val="0"/>
        </a:spcAft>
        <a:buChar char="»"/>
        <a:defRPr sz="2000">
          <a:solidFill>
            <a:schemeClr val="bg1"/>
          </a:solidFill>
          <a:latin typeface="+mn-lt"/>
          <a:ea typeface="+mn-ea"/>
        </a:defRPr>
      </a:lvl8pPr>
      <a:lvl9pPr marL="3886200" indent="-228600" algn="l" rtl="0" eaLnBrk="0" fontAlgn="base" hangingPunct="0">
        <a:spcBef>
          <a:spcPct val="20000"/>
        </a:spcBef>
        <a:spcAft>
          <a:spcPct val="0"/>
        </a:spcAft>
        <a:buChar char="»"/>
        <a:defRPr sz="2000">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3.png"/><Relationship Id="rId5" Type="http://schemas.openxmlformats.org/officeDocument/2006/relationships/oleObject" Target="../embeddings/oleObject7.bin"/><Relationship Id="rId6" Type="http://schemas.openxmlformats.org/officeDocument/2006/relationships/image" Target="../media/image11.e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8.bin"/><Relationship Id="rId5" Type="http://schemas.openxmlformats.org/officeDocument/2006/relationships/image" Target="../media/image12.emf"/><Relationship Id="rId6" Type="http://schemas.openxmlformats.org/officeDocument/2006/relationships/image" Target="../media/image3.png"/><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3.png"/><Relationship Id="rId5" Type="http://schemas.openxmlformats.org/officeDocument/2006/relationships/oleObject" Target="../embeddings/oleObject9.bin"/><Relationship Id="rId6" Type="http://schemas.openxmlformats.org/officeDocument/2006/relationships/image" Target="../media/image13.emf"/><Relationship Id="rId1" Type="http://schemas.openxmlformats.org/officeDocument/2006/relationships/vmlDrawing" Target="../drawings/vmlDrawing8.v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0.bin"/><Relationship Id="rId5" Type="http://schemas.openxmlformats.org/officeDocument/2006/relationships/image" Target="../media/image14.emf"/><Relationship Id="rId6" Type="http://schemas.openxmlformats.org/officeDocument/2006/relationships/image" Target="../media/image3.png"/><Relationship Id="rId1" Type="http://schemas.openxmlformats.org/officeDocument/2006/relationships/vmlDrawing" Target="../drawings/vmlDrawing9.v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1.bin"/><Relationship Id="rId5" Type="http://schemas.openxmlformats.org/officeDocument/2006/relationships/image" Target="../media/image17.emf"/><Relationship Id="rId6" Type="http://schemas.openxmlformats.org/officeDocument/2006/relationships/oleObject" Target="../embeddings/oleObject12.bin"/><Relationship Id="rId7" Type="http://schemas.openxmlformats.org/officeDocument/2006/relationships/image" Target="../media/image18.emf"/><Relationship Id="rId8" Type="http://schemas.openxmlformats.org/officeDocument/2006/relationships/image" Target="../media/image3.png"/><Relationship Id="rId1" Type="http://schemas.openxmlformats.org/officeDocument/2006/relationships/vmlDrawing" Target="../drawings/vmlDrawing10.vml"/><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3.bin"/><Relationship Id="rId5" Type="http://schemas.openxmlformats.org/officeDocument/2006/relationships/image" Target="../media/image19.emf"/><Relationship Id="rId6" Type="http://schemas.openxmlformats.org/officeDocument/2006/relationships/image" Target="../media/image3.png"/><Relationship Id="rId1" Type="http://schemas.openxmlformats.org/officeDocument/2006/relationships/vmlDrawing" Target="../drawings/vmlDrawing11.vml"/><Relationship Id="rId2"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4.bin"/><Relationship Id="rId5" Type="http://schemas.openxmlformats.org/officeDocument/2006/relationships/image" Target="../media/image20.wmf"/><Relationship Id="rId6" Type="http://schemas.openxmlformats.org/officeDocument/2006/relationships/image" Target="../media/image3.png"/><Relationship Id="rId1" Type="http://schemas.openxmlformats.org/officeDocument/2006/relationships/vmlDrawing" Target="../drawings/vmlDrawing12.vml"/><Relationship Id="rId2"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5.bin"/><Relationship Id="rId5" Type="http://schemas.openxmlformats.org/officeDocument/2006/relationships/image" Target="../media/image21.wmf"/><Relationship Id="rId1" Type="http://schemas.openxmlformats.org/officeDocument/2006/relationships/vmlDrawing" Target="../drawings/vmlDrawing13.vml"/><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6.bin"/><Relationship Id="rId5" Type="http://schemas.openxmlformats.org/officeDocument/2006/relationships/image" Target="../media/image22.emf"/><Relationship Id="rId1" Type="http://schemas.openxmlformats.org/officeDocument/2006/relationships/vmlDrawing" Target="../drawings/vmlDrawing14.vml"/><Relationship Id="rId2"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3.png"/><Relationship Id="rId5" Type="http://schemas.openxmlformats.org/officeDocument/2006/relationships/oleObject" Target="../embeddings/oleObject17.bin"/><Relationship Id="rId6" Type="http://schemas.openxmlformats.org/officeDocument/2006/relationships/image" Target="../media/image23.emf"/><Relationship Id="rId1" Type="http://schemas.openxmlformats.org/officeDocument/2006/relationships/vmlDrawing" Target="../drawings/vmlDrawing15.vml"/><Relationship Id="rId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4.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18.bin"/><Relationship Id="rId5" Type="http://schemas.openxmlformats.org/officeDocument/2006/relationships/image" Target="../media/image21.wmf"/><Relationship Id="rId1" Type="http://schemas.openxmlformats.org/officeDocument/2006/relationships/vmlDrawing" Target="../drawings/vmlDrawing16.vml"/><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19.bin"/><Relationship Id="rId5" Type="http://schemas.openxmlformats.org/officeDocument/2006/relationships/image" Target="../media/image25.wmf"/><Relationship Id="rId1" Type="http://schemas.openxmlformats.org/officeDocument/2006/relationships/vmlDrawing" Target="../drawings/vmlDrawing17.vml"/><Relationship Id="rId2"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20.bin"/><Relationship Id="rId5" Type="http://schemas.openxmlformats.org/officeDocument/2006/relationships/image" Target="../media/image26.emf"/><Relationship Id="rId6" Type="http://schemas.openxmlformats.org/officeDocument/2006/relationships/image" Target="../media/image3.png"/><Relationship Id="rId1" Type="http://schemas.openxmlformats.org/officeDocument/2006/relationships/vmlDrawing" Target="../drawings/vmlDrawing18.vml"/><Relationship Id="rId2"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2.emf"/><Relationship Id="rId6"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image" Target="../media/image31.jpeg"/><Relationship Id="rId5" Type="http://schemas.openxmlformats.org/officeDocument/2006/relationships/oleObject" Target="../embeddings/oleObject21.bin"/><Relationship Id="rId6" Type="http://schemas.openxmlformats.org/officeDocument/2006/relationships/image" Target="../media/image28.wmf"/><Relationship Id="rId7" Type="http://schemas.openxmlformats.org/officeDocument/2006/relationships/oleObject" Target="../embeddings/oleObject22.bin"/><Relationship Id="rId8" Type="http://schemas.openxmlformats.org/officeDocument/2006/relationships/image" Target="../media/image29.png"/><Relationship Id="rId9" Type="http://schemas.openxmlformats.org/officeDocument/2006/relationships/oleObject" Target="../embeddings/oleObject23.bin"/><Relationship Id="rId10" Type="http://schemas.openxmlformats.org/officeDocument/2006/relationships/image" Target="../media/image30.wmf"/><Relationship Id="rId1" Type="http://schemas.openxmlformats.org/officeDocument/2006/relationships/vmlDrawing" Target="../drawings/vmlDrawing19.vml"/><Relationship Id="rId2"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jpeg"/><Relationship Id="rId5" Type="http://schemas.openxmlformats.org/officeDocument/2006/relationships/image" Target="../media/image34.png"/><Relationship Id="rId6" Type="http://schemas.openxmlformats.org/officeDocument/2006/relationships/image" Target="../media/image35.png"/><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oleObject" Target="../embeddings/oleObject24.bin"/><Relationship Id="rId5" Type="http://schemas.openxmlformats.org/officeDocument/2006/relationships/image" Target="../media/image30.wmf"/><Relationship Id="rId6" Type="http://schemas.openxmlformats.org/officeDocument/2006/relationships/oleObject" Target="../embeddings/oleObject25.bin"/><Relationship Id="rId7" Type="http://schemas.openxmlformats.org/officeDocument/2006/relationships/image" Target="../media/image36.wmf"/><Relationship Id="rId1" Type="http://schemas.openxmlformats.org/officeDocument/2006/relationships/vmlDrawing" Target="../drawings/vmlDrawing20.vml"/><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3.png"/><Relationship Id="rId5" Type="http://schemas.openxmlformats.org/officeDocument/2006/relationships/oleObject" Target="../embeddings/Microsoft_Word_97_-_2004_Document1.doc"/><Relationship Id="rId6"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oleObject26.bin"/><Relationship Id="rId5" Type="http://schemas.openxmlformats.org/officeDocument/2006/relationships/image" Target="../media/image36.wmf"/><Relationship Id="rId1" Type="http://schemas.openxmlformats.org/officeDocument/2006/relationships/vmlDrawing" Target="../drawings/vmlDrawing21.vml"/><Relationship Id="rId2"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37.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38.jpe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9.jpeg"/><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4" Type="http://schemas.openxmlformats.org/officeDocument/2006/relationships/oleObject" Target="../embeddings/oleObject27.bin"/><Relationship Id="rId5" Type="http://schemas.openxmlformats.org/officeDocument/2006/relationships/image" Target="../media/image40.emf"/><Relationship Id="rId6" Type="http://schemas.openxmlformats.org/officeDocument/2006/relationships/image" Target="../media/image3.png"/><Relationship Id="rId1" Type="http://schemas.openxmlformats.org/officeDocument/2006/relationships/vmlDrawing" Target="../drawings/vmlDrawing22.vml"/><Relationship Id="rId2"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4" Type="http://schemas.openxmlformats.org/officeDocument/2006/relationships/image" Target="../media/image3.png"/><Relationship Id="rId5" Type="http://schemas.openxmlformats.org/officeDocument/2006/relationships/oleObject" Target="../embeddings/oleObject28.bin"/><Relationship Id="rId6" Type="http://schemas.openxmlformats.org/officeDocument/2006/relationships/image" Target="../media/image41.emf"/><Relationship Id="rId1" Type="http://schemas.openxmlformats.org/officeDocument/2006/relationships/vmlDrawing" Target="../drawings/vmlDrawing23.vml"/><Relationship Id="rId2"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4" Type="http://schemas.openxmlformats.org/officeDocument/2006/relationships/oleObject" Target="../embeddings/oleObject29.bin"/><Relationship Id="rId5" Type="http://schemas.openxmlformats.org/officeDocument/2006/relationships/image" Target="../media/image42.emf"/><Relationship Id="rId6" Type="http://schemas.openxmlformats.org/officeDocument/2006/relationships/image" Target="../media/image3.png"/><Relationship Id="rId1" Type="http://schemas.openxmlformats.org/officeDocument/2006/relationships/vmlDrawing" Target="../drawings/vmlDrawing24.vml"/><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2.bin"/><Relationship Id="rId5" Type="http://schemas.openxmlformats.org/officeDocument/2006/relationships/image" Target="../media/image5.emf"/><Relationship Id="rId6" Type="http://schemas.openxmlformats.org/officeDocument/2006/relationships/oleObject" Target="../embeddings/oleObject3.bin"/><Relationship Id="rId7" Type="http://schemas.openxmlformats.org/officeDocument/2006/relationships/image" Target="../media/image6.emf"/><Relationship Id="rId8" Type="http://schemas.openxmlformats.org/officeDocument/2006/relationships/oleObject" Target="../embeddings/oleObject4.bin"/><Relationship Id="rId9" Type="http://schemas.openxmlformats.org/officeDocument/2006/relationships/image" Target="../media/image7.emf"/><Relationship Id="rId10" Type="http://schemas.openxmlformats.org/officeDocument/2006/relationships/image" Target="../media/image3.png"/><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43.jpeg"/><Relationship Id="rId4" Type="http://schemas.openxmlformats.org/officeDocument/2006/relationships/image" Target="../media/image3.png"/><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4" Type="http://schemas.openxmlformats.org/officeDocument/2006/relationships/image" Target="../media/image3.png"/><Relationship Id="rId5" Type="http://schemas.openxmlformats.org/officeDocument/2006/relationships/oleObject" Target="../embeddings/oleObject30.bin"/><Relationship Id="rId6" Type="http://schemas.openxmlformats.org/officeDocument/2006/relationships/image" Target="../media/image44.emf"/><Relationship Id="rId1" Type="http://schemas.openxmlformats.org/officeDocument/2006/relationships/vmlDrawing" Target="../drawings/vmlDrawing25.vml"/><Relationship Id="rId2"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5.bin"/><Relationship Id="rId5" Type="http://schemas.openxmlformats.org/officeDocument/2006/relationships/image" Target="../media/image8.emf"/><Relationship Id="rId6" Type="http://schemas.openxmlformats.org/officeDocument/2006/relationships/image" Target="../media/image3.png"/><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6.bin"/><Relationship Id="rId5" Type="http://schemas.openxmlformats.org/officeDocument/2006/relationships/image" Target="../media/image10.emf"/><Relationship Id="rId6" Type="http://schemas.openxmlformats.org/officeDocument/2006/relationships/image" Target="../media/image3.png"/><Relationship Id="rId1" Type="http://schemas.openxmlformats.org/officeDocument/2006/relationships/vmlDrawing" Target="../drawings/vmlDrawing5.vm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0" y="1219200"/>
            <a:ext cx="9144000" cy="1143000"/>
          </a:xfrm>
        </p:spPr>
        <p:txBody>
          <a:bodyPr/>
          <a:lstStyle/>
          <a:p>
            <a:r>
              <a:rPr lang="en-US" sz="5400" b="1">
                <a:effectLst>
                  <a:outerShdw blurRad="38100" dist="38100" dir="2700000" algn="tl">
                    <a:srgbClr val="000000"/>
                  </a:outerShdw>
                </a:effectLst>
              </a:rPr>
              <a:t>Firearm Injury </a:t>
            </a:r>
            <a:br>
              <a:rPr lang="en-US" sz="5400" b="1">
                <a:effectLst>
                  <a:outerShdw blurRad="38100" dist="38100" dir="2700000" algn="tl">
                    <a:srgbClr val="000000"/>
                  </a:outerShdw>
                </a:effectLst>
              </a:rPr>
            </a:br>
            <a:r>
              <a:rPr lang="en-US" sz="5400" b="1">
                <a:effectLst>
                  <a:outerShdw blurRad="38100" dist="38100" dir="2700000" algn="tl">
                    <a:srgbClr val="000000"/>
                  </a:outerShdw>
                </a:effectLst>
              </a:rPr>
              <a:t>in the United States: </a:t>
            </a:r>
            <a:br>
              <a:rPr lang="en-US" sz="5400" b="1">
                <a:effectLst>
                  <a:outerShdw blurRad="38100" dist="38100" dir="2700000" algn="tl">
                    <a:srgbClr val="000000"/>
                  </a:outerShdw>
                </a:effectLst>
              </a:rPr>
            </a:br>
            <a:r>
              <a:rPr lang="en-US" b="1">
                <a:solidFill>
                  <a:srgbClr val="FF9966"/>
                </a:solidFill>
                <a:effectLst>
                  <a:outerShdw blurRad="38100" dist="38100" dir="2700000" algn="tl">
                    <a:srgbClr val="000000"/>
                  </a:outerShdw>
                </a:effectLst>
              </a:rPr>
              <a:t>A Resource Book</a:t>
            </a:r>
          </a:p>
        </p:txBody>
      </p:sp>
      <p:pic>
        <p:nvPicPr>
          <p:cNvPr id="86020" name="Picture 4" descr="H:\Images\Logo\fin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5791200"/>
            <a:ext cx="2819400" cy="811213"/>
          </a:xfrm>
          <a:prstGeom prst="rect">
            <a:avLst/>
          </a:prstGeom>
          <a:noFill/>
          <a:extLst>
            <a:ext uri="{909E8E84-426E-40dd-AFC4-6F175D3DCCD1}">
              <a14:hiddenFill xmlns:a14="http://schemas.microsoft.com/office/drawing/2010/main">
                <a:solidFill>
                  <a:srgbClr val="FFFFFF"/>
                </a:solidFill>
              </a14:hiddenFill>
            </a:ext>
          </a:extLst>
        </p:spPr>
      </p:pic>
      <p:sp>
        <p:nvSpPr>
          <p:cNvPr id="86021" name="Rectangle 5"/>
          <p:cNvSpPr>
            <a:spLocks noGrp="1" noChangeArrowheads="1"/>
          </p:cNvSpPr>
          <p:nvPr>
            <p:ph type="subTitle" idx="1"/>
          </p:nvPr>
        </p:nvSpPr>
        <p:spPr>
          <a:xfrm>
            <a:off x="1371600" y="3733800"/>
            <a:ext cx="6400800" cy="1752600"/>
          </a:xfrm>
        </p:spPr>
        <p:txBody>
          <a:bodyPr/>
          <a:lstStyle/>
          <a:p>
            <a:r>
              <a:rPr lang="en-US"/>
              <a:t>FICAP Forum, March 21, 2002</a:t>
            </a:r>
          </a:p>
          <a:p>
            <a:r>
              <a:rPr lang="en-US"/>
              <a:t>Mollie Greves, Fred Watters, Maura Dunfey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a:grpSpLocks/>
          </p:cNvGrpSpPr>
          <p:nvPr/>
        </p:nvGrpSpPr>
        <p:grpSpPr bwMode="auto">
          <a:xfrm>
            <a:off x="8223250" y="5834063"/>
            <a:ext cx="914400" cy="1027112"/>
            <a:chOff x="101" y="3465"/>
            <a:chExt cx="654" cy="743"/>
          </a:xfrm>
        </p:grpSpPr>
        <p:pic>
          <p:nvPicPr>
            <p:cNvPr id="26627" name="Picture 3" descr="C:\jodi2\shield_colo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26628" name="Text Box 4"/>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graphicFrame>
        <p:nvGraphicFramePr>
          <p:cNvPr id="26629" name="Object 5"/>
          <p:cNvGraphicFramePr>
            <a:graphicFrameLocks noChangeAspect="1"/>
          </p:cNvGraphicFramePr>
          <p:nvPr/>
        </p:nvGraphicFramePr>
        <p:xfrm>
          <a:off x="685800" y="1676400"/>
          <a:ext cx="8001000" cy="4173538"/>
        </p:xfrm>
        <a:graphic>
          <a:graphicData uri="http://schemas.openxmlformats.org/presentationml/2006/ole">
            <mc:AlternateContent xmlns:mc="http://schemas.openxmlformats.org/markup-compatibility/2006">
              <mc:Choice xmlns:v="urn:schemas-microsoft-com:vml" Requires="v">
                <p:oleObj spid="_x0000_s26635" name="Worksheet" r:id="rId5" imgW="7086838" imgH="3876913" progId="Excel.Sheet.8">
                  <p:embed/>
                </p:oleObj>
              </mc:Choice>
              <mc:Fallback>
                <p:oleObj name="Worksheet" r:id="rId5" imgW="7086838" imgH="3876913" progId="Excel.Shee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b="8136"/>
                      <a:stretch>
                        <a:fillRect/>
                      </a:stretch>
                    </p:blipFill>
                    <p:spPr bwMode="auto">
                      <a:xfrm>
                        <a:off x="685800" y="1676400"/>
                        <a:ext cx="8001000" cy="417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6630" name="Text Box 6"/>
          <p:cNvSpPr txBox="1">
            <a:spLocks noChangeArrowheads="1"/>
          </p:cNvSpPr>
          <p:nvPr/>
        </p:nvSpPr>
        <p:spPr bwMode="auto">
          <a:xfrm>
            <a:off x="0" y="6094413"/>
            <a:ext cx="9144000" cy="70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lang="en-US" sz="1400" i="0">
                <a:solidFill>
                  <a:schemeClr val="bg1"/>
                </a:solidFill>
                <a:effectLst/>
                <a:latin typeface="Arial" charset="0"/>
              </a:rPr>
              <a:t>Source: NCIPC for 1980-1998 and National Vital Statistics Report for 1999.</a:t>
            </a:r>
            <a:br>
              <a:rPr lang="en-US" sz="1400" i="0">
                <a:solidFill>
                  <a:schemeClr val="bg1"/>
                </a:solidFill>
                <a:effectLst/>
                <a:latin typeface="Arial" charset="0"/>
              </a:rPr>
            </a:br>
            <a:r>
              <a:rPr lang="en-US" sz="1400" i="0">
                <a:solidFill>
                  <a:schemeClr val="bg1"/>
                </a:solidFill>
                <a:effectLst/>
                <a:latin typeface="Arial" charset="0"/>
              </a:rPr>
              <a:t/>
            </a:r>
            <a:br>
              <a:rPr lang="en-US" sz="1400" i="0">
                <a:solidFill>
                  <a:schemeClr val="bg1"/>
                </a:solidFill>
                <a:effectLst/>
                <a:latin typeface="Arial" charset="0"/>
              </a:rPr>
            </a:br>
            <a:r>
              <a:rPr lang="en-US" sz="1200" i="0">
                <a:solidFill>
                  <a:schemeClr val="bg1"/>
                </a:solidFill>
                <a:effectLst/>
                <a:latin typeface="Arial" charset="0"/>
              </a:rPr>
              <a:t>* Age-adjusted rates per 100,000 U.S. standard population year 2000 standard</a:t>
            </a:r>
            <a:endParaRPr lang="en-US" i="0">
              <a:effectLst/>
            </a:endParaRPr>
          </a:p>
        </p:txBody>
      </p:sp>
      <p:sp>
        <p:nvSpPr>
          <p:cNvPr id="26631" name="Text Box 7"/>
          <p:cNvSpPr txBox="1">
            <a:spLocks noChangeArrowheads="1"/>
          </p:cNvSpPr>
          <p:nvPr/>
        </p:nvSpPr>
        <p:spPr bwMode="auto">
          <a:xfrm>
            <a:off x="0" y="228600"/>
            <a:ext cx="9144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4400" b="1" i="0">
                <a:solidFill>
                  <a:srgbClr val="FFFF00"/>
                </a:solidFill>
                <a:effectLst>
                  <a:outerShdw blurRad="38100" dist="38100" dir="2700000" algn="tl">
                    <a:srgbClr val="000000"/>
                  </a:outerShdw>
                </a:effectLst>
                <a:latin typeface="Arial" charset="0"/>
              </a:rPr>
              <a:t>Firearm &amp; Non-Firearm Homicide</a:t>
            </a:r>
            <a:br>
              <a:rPr lang="en-US" sz="4400" b="1" i="0">
                <a:solidFill>
                  <a:srgbClr val="FFFF00"/>
                </a:solidFill>
                <a:effectLst>
                  <a:outerShdw blurRad="38100" dist="38100" dir="2700000" algn="tl">
                    <a:srgbClr val="000000"/>
                  </a:outerShdw>
                </a:effectLst>
                <a:latin typeface="Arial" charset="0"/>
              </a:rPr>
            </a:br>
            <a:r>
              <a:rPr lang="en-US" sz="3600" b="1" i="0">
                <a:solidFill>
                  <a:schemeClr val="bg1"/>
                </a:solidFill>
                <a:effectLst>
                  <a:outerShdw blurRad="38100" dist="38100" dir="2700000" algn="tl">
                    <a:srgbClr val="000000"/>
                  </a:outerShdw>
                </a:effectLst>
                <a:latin typeface="Arial" charset="0"/>
              </a:rPr>
              <a:t>U.S., 1980-1999</a:t>
            </a:r>
            <a:endParaRPr lang="en-US" i="0">
              <a:effectLst/>
              <a:latin typeface="Arial" charset="0"/>
            </a:endParaRPr>
          </a:p>
        </p:txBody>
      </p:sp>
      <p:sp>
        <p:nvSpPr>
          <p:cNvPr id="26632" name="Rectangle 8"/>
          <p:cNvSpPr>
            <a:spLocks noChangeArrowheads="1"/>
          </p:cNvSpPr>
          <p:nvPr/>
        </p:nvSpPr>
        <p:spPr bwMode="auto">
          <a:xfrm rot="-5400000">
            <a:off x="-1214438" y="3498851"/>
            <a:ext cx="3222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lang="en-US" sz="1600" b="1" i="0">
                <a:solidFill>
                  <a:schemeClr val="bg1"/>
                </a:solidFill>
                <a:effectLst/>
                <a:latin typeface="Arial" charset="0"/>
              </a:rPr>
              <a:t>Rate* per 100,000 Population</a:t>
            </a:r>
            <a:endParaRPr lang="en-US" sz="2000" i="0">
              <a:solidFill>
                <a:schemeClr val="bg1"/>
              </a:solidFill>
              <a:effectLst/>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nvGraphicFramePr>
        <p:xfrm>
          <a:off x="381000" y="993775"/>
          <a:ext cx="8153400" cy="5864225"/>
        </p:xfrm>
        <a:graphic>
          <a:graphicData uri="http://schemas.openxmlformats.org/presentationml/2006/ole">
            <mc:AlternateContent xmlns:mc="http://schemas.openxmlformats.org/markup-compatibility/2006">
              <mc:Choice xmlns:v="urn:schemas-microsoft-com:vml" Requires="v">
                <p:oleObj spid="_x0000_s27657" name="Worksheet" r:id="rId4" imgW="7791688" imgH="5886688" progId="Excel.Sheet.8">
                  <p:embed/>
                </p:oleObj>
              </mc:Choice>
              <mc:Fallback>
                <p:oleObj name="Worksheet" r:id="rId4" imgW="7791688" imgH="5886688" progId="Excel.Shee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r="9248" b="3648"/>
                      <a:stretch>
                        <a:fillRect/>
                      </a:stretch>
                    </p:blipFill>
                    <p:spPr bwMode="auto">
                      <a:xfrm>
                        <a:off x="381000" y="993775"/>
                        <a:ext cx="8153400" cy="586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51" name="Text Box 3"/>
          <p:cNvSpPr txBox="1">
            <a:spLocks noChangeArrowheads="1"/>
          </p:cNvSpPr>
          <p:nvPr/>
        </p:nvSpPr>
        <p:spPr bwMode="auto">
          <a:xfrm>
            <a:off x="0" y="6308725"/>
            <a:ext cx="8915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lang="en-US" sz="1800" i="0">
                <a:solidFill>
                  <a:schemeClr val="bg1"/>
                </a:solidFill>
                <a:effectLst/>
                <a:latin typeface="Arial" charset="0"/>
              </a:rPr>
              <a:t>Source: NCIPC for 1969-1998 data and National Vital Statistics Report for 1999</a:t>
            </a:r>
            <a:br>
              <a:rPr lang="en-US" sz="1800" i="0">
                <a:solidFill>
                  <a:schemeClr val="bg1"/>
                </a:solidFill>
                <a:effectLst/>
                <a:latin typeface="Arial" charset="0"/>
              </a:rPr>
            </a:br>
            <a:r>
              <a:rPr lang="en-US" sz="1200" i="0">
                <a:solidFill>
                  <a:schemeClr val="bg1"/>
                </a:solidFill>
                <a:effectLst/>
                <a:latin typeface="Arial" charset="0"/>
              </a:rPr>
              <a:t>*Age-adjusted rates per 100,000 U.S. standard population based on year 2000 standard for 1969-80 and year 2000 for 1980-99</a:t>
            </a:r>
          </a:p>
        </p:txBody>
      </p:sp>
      <p:grpSp>
        <p:nvGrpSpPr>
          <p:cNvPr id="27652" name="Group 4"/>
          <p:cNvGrpSpPr>
            <a:grpSpLocks/>
          </p:cNvGrpSpPr>
          <p:nvPr/>
        </p:nvGrpSpPr>
        <p:grpSpPr bwMode="auto">
          <a:xfrm>
            <a:off x="8223250" y="5830888"/>
            <a:ext cx="914400" cy="1027112"/>
            <a:chOff x="101" y="3465"/>
            <a:chExt cx="654" cy="743"/>
          </a:xfrm>
        </p:grpSpPr>
        <p:pic>
          <p:nvPicPr>
            <p:cNvPr id="27653" name="Picture 5" descr="C:\jodi2\shield_color.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27654" name="Text Box 6"/>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sp>
        <p:nvSpPr>
          <p:cNvPr id="27655" name="Text Box 7"/>
          <p:cNvSpPr txBox="1">
            <a:spLocks noChangeArrowheads="1"/>
          </p:cNvSpPr>
          <p:nvPr/>
        </p:nvSpPr>
        <p:spPr bwMode="auto">
          <a:xfrm>
            <a:off x="0" y="228600"/>
            <a:ext cx="883920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0"/>
              </a:spcBef>
            </a:pPr>
            <a:r>
              <a:rPr lang="en-US" sz="3600" b="1" i="0">
                <a:solidFill>
                  <a:srgbClr val="FFFF00"/>
                </a:solidFill>
                <a:effectLst>
                  <a:outerShdw blurRad="38100" dist="38100" dir="2700000" algn="tl">
                    <a:srgbClr val="000000"/>
                  </a:outerShdw>
                </a:effectLst>
                <a:latin typeface="Arial" charset="0"/>
              </a:rPr>
              <a:t>Firearm-Related Homicide, by Age</a:t>
            </a:r>
          </a:p>
          <a:p>
            <a:pPr algn="ctr">
              <a:spcBef>
                <a:spcPct val="0"/>
              </a:spcBef>
            </a:pPr>
            <a:r>
              <a:rPr lang="en-US" sz="2800" b="1" i="0">
                <a:solidFill>
                  <a:schemeClr val="bg1"/>
                </a:solidFill>
                <a:effectLst>
                  <a:outerShdw blurRad="38100" dist="38100" dir="2700000" algn="tl">
                    <a:srgbClr val="000000"/>
                  </a:outerShdw>
                </a:effectLst>
                <a:latin typeface="Arial" charset="0"/>
              </a:rPr>
              <a:t>U.S., 1969-1999</a:t>
            </a:r>
            <a:endParaRPr lang="en-US" b="1" i="0">
              <a:solidFill>
                <a:srgbClr val="FFFF00"/>
              </a:solidFill>
              <a:effectLst/>
              <a:latin typeface="Arial" charset="0"/>
            </a:endParaRPr>
          </a:p>
        </p:txBody>
      </p:sp>
      <p:sp>
        <p:nvSpPr>
          <p:cNvPr id="27656" name="Rectangle 8"/>
          <p:cNvSpPr>
            <a:spLocks noChangeArrowheads="1"/>
          </p:cNvSpPr>
          <p:nvPr/>
        </p:nvSpPr>
        <p:spPr bwMode="auto">
          <a:xfrm rot="-5400000">
            <a:off x="-1214438" y="3117851"/>
            <a:ext cx="3222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lang="en-US" sz="1600" b="1" i="0">
                <a:solidFill>
                  <a:schemeClr val="bg1"/>
                </a:solidFill>
                <a:effectLst/>
                <a:latin typeface="Arial" charset="0"/>
              </a:rPr>
              <a:t>Rate* per 100,000 Population</a:t>
            </a:r>
            <a:endParaRPr lang="en-US" sz="2000" i="0">
              <a:solidFill>
                <a:schemeClr val="bg1"/>
              </a:solidFill>
              <a:effectLst/>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0"/>
            <a:ext cx="8610600" cy="1143000"/>
          </a:xfrm>
        </p:spPr>
        <p:txBody>
          <a:bodyPr/>
          <a:lstStyle/>
          <a:p>
            <a:r>
              <a:rPr lang="en-US" sz="3200" b="1">
                <a:effectLst>
                  <a:outerShdw blurRad="38100" dist="38100" dir="2700000" algn="tl">
                    <a:srgbClr val="000000"/>
                  </a:outerShdw>
                </a:effectLst>
              </a:rPr>
              <a:t>Firearm Homicides by Age, Race, and Sex--</a:t>
            </a:r>
            <a:r>
              <a:rPr lang="en-US" sz="3200" b="1">
                <a:solidFill>
                  <a:schemeClr val="bg1"/>
                </a:solidFill>
                <a:effectLst>
                  <a:outerShdw blurRad="38100" dist="38100" dir="2700000" algn="tl">
                    <a:srgbClr val="000000"/>
                  </a:outerShdw>
                </a:effectLst>
              </a:rPr>
              <a:t>U.S., 1999</a:t>
            </a:r>
            <a:endParaRPr lang="en-US" sz="4000"/>
          </a:p>
        </p:txBody>
      </p:sp>
      <p:sp>
        <p:nvSpPr>
          <p:cNvPr id="8196" name="Text Box 4"/>
          <p:cNvSpPr txBox="1">
            <a:spLocks noChangeArrowheads="1"/>
          </p:cNvSpPr>
          <p:nvPr/>
        </p:nvSpPr>
        <p:spPr bwMode="auto">
          <a:xfrm>
            <a:off x="2819400" y="6248400"/>
            <a:ext cx="381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i="0">
                <a:solidFill>
                  <a:schemeClr val="bg1"/>
                </a:solidFill>
                <a:effectLst/>
                <a:latin typeface="Arial" charset="0"/>
              </a:rPr>
              <a:t>Source: National Vital Statistics Data, CDC</a:t>
            </a:r>
            <a:endParaRPr lang="en-US" sz="1400" i="0">
              <a:effectLst/>
              <a:latin typeface="Arial" charset="0"/>
            </a:endParaRPr>
          </a:p>
        </p:txBody>
      </p:sp>
      <p:sp>
        <p:nvSpPr>
          <p:cNvPr id="8197" name="Rectangle 5"/>
          <p:cNvSpPr>
            <a:spLocks noChangeArrowheads="1"/>
          </p:cNvSpPr>
          <p:nvPr/>
        </p:nvSpPr>
        <p:spPr bwMode="auto">
          <a:xfrm rot="-5400000">
            <a:off x="-1214438" y="3117851"/>
            <a:ext cx="3222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lang="en-US" sz="1600" b="1" i="0">
                <a:solidFill>
                  <a:schemeClr val="bg1"/>
                </a:solidFill>
                <a:effectLst/>
                <a:latin typeface="Arial" charset="0"/>
              </a:rPr>
              <a:t>Rate* per 100,000 Population</a:t>
            </a:r>
            <a:endParaRPr lang="en-US" sz="2000" i="0">
              <a:solidFill>
                <a:schemeClr val="bg1"/>
              </a:solidFill>
              <a:effectLst/>
              <a:latin typeface="Arial" charset="0"/>
            </a:endParaRPr>
          </a:p>
        </p:txBody>
      </p:sp>
      <p:sp>
        <p:nvSpPr>
          <p:cNvPr id="8198" name="Text Box 6"/>
          <p:cNvSpPr txBox="1">
            <a:spLocks noChangeArrowheads="1"/>
          </p:cNvSpPr>
          <p:nvPr/>
        </p:nvSpPr>
        <p:spPr bwMode="auto">
          <a:xfrm>
            <a:off x="0" y="6583363"/>
            <a:ext cx="6400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200" i="0">
                <a:solidFill>
                  <a:schemeClr val="bg1"/>
                </a:solidFill>
                <a:effectLst/>
                <a:latin typeface="Arial" charset="0"/>
              </a:rPr>
              <a:t>*Age-adjusted rate per 100,000 U.S. standard population based on year 2000 standard.</a:t>
            </a:r>
          </a:p>
        </p:txBody>
      </p:sp>
      <p:grpSp>
        <p:nvGrpSpPr>
          <p:cNvPr id="8199" name="Group 7"/>
          <p:cNvGrpSpPr>
            <a:grpSpLocks/>
          </p:cNvGrpSpPr>
          <p:nvPr/>
        </p:nvGrpSpPr>
        <p:grpSpPr bwMode="auto">
          <a:xfrm>
            <a:off x="8229600" y="5830888"/>
            <a:ext cx="914400" cy="1027112"/>
            <a:chOff x="101" y="3465"/>
            <a:chExt cx="654" cy="743"/>
          </a:xfrm>
        </p:grpSpPr>
        <p:pic>
          <p:nvPicPr>
            <p:cNvPr id="8200" name="Picture 8" descr="C:\jodi2\shield_colo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8201" name="Text Box 9"/>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graphicFrame>
        <p:nvGraphicFramePr>
          <p:cNvPr id="8202" name="Object 10"/>
          <p:cNvGraphicFramePr>
            <a:graphicFrameLocks noChangeAspect="1"/>
          </p:cNvGraphicFramePr>
          <p:nvPr/>
        </p:nvGraphicFramePr>
        <p:xfrm>
          <a:off x="762000" y="914400"/>
          <a:ext cx="7772400" cy="5078413"/>
        </p:xfrm>
        <a:graphic>
          <a:graphicData uri="http://schemas.openxmlformats.org/presentationml/2006/ole">
            <mc:AlternateContent xmlns:mc="http://schemas.openxmlformats.org/markup-compatibility/2006">
              <mc:Choice xmlns:v="urn:schemas-microsoft-com:vml" Requires="v">
                <p:oleObj spid="_x0000_s8204" name="Worksheet" r:id="rId5" imgW="7791688" imgH="5905738" progId="Excel.Sheet.8">
                  <p:embed/>
                </p:oleObj>
              </mc:Choice>
              <mc:Fallback>
                <p:oleObj name="Worksheet" r:id="rId5" imgW="7791688" imgH="5905738" progId="Excel.Sheet.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l="4883" r="7224" b="16742"/>
                      <a:stretch>
                        <a:fillRect/>
                      </a:stretch>
                    </p:blipFill>
                    <p:spPr bwMode="auto">
                      <a:xfrm>
                        <a:off x="762000" y="914400"/>
                        <a:ext cx="7772400" cy="507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203" name="Text Box 11"/>
          <p:cNvSpPr txBox="1">
            <a:spLocks noChangeArrowheads="1"/>
          </p:cNvSpPr>
          <p:nvPr/>
        </p:nvSpPr>
        <p:spPr bwMode="auto">
          <a:xfrm>
            <a:off x="4419600" y="5867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b="1" i="0">
                <a:solidFill>
                  <a:schemeClr val="bg1"/>
                </a:solidFill>
                <a:effectLst/>
                <a:latin typeface="Arial" charset="0"/>
              </a:rPr>
              <a:t>Age</a:t>
            </a:r>
            <a:endParaRPr lang="en-US" i="0">
              <a:effectLst/>
            </a:endParaRPr>
          </a:p>
        </p:txBody>
      </p:sp>
    </p:spTree>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Oval 1026"/>
          <p:cNvSpPr>
            <a:spLocks noChangeArrowheads="1"/>
          </p:cNvSpPr>
          <p:nvPr/>
        </p:nvSpPr>
        <p:spPr bwMode="auto">
          <a:xfrm>
            <a:off x="2895600" y="2362200"/>
            <a:ext cx="2209800" cy="2286000"/>
          </a:xfrm>
          <a:prstGeom prst="ellipse">
            <a:avLst/>
          </a:prstGeom>
          <a:solidFill>
            <a:srgbClr val="969696"/>
          </a:solidFill>
          <a:ln>
            <a:noFill/>
          </a:ln>
          <a:effectLst/>
          <a:extLst>
            <a:ext uri="{91240B29-F687-4f45-9708-019B960494DF}">
              <a14:hiddenLine xmlns:a14="http://schemas.microsoft.com/office/drawing/2010/main" w="9525">
                <a:solidFill>
                  <a:srgbClr val="969696"/>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180227" name="Oval 1027"/>
          <p:cNvSpPr>
            <a:spLocks noChangeArrowheads="1"/>
          </p:cNvSpPr>
          <p:nvPr/>
        </p:nvSpPr>
        <p:spPr bwMode="auto">
          <a:xfrm>
            <a:off x="6324600" y="2895600"/>
            <a:ext cx="1219200" cy="1143000"/>
          </a:xfrm>
          <a:prstGeom prst="ellipse">
            <a:avLst/>
          </a:prstGeom>
          <a:solidFill>
            <a:srgbClr val="969696"/>
          </a:solidFill>
          <a:ln>
            <a:noFill/>
          </a:ln>
          <a:effectLst/>
          <a:extLst>
            <a:ext uri="{91240B29-F687-4f45-9708-019B960494DF}">
              <a14:hiddenLine xmlns:a14="http://schemas.microsoft.com/office/drawing/2010/main" w="9525">
                <a:solidFill>
                  <a:srgbClr val="C0C0C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graphicFrame>
        <p:nvGraphicFramePr>
          <p:cNvPr id="180228" name="Object 1028"/>
          <p:cNvGraphicFramePr>
            <a:graphicFrameLocks noChangeAspect="1"/>
          </p:cNvGraphicFramePr>
          <p:nvPr/>
        </p:nvGraphicFramePr>
        <p:xfrm>
          <a:off x="304800" y="990600"/>
          <a:ext cx="8534400" cy="5307013"/>
        </p:xfrm>
        <a:graphic>
          <a:graphicData uri="http://schemas.openxmlformats.org/presentationml/2006/ole">
            <mc:AlternateContent xmlns:mc="http://schemas.openxmlformats.org/markup-compatibility/2006">
              <mc:Choice xmlns:v="urn:schemas-microsoft-com:vml" Requires="v">
                <p:oleObj spid="_x0000_s180238" name="Worksheet" r:id="rId4" imgW="7791688" imgH="5924788" progId="Excel.Sheet.8">
                  <p:embed/>
                </p:oleObj>
              </mc:Choice>
              <mc:Fallback>
                <p:oleObj name="Worksheet" r:id="rId4" imgW="7791688" imgH="5924788" progId="Excel.Sheet.8">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r="-4672" b="14172"/>
                      <a:stretch>
                        <a:fillRect/>
                      </a:stretch>
                    </p:blipFill>
                    <p:spPr bwMode="auto">
                      <a:xfrm>
                        <a:off x="304800" y="990600"/>
                        <a:ext cx="8534400" cy="530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80229" name="Text Box 1029"/>
          <p:cNvSpPr txBox="1">
            <a:spLocks noChangeArrowheads="1"/>
          </p:cNvSpPr>
          <p:nvPr/>
        </p:nvSpPr>
        <p:spPr bwMode="auto">
          <a:xfrm>
            <a:off x="228600" y="6521450"/>
            <a:ext cx="579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i="0">
                <a:solidFill>
                  <a:schemeClr val="bg1"/>
                </a:solidFill>
                <a:effectLst/>
                <a:latin typeface="Arial" charset="0"/>
              </a:rPr>
              <a:t>Source: FBI Uniform Crime Report, 2000</a:t>
            </a:r>
          </a:p>
        </p:txBody>
      </p:sp>
      <p:grpSp>
        <p:nvGrpSpPr>
          <p:cNvPr id="180230" name="Group 1030"/>
          <p:cNvGrpSpPr>
            <a:grpSpLocks/>
          </p:cNvGrpSpPr>
          <p:nvPr/>
        </p:nvGrpSpPr>
        <p:grpSpPr bwMode="auto">
          <a:xfrm>
            <a:off x="8223250" y="5834063"/>
            <a:ext cx="914400" cy="1027112"/>
            <a:chOff x="101" y="3465"/>
            <a:chExt cx="654" cy="743"/>
          </a:xfrm>
        </p:grpSpPr>
        <p:pic>
          <p:nvPicPr>
            <p:cNvPr id="180231" name="Picture 1031" descr="C:\jodi2\shield_color.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180232" name="Text Box 1032"/>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sp>
        <p:nvSpPr>
          <p:cNvPr id="180233" name="Text Box 1033"/>
          <p:cNvSpPr txBox="1">
            <a:spLocks noChangeArrowheads="1"/>
          </p:cNvSpPr>
          <p:nvPr/>
        </p:nvSpPr>
        <p:spPr bwMode="auto">
          <a:xfrm>
            <a:off x="0" y="38100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0"/>
              </a:spcBef>
            </a:pPr>
            <a:r>
              <a:rPr lang="en-US" sz="3600" b="1" i="0">
                <a:solidFill>
                  <a:srgbClr val="FFFF00"/>
                </a:solidFill>
                <a:effectLst>
                  <a:outerShdw blurRad="38100" dist="38100" dir="2700000" algn="tl">
                    <a:srgbClr val="000000"/>
                  </a:outerShdw>
                </a:effectLst>
                <a:latin typeface="Arial" charset="0"/>
              </a:rPr>
              <a:t>U.S. Murder Weapons by Type, 2000</a:t>
            </a:r>
            <a:endParaRPr lang="en-US" sz="3200" i="0">
              <a:solidFill>
                <a:srgbClr val="FFFF00"/>
              </a:solidFill>
              <a:effectLst/>
              <a:latin typeface="Arial" charset="0"/>
            </a:endParaRPr>
          </a:p>
          <a:p>
            <a:pPr algn="ctr">
              <a:spcBef>
                <a:spcPct val="0"/>
              </a:spcBef>
            </a:pPr>
            <a:endParaRPr lang="en-US" i="0">
              <a:effectLst/>
            </a:endParaRPr>
          </a:p>
        </p:txBody>
      </p:sp>
      <p:sp>
        <p:nvSpPr>
          <p:cNvPr id="180234" name="Text Box 1034"/>
          <p:cNvSpPr txBox="1">
            <a:spLocks noChangeArrowheads="1"/>
          </p:cNvSpPr>
          <p:nvPr/>
        </p:nvSpPr>
        <p:spPr bwMode="auto">
          <a:xfrm>
            <a:off x="7086600" y="21336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b="1" i="0">
                <a:solidFill>
                  <a:srgbClr val="FFFFFF"/>
                </a:solidFill>
                <a:effectLst>
                  <a:outerShdw blurRad="38100" dist="38100" dir="2700000" algn="tl">
                    <a:srgbClr val="000000"/>
                  </a:outerShdw>
                </a:effectLst>
                <a:latin typeface="Arial" charset="0"/>
              </a:rPr>
              <a:t>78.7%</a:t>
            </a:r>
            <a:endParaRPr lang="en-US" sz="1200" i="0">
              <a:solidFill>
                <a:srgbClr val="FFFFFF"/>
              </a:solidFill>
              <a:effectLst/>
            </a:endParaRPr>
          </a:p>
        </p:txBody>
      </p:sp>
      <p:sp>
        <p:nvSpPr>
          <p:cNvPr id="180235" name="Text Box 1035"/>
          <p:cNvSpPr txBox="1">
            <a:spLocks noChangeArrowheads="1"/>
          </p:cNvSpPr>
          <p:nvPr/>
        </p:nvSpPr>
        <p:spPr bwMode="auto">
          <a:xfrm>
            <a:off x="7848600" y="43434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b="1" i="0">
                <a:solidFill>
                  <a:schemeClr val="bg1"/>
                </a:solidFill>
                <a:effectLst>
                  <a:outerShdw blurRad="38100" dist="38100" dir="2700000" algn="tl">
                    <a:srgbClr val="000000"/>
                  </a:outerShdw>
                </a:effectLst>
                <a:latin typeface="Arial" charset="0"/>
              </a:rPr>
              <a:t>4.7%</a:t>
            </a:r>
          </a:p>
        </p:txBody>
      </p:sp>
      <p:sp>
        <p:nvSpPr>
          <p:cNvPr id="180236" name="Text Box 1036"/>
          <p:cNvSpPr txBox="1">
            <a:spLocks noChangeArrowheads="1"/>
          </p:cNvSpPr>
          <p:nvPr/>
        </p:nvSpPr>
        <p:spPr bwMode="auto">
          <a:xfrm>
            <a:off x="7391400" y="5257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b="1" i="0">
                <a:solidFill>
                  <a:schemeClr val="bg1"/>
                </a:solidFill>
                <a:effectLst>
                  <a:outerShdw blurRad="38100" dist="38100" dir="2700000" algn="tl">
                    <a:srgbClr val="000000"/>
                  </a:outerShdw>
                </a:effectLst>
                <a:latin typeface="Arial" charset="0"/>
              </a:rPr>
              <a:t>5.5%</a:t>
            </a:r>
          </a:p>
        </p:txBody>
      </p:sp>
      <p:sp>
        <p:nvSpPr>
          <p:cNvPr id="180237" name="Text Box 1037"/>
          <p:cNvSpPr txBox="1">
            <a:spLocks noChangeArrowheads="1"/>
          </p:cNvSpPr>
          <p:nvPr/>
        </p:nvSpPr>
        <p:spPr bwMode="auto">
          <a:xfrm>
            <a:off x="6019800" y="5486400"/>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b="1" i="0">
                <a:solidFill>
                  <a:schemeClr val="bg1"/>
                </a:solidFill>
                <a:effectLst>
                  <a:outerShdw blurRad="38100" dist="38100" dir="2700000" algn="tl">
                    <a:srgbClr val="000000"/>
                  </a:outerShdw>
                </a:effectLst>
                <a:latin typeface="Arial" charset="0"/>
              </a:rPr>
              <a:t>11.1%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28600" y="457200"/>
            <a:ext cx="8915400" cy="1143000"/>
          </a:xfrm>
        </p:spPr>
        <p:txBody>
          <a:bodyPr/>
          <a:lstStyle/>
          <a:p>
            <a:r>
              <a:rPr lang="en-US" sz="4800" b="1">
                <a:effectLst>
                  <a:outerShdw blurRad="38100" dist="38100" dir="2700000" algn="tl">
                    <a:srgbClr val="000000"/>
                  </a:outerShdw>
                </a:effectLst>
              </a:rPr>
              <a:t>Firearms for Self-Protection…</a:t>
            </a:r>
            <a:br>
              <a:rPr lang="en-US" sz="4800" b="1">
                <a:effectLst>
                  <a:outerShdw blurRad="38100" dist="38100" dir="2700000" algn="tl">
                    <a:srgbClr val="000000"/>
                  </a:outerShdw>
                </a:effectLst>
              </a:rPr>
            </a:br>
            <a:r>
              <a:rPr lang="en-US" sz="3600" b="1">
                <a:effectLst>
                  <a:outerShdw blurRad="38100" dist="38100" dir="2700000" algn="tl">
                    <a:srgbClr val="000000"/>
                  </a:outerShdw>
                </a:effectLst>
              </a:rPr>
              <a:t>			</a:t>
            </a:r>
            <a:r>
              <a:rPr lang="en-US" sz="2800" b="1" i="1">
                <a:solidFill>
                  <a:schemeClr val="bg1"/>
                </a:solidFill>
                <a:effectLst>
                  <a:outerShdw blurRad="38100" dist="38100" dir="2700000" algn="tl">
                    <a:srgbClr val="000000"/>
                  </a:outerShdw>
                </a:effectLst>
              </a:rPr>
              <a:t>depends on who you ask</a:t>
            </a:r>
            <a:endParaRPr lang="en-US"/>
          </a:p>
        </p:txBody>
      </p:sp>
      <p:sp>
        <p:nvSpPr>
          <p:cNvPr id="57347" name="Rectangle 3"/>
          <p:cNvSpPr>
            <a:spLocks noGrp="1" noChangeArrowheads="1"/>
          </p:cNvSpPr>
          <p:nvPr>
            <p:ph type="body" idx="1"/>
          </p:nvPr>
        </p:nvSpPr>
        <p:spPr>
          <a:xfrm>
            <a:off x="228600" y="1828800"/>
            <a:ext cx="8610600" cy="4114800"/>
          </a:xfrm>
        </p:spPr>
        <p:txBody>
          <a:bodyPr/>
          <a:lstStyle/>
          <a:p>
            <a:pPr>
              <a:lnSpc>
                <a:spcPct val="90000"/>
              </a:lnSpc>
            </a:pPr>
            <a:r>
              <a:rPr lang="en-US"/>
              <a:t>Controversy over the frequency of criminal and self-defense gun use (DGU).</a:t>
            </a:r>
          </a:p>
          <a:p>
            <a:pPr lvl="1">
              <a:lnSpc>
                <a:spcPct val="90000"/>
              </a:lnSpc>
            </a:pPr>
            <a:r>
              <a:rPr lang="en-US" sz="2400"/>
              <a:t>DGU occurs 2.5 million times/year</a:t>
            </a:r>
          </a:p>
          <a:p>
            <a:pPr lvl="2">
              <a:lnSpc>
                <a:spcPct val="90000"/>
              </a:lnSpc>
            </a:pPr>
            <a:r>
              <a:rPr lang="en-US" sz="1800"/>
              <a:t>Kleck, G., Armed: New  Perspectives on Gun Control, ch 7, 2001</a:t>
            </a:r>
          </a:p>
          <a:p>
            <a:pPr lvl="1">
              <a:lnSpc>
                <a:spcPct val="90000"/>
              </a:lnSpc>
            </a:pPr>
            <a:r>
              <a:rPr lang="en-US" sz="2400"/>
              <a:t>NCVS survey estimates 60,000-120,000 times/year</a:t>
            </a:r>
          </a:p>
          <a:p>
            <a:pPr lvl="1">
              <a:lnSpc>
                <a:spcPct val="90000"/>
              </a:lnSpc>
            </a:pPr>
            <a:r>
              <a:rPr lang="en-US" sz="2400"/>
              <a:t>Difference in numbers is due to who asks, what they ask, and the way they ask.</a:t>
            </a:r>
          </a:p>
          <a:p>
            <a:pPr lvl="2">
              <a:lnSpc>
                <a:spcPct val="90000"/>
              </a:lnSpc>
            </a:pPr>
            <a:r>
              <a:rPr lang="en-US" sz="1800"/>
              <a:t>Hemenway, D., Azrael, D., Miller, M., </a:t>
            </a:r>
            <a:r>
              <a:rPr lang="en-US" sz="1800" i="1"/>
              <a:t>Injury Prevention</a:t>
            </a:r>
            <a:r>
              <a:rPr lang="en-US" sz="1800"/>
              <a:t>, 2000 </a:t>
            </a:r>
          </a:p>
          <a:p>
            <a:pPr lvl="2">
              <a:lnSpc>
                <a:spcPct val="90000"/>
              </a:lnSpc>
            </a:pPr>
            <a:r>
              <a:rPr lang="en-US" sz="1800"/>
              <a:t>Vizzard, W.J., Shots in the Dark: The Policy, Politics, and Symbolism of Gun Control, 2000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609600" y="228600"/>
            <a:ext cx="7772400" cy="990600"/>
          </a:xfrm>
        </p:spPr>
        <p:txBody>
          <a:bodyPr/>
          <a:lstStyle/>
          <a:p>
            <a:r>
              <a:rPr lang="en-US" sz="4800" b="1">
                <a:solidFill>
                  <a:srgbClr val="FFFF66"/>
                </a:solidFill>
                <a:effectLst>
                  <a:outerShdw blurRad="38100" dist="38100" dir="2700000" algn="tl">
                    <a:srgbClr val="000000"/>
                  </a:outerShdw>
                </a:effectLst>
              </a:rPr>
              <a:t>Handguns in the Home</a:t>
            </a:r>
            <a:endParaRPr lang="en-US" sz="3600" b="1">
              <a:solidFill>
                <a:srgbClr val="FFFF66"/>
              </a:solidFill>
              <a:effectLst>
                <a:outerShdw blurRad="38100" dist="38100" dir="2700000" algn="tl">
                  <a:srgbClr val="000000"/>
                </a:outerShdw>
              </a:effectLst>
            </a:endParaRPr>
          </a:p>
        </p:txBody>
      </p:sp>
      <p:sp>
        <p:nvSpPr>
          <p:cNvPr id="218115" name="Text Box 3"/>
          <p:cNvSpPr txBox="1">
            <a:spLocks noChangeArrowheads="1"/>
          </p:cNvSpPr>
          <p:nvPr/>
        </p:nvSpPr>
        <p:spPr bwMode="auto">
          <a:xfrm>
            <a:off x="533400" y="1371600"/>
            <a:ext cx="6629400"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90000"/>
              </a:lnSpc>
              <a:spcBef>
                <a:spcPct val="0"/>
              </a:spcBef>
            </a:pPr>
            <a:r>
              <a:rPr lang="en-US" sz="3600" i="0">
                <a:solidFill>
                  <a:schemeClr val="bg1"/>
                </a:solidFill>
                <a:effectLst/>
                <a:latin typeface="Arial" charset="0"/>
              </a:rPr>
              <a:t>In homes with handguns:</a:t>
            </a:r>
          </a:p>
          <a:p>
            <a:pPr>
              <a:lnSpc>
                <a:spcPct val="90000"/>
              </a:lnSpc>
              <a:spcBef>
                <a:spcPct val="0"/>
              </a:spcBef>
              <a:buFontTx/>
              <a:buChar char="•"/>
            </a:pPr>
            <a:endParaRPr lang="en-US" sz="2000" i="0">
              <a:solidFill>
                <a:schemeClr val="bg1"/>
              </a:solidFill>
              <a:effectLst/>
              <a:latin typeface="Arial" charset="0"/>
            </a:endParaRPr>
          </a:p>
          <a:p>
            <a:pPr lvl="4">
              <a:lnSpc>
                <a:spcPct val="90000"/>
              </a:lnSpc>
              <a:spcBef>
                <a:spcPct val="0"/>
              </a:spcBef>
            </a:pPr>
            <a:endParaRPr lang="en-US" sz="2000" i="0">
              <a:solidFill>
                <a:schemeClr val="bg1"/>
              </a:solidFill>
              <a:effectLst/>
              <a:latin typeface="Arial" charset="0"/>
            </a:endParaRPr>
          </a:p>
          <a:p>
            <a:endParaRPr lang="en-US">
              <a:effectLst>
                <a:outerShdw blurRad="38100" dist="38100" dir="2700000" algn="tl">
                  <a:srgbClr val="FFFFFF"/>
                </a:outerShdw>
              </a:effectLst>
            </a:endParaRPr>
          </a:p>
        </p:txBody>
      </p:sp>
      <p:sp>
        <p:nvSpPr>
          <p:cNvPr id="218116" name="Rectangle 4"/>
          <p:cNvSpPr>
            <a:spLocks noGrp="1" noChangeArrowheads="1"/>
          </p:cNvSpPr>
          <p:nvPr>
            <p:ph type="body" idx="1"/>
          </p:nvPr>
        </p:nvSpPr>
        <p:spPr>
          <a:xfrm>
            <a:off x="914400" y="2057400"/>
            <a:ext cx="7772400" cy="4114800"/>
          </a:xfrm>
        </p:spPr>
        <p:txBody>
          <a:bodyPr/>
          <a:lstStyle/>
          <a:p>
            <a:pPr>
              <a:lnSpc>
                <a:spcPct val="90000"/>
              </a:lnSpc>
            </a:pPr>
            <a:r>
              <a:rPr lang="en-US" sz="2400"/>
              <a:t>Homicide is 3x higher</a:t>
            </a:r>
          </a:p>
          <a:p>
            <a:pPr>
              <a:lnSpc>
                <a:spcPct val="90000"/>
              </a:lnSpc>
            </a:pPr>
            <a:r>
              <a:rPr lang="en-US" sz="2400"/>
              <a:t>Suicide is 5x higher </a:t>
            </a:r>
          </a:p>
          <a:p>
            <a:pPr>
              <a:lnSpc>
                <a:spcPct val="90000"/>
              </a:lnSpc>
            </a:pPr>
            <a:r>
              <a:rPr lang="en-US" sz="2400"/>
              <a:t>For a household member 1</a:t>
            </a:r>
            <a:r>
              <a:rPr lang="en-US" sz="2400" i="1"/>
              <a:t>5 - 24, suicide risk is 10x higher (</a:t>
            </a:r>
            <a:r>
              <a:rPr lang="en-US" sz="2400"/>
              <a:t>Kellerman et al. </a:t>
            </a:r>
            <a:r>
              <a:rPr lang="en-US" sz="2400" i="1"/>
              <a:t>NEJM</a:t>
            </a:r>
            <a:r>
              <a:rPr lang="en-US" sz="2400"/>
              <a:t> 1986, 1992)</a:t>
            </a:r>
          </a:p>
          <a:p>
            <a:pPr>
              <a:lnSpc>
                <a:spcPct val="90000"/>
              </a:lnSpc>
            </a:pPr>
            <a:r>
              <a:rPr lang="en-US" sz="2400"/>
              <a:t>For gun purchasers, suicide rate is 57x higher during first week; for women, suicide rate remains 15x higher for up to six years </a:t>
            </a:r>
          </a:p>
          <a:p>
            <a:pPr>
              <a:lnSpc>
                <a:spcPct val="90000"/>
              </a:lnSpc>
            </a:pPr>
            <a:r>
              <a:rPr lang="en-US" sz="2400"/>
              <a:t>Risk of homicide increases 2x for women, decreases .2 for men with purchase of handgun (Wintemute et al. </a:t>
            </a:r>
            <a:r>
              <a:rPr lang="en-US" sz="2400" i="1"/>
              <a:t>NEJM</a:t>
            </a:r>
            <a:r>
              <a:rPr lang="en-US" sz="2400"/>
              <a:t>,1999)</a:t>
            </a:r>
            <a:endParaRPr lang="en-US" sz="2800"/>
          </a:p>
        </p:txBody>
      </p:sp>
      <p:sp>
        <p:nvSpPr>
          <p:cNvPr id="218117" name="Line 5"/>
          <p:cNvSpPr>
            <a:spLocks noChangeShapeType="1"/>
          </p:cNvSpPr>
          <p:nvPr/>
        </p:nvSpPr>
        <p:spPr bwMode="auto">
          <a:xfrm>
            <a:off x="457200" y="1219200"/>
            <a:ext cx="8153400"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685800" y="0"/>
            <a:ext cx="7772400" cy="1143000"/>
          </a:xfrm>
        </p:spPr>
        <p:txBody>
          <a:bodyPr/>
          <a:lstStyle/>
          <a:p>
            <a:r>
              <a:rPr lang="en-US" b="1">
                <a:effectLst>
                  <a:outerShdw blurRad="38100" dist="38100" dir="2700000" algn="tl">
                    <a:srgbClr val="000000"/>
                  </a:outerShdw>
                </a:effectLst>
              </a:rPr>
              <a:t>Just the tip of the iceberg...</a:t>
            </a:r>
            <a:endParaRPr lang="en-US"/>
          </a:p>
        </p:txBody>
      </p:sp>
      <p:pic>
        <p:nvPicPr>
          <p:cNvPr id="270339" name="Picture 3" descr="H:\Images\Iceberg.jpg"/>
          <p:cNvPicPr>
            <a:picLocks noChangeAspect="1" noChangeArrowheads="1"/>
          </p:cNvPicPr>
          <p:nvPr/>
        </p:nvPicPr>
        <p:blipFill>
          <a:blip r:embed="rId3">
            <a:extLst>
              <a:ext uri="{28A0092B-C50C-407E-A947-70E740481C1C}">
                <a14:useLocalDpi xmlns:a14="http://schemas.microsoft.com/office/drawing/2010/main" val="0"/>
              </a:ext>
            </a:extLst>
          </a:blip>
          <a:srcRect t="9726"/>
          <a:stretch>
            <a:fillRect/>
          </a:stretch>
        </p:blipFill>
        <p:spPr bwMode="auto">
          <a:xfrm>
            <a:off x="2133600" y="1066800"/>
            <a:ext cx="4694238" cy="579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z="4800" b="1">
                <a:effectLst>
                  <a:outerShdw blurRad="38100" dist="38100" dir="2700000" algn="tl">
                    <a:srgbClr val="000000"/>
                  </a:outerShdw>
                </a:effectLst>
              </a:rPr>
              <a:t>Repercussions to Society</a:t>
            </a:r>
            <a:endParaRPr lang="en-US"/>
          </a:p>
        </p:txBody>
      </p:sp>
      <p:sp>
        <p:nvSpPr>
          <p:cNvPr id="47107" name="Rectangle 3"/>
          <p:cNvSpPr>
            <a:spLocks noGrp="1" noChangeArrowheads="1"/>
          </p:cNvSpPr>
          <p:nvPr>
            <p:ph type="body" idx="1"/>
          </p:nvPr>
        </p:nvSpPr>
        <p:spPr/>
        <p:txBody>
          <a:bodyPr/>
          <a:lstStyle/>
          <a:p>
            <a:r>
              <a:rPr lang="en-US"/>
              <a:t>Healthcare</a:t>
            </a:r>
          </a:p>
          <a:p>
            <a:r>
              <a:rPr lang="en-US"/>
              <a:t>Disability</a:t>
            </a:r>
          </a:p>
          <a:p>
            <a:r>
              <a:rPr lang="en-US"/>
              <a:t>Economic </a:t>
            </a:r>
          </a:p>
          <a:p>
            <a:r>
              <a:rPr lang="en-US"/>
              <a:t>Psychosocial</a:t>
            </a:r>
          </a:p>
          <a:p>
            <a:endParaRPr lang="en-US"/>
          </a:p>
        </p:txBody>
      </p:sp>
      <p:grpSp>
        <p:nvGrpSpPr>
          <p:cNvPr id="47108" name="Group 4"/>
          <p:cNvGrpSpPr>
            <a:grpSpLocks/>
          </p:cNvGrpSpPr>
          <p:nvPr/>
        </p:nvGrpSpPr>
        <p:grpSpPr bwMode="auto">
          <a:xfrm>
            <a:off x="8223250" y="5834063"/>
            <a:ext cx="914400" cy="1027112"/>
            <a:chOff x="101" y="3465"/>
            <a:chExt cx="654" cy="743"/>
          </a:xfrm>
        </p:grpSpPr>
        <p:pic>
          <p:nvPicPr>
            <p:cNvPr id="47109" name="Picture 5" descr="C:\jodi2\shield_col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47110" name="Text Box 6"/>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sp>
        <p:nvSpPr>
          <p:cNvPr id="47112" name="Line 8"/>
          <p:cNvSpPr>
            <a:spLocks noChangeShapeType="1"/>
          </p:cNvSpPr>
          <p:nvPr/>
        </p:nvSpPr>
        <p:spPr bwMode="auto">
          <a:xfrm>
            <a:off x="609600" y="1752600"/>
            <a:ext cx="7924800"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304800" y="381000"/>
            <a:ext cx="8610600" cy="1143000"/>
          </a:xfrm>
        </p:spPr>
        <p:txBody>
          <a:bodyPr/>
          <a:lstStyle/>
          <a:p>
            <a:r>
              <a:rPr lang="en-US" sz="4800" b="1">
                <a:effectLst>
                  <a:outerShdw blurRad="38100" dist="38100" dir="2700000" algn="tl">
                    <a:srgbClr val="000000"/>
                  </a:outerShdw>
                </a:effectLst>
              </a:rPr>
              <a:t>The Role Of Trauma Centers</a:t>
            </a:r>
            <a:endParaRPr lang="en-US" sz="4800"/>
          </a:p>
        </p:txBody>
      </p:sp>
      <p:pic>
        <p:nvPicPr>
          <p:cNvPr id="139267" name="Picture 3" descr="C:\My Documents\My Pictures\pictures\pictures\resuscitation.jpg"/>
          <p:cNvPicPr>
            <a:picLocks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0" y="1828800"/>
            <a:ext cx="9144000" cy="50292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486400" y="1600200"/>
            <a:ext cx="2667000" cy="914400"/>
          </a:xfrm>
        </p:spPr>
        <p:txBody>
          <a:bodyPr/>
          <a:lstStyle/>
          <a:p>
            <a:pPr algn="r"/>
            <a:r>
              <a:rPr lang="en-US" sz="2800" b="1">
                <a:solidFill>
                  <a:srgbClr val="FFFFFF"/>
                </a:solidFill>
                <a:effectLst>
                  <a:outerShdw blurRad="38100" dist="38100" dir="2700000" algn="tl">
                    <a:srgbClr val="000000"/>
                  </a:outerShdw>
                </a:effectLst>
              </a:rPr>
              <a:t>Firearm Injury</a:t>
            </a:r>
            <a:endParaRPr lang="en-US"/>
          </a:p>
        </p:txBody>
      </p:sp>
      <p:graphicFrame>
        <p:nvGraphicFramePr>
          <p:cNvPr id="32771" name="Object 3"/>
          <p:cNvGraphicFramePr>
            <a:graphicFrameLocks noChangeAspect="1"/>
          </p:cNvGraphicFramePr>
          <p:nvPr>
            <p:ph type="chart" sz="half" idx="2"/>
          </p:nvPr>
        </p:nvGraphicFramePr>
        <p:xfrm>
          <a:off x="5486400" y="2590800"/>
          <a:ext cx="3048000" cy="2057400"/>
        </p:xfrm>
        <a:graphic>
          <a:graphicData uri="http://schemas.openxmlformats.org/presentationml/2006/ole">
            <mc:AlternateContent xmlns:mc="http://schemas.openxmlformats.org/markup-compatibility/2006">
              <mc:Choice xmlns:v="urn:schemas-microsoft-com:vml" Requires="v">
                <p:oleObj spid="_x0000_s32784" name="Chart" r:id="rId4" imgW="7620238" imgH="4115038" progId="MSGraph.Chart.8">
                  <p:embed followColorScheme="full"/>
                </p:oleObj>
              </mc:Choice>
              <mc:Fallback>
                <p:oleObj name="Chart" r:id="rId4" imgW="7620238" imgH="4115038"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r="49875" b="27414"/>
                      <a:stretch>
                        <a:fillRect/>
                      </a:stretch>
                    </p:blipFill>
                    <p:spPr bwMode="auto">
                      <a:xfrm>
                        <a:off x="5486400" y="2590800"/>
                        <a:ext cx="3048000" cy="2057400"/>
                      </a:xfrm>
                      <a:prstGeom prst="rect">
                        <a:avLst/>
                      </a:prstGeom>
                    </p:spPr>
                  </p:pic>
                </p:oleObj>
              </mc:Fallback>
            </mc:AlternateContent>
          </a:graphicData>
        </a:graphic>
      </p:graphicFrame>
      <p:graphicFrame>
        <p:nvGraphicFramePr>
          <p:cNvPr id="32772" name="Object 4"/>
          <p:cNvGraphicFramePr>
            <a:graphicFrameLocks noChangeAspect="1"/>
          </p:cNvGraphicFramePr>
          <p:nvPr/>
        </p:nvGraphicFramePr>
        <p:xfrm>
          <a:off x="304800" y="2209800"/>
          <a:ext cx="5327650" cy="2770188"/>
        </p:xfrm>
        <a:graphic>
          <a:graphicData uri="http://schemas.openxmlformats.org/presentationml/2006/ole">
            <mc:AlternateContent xmlns:mc="http://schemas.openxmlformats.org/markup-compatibility/2006">
              <mc:Choice xmlns:v="urn:schemas-microsoft-com:vml" Requires="v">
                <p:oleObj spid="_x0000_s32785" name="Chart" r:id="rId6" imgW="5991463" imgH="3114913" progId="MSGraph.Chart.8">
                  <p:embed followColorScheme="full"/>
                </p:oleObj>
              </mc:Choice>
              <mc:Fallback>
                <p:oleObj name="Chart" r:id="rId6" imgW="5991463" imgH="3114913" progId="MSGraph.Chart.8">
                  <p:embed followColorScheme="full"/>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2209800"/>
                        <a:ext cx="5327650" cy="277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2773" name="Text Box 5"/>
          <p:cNvSpPr txBox="1">
            <a:spLocks noChangeArrowheads="1"/>
          </p:cNvSpPr>
          <p:nvPr/>
        </p:nvSpPr>
        <p:spPr bwMode="auto">
          <a:xfrm>
            <a:off x="1066800" y="1828800"/>
            <a:ext cx="220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lang="en-US" sz="2800" b="1" i="0">
                <a:solidFill>
                  <a:schemeClr val="bg1"/>
                </a:solidFill>
                <a:effectLst>
                  <a:outerShdw blurRad="38100" dist="38100" dir="2700000" algn="tl">
                    <a:srgbClr val="000000"/>
                  </a:outerShdw>
                </a:effectLst>
                <a:latin typeface="Arial" charset="0"/>
              </a:rPr>
              <a:t>All Injuries</a:t>
            </a:r>
          </a:p>
        </p:txBody>
      </p:sp>
      <p:sp>
        <p:nvSpPr>
          <p:cNvPr id="32774" name="Text Box 6"/>
          <p:cNvSpPr txBox="1">
            <a:spLocks noChangeArrowheads="1"/>
          </p:cNvSpPr>
          <p:nvPr/>
        </p:nvSpPr>
        <p:spPr bwMode="auto">
          <a:xfrm>
            <a:off x="0" y="6553200"/>
            <a:ext cx="815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i="0">
                <a:solidFill>
                  <a:schemeClr val="bg1"/>
                </a:solidFill>
                <a:effectLst/>
                <a:latin typeface="Arial" charset="0"/>
              </a:rPr>
              <a:t>Source: National Electronic Injury Surveillance System and National Vital Statistics Reports, CDC</a:t>
            </a:r>
            <a:endParaRPr lang="en-US" sz="1800">
              <a:solidFill>
                <a:schemeClr val="bg1"/>
              </a:solidFill>
              <a:effectLst/>
              <a:latin typeface="Arial" charset="0"/>
            </a:endParaRPr>
          </a:p>
        </p:txBody>
      </p:sp>
      <p:sp>
        <p:nvSpPr>
          <p:cNvPr id="32775" name="Text Box 7"/>
          <p:cNvSpPr txBox="1">
            <a:spLocks noChangeArrowheads="1"/>
          </p:cNvSpPr>
          <p:nvPr/>
        </p:nvSpPr>
        <p:spPr bwMode="auto">
          <a:xfrm>
            <a:off x="4800600" y="4876800"/>
            <a:ext cx="403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0"/>
              </a:spcBef>
            </a:pPr>
            <a:r>
              <a:rPr lang="en-US" b="1" i="0">
                <a:solidFill>
                  <a:schemeClr val="bg1"/>
                </a:solidFill>
                <a:effectLst>
                  <a:outerShdw blurRad="38100" dist="38100" dir="2700000" algn="tl">
                    <a:srgbClr val="000000"/>
                  </a:outerShdw>
                </a:effectLst>
                <a:latin typeface="Arial" charset="0"/>
              </a:rPr>
              <a:t>Estimated 1993-1998 Annual Average: 110,000</a:t>
            </a:r>
            <a:endParaRPr lang="en-US" b="1" i="0">
              <a:solidFill>
                <a:srgbClr val="FFFF00"/>
              </a:solidFill>
              <a:effectLst>
                <a:outerShdw blurRad="38100" dist="38100" dir="2700000" algn="tl">
                  <a:srgbClr val="000000"/>
                </a:outerShdw>
              </a:effectLst>
              <a:latin typeface="Arial" charset="0"/>
            </a:endParaRPr>
          </a:p>
        </p:txBody>
      </p:sp>
      <p:sp>
        <p:nvSpPr>
          <p:cNvPr id="32776" name="Text Box 8"/>
          <p:cNvSpPr txBox="1">
            <a:spLocks noChangeArrowheads="1"/>
          </p:cNvSpPr>
          <p:nvPr/>
        </p:nvSpPr>
        <p:spPr bwMode="auto">
          <a:xfrm>
            <a:off x="593725" y="6213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endParaRPr lang="en-US" i="0">
              <a:effectLst/>
            </a:endParaRPr>
          </a:p>
        </p:txBody>
      </p:sp>
      <p:sp>
        <p:nvSpPr>
          <p:cNvPr id="32777" name="Text Box 9"/>
          <p:cNvSpPr txBox="1">
            <a:spLocks noChangeArrowheads="1"/>
          </p:cNvSpPr>
          <p:nvPr/>
        </p:nvSpPr>
        <p:spPr bwMode="auto">
          <a:xfrm>
            <a:off x="685800" y="4876800"/>
            <a:ext cx="289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0"/>
              </a:spcBef>
            </a:pPr>
            <a:r>
              <a:rPr lang="en-US" b="1" i="0">
                <a:solidFill>
                  <a:schemeClr val="bg1"/>
                </a:solidFill>
                <a:effectLst>
                  <a:outerShdw blurRad="38100" dist="38100" dir="2700000" algn="tl">
                    <a:srgbClr val="000000"/>
                  </a:outerShdw>
                </a:effectLst>
                <a:latin typeface="Arial" charset="0"/>
              </a:rPr>
              <a:t>Estimated for 1997:  29,000,000</a:t>
            </a:r>
            <a:endParaRPr lang="en-US" b="1" i="0">
              <a:solidFill>
                <a:srgbClr val="FFFF00"/>
              </a:solidFill>
              <a:effectLst>
                <a:outerShdw blurRad="38100" dist="38100" dir="2700000" algn="tl">
                  <a:srgbClr val="000000"/>
                </a:outerShdw>
              </a:effectLst>
              <a:latin typeface="Arial" charset="0"/>
            </a:endParaRPr>
          </a:p>
        </p:txBody>
      </p:sp>
      <p:grpSp>
        <p:nvGrpSpPr>
          <p:cNvPr id="32778" name="Group 10"/>
          <p:cNvGrpSpPr>
            <a:grpSpLocks/>
          </p:cNvGrpSpPr>
          <p:nvPr/>
        </p:nvGrpSpPr>
        <p:grpSpPr bwMode="auto">
          <a:xfrm>
            <a:off x="8223250" y="5834063"/>
            <a:ext cx="914400" cy="1027112"/>
            <a:chOff x="101" y="3465"/>
            <a:chExt cx="654" cy="743"/>
          </a:xfrm>
        </p:grpSpPr>
        <p:pic>
          <p:nvPicPr>
            <p:cNvPr id="32779" name="Picture 11" descr="C:\jodi2\shield_color.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32780" name="Text Box 12"/>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sp>
        <p:nvSpPr>
          <p:cNvPr id="32781" name="Text Box 13"/>
          <p:cNvSpPr txBox="1">
            <a:spLocks noChangeArrowheads="1"/>
          </p:cNvSpPr>
          <p:nvPr/>
        </p:nvSpPr>
        <p:spPr bwMode="auto">
          <a:xfrm>
            <a:off x="609600" y="228600"/>
            <a:ext cx="80010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4000" b="1" i="0">
                <a:solidFill>
                  <a:srgbClr val="FFFF00"/>
                </a:solidFill>
                <a:effectLst>
                  <a:outerShdw blurRad="38100" dist="38100" dir="2700000" algn="tl">
                    <a:srgbClr val="000000"/>
                  </a:outerShdw>
                </a:effectLst>
                <a:latin typeface="Arial" charset="0"/>
              </a:rPr>
              <a:t>Hospitalization Outcomes</a:t>
            </a:r>
            <a:r>
              <a:rPr lang="en-US" sz="3600" b="1" i="0">
                <a:solidFill>
                  <a:srgbClr val="FFFF00"/>
                </a:solidFill>
                <a:effectLst>
                  <a:outerShdw blurRad="38100" dist="38100" dir="2700000" algn="tl">
                    <a:srgbClr val="000000"/>
                  </a:outerShdw>
                </a:effectLst>
                <a:latin typeface="Arial" charset="0"/>
              </a:rPr>
              <a:t> </a:t>
            </a:r>
            <a:br>
              <a:rPr lang="en-US" sz="3600" b="1" i="0">
                <a:solidFill>
                  <a:srgbClr val="FFFF00"/>
                </a:solidFill>
                <a:effectLst>
                  <a:outerShdw blurRad="38100" dist="38100" dir="2700000" algn="tl">
                    <a:srgbClr val="000000"/>
                  </a:outerShdw>
                </a:effectLst>
                <a:latin typeface="Arial" charset="0"/>
              </a:rPr>
            </a:br>
            <a:r>
              <a:rPr lang="en-US" sz="3200" b="1" i="0">
                <a:solidFill>
                  <a:schemeClr val="bg1"/>
                </a:solidFill>
                <a:effectLst>
                  <a:outerShdw blurRad="38100" dist="38100" dir="2700000" algn="tl">
                    <a:srgbClr val="000000"/>
                  </a:outerShdw>
                </a:effectLst>
                <a:latin typeface="Arial" charset="0"/>
              </a:rPr>
              <a:t>All Injuries vs. Firearm Injuries</a:t>
            </a:r>
            <a:endParaRPr lang="en-US" sz="3600" b="1" i="0">
              <a:solidFill>
                <a:srgbClr val="FFFF00"/>
              </a:solidFill>
              <a:effectLst>
                <a:outerShdw blurRad="38100" dist="38100" dir="2700000" algn="tl">
                  <a:srgbClr val="000000"/>
                </a:outerShdw>
              </a:effectLst>
              <a:latin typeface="Arial" charset="0"/>
            </a:endParaRPr>
          </a:p>
        </p:txBody>
      </p:sp>
      <p:sp>
        <p:nvSpPr>
          <p:cNvPr id="32783" name="Line 15"/>
          <p:cNvSpPr>
            <a:spLocks noChangeShapeType="1"/>
          </p:cNvSpPr>
          <p:nvPr/>
        </p:nvSpPr>
        <p:spPr bwMode="auto">
          <a:xfrm>
            <a:off x="457200" y="1524000"/>
            <a:ext cx="8153400"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Tree>
  </p:cSld>
  <p:clrMapOvr>
    <a:masterClrMapping/>
  </p:clrMapOvr>
  <p:transition xmlns:p14="http://schemas.microsoft.com/office/powerpoint/2010/mai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1026"/>
          <p:cNvSpPr>
            <a:spLocks noGrp="1" noChangeArrowheads="1"/>
          </p:cNvSpPr>
          <p:nvPr>
            <p:ph type="title"/>
          </p:nvPr>
        </p:nvSpPr>
        <p:spPr>
          <a:xfrm>
            <a:off x="304800" y="228600"/>
            <a:ext cx="8534400" cy="1143000"/>
          </a:xfrm>
        </p:spPr>
        <p:txBody>
          <a:bodyPr/>
          <a:lstStyle/>
          <a:p>
            <a:r>
              <a:rPr lang="en-US" sz="4800" b="1">
                <a:effectLst>
                  <a:outerShdw blurRad="38100" dist="38100" dir="2700000" algn="tl">
                    <a:srgbClr val="000000"/>
                  </a:outerShdw>
                </a:effectLst>
              </a:rPr>
              <a:t>The FICAP Resource Book</a:t>
            </a:r>
            <a:endParaRPr lang="en-US"/>
          </a:p>
        </p:txBody>
      </p:sp>
      <p:sp>
        <p:nvSpPr>
          <p:cNvPr id="244739" name="Rectangle 1027"/>
          <p:cNvSpPr>
            <a:spLocks noGrp="1" noChangeArrowheads="1"/>
          </p:cNvSpPr>
          <p:nvPr>
            <p:ph type="body" idx="1"/>
          </p:nvPr>
        </p:nvSpPr>
        <p:spPr>
          <a:xfrm>
            <a:off x="304800" y="1981200"/>
            <a:ext cx="8839200" cy="4114800"/>
          </a:xfrm>
        </p:spPr>
        <p:txBody>
          <a:bodyPr/>
          <a:lstStyle/>
          <a:p>
            <a:r>
              <a:rPr lang="en-US"/>
              <a:t>Easy to read, accessible description of firearm injury in the U.S. (magnitude, repercussions and implications) as best we understand</a:t>
            </a:r>
          </a:p>
          <a:p>
            <a:r>
              <a:rPr lang="en-US"/>
              <a:t>Equips people with the necessary information to address this complex public health problem</a:t>
            </a:r>
          </a:p>
          <a:p>
            <a:r>
              <a:rPr lang="en-US"/>
              <a:t>Select excerpts today…more to follow</a:t>
            </a:r>
          </a:p>
          <a:p>
            <a:r>
              <a:rPr lang="en-US"/>
              <a:t>Feedback from group</a:t>
            </a:r>
          </a:p>
          <a:p>
            <a:endParaRPr lang="en-US"/>
          </a:p>
        </p:txBody>
      </p:sp>
      <p:sp>
        <p:nvSpPr>
          <p:cNvPr id="244741" name="Line 1029"/>
          <p:cNvSpPr>
            <a:spLocks noChangeShapeType="1"/>
          </p:cNvSpPr>
          <p:nvPr/>
        </p:nvSpPr>
        <p:spPr bwMode="auto">
          <a:xfrm>
            <a:off x="457200" y="1295400"/>
            <a:ext cx="8229600" cy="0"/>
          </a:xfrm>
          <a:prstGeom prst="line">
            <a:avLst/>
          </a:prstGeom>
          <a:noFill/>
          <a:ln w="952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457200"/>
            <a:ext cx="8915400" cy="1143000"/>
          </a:xfrm>
        </p:spPr>
        <p:txBody>
          <a:bodyPr/>
          <a:lstStyle/>
          <a:p>
            <a:r>
              <a:rPr lang="en-US" sz="4800" b="1">
                <a:effectLst>
                  <a:outerShdw blurRad="38100" dist="38100" dir="2700000" algn="tl">
                    <a:srgbClr val="000000"/>
                  </a:outerShdw>
                </a:effectLst>
              </a:rPr>
              <a:t>Physical Repercussions</a:t>
            </a:r>
            <a:endParaRPr lang="en-US"/>
          </a:p>
        </p:txBody>
      </p:sp>
      <p:sp>
        <p:nvSpPr>
          <p:cNvPr id="49155" name="Rectangle 3"/>
          <p:cNvSpPr>
            <a:spLocks noGrp="1" noChangeArrowheads="1"/>
          </p:cNvSpPr>
          <p:nvPr>
            <p:ph type="body" sz="half" idx="1"/>
          </p:nvPr>
        </p:nvSpPr>
        <p:spPr>
          <a:xfrm>
            <a:off x="457200" y="2209800"/>
            <a:ext cx="8458200" cy="3886200"/>
          </a:xfrm>
        </p:spPr>
        <p:txBody>
          <a:bodyPr/>
          <a:lstStyle/>
          <a:p>
            <a:r>
              <a:rPr lang="en-US" b="1"/>
              <a:t>Brain and Spinal cord injuries</a:t>
            </a:r>
          </a:p>
          <a:p>
            <a:r>
              <a:rPr lang="en-US" b="1"/>
              <a:t>Amputation</a:t>
            </a:r>
          </a:p>
          <a:p>
            <a:r>
              <a:rPr lang="en-US" b="1"/>
              <a:t>Loss of productivity</a:t>
            </a:r>
          </a:p>
          <a:p>
            <a:r>
              <a:rPr lang="en-US" b="1"/>
              <a:t>Long-term disability</a:t>
            </a:r>
          </a:p>
          <a:p>
            <a:r>
              <a:rPr lang="en-US" b="1"/>
              <a:t>Ongoing medical costs</a:t>
            </a:r>
          </a:p>
          <a:p>
            <a:pPr>
              <a:buFontTx/>
              <a:buNone/>
            </a:pPr>
            <a:endParaRPr lang="en-US" sz="3600" b="1">
              <a:effectLst>
                <a:outerShdw blurRad="38100" dist="38100" dir="2700000" algn="tl">
                  <a:srgbClr val="000000"/>
                </a:outerShdw>
              </a:effectLst>
              <a:latin typeface="Times New Roman" charset="0"/>
            </a:endParaRPr>
          </a:p>
        </p:txBody>
      </p:sp>
      <p:sp>
        <p:nvSpPr>
          <p:cNvPr id="49156" name="Text Box 4"/>
          <p:cNvSpPr txBox="1">
            <a:spLocks noChangeArrowheads="1"/>
          </p:cNvSpPr>
          <p:nvPr/>
        </p:nvSpPr>
        <p:spPr bwMode="auto">
          <a:xfrm>
            <a:off x="685800" y="6172200"/>
            <a:ext cx="419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800" i="0">
                <a:solidFill>
                  <a:schemeClr val="bg1"/>
                </a:solidFill>
                <a:effectLst/>
                <a:latin typeface="Arial" charset="0"/>
              </a:rPr>
              <a:t>Cook &amp; Ludwig, 2000</a:t>
            </a:r>
            <a:endParaRPr lang="en-US" i="0">
              <a:solidFill>
                <a:srgbClr val="FFCC66"/>
              </a:solidFill>
              <a:effectLst/>
            </a:endParaRPr>
          </a:p>
        </p:txBody>
      </p:sp>
      <p:grpSp>
        <p:nvGrpSpPr>
          <p:cNvPr id="49157" name="Group 5"/>
          <p:cNvGrpSpPr>
            <a:grpSpLocks/>
          </p:cNvGrpSpPr>
          <p:nvPr/>
        </p:nvGrpSpPr>
        <p:grpSpPr bwMode="auto">
          <a:xfrm>
            <a:off x="8223250" y="5834063"/>
            <a:ext cx="914400" cy="1027112"/>
            <a:chOff x="101" y="3465"/>
            <a:chExt cx="654" cy="743"/>
          </a:xfrm>
        </p:grpSpPr>
        <p:pic>
          <p:nvPicPr>
            <p:cNvPr id="49158" name="Picture 6" descr="C:\jodi2\shield_col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49159" name="Text Box 7"/>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sp>
        <p:nvSpPr>
          <p:cNvPr id="49160" name="Line 8"/>
          <p:cNvSpPr>
            <a:spLocks noChangeShapeType="1"/>
          </p:cNvSpPr>
          <p:nvPr/>
        </p:nvSpPr>
        <p:spPr bwMode="auto">
          <a:xfrm>
            <a:off x="457200" y="1524000"/>
            <a:ext cx="8153400"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Tree>
  </p:cSld>
  <p:clrMapOvr>
    <a:masterClrMapping/>
  </p:clrMapOvr>
  <p:transition xmlns:p14="http://schemas.microsoft.com/office/powerpoint/2010/main">
    <p:split orient="vert"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152400"/>
            <a:ext cx="8458200" cy="1143000"/>
          </a:xfrm>
        </p:spPr>
        <p:txBody>
          <a:bodyPr/>
          <a:lstStyle/>
          <a:p>
            <a:r>
              <a:rPr lang="en-US" sz="3600" b="1">
                <a:effectLst>
                  <a:outerShdw blurRad="38100" dist="38100" dir="2700000" algn="tl">
                    <a:srgbClr val="000000"/>
                  </a:outerShdw>
                </a:effectLst>
              </a:rPr>
              <a:t>Years of Potential Life Lost (YPLL) </a:t>
            </a:r>
            <a:br>
              <a:rPr lang="en-US" sz="3600" b="1">
                <a:effectLst>
                  <a:outerShdw blurRad="38100" dist="38100" dir="2700000" algn="tl">
                    <a:srgbClr val="000000"/>
                  </a:outerShdw>
                </a:effectLst>
              </a:rPr>
            </a:br>
            <a:r>
              <a:rPr lang="en-US" sz="2800" b="1">
                <a:solidFill>
                  <a:schemeClr val="bg1"/>
                </a:solidFill>
                <a:effectLst>
                  <a:outerShdw blurRad="38100" dist="38100" dir="2700000" algn="tl">
                    <a:srgbClr val="000000"/>
                  </a:outerShdw>
                </a:effectLst>
              </a:rPr>
              <a:t>U.S., All Races, Both Sexes, &lt;65, 1999</a:t>
            </a:r>
            <a:endParaRPr lang="en-US"/>
          </a:p>
        </p:txBody>
      </p:sp>
      <p:graphicFrame>
        <p:nvGraphicFramePr>
          <p:cNvPr id="35843" name="Object 3"/>
          <p:cNvGraphicFramePr>
            <a:graphicFrameLocks noChangeAspect="1"/>
          </p:cNvGraphicFramePr>
          <p:nvPr>
            <p:ph type="chart" idx="1"/>
          </p:nvPr>
        </p:nvGraphicFramePr>
        <p:xfrm>
          <a:off x="0" y="1371600"/>
          <a:ext cx="8458200" cy="4800600"/>
        </p:xfrm>
        <a:graphic>
          <a:graphicData uri="http://schemas.openxmlformats.org/presentationml/2006/ole">
            <mc:AlternateContent xmlns:mc="http://schemas.openxmlformats.org/markup-compatibility/2006">
              <mc:Choice xmlns:v="urn:schemas-microsoft-com:vml" Requires="v">
                <p:oleObj spid="_x0000_s35854" name="Chart" r:id="rId4" imgW="7772638" imgH="4115038" progId="MSGraph.Chart.8">
                  <p:embed followColorScheme="full"/>
                </p:oleObj>
              </mc:Choice>
              <mc:Fallback>
                <p:oleObj name="Chart" r:id="rId4" imgW="7772638" imgH="4115038"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71600"/>
                        <a:ext cx="8458200" cy="4800600"/>
                      </a:xfrm>
                      <a:prstGeom prst="rect">
                        <a:avLst/>
                      </a:prstGeom>
                    </p:spPr>
                  </p:pic>
                </p:oleObj>
              </mc:Fallback>
            </mc:AlternateContent>
          </a:graphicData>
        </a:graphic>
      </p:graphicFrame>
      <p:grpSp>
        <p:nvGrpSpPr>
          <p:cNvPr id="35844" name="Group 4"/>
          <p:cNvGrpSpPr>
            <a:grpSpLocks/>
          </p:cNvGrpSpPr>
          <p:nvPr/>
        </p:nvGrpSpPr>
        <p:grpSpPr bwMode="auto">
          <a:xfrm>
            <a:off x="8223250" y="5830888"/>
            <a:ext cx="914400" cy="1027112"/>
            <a:chOff x="101" y="3465"/>
            <a:chExt cx="654" cy="743"/>
          </a:xfrm>
        </p:grpSpPr>
        <p:pic>
          <p:nvPicPr>
            <p:cNvPr id="35845" name="Picture 5" descr="C:\jodi2\shield_color.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35846" name="Text Box 6"/>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sp>
        <p:nvSpPr>
          <p:cNvPr id="35847" name="Text Box 7"/>
          <p:cNvSpPr txBox="1">
            <a:spLocks noChangeArrowheads="1"/>
          </p:cNvSpPr>
          <p:nvPr/>
        </p:nvSpPr>
        <p:spPr bwMode="auto">
          <a:xfrm>
            <a:off x="1524000" y="6324600"/>
            <a:ext cx="762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i="0">
                <a:solidFill>
                  <a:schemeClr val="bg1"/>
                </a:solidFill>
                <a:effectLst/>
                <a:latin typeface="Arial" charset="0"/>
              </a:rPr>
              <a:t>Source: National Center for Health Statistics Vital Statistics System, CDC</a:t>
            </a:r>
            <a:endParaRPr lang="en-US" i="0">
              <a:effectLst/>
            </a:endParaRPr>
          </a:p>
        </p:txBody>
      </p:sp>
      <p:sp>
        <p:nvSpPr>
          <p:cNvPr id="35848" name="Text Box 8"/>
          <p:cNvSpPr txBox="1">
            <a:spLocks noChangeArrowheads="1"/>
          </p:cNvSpPr>
          <p:nvPr/>
        </p:nvSpPr>
        <p:spPr bwMode="auto">
          <a:xfrm>
            <a:off x="4343400" y="5943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800" b="1" i="0">
                <a:solidFill>
                  <a:schemeClr val="bg1"/>
                </a:solidFill>
                <a:effectLst/>
                <a:latin typeface="Arial" charset="0"/>
              </a:rPr>
              <a:t>YPLL</a:t>
            </a:r>
            <a:endParaRPr lang="en-US" i="0">
              <a:solidFill>
                <a:schemeClr val="bg1"/>
              </a:solidFill>
              <a:effectLst/>
            </a:endParaRPr>
          </a:p>
        </p:txBody>
      </p:sp>
      <p:sp>
        <p:nvSpPr>
          <p:cNvPr id="35849" name="Text Box 9"/>
          <p:cNvSpPr txBox="1">
            <a:spLocks noChangeArrowheads="1"/>
          </p:cNvSpPr>
          <p:nvPr/>
        </p:nvSpPr>
        <p:spPr bwMode="auto">
          <a:xfrm>
            <a:off x="4495800" y="3886200"/>
            <a:ext cx="320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b="1" i="0">
                <a:solidFill>
                  <a:srgbClr val="FFFF00"/>
                </a:solidFill>
                <a:effectLst/>
                <a:latin typeface="Arial" charset="0"/>
              </a:rPr>
              <a:t>Top 5 Causes of Deaths</a:t>
            </a:r>
            <a:endParaRPr lang="en-US" b="1" i="0">
              <a:solidFill>
                <a:srgbClr val="FF0000"/>
              </a:solidFill>
              <a:effectLst/>
            </a:endParaRPr>
          </a:p>
        </p:txBody>
      </p:sp>
      <p:sp>
        <p:nvSpPr>
          <p:cNvPr id="35850" name="Text Box 10"/>
          <p:cNvSpPr txBox="1">
            <a:spLocks noChangeArrowheads="1"/>
          </p:cNvSpPr>
          <p:nvPr/>
        </p:nvSpPr>
        <p:spPr bwMode="auto">
          <a:xfrm>
            <a:off x="4495800" y="2286000"/>
            <a:ext cx="3276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i="0">
                <a:solidFill>
                  <a:srgbClr val="FF66FF"/>
                </a:solidFill>
                <a:effectLst/>
                <a:latin typeface="Arial" charset="0"/>
              </a:rPr>
              <a:t>Top 5 Causes of Injury-related Deaths</a:t>
            </a:r>
            <a:endParaRPr lang="en-US" i="0">
              <a:effectLst/>
            </a:endParaRPr>
          </a:p>
        </p:txBody>
      </p:sp>
      <p:sp>
        <p:nvSpPr>
          <p:cNvPr id="35851" name="Line 11"/>
          <p:cNvSpPr>
            <a:spLocks noChangeShapeType="1"/>
          </p:cNvSpPr>
          <p:nvPr/>
        </p:nvSpPr>
        <p:spPr bwMode="auto">
          <a:xfrm>
            <a:off x="2209800" y="1905000"/>
            <a:ext cx="5638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5852" name="Line 12"/>
          <p:cNvSpPr>
            <a:spLocks noChangeShapeType="1"/>
          </p:cNvSpPr>
          <p:nvPr/>
        </p:nvSpPr>
        <p:spPr bwMode="auto">
          <a:xfrm>
            <a:off x="2209800" y="3657600"/>
            <a:ext cx="56388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5853" name="Text Box 13"/>
          <p:cNvSpPr txBox="1">
            <a:spLocks noChangeArrowheads="1"/>
          </p:cNvSpPr>
          <p:nvPr/>
        </p:nvSpPr>
        <p:spPr bwMode="auto">
          <a:xfrm>
            <a:off x="4419600" y="15240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i="0">
                <a:solidFill>
                  <a:srgbClr val="66FFFF"/>
                </a:solidFill>
                <a:effectLst/>
                <a:latin typeface="Arial" charset="0"/>
              </a:rPr>
              <a:t>All Firearm Deaths</a:t>
            </a:r>
            <a:endParaRPr lang="en-US" i="0">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457200"/>
            <a:ext cx="7772400" cy="1143000"/>
          </a:xfrm>
        </p:spPr>
        <p:txBody>
          <a:bodyPr/>
          <a:lstStyle/>
          <a:p>
            <a:r>
              <a:rPr lang="en-US" sz="4000" b="1">
                <a:effectLst>
                  <a:outerShdw blurRad="38100" dist="38100" dir="2700000" algn="tl">
                    <a:srgbClr val="000000"/>
                  </a:outerShdw>
                </a:effectLst>
              </a:rPr>
              <a:t>Economic Repercussions</a:t>
            </a:r>
            <a:endParaRPr lang="en-US" sz="4000" b="1"/>
          </a:p>
        </p:txBody>
      </p:sp>
      <p:sp>
        <p:nvSpPr>
          <p:cNvPr id="59396" name="Rectangle 4"/>
          <p:cNvSpPr>
            <a:spLocks noGrp="1" noChangeArrowheads="1"/>
          </p:cNvSpPr>
          <p:nvPr>
            <p:ph type="body" idx="1"/>
          </p:nvPr>
        </p:nvSpPr>
        <p:spPr>
          <a:xfrm>
            <a:off x="228600" y="1828800"/>
            <a:ext cx="8153400" cy="4114800"/>
          </a:xfrm>
        </p:spPr>
        <p:txBody>
          <a:bodyPr/>
          <a:lstStyle/>
          <a:p>
            <a:pPr lvl="1">
              <a:buFontTx/>
              <a:buChar char="•"/>
            </a:pPr>
            <a:r>
              <a:rPr lang="en-US" b="1">
                <a:effectLst>
                  <a:outerShdw blurRad="38100" dist="38100" dir="2700000" algn="tl">
                    <a:srgbClr val="000000"/>
                  </a:outerShdw>
                </a:effectLst>
              </a:rPr>
              <a:t>Economic cost estimate of firearm injuries for direct and indirect costs = $100 billion each year</a:t>
            </a:r>
          </a:p>
          <a:p>
            <a:pPr lvl="1">
              <a:buFontTx/>
              <a:buChar char="•"/>
            </a:pPr>
            <a:r>
              <a:rPr lang="en-US" b="1"/>
              <a:t>Most costs are due to long-term consequences, not acute medical care care</a:t>
            </a:r>
            <a:endParaRPr lang="en-US" b="1">
              <a:effectLst>
                <a:outerShdw blurRad="38100" dist="38100" dir="2700000" algn="tl">
                  <a:srgbClr val="000000"/>
                </a:outerShdw>
              </a:effectLst>
            </a:endParaRPr>
          </a:p>
          <a:p>
            <a:pPr lvl="1">
              <a:buFontTx/>
              <a:buChar char="•"/>
            </a:pPr>
            <a:r>
              <a:rPr lang="en-US" b="1">
                <a:effectLst>
                  <a:outerShdw blurRad="38100" dist="38100" dir="2700000" algn="tl">
                    <a:srgbClr val="000000"/>
                  </a:outerShdw>
                </a:effectLst>
              </a:rPr>
              <a:t>Firearm-related injuries are the most expensive cause of fatal injuries</a:t>
            </a:r>
            <a:endParaRPr lang="en-US" sz="2000">
              <a:solidFill>
                <a:srgbClr val="FFFFFF"/>
              </a:solidFill>
            </a:endParaRPr>
          </a:p>
          <a:p>
            <a:pPr>
              <a:buFontTx/>
              <a:buNone/>
            </a:pPr>
            <a:endParaRPr lang="en-US" b="1">
              <a:effectLst>
                <a:outerShdw blurRad="38100" dist="38100" dir="2700000" algn="tl">
                  <a:srgbClr val="000000"/>
                </a:outerShdw>
              </a:effectLst>
            </a:endParaRPr>
          </a:p>
        </p:txBody>
      </p:sp>
      <p:sp>
        <p:nvSpPr>
          <p:cNvPr id="59399" name="Text Box 7"/>
          <p:cNvSpPr txBox="1">
            <a:spLocks noChangeArrowheads="1"/>
          </p:cNvSpPr>
          <p:nvPr/>
        </p:nvSpPr>
        <p:spPr bwMode="auto">
          <a:xfrm>
            <a:off x="685800" y="61722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800" i="0">
                <a:solidFill>
                  <a:schemeClr val="bg1"/>
                </a:solidFill>
                <a:effectLst/>
                <a:latin typeface="Arial" charset="0"/>
              </a:rPr>
              <a:t>Cook &amp; Ludwig, </a:t>
            </a:r>
            <a:r>
              <a:rPr lang="en-US" sz="1800">
                <a:solidFill>
                  <a:schemeClr val="bg1"/>
                </a:solidFill>
                <a:effectLst/>
                <a:latin typeface="Arial" charset="0"/>
              </a:rPr>
              <a:t>Gun Violence: The Real Costs</a:t>
            </a:r>
            <a:r>
              <a:rPr lang="en-US" sz="1800" i="0">
                <a:solidFill>
                  <a:schemeClr val="bg1"/>
                </a:solidFill>
                <a:effectLst/>
                <a:latin typeface="Arial" charset="0"/>
              </a:rPr>
              <a:t>, 2000</a:t>
            </a:r>
            <a:endParaRPr lang="en-US" i="0">
              <a:solidFill>
                <a:srgbClr val="FF9966"/>
              </a:solidFill>
              <a:effectLst/>
              <a:latin typeface="Arial" charset="0"/>
            </a:endParaRPr>
          </a:p>
        </p:txBody>
      </p:sp>
      <p:sp>
        <p:nvSpPr>
          <p:cNvPr id="59400" name="Line 8"/>
          <p:cNvSpPr>
            <a:spLocks noChangeShapeType="1"/>
          </p:cNvSpPr>
          <p:nvPr/>
        </p:nvSpPr>
        <p:spPr bwMode="auto">
          <a:xfrm>
            <a:off x="457200" y="1524000"/>
            <a:ext cx="8153400"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Tree>
  </p:cSld>
  <p:clrMapOvr>
    <a:masterClrMapping/>
  </p:clrMapOvr>
  <p:transition xmlns:p14="http://schemas.microsoft.com/office/powerpoint/2010/mai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04800" y="228600"/>
            <a:ext cx="8534400" cy="914400"/>
          </a:xfrm>
        </p:spPr>
        <p:txBody>
          <a:bodyPr/>
          <a:lstStyle/>
          <a:p>
            <a:r>
              <a:rPr lang="en-US" sz="4000" b="1">
                <a:effectLst>
                  <a:outerShdw blurRad="38100" dist="38100" dir="2700000" algn="tl">
                    <a:srgbClr val="000000"/>
                  </a:outerShdw>
                </a:effectLst>
              </a:rPr>
              <a:t>Psychological Repercussions:</a:t>
            </a:r>
            <a:endParaRPr lang="en-US" sz="3200" b="1">
              <a:solidFill>
                <a:srgbClr val="FF9966"/>
              </a:solidFill>
              <a:effectLst>
                <a:outerShdw blurRad="38100" dist="38100" dir="2700000" algn="tl">
                  <a:srgbClr val="000000"/>
                </a:outerShdw>
              </a:effectLst>
            </a:endParaRPr>
          </a:p>
        </p:txBody>
      </p:sp>
      <p:sp>
        <p:nvSpPr>
          <p:cNvPr id="51203" name="Rectangle 3"/>
          <p:cNvSpPr>
            <a:spLocks noGrp="1" noChangeArrowheads="1"/>
          </p:cNvSpPr>
          <p:nvPr>
            <p:ph type="body" sz="half" idx="1"/>
          </p:nvPr>
        </p:nvSpPr>
        <p:spPr>
          <a:xfrm>
            <a:off x="381000" y="1295400"/>
            <a:ext cx="8763000" cy="2057400"/>
          </a:xfrm>
        </p:spPr>
        <p:txBody>
          <a:bodyPr/>
          <a:lstStyle/>
          <a:p>
            <a:pPr>
              <a:lnSpc>
                <a:spcPct val="90000"/>
              </a:lnSpc>
              <a:buFontTx/>
              <a:buNone/>
            </a:pPr>
            <a:r>
              <a:rPr lang="en-US" sz="2800">
                <a:effectLst>
                  <a:outerShdw blurRad="38100" dist="38100" dir="2700000" algn="tl">
                    <a:srgbClr val="000000"/>
                  </a:outerShdw>
                </a:effectLst>
              </a:rPr>
              <a:t>	Survivors of traumatic injury experience higher levels of </a:t>
            </a:r>
          </a:p>
          <a:p>
            <a:pPr lvl="1">
              <a:lnSpc>
                <a:spcPct val="90000"/>
              </a:lnSpc>
            </a:pPr>
            <a:r>
              <a:rPr lang="en-US" sz="2000" b="1">
                <a:solidFill>
                  <a:srgbClr val="FFFFFF"/>
                </a:solidFill>
              </a:rPr>
              <a:t>Post-traumatic Psychological Distress</a:t>
            </a:r>
            <a:r>
              <a:rPr lang="en-US" sz="2400" b="1">
                <a:solidFill>
                  <a:srgbClr val="FFFFFF"/>
                </a:solidFill>
                <a:effectLst>
                  <a:outerShdw blurRad="38100" dist="38100" dir="2700000" algn="tl">
                    <a:srgbClr val="000000"/>
                  </a:outerShdw>
                </a:effectLst>
              </a:rPr>
              <a:t> </a:t>
            </a:r>
            <a:r>
              <a:rPr lang="en-US" sz="1600">
                <a:solidFill>
                  <a:srgbClr val="FFFFFF"/>
                </a:solidFill>
              </a:rPr>
              <a:t>(Richmond &amp; Kauder; </a:t>
            </a:r>
            <a:r>
              <a:rPr lang="en-US" sz="1600" i="1">
                <a:solidFill>
                  <a:srgbClr val="FFFFFF"/>
                </a:solidFill>
              </a:rPr>
              <a:t>J Traumatic Stress, </a:t>
            </a:r>
            <a:r>
              <a:rPr lang="en-US" sz="1600">
                <a:solidFill>
                  <a:srgbClr val="FFFFFF"/>
                </a:solidFill>
              </a:rPr>
              <a:t>2000)</a:t>
            </a:r>
          </a:p>
          <a:p>
            <a:pPr lvl="1">
              <a:lnSpc>
                <a:spcPct val="90000"/>
              </a:lnSpc>
            </a:pPr>
            <a:r>
              <a:rPr lang="en-US" sz="2000" b="1">
                <a:solidFill>
                  <a:srgbClr val="FFFFFF"/>
                </a:solidFill>
              </a:rPr>
              <a:t>Depression</a:t>
            </a:r>
            <a:r>
              <a:rPr lang="en-US" sz="2400" b="1">
                <a:solidFill>
                  <a:srgbClr val="FFFFFF"/>
                </a:solidFill>
                <a:effectLst>
                  <a:outerShdw blurRad="38100" dist="38100" dir="2700000" algn="tl">
                    <a:srgbClr val="000000"/>
                  </a:outerShdw>
                </a:effectLst>
              </a:rPr>
              <a:t> </a:t>
            </a:r>
            <a:r>
              <a:rPr lang="en-US" sz="1600">
                <a:solidFill>
                  <a:srgbClr val="FFFFFF"/>
                </a:solidFill>
              </a:rPr>
              <a:t>(Richmond, Thompson, Deatrick, &amp; Kauder; </a:t>
            </a:r>
            <a:r>
              <a:rPr lang="en-US" sz="1600" i="1">
                <a:solidFill>
                  <a:srgbClr val="FFFFFF"/>
                </a:solidFill>
              </a:rPr>
              <a:t>J Adv Nurs</a:t>
            </a:r>
            <a:r>
              <a:rPr lang="en-US" sz="1600">
                <a:solidFill>
                  <a:srgbClr val="FFFFFF"/>
                </a:solidFill>
              </a:rPr>
              <a:t>, 2000)</a:t>
            </a:r>
          </a:p>
          <a:p>
            <a:pPr>
              <a:lnSpc>
                <a:spcPct val="90000"/>
              </a:lnSpc>
              <a:buFontTx/>
              <a:buNone/>
            </a:pPr>
            <a:endParaRPr lang="en-US" b="1"/>
          </a:p>
          <a:p>
            <a:pPr>
              <a:lnSpc>
                <a:spcPct val="90000"/>
              </a:lnSpc>
            </a:pPr>
            <a:endParaRPr lang="en-US" sz="2400"/>
          </a:p>
        </p:txBody>
      </p:sp>
      <p:graphicFrame>
        <p:nvGraphicFramePr>
          <p:cNvPr id="51204" name="Object 4"/>
          <p:cNvGraphicFramePr>
            <a:graphicFrameLocks noChangeAspect="1"/>
          </p:cNvGraphicFramePr>
          <p:nvPr>
            <p:ph type="clipArt" sz="half" idx="2"/>
          </p:nvPr>
        </p:nvGraphicFramePr>
        <p:xfrm>
          <a:off x="0" y="4572000"/>
          <a:ext cx="1600200" cy="2286000"/>
        </p:xfrm>
        <a:graphic>
          <a:graphicData uri="http://schemas.openxmlformats.org/presentationml/2006/ole">
            <mc:AlternateContent xmlns:mc="http://schemas.openxmlformats.org/markup-compatibility/2006">
              <mc:Choice xmlns:v="urn:schemas-microsoft-com:vml" Requires="v">
                <p:oleObj spid="_x0000_s51212" name="Clip" r:id="rId4" imgW="2309760" imgH="3176280" progId="MS_ClipArt_Gallery.2">
                  <p:embed/>
                </p:oleObj>
              </mc:Choice>
              <mc:Fallback>
                <p:oleObj name="Clip" r:id="rId4" imgW="2309760" imgH="3176280"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0"/>
                        <a:ext cx="1600200" cy="2286000"/>
                      </a:xfrm>
                      <a:prstGeom prst="rect">
                        <a:avLst/>
                      </a:prstGeom>
                    </p:spPr>
                  </p:pic>
                </p:oleObj>
              </mc:Fallback>
            </mc:AlternateContent>
          </a:graphicData>
        </a:graphic>
      </p:graphicFrame>
      <p:sp>
        <p:nvSpPr>
          <p:cNvPr id="51205" name="Text Box 5"/>
          <p:cNvSpPr txBox="1">
            <a:spLocks noChangeArrowheads="1"/>
          </p:cNvSpPr>
          <p:nvPr/>
        </p:nvSpPr>
        <p:spPr bwMode="auto">
          <a:xfrm>
            <a:off x="2362200" y="62484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i="0">
              <a:effectLst/>
            </a:endParaRPr>
          </a:p>
        </p:txBody>
      </p:sp>
      <p:sp>
        <p:nvSpPr>
          <p:cNvPr id="51206" name="Rectangle 6"/>
          <p:cNvSpPr>
            <a:spLocks noChangeArrowheads="1"/>
          </p:cNvSpPr>
          <p:nvPr/>
        </p:nvSpPr>
        <p:spPr bwMode="auto">
          <a:xfrm>
            <a:off x="1905000" y="6491288"/>
            <a:ext cx="548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800" i="0">
                <a:solidFill>
                  <a:schemeClr val="bg1"/>
                </a:solidFill>
                <a:effectLst/>
                <a:latin typeface="Arial" charset="0"/>
              </a:rPr>
              <a:t>Richmond, Thompson, Deatrick, &amp; Kauder, 2000</a:t>
            </a:r>
            <a:endParaRPr lang="en-US" b="1">
              <a:solidFill>
                <a:srgbClr val="DDDDDD"/>
              </a:solidFill>
              <a:effectLst>
                <a:outerShdw blurRad="38100" dist="38100" dir="2700000" algn="tl">
                  <a:srgbClr val="000000"/>
                </a:outerShdw>
              </a:effectLst>
            </a:endParaRPr>
          </a:p>
        </p:txBody>
      </p:sp>
      <p:grpSp>
        <p:nvGrpSpPr>
          <p:cNvPr id="51207" name="Group 7"/>
          <p:cNvGrpSpPr>
            <a:grpSpLocks/>
          </p:cNvGrpSpPr>
          <p:nvPr/>
        </p:nvGrpSpPr>
        <p:grpSpPr bwMode="auto">
          <a:xfrm>
            <a:off x="8223250" y="5834063"/>
            <a:ext cx="914400" cy="1027112"/>
            <a:chOff x="101" y="3465"/>
            <a:chExt cx="654" cy="743"/>
          </a:xfrm>
        </p:grpSpPr>
        <p:pic>
          <p:nvPicPr>
            <p:cNvPr id="51208" name="Picture 8" descr="shield_col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51209" name="Text Box 9"/>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endParaRPr>
            </a:p>
          </p:txBody>
        </p:sp>
      </p:grpSp>
      <p:sp>
        <p:nvSpPr>
          <p:cNvPr id="51210" name="Text Box 10"/>
          <p:cNvSpPr txBox="1">
            <a:spLocks noChangeArrowheads="1"/>
          </p:cNvSpPr>
          <p:nvPr/>
        </p:nvSpPr>
        <p:spPr bwMode="auto">
          <a:xfrm>
            <a:off x="1600200" y="4038600"/>
            <a:ext cx="7239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lang="ja-JP" altLang="en-US" i="0">
                <a:solidFill>
                  <a:schemeClr val="bg1"/>
                </a:solidFill>
                <a:effectLst/>
                <a:latin typeface="Arial"/>
              </a:rPr>
              <a:t>“</a:t>
            </a:r>
            <a:r>
              <a:rPr lang="en-US">
                <a:solidFill>
                  <a:schemeClr val="bg1"/>
                </a:solidFill>
                <a:effectLst/>
                <a:latin typeface="Arial" charset="0"/>
              </a:rPr>
              <a:t>It dramatically changed my life to a point that I got depressed. Wanted to kill myself-I got help.</a:t>
            </a:r>
            <a:r>
              <a:rPr lang="ja-JP" altLang="en-US">
                <a:solidFill>
                  <a:schemeClr val="bg1"/>
                </a:solidFill>
                <a:effectLst/>
                <a:latin typeface="Arial"/>
              </a:rPr>
              <a:t>”</a:t>
            </a:r>
            <a:endParaRPr lang="en-US">
              <a:solidFill>
                <a:schemeClr val="bg1"/>
              </a:solidFill>
              <a:effectLst/>
              <a:latin typeface="Arial" charset="0"/>
            </a:endParaRPr>
          </a:p>
          <a:p>
            <a:pPr>
              <a:spcBef>
                <a:spcPct val="0"/>
              </a:spcBef>
            </a:pPr>
            <a:endParaRPr lang="en-US">
              <a:solidFill>
                <a:schemeClr val="bg1"/>
              </a:solidFill>
              <a:effectLst/>
              <a:latin typeface="Arial" charset="0"/>
            </a:endParaRPr>
          </a:p>
          <a:p>
            <a:pPr>
              <a:spcBef>
                <a:spcPct val="0"/>
              </a:spcBef>
            </a:pPr>
            <a:r>
              <a:rPr lang="ja-JP" altLang="en-US">
                <a:solidFill>
                  <a:schemeClr val="bg1"/>
                </a:solidFill>
                <a:effectLst/>
                <a:latin typeface="Arial"/>
              </a:rPr>
              <a:t>“</a:t>
            </a:r>
            <a:r>
              <a:rPr lang="en-US">
                <a:solidFill>
                  <a:schemeClr val="bg1"/>
                </a:solidFill>
                <a:effectLst/>
                <a:latin typeface="Arial" charset="0"/>
              </a:rPr>
              <a:t>Bouts with depression. I wouldn</a:t>
            </a:r>
            <a:r>
              <a:rPr lang="ja-JP" altLang="en-US">
                <a:solidFill>
                  <a:schemeClr val="bg1"/>
                </a:solidFill>
                <a:effectLst/>
                <a:latin typeface="Arial"/>
              </a:rPr>
              <a:t>’</a:t>
            </a:r>
            <a:r>
              <a:rPr lang="en-US">
                <a:solidFill>
                  <a:schemeClr val="bg1"/>
                </a:solidFill>
                <a:effectLst/>
                <a:latin typeface="Arial" charset="0"/>
              </a:rPr>
              <a:t>t get out of bed. I would only do things I had to do</a:t>
            </a:r>
            <a:r>
              <a:rPr lang="ja-JP" altLang="en-US">
                <a:solidFill>
                  <a:schemeClr val="bg1"/>
                </a:solidFill>
                <a:effectLst/>
                <a:latin typeface="Arial"/>
              </a:rPr>
              <a:t>”</a:t>
            </a:r>
            <a:endParaRPr lang="en-US" sz="1600" b="1">
              <a:effectLst/>
            </a:endParaRPr>
          </a:p>
        </p:txBody>
      </p:sp>
      <p:sp>
        <p:nvSpPr>
          <p:cNvPr id="51211" name="Text Box 11"/>
          <p:cNvSpPr txBox="1">
            <a:spLocks noChangeArrowheads="1"/>
          </p:cNvSpPr>
          <p:nvPr/>
        </p:nvSpPr>
        <p:spPr bwMode="auto">
          <a:xfrm>
            <a:off x="762000" y="3429000"/>
            <a:ext cx="777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3200" b="1" i="0">
                <a:solidFill>
                  <a:srgbClr val="FF9966"/>
                </a:solidFill>
                <a:effectLst>
                  <a:outerShdw blurRad="38100" dist="38100" dir="2700000" algn="tl">
                    <a:srgbClr val="000000"/>
                  </a:outerShdw>
                </a:effectLst>
                <a:latin typeface="Arial" charset="0"/>
              </a:rPr>
              <a:t>Excerpts from Firearm Injury Survivors</a:t>
            </a:r>
            <a:endParaRPr lang="en-US" sz="1600" b="1" i="0">
              <a:solidFill>
                <a:srgbClr val="FF9966"/>
              </a:solidFill>
              <a:effectLst>
                <a:outerShdw blurRad="38100" dist="38100" dir="2700000" algn="tl">
                  <a:srgbClr val="000000"/>
                </a:outerShdw>
              </a:effectLst>
            </a:endParaRPr>
          </a:p>
        </p:txBody>
      </p:sp>
    </p:spTree>
  </p:cSld>
  <p:clrMapOvr>
    <a:masterClrMapping/>
  </p:clrMapOvr>
  <p:transition xmlns:p14="http://schemas.microsoft.com/office/powerpoint/2010/main">
    <p:strips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228600" y="381000"/>
            <a:ext cx="8915400" cy="1143000"/>
          </a:xfrm>
        </p:spPr>
        <p:txBody>
          <a:bodyPr/>
          <a:lstStyle/>
          <a:p>
            <a:r>
              <a:rPr lang="en-US" sz="4800" b="1">
                <a:effectLst>
                  <a:outerShdw blurRad="38100" dist="38100" dir="2700000" algn="tl">
                    <a:srgbClr val="000000"/>
                  </a:outerShdw>
                </a:effectLst>
              </a:rPr>
              <a:t>Psychosocial Repercussions</a:t>
            </a:r>
            <a:endParaRPr lang="en-US" sz="4000" b="1"/>
          </a:p>
        </p:txBody>
      </p:sp>
      <p:sp>
        <p:nvSpPr>
          <p:cNvPr id="141315" name="Rectangle 3"/>
          <p:cNvSpPr>
            <a:spLocks noGrp="1" noChangeArrowheads="1"/>
          </p:cNvSpPr>
          <p:nvPr>
            <p:ph type="body" idx="1"/>
          </p:nvPr>
        </p:nvSpPr>
        <p:spPr>
          <a:xfrm>
            <a:off x="381000" y="1676400"/>
            <a:ext cx="8382000" cy="4114800"/>
          </a:xfrm>
        </p:spPr>
        <p:txBody>
          <a:bodyPr/>
          <a:lstStyle/>
          <a:p>
            <a:pPr>
              <a:lnSpc>
                <a:spcPct val="90000"/>
              </a:lnSpc>
            </a:pPr>
            <a:r>
              <a:rPr lang="en-US" sz="2800"/>
              <a:t>Children exposed to violence have higher incidences of substance abuse, school failure, anxiety, and behavioral problems  </a:t>
            </a:r>
            <a:r>
              <a:rPr lang="en-US" sz="1800"/>
              <a:t>(Urban Seminar Series on Children</a:t>
            </a:r>
            <a:r>
              <a:rPr lang="ja-JP" altLang="en-US" sz="1800">
                <a:latin typeface="Arial"/>
              </a:rPr>
              <a:t>’</a:t>
            </a:r>
            <a:r>
              <a:rPr lang="en-US" sz="1800"/>
              <a:t>s Health and Safety, Harvard University, 2000)</a:t>
            </a:r>
            <a:endParaRPr lang="en-US" sz="2800"/>
          </a:p>
          <a:p>
            <a:pPr>
              <a:lnSpc>
                <a:spcPct val="90000"/>
              </a:lnSpc>
            </a:pPr>
            <a:endParaRPr lang="en-US" sz="2800">
              <a:effectLst>
                <a:outerShdw blurRad="38100" dist="38100" dir="2700000" algn="tl">
                  <a:srgbClr val="000000"/>
                </a:outerShdw>
              </a:effectLst>
            </a:endParaRPr>
          </a:p>
          <a:p>
            <a:pPr>
              <a:lnSpc>
                <a:spcPct val="90000"/>
              </a:lnSpc>
            </a:pPr>
            <a:r>
              <a:rPr lang="ja-JP" altLang="en-US" sz="2800">
                <a:latin typeface="Arial"/>
              </a:rPr>
              <a:t>“</a:t>
            </a:r>
            <a:r>
              <a:rPr lang="en-US" sz="2800"/>
              <a:t>The development of an ecology of danger reflects the confluence and interaction of several sources of contagion.  First is the contagion of fear.</a:t>
            </a:r>
            <a:r>
              <a:rPr lang="ja-JP" altLang="en-US" sz="2800">
                <a:latin typeface="Arial"/>
              </a:rPr>
              <a:t>”</a:t>
            </a:r>
            <a:r>
              <a:rPr lang="en-US"/>
              <a:t> </a:t>
            </a:r>
            <a:r>
              <a:rPr lang="en-US" sz="1800"/>
              <a:t>(Wilkinson, D.L., </a:t>
            </a:r>
            <a:r>
              <a:rPr lang="ja-JP" altLang="en-US" sz="1800">
                <a:latin typeface="Arial"/>
              </a:rPr>
              <a:t>“</a:t>
            </a:r>
            <a:r>
              <a:rPr lang="en-US" sz="1800"/>
              <a:t>Violent Events and Social Identity: Specifying the Relationship Between Respect and Masculinity in Inner-city Youth Violence,</a:t>
            </a:r>
            <a:r>
              <a:rPr lang="ja-JP" altLang="en-US" sz="1800">
                <a:latin typeface="Arial"/>
              </a:rPr>
              <a:t>”</a:t>
            </a:r>
            <a:r>
              <a:rPr lang="en-US" sz="1800"/>
              <a:t> </a:t>
            </a:r>
            <a:r>
              <a:rPr lang="en-US" sz="1800" i="1"/>
              <a:t>Sociological Studies of Children and Youth. </a:t>
            </a:r>
            <a:r>
              <a:rPr lang="en-US" sz="1800"/>
              <a:t>Vol 8, pp 231-265)</a:t>
            </a:r>
            <a:endParaRPr lang="en-US" sz="2800">
              <a:effectLst>
                <a:outerShdw blurRad="38100" dist="38100" dir="2700000" algn="tl">
                  <a:srgbClr val="000000"/>
                </a:outerShdw>
              </a:effectLst>
            </a:endParaRPr>
          </a:p>
        </p:txBody>
      </p:sp>
      <p:sp>
        <p:nvSpPr>
          <p:cNvPr id="141316" name="Line 4"/>
          <p:cNvSpPr>
            <a:spLocks noChangeShapeType="1"/>
          </p:cNvSpPr>
          <p:nvPr/>
        </p:nvSpPr>
        <p:spPr bwMode="auto">
          <a:xfrm>
            <a:off x="457200" y="1524000"/>
            <a:ext cx="8153400"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8" name="Rectangle 12"/>
          <p:cNvSpPr>
            <a:spLocks noChangeArrowheads="1"/>
          </p:cNvSpPr>
          <p:nvPr/>
        </p:nvSpPr>
        <p:spPr bwMode="auto">
          <a:xfrm>
            <a:off x="228600" y="4800600"/>
            <a:ext cx="8915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ctr">
              <a:spcBef>
                <a:spcPct val="20000"/>
              </a:spcBef>
            </a:pPr>
            <a:endParaRPr lang="en-US" sz="2800" i="0">
              <a:solidFill>
                <a:schemeClr val="bg1"/>
              </a:solidFill>
              <a:effectLst/>
              <a:latin typeface="Arial" charset="0"/>
            </a:endParaRPr>
          </a:p>
        </p:txBody>
      </p:sp>
      <p:sp>
        <p:nvSpPr>
          <p:cNvPr id="193538" name="AutoShape 2"/>
          <p:cNvSpPr>
            <a:spLocks noChangeArrowheads="1"/>
          </p:cNvSpPr>
          <p:nvPr/>
        </p:nvSpPr>
        <p:spPr bwMode="auto">
          <a:xfrm>
            <a:off x="7696200" y="2667000"/>
            <a:ext cx="852488" cy="733425"/>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193549" name="Text Box 13"/>
          <p:cNvSpPr txBox="1">
            <a:spLocks noChangeArrowheads="1"/>
          </p:cNvSpPr>
          <p:nvPr/>
        </p:nvSpPr>
        <p:spPr bwMode="auto">
          <a:xfrm>
            <a:off x="304800" y="6032500"/>
            <a:ext cx="883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sz="2000" i="0">
              <a:solidFill>
                <a:schemeClr val="bg1"/>
              </a:solidFill>
              <a:effectLst/>
            </a:endParaRPr>
          </a:p>
        </p:txBody>
      </p:sp>
      <p:sp>
        <p:nvSpPr>
          <p:cNvPr id="193539" name="Text Box 3"/>
          <p:cNvSpPr txBox="1">
            <a:spLocks noChangeArrowheads="1"/>
          </p:cNvSpPr>
          <p:nvPr/>
        </p:nvSpPr>
        <p:spPr bwMode="auto">
          <a:xfrm>
            <a:off x="5638800" y="4419600"/>
            <a:ext cx="3108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3200" b="1" i="0">
                <a:solidFill>
                  <a:srgbClr val="33CCCC"/>
                </a:solidFill>
                <a:effectLst>
                  <a:outerShdw blurRad="38100" dist="38100" dir="2700000" algn="tl">
                    <a:srgbClr val="000000"/>
                  </a:outerShdw>
                </a:effectLst>
                <a:latin typeface="Arial" charset="0"/>
              </a:rPr>
              <a:t>PRODUCTION</a:t>
            </a:r>
            <a:endParaRPr lang="en-US" sz="2800">
              <a:solidFill>
                <a:srgbClr val="FF99CC"/>
              </a:solidFill>
              <a:effectLst>
                <a:outerShdw blurRad="38100" dist="38100" dir="2700000" algn="tl">
                  <a:srgbClr val="000000"/>
                </a:outerShdw>
              </a:effectLst>
              <a:latin typeface="Arial" charset="0"/>
            </a:endParaRPr>
          </a:p>
        </p:txBody>
      </p:sp>
      <p:sp>
        <p:nvSpPr>
          <p:cNvPr id="193540" name="Text Box 4"/>
          <p:cNvSpPr txBox="1">
            <a:spLocks noChangeArrowheads="1"/>
          </p:cNvSpPr>
          <p:nvPr/>
        </p:nvSpPr>
        <p:spPr bwMode="auto">
          <a:xfrm>
            <a:off x="3276600" y="762000"/>
            <a:ext cx="287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sz="2800">
              <a:solidFill>
                <a:srgbClr val="66FF33"/>
              </a:solidFill>
              <a:effectLst>
                <a:outerShdw blurRad="38100" dist="38100" dir="2700000" algn="tl">
                  <a:srgbClr val="000000"/>
                </a:outerShdw>
              </a:effectLst>
              <a:latin typeface="Arial" charset="0"/>
            </a:endParaRPr>
          </a:p>
        </p:txBody>
      </p:sp>
      <p:sp>
        <p:nvSpPr>
          <p:cNvPr id="193541" name="Text Box 5"/>
          <p:cNvSpPr txBox="1">
            <a:spLocks noChangeArrowheads="1"/>
          </p:cNvSpPr>
          <p:nvPr/>
        </p:nvSpPr>
        <p:spPr bwMode="auto">
          <a:xfrm>
            <a:off x="5105400" y="1143000"/>
            <a:ext cx="2971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3200">
                <a:solidFill>
                  <a:srgbClr val="00FF00"/>
                </a:solidFill>
                <a:effectLst>
                  <a:outerShdw blurRad="38100" dist="38100" dir="2700000" algn="tl">
                    <a:srgbClr val="000000"/>
                  </a:outerShdw>
                </a:effectLst>
                <a:latin typeface="Arial" charset="0"/>
              </a:rPr>
              <a:t>DESIRE TO CARRY</a:t>
            </a:r>
            <a:endParaRPr lang="en-US" b="1">
              <a:solidFill>
                <a:schemeClr val="bg1"/>
              </a:solidFill>
              <a:effectLst>
                <a:outerShdw blurRad="38100" dist="38100" dir="2700000" algn="tl">
                  <a:srgbClr val="000000"/>
                </a:outerShdw>
              </a:effectLst>
              <a:latin typeface="Arial" charset="0"/>
            </a:endParaRPr>
          </a:p>
        </p:txBody>
      </p:sp>
      <p:sp>
        <p:nvSpPr>
          <p:cNvPr id="193542" name="Text Box 6"/>
          <p:cNvSpPr txBox="1">
            <a:spLocks noChangeArrowheads="1"/>
          </p:cNvSpPr>
          <p:nvPr/>
        </p:nvSpPr>
        <p:spPr bwMode="auto">
          <a:xfrm>
            <a:off x="6172200" y="2895600"/>
            <a:ext cx="2209800" cy="5794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3200" b="1" i="0">
                <a:solidFill>
                  <a:srgbClr val="0066FF"/>
                </a:solidFill>
                <a:effectLst>
                  <a:outerShdw blurRad="38100" dist="38100" dir="2700000" algn="tl">
                    <a:srgbClr val="000000"/>
                  </a:outerShdw>
                </a:effectLst>
                <a:latin typeface="Arial" charset="0"/>
              </a:rPr>
              <a:t>DEMAND</a:t>
            </a:r>
            <a:endParaRPr lang="en-US" sz="3200" i="0">
              <a:solidFill>
                <a:schemeClr val="accent2"/>
              </a:solidFill>
              <a:effectLst/>
            </a:endParaRPr>
          </a:p>
        </p:txBody>
      </p:sp>
      <p:graphicFrame>
        <p:nvGraphicFramePr>
          <p:cNvPr id="193543" name="Object 7"/>
          <p:cNvGraphicFramePr>
            <a:graphicFrameLocks noChangeAspect="1"/>
          </p:cNvGraphicFramePr>
          <p:nvPr/>
        </p:nvGraphicFramePr>
        <p:xfrm>
          <a:off x="3124200" y="1905000"/>
          <a:ext cx="2693988" cy="2641600"/>
        </p:xfrm>
        <a:graphic>
          <a:graphicData uri="http://schemas.openxmlformats.org/presentationml/2006/ole">
            <mc:AlternateContent xmlns:mc="http://schemas.openxmlformats.org/markup-compatibility/2006">
              <mc:Choice xmlns:v="urn:schemas-microsoft-com:vml" Requires="v">
                <p:oleObj spid="_x0000_s193555" name="Clip" r:id="rId4" imgW="3452760" imgH="3458880" progId="MS_ClipArt_Gallery.2">
                  <p:embed/>
                </p:oleObj>
              </mc:Choice>
              <mc:Fallback>
                <p:oleObj name="Clip" r:id="rId4" imgW="3452760" imgH="3458880" progId="MS_ClipArt_Gallery.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1905000"/>
                        <a:ext cx="2693988" cy="264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93544" name="Text Box 8"/>
          <p:cNvSpPr txBox="1">
            <a:spLocks noChangeArrowheads="1"/>
          </p:cNvSpPr>
          <p:nvPr/>
        </p:nvSpPr>
        <p:spPr bwMode="auto">
          <a:xfrm>
            <a:off x="1600200" y="1295400"/>
            <a:ext cx="2179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4000" b="1">
                <a:solidFill>
                  <a:srgbClr val="66FFFF"/>
                </a:solidFill>
                <a:effectLst>
                  <a:outerShdw blurRad="38100" dist="38100" dir="2700000" algn="tl">
                    <a:srgbClr val="000000"/>
                  </a:outerShdw>
                </a:effectLst>
                <a:latin typeface="Arial" charset="0"/>
              </a:rPr>
              <a:t>FEAR</a:t>
            </a:r>
            <a:endParaRPr lang="en-US">
              <a:solidFill>
                <a:srgbClr val="66FF33"/>
              </a:solidFill>
              <a:effectLst>
                <a:outerShdw blurRad="38100" dist="38100" dir="2700000" algn="tl">
                  <a:srgbClr val="000000"/>
                </a:outerShdw>
              </a:effectLst>
            </a:endParaRPr>
          </a:p>
        </p:txBody>
      </p:sp>
      <p:sp>
        <p:nvSpPr>
          <p:cNvPr id="193551" name="Text Box 15"/>
          <p:cNvSpPr txBox="1">
            <a:spLocks noChangeArrowheads="1"/>
          </p:cNvSpPr>
          <p:nvPr/>
        </p:nvSpPr>
        <p:spPr bwMode="auto">
          <a:xfrm>
            <a:off x="228600" y="3352800"/>
            <a:ext cx="2895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3200" b="1" i="0">
                <a:solidFill>
                  <a:srgbClr val="FF33CC"/>
                </a:solidFill>
                <a:effectLst>
                  <a:outerShdw blurRad="38100" dist="38100" dir="2700000" algn="tl">
                    <a:srgbClr val="000000"/>
                  </a:outerShdw>
                </a:effectLst>
                <a:latin typeface="Arial" charset="0"/>
              </a:rPr>
              <a:t>Firearm Injury</a:t>
            </a:r>
            <a:br>
              <a:rPr lang="en-US" sz="3200" b="1" i="0">
                <a:solidFill>
                  <a:srgbClr val="FF33CC"/>
                </a:solidFill>
                <a:effectLst>
                  <a:outerShdw blurRad="38100" dist="38100" dir="2700000" algn="tl">
                    <a:srgbClr val="000000"/>
                  </a:outerShdw>
                </a:effectLst>
                <a:latin typeface="Arial" charset="0"/>
              </a:rPr>
            </a:br>
            <a:r>
              <a:rPr lang="en-US" sz="3200" b="1" i="0">
                <a:solidFill>
                  <a:srgbClr val="FF33CC"/>
                </a:solidFill>
                <a:effectLst>
                  <a:outerShdw blurRad="38100" dist="38100" dir="2700000" algn="tl">
                    <a:srgbClr val="000000"/>
                  </a:outerShdw>
                </a:effectLst>
                <a:latin typeface="Arial" charset="0"/>
              </a:rPr>
              <a:t>and Death</a:t>
            </a:r>
            <a:endParaRPr lang="en-US" b="1" i="0">
              <a:solidFill>
                <a:srgbClr val="66FF33"/>
              </a:solidFill>
              <a:effectLst>
                <a:outerShdw blurRad="38100" dist="38100" dir="2700000" algn="tl">
                  <a:srgbClr val="000000"/>
                </a:outerShdw>
              </a:effectLst>
              <a:latin typeface="Arial" charset="0"/>
            </a:endParaRPr>
          </a:p>
        </p:txBody>
      </p:sp>
      <p:sp>
        <p:nvSpPr>
          <p:cNvPr id="193554" name="Text Box 18"/>
          <p:cNvSpPr txBox="1">
            <a:spLocks noChangeArrowheads="1"/>
          </p:cNvSpPr>
          <p:nvPr/>
        </p:nvSpPr>
        <p:spPr bwMode="auto">
          <a:xfrm>
            <a:off x="2971800" y="5257800"/>
            <a:ext cx="2514600" cy="57943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3200" b="1" i="0">
                <a:solidFill>
                  <a:srgbClr val="FFFF00"/>
                </a:solidFill>
                <a:effectLst>
                  <a:outerShdw blurRad="38100" dist="38100" dir="2700000" algn="tl">
                    <a:srgbClr val="000000"/>
                  </a:outerShdw>
                </a:effectLst>
                <a:latin typeface="Arial" charset="0"/>
              </a:rPr>
              <a:t>Availability</a:t>
            </a:r>
            <a:endParaRPr lang="en-US">
              <a:effectLst>
                <a:outerShdw blurRad="38100" dist="38100" dir="2700000" algn="tl">
                  <a:srgbClr val="FFFFFF"/>
                </a:outerShdw>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0" y="0"/>
            <a:ext cx="9144000" cy="1143000"/>
          </a:xfrm>
        </p:spPr>
        <p:txBody>
          <a:bodyPr/>
          <a:lstStyle/>
          <a:p>
            <a:r>
              <a:rPr lang="en-US" sz="3200" b="1">
                <a:effectLst>
                  <a:outerShdw blurRad="38100" dist="38100" dir="2700000" algn="tl">
                    <a:srgbClr val="000000"/>
                  </a:outerShdw>
                </a:effectLst>
              </a:rPr>
              <a:t>Juvenile Arrestees Are More Likely to Carry Semi-automatic Handguns</a:t>
            </a:r>
            <a:endParaRPr lang="en-US" sz="3200"/>
          </a:p>
        </p:txBody>
      </p:sp>
      <p:sp>
        <p:nvSpPr>
          <p:cNvPr id="184323" name="Rectangle 3"/>
          <p:cNvSpPr>
            <a:spLocks noGrp="1" noChangeArrowheads="1"/>
          </p:cNvSpPr>
          <p:nvPr>
            <p:ph type="body" sz="half" idx="1"/>
          </p:nvPr>
        </p:nvSpPr>
        <p:spPr>
          <a:xfrm>
            <a:off x="76200" y="1752600"/>
            <a:ext cx="3505200" cy="4343400"/>
          </a:xfrm>
        </p:spPr>
        <p:txBody>
          <a:bodyPr/>
          <a:lstStyle/>
          <a:p>
            <a:r>
              <a:rPr lang="en-US" sz="2000" b="1"/>
              <a:t>1 in 5 juvenile arrestees in 1999 carried a gun all or most of the time </a:t>
            </a:r>
          </a:p>
          <a:p>
            <a:r>
              <a:rPr lang="en-US" sz="2000" b="1"/>
              <a:t>4 in 5 firearms recovered were handguns</a:t>
            </a:r>
          </a:p>
          <a:p>
            <a:r>
              <a:rPr lang="en-US" sz="2000" b="1"/>
              <a:t>Semi-automatics were the most frequently possessed (52%)</a:t>
            </a:r>
          </a:p>
          <a:p>
            <a:r>
              <a:rPr lang="en-US" sz="2000" b="1"/>
              <a:t>Semi-automatics were more common among those under 24 yrs old (58-60%)</a:t>
            </a:r>
            <a:endParaRPr lang="en-US" sz="2000" b="1">
              <a:effectLst>
                <a:outerShdw blurRad="38100" dist="38100" dir="2700000" algn="tl">
                  <a:srgbClr val="000000"/>
                </a:outerShdw>
              </a:effectLst>
            </a:endParaRPr>
          </a:p>
        </p:txBody>
      </p:sp>
      <p:sp>
        <p:nvSpPr>
          <p:cNvPr id="184325" name="Text Box 5"/>
          <p:cNvSpPr txBox="1">
            <a:spLocks noChangeArrowheads="1"/>
          </p:cNvSpPr>
          <p:nvPr/>
        </p:nvSpPr>
        <p:spPr bwMode="auto">
          <a:xfrm>
            <a:off x="0" y="64008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200" i="0">
                <a:solidFill>
                  <a:schemeClr val="bg1"/>
                </a:solidFill>
                <a:effectLst/>
                <a:latin typeface="Arial" charset="0"/>
              </a:rPr>
              <a:t>Source: U.S. Dept of Justice, Office of Juvenile Justice and Delinquency Prevention, </a:t>
            </a:r>
            <a:r>
              <a:rPr lang="ja-JP" altLang="en-US" sz="1200" i="0">
                <a:solidFill>
                  <a:schemeClr val="bg1"/>
                </a:solidFill>
                <a:effectLst/>
                <a:latin typeface="Arial"/>
              </a:rPr>
              <a:t>“</a:t>
            </a:r>
            <a:r>
              <a:rPr lang="en-US" sz="1200" i="0">
                <a:solidFill>
                  <a:schemeClr val="bg1"/>
                </a:solidFill>
                <a:effectLst/>
                <a:latin typeface="Arial" charset="0"/>
              </a:rPr>
              <a:t>Kids and Guns.</a:t>
            </a:r>
            <a:r>
              <a:rPr lang="ja-JP" altLang="en-US" sz="1200" i="0">
                <a:solidFill>
                  <a:schemeClr val="bg1"/>
                </a:solidFill>
                <a:effectLst/>
                <a:latin typeface="Arial"/>
              </a:rPr>
              <a:t>”</a:t>
            </a:r>
            <a:r>
              <a:rPr lang="en-US" sz="1200" i="0">
                <a:solidFill>
                  <a:schemeClr val="bg1"/>
                </a:solidFill>
                <a:effectLst/>
                <a:latin typeface="Arial" charset="0"/>
              </a:rPr>
              <a:t>  </a:t>
            </a:r>
            <a:r>
              <a:rPr lang="en-US" sz="1200">
                <a:solidFill>
                  <a:schemeClr val="bg1"/>
                </a:solidFill>
                <a:effectLst/>
                <a:latin typeface="Arial" charset="0"/>
              </a:rPr>
              <a:t>1999 National Report Series, Juvenile Justice Bulletin, </a:t>
            </a:r>
            <a:r>
              <a:rPr lang="en-US" sz="1200" i="0">
                <a:solidFill>
                  <a:schemeClr val="bg1"/>
                </a:solidFill>
                <a:effectLst/>
                <a:latin typeface="Arial" charset="0"/>
              </a:rPr>
              <a:t>March 2000.</a:t>
            </a:r>
          </a:p>
        </p:txBody>
      </p:sp>
      <p:grpSp>
        <p:nvGrpSpPr>
          <p:cNvPr id="184332" name="Group 12"/>
          <p:cNvGrpSpPr>
            <a:grpSpLocks/>
          </p:cNvGrpSpPr>
          <p:nvPr/>
        </p:nvGrpSpPr>
        <p:grpSpPr bwMode="auto">
          <a:xfrm>
            <a:off x="3657600" y="1066800"/>
            <a:ext cx="5257800" cy="5334000"/>
            <a:chOff x="2304" y="768"/>
            <a:chExt cx="3312" cy="3360"/>
          </a:xfrm>
        </p:grpSpPr>
        <p:graphicFrame>
          <p:nvGraphicFramePr>
            <p:cNvPr id="184324" name="Object 4"/>
            <p:cNvGraphicFramePr>
              <a:graphicFrameLocks noChangeAspect="1"/>
            </p:cNvGraphicFramePr>
            <p:nvPr/>
          </p:nvGraphicFramePr>
          <p:xfrm>
            <a:off x="2544" y="768"/>
            <a:ext cx="3024" cy="3360"/>
          </p:xfrm>
          <a:graphic>
            <a:graphicData uri="http://schemas.openxmlformats.org/presentationml/2006/ole">
              <mc:AlternateContent xmlns:mc="http://schemas.openxmlformats.org/markup-compatibility/2006">
                <mc:Choice xmlns:v="urn:schemas-microsoft-com:vml" Requires="v">
                  <p:oleObj spid="_x0000_s184333" name="Chart" r:id="rId4" imgW="4038838" imgH="4115038" progId="MSGraph.Chart.8">
                    <p:embed followColorScheme="full"/>
                  </p:oleObj>
                </mc:Choice>
                <mc:Fallback>
                  <p:oleObj name="Chart" r:id="rId4" imgW="4038838" imgH="4115038" progId="MSGraph.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t="25740" r="24701"/>
                        <a:stretch>
                          <a:fillRect/>
                        </a:stretch>
                      </p:blipFill>
                      <p:spPr bwMode="auto">
                        <a:xfrm>
                          <a:off x="2544" y="768"/>
                          <a:ext cx="3024" cy="3360"/>
                        </a:xfrm>
                        <a:prstGeom prst="rect">
                          <a:avLst/>
                        </a:prstGeom>
                      </p:spPr>
                    </p:pic>
                  </p:oleObj>
                </mc:Fallback>
              </mc:AlternateContent>
            </a:graphicData>
          </a:graphic>
        </p:graphicFrame>
        <p:sp>
          <p:nvSpPr>
            <p:cNvPr id="184329" name="Text Box 9"/>
            <p:cNvSpPr txBox="1">
              <a:spLocks noChangeArrowheads="1"/>
            </p:cNvSpPr>
            <p:nvPr/>
          </p:nvSpPr>
          <p:spPr bwMode="auto">
            <a:xfrm rot="-5498103">
              <a:off x="1656" y="1992"/>
              <a:ext cx="1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i="0">
                  <a:solidFill>
                    <a:schemeClr val="bg1"/>
                  </a:solidFill>
                  <a:effectLst/>
                  <a:latin typeface="Arial" charset="0"/>
                </a:rPr>
                <a:t>PERCENT %</a:t>
              </a:r>
              <a:endParaRPr lang="en-US" i="0">
                <a:effectLst/>
              </a:endParaRPr>
            </a:p>
          </p:txBody>
        </p:sp>
        <p:sp>
          <p:nvSpPr>
            <p:cNvPr id="184330" name="Text Box 10"/>
            <p:cNvSpPr txBox="1">
              <a:spLocks noChangeArrowheads="1"/>
            </p:cNvSpPr>
            <p:nvPr/>
          </p:nvSpPr>
          <p:spPr bwMode="auto">
            <a:xfrm>
              <a:off x="3696" y="3696"/>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i="0">
                  <a:solidFill>
                    <a:schemeClr val="bg1"/>
                  </a:solidFill>
                  <a:effectLst/>
                  <a:latin typeface="Arial" charset="0"/>
                </a:rPr>
                <a:t>AGE</a:t>
              </a:r>
              <a:endParaRPr lang="en-US" i="0">
                <a:effectLst/>
              </a:endParaRPr>
            </a:p>
          </p:txBody>
        </p:sp>
        <p:sp>
          <p:nvSpPr>
            <p:cNvPr id="184331" name="Rectangle 11"/>
            <p:cNvSpPr>
              <a:spLocks noChangeArrowheads="1"/>
            </p:cNvSpPr>
            <p:nvPr/>
          </p:nvSpPr>
          <p:spPr bwMode="auto">
            <a:xfrm>
              <a:off x="2304" y="912"/>
              <a:ext cx="3312" cy="3120"/>
            </a:xfrm>
            <a:prstGeom prst="rect">
              <a:avLst/>
            </a:prstGeom>
            <a:noFill/>
            <a:ln w="9525">
              <a:solidFill>
                <a:srgbClr val="CC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274" name="Group 1026"/>
          <p:cNvGrpSpPr>
            <a:grpSpLocks/>
          </p:cNvGrpSpPr>
          <p:nvPr/>
        </p:nvGrpSpPr>
        <p:grpSpPr bwMode="auto">
          <a:xfrm>
            <a:off x="8223250" y="5834063"/>
            <a:ext cx="914400" cy="1027112"/>
            <a:chOff x="101" y="3465"/>
            <a:chExt cx="654" cy="743"/>
          </a:xfrm>
        </p:grpSpPr>
        <p:pic>
          <p:nvPicPr>
            <p:cNvPr id="182275" name="Picture 1027" descr="C:\jodi2\shield_colo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182276" name="Text Box 1028"/>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graphicFrame>
        <p:nvGraphicFramePr>
          <p:cNvPr id="182277" name="Object 1029"/>
          <p:cNvGraphicFramePr>
            <a:graphicFrameLocks noChangeAspect="1"/>
          </p:cNvGraphicFramePr>
          <p:nvPr/>
        </p:nvGraphicFramePr>
        <p:xfrm>
          <a:off x="228600" y="1447800"/>
          <a:ext cx="8915400" cy="4673600"/>
        </p:xfrm>
        <a:graphic>
          <a:graphicData uri="http://schemas.openxmlformats.org/presentationml/2006/ole">
            <mc:AlternateContent xmlns:mc="http://schemas.openxmlformats.org/markup-compatibility/2006">
              <mc:Choice xmlns:v="urn:schemas-microsoft-com:vml" Requires="v">
                <p:oleObj spid="_x0000_s182281" name="Worksheet" r:id="rId5" imgW="7086838" imgH="3714988" progId="Excel.Sheet.8">
                  <p:embed/>
                </p:oleObj>
              </mc:Choice>
              <mc:Fallback>
                <p:oleObj name="Worksheet" r:id="rId5" imgW="7086838" imgH="3714988" progId="Excel.Sheet.8">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1447800"/>
                        <a:ext cx="8915400"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82278" name="Text Box 1030"/>
          <p:cNvSpPr txBox="1">
            <a:spLocks noChangeArrowheads="1"/>
          </p:cNvSpPr>
          <p:nvPr/>
        </p:nvSpPr>
        <p:spPr bwMode="auto">
          <a:xfrm rot="-5400000">
            <a:off x="-1774031" y="3677444"/>
            <a:ext cx="4341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b="1" i="0">
                <a:solidFill>
                  <a:schemeClr val="bg1"/>
                </a:solidFill>
                <a:effectLst/>
                <a:latin typeface="Arial" charset="0"/>
              </a:rPr>
              <a:t># of Firearms manufactured (in thousands)</a:t>
            </a:r>
            <a:endParaRPr lang="en-US" i="0">
              <a:effectLst/>
            </a:endParaRPr>
          </a:p>
        </p:txBody>
      </p:sp>
      <p:sp>
        <p:nvSpPr>
          <p:cNvPr id="182279" name="Text Box 1031"/>
          <p:cNvSpPr txBox="1">
            <a:spLocks noChangeArrowheads="1"/>
          </p:cNvSpPr>
          <p:nvPr/>
        </p:nvSpPr>
        <p:spPr bwMode="auto">
          <a:xfrm>
            <a:off x="2133600" y="6248400"/>
            <a:ext cx="510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i="0">
                <a:solidFill>
                  <a:schemeClr val="bg1"/>
                </a:solidFill>
                <a:effectLst/>
                <a:latin typeface="Arial" charset="0"/>
              </a:rPr>
              <a:t>Source: Bureau of Alcohol, Tobacco, and Firearms, 2000</a:t>
            </a:r>
          </a:p>
        </p:txBody>
      </p:sp>
      <p:sp>
        <p:nvSpPr>
          <p:cNvPr id="182280" name="Text Box 1032"/>
          <p:cNvSpPr txBox="1">
            <a:spLocks noChangeArrowheads="1"/>
          </p:cNvSpPr>
          <p:nvPr/>
        </p:nvSpPr>
        <p:spPr bwMode="auto">
          <a:xfrm>
            <a:off x="0" y="304800"/>
            <a:ext cx="9144000" cy="112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3200" b="1" i="0">
                <a:solidFill>
                  <a:srgbClr val="FFFF00"/>
                </a:solidFill>
                <a:effectLst>
                  <a:outerShdw blurRad="38100" dist="38100" dir="2700000" algn="tl">
                    <a:srgbClr val="000000"/>
                  </a:outerShdw>
                </a:effectLst>
                <a:latin typeface="Arial" charset="0"/>
              </a:rPr>
              <a:t>Domestic Production of Civilian Firearms</a:t>
            </a:r>
            <a:br>
              <a:rPr lang="en-US" sz="3200" b="1" i="0">
                <a:solidFill>
                  <a:srgbClr val="FFFF00"/>
                </a:solidFill>
                <a:effectLst>
                  <a:outerShdw blurRad="38100" dist="38100" dir="2700000" algn="tl">
                    <a:srgbClr val="000000"/>
                  </a:outerShdw>
                </a:effectLst>
                <a:latin typeface="Arial" charset="0"/>
              </a:rPr>
            </a:br>
            <a:r>
              <a:rPr lang="en-US" sz="3600" b="1" i="0">
                <a:solidFill>
                  <a:srgbClr val="FFFF00"/>
                </a:solidFill>
                <a:effectLst>
                  <a:outerShdw blurRad="38100" dist="38100" dir="2700000" algn="tl">
                    <a:srgbClr val="000000"/>
                  </a:outerShdw>
                </a:effectLst>
                <a:latin typeface="Arial" charset="0"/>
              </a:rPr>
              <a:t> </a:t>
            </a:r>
            <a:r>
              <a:rPr lang="en-US" sz="2800" b="1" i="0">
                <a:solidFill>
                  <a:schemeClr val="bg1"/>
                </a:solidFill>
                <a:effectLst>
                  <a:outerShdw blurRad="38100" dist="38100" dir="2700000" algn="tl">
                    <a:srgbClr val="000000"/>
                  </a:outerShdw>
                </a:effectLst>
                <a:latin typeface="Arial" charset="0"/>
              </a:rPr>
              <a:t>1946-1998</a:t>
            </a:r>
            <a:endParaRPr lang="en-US" sz="2800" b="1" i="0">
              <a:solidFill>
                <a:schemeClr val="bg1"/>
              </a:solidFill>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026" descr="A:\avai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04800"/>
            <a:ext cx="7772400" cy="5737225"/>
          </a:xfrm>
          <a:prstGeom prst="rect">
            <a:avLst/>
          </a:prstGeom>
          <a:noFill/>
          <a:extLst>
            <a:ext uri="{909E8E84-426E-40dd-AFC4-6F175D3DCCD1}">
              <a14:hiddenFill xmlns:a14="http://schemas.microsoft.com/office/drawing/2010/main">
                <a:solidFill>
                  <a:srgbClr val="FFFFFF"/>
                </a:solidFill>
              </a14:hiddenFill>
            </a:ext>
          </a:extLst>
        </p:spPr>
      </p:pic>
      <p:sp>
        <p:nvSpPr>
          <p:cNvPr id="38915" name="Text Box 1027"/>
          <p:cNvSpPr txBox="1">
            <a:spLocks noChangeArrowheads="1"/>
          </p:cNvSpPr>
          <p:nvPr/>
        </p:nvSpPr>
        <p:spPr bwMode="auto">
          <a:xfrm>
            <a:off x="304800" y="6276975"/>
            <a:ext cx="8839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0"/>
              </a:spcBef>
            </a:pPr>
            <a:r>
              <a:rPr lang="en-US" sz="1600" i="0">
                <a:solidFill>
                  <a:schemeClr val="bg1"/>
                </a:solidFill>
                <a:effectLst/>
                <a:latin typeface="Arial" charset="0"/>
              </a:rPr>
              <a:t>Source: Miller M, Azrael D, Hemenway D. Firearm availability and unintentional firearm deaths, suicide, and homicide among 5-14 year olds. </a:t>
            </a:r>
            <a:r>
              <a:rPr lang="en-US" sz="1600">
                <a:solidFill>
                  <a:schemeClr val="bg1"/>
                </a:solidFill>
                <a:effectLst/>
                <a:latin typeface="Arial" charset="0"/>
              </a:rPr>
              <a:t>Journal of Trauma.</a:t>
            </a:r>
            <a:r>
              <a:rPr lang="en-US" sz="1600" i="0">
                <a:solidFill>
                  <a:schemeClr val="bg1"/>
                </a:solidFill>
                <a:effectLst/>
                <a:latin typeface="Arial" charset="0"/>
              </a:rPr>
              <a:t> 2002; 52(2): 267-73.</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1026"/>
          <p:cNvSpPr>
            <a:spLocks noChangeArrowheads="1"/>
          </p:cNvSpPr>
          <p:nvPr/>
        </p:nvSpPr>
        <p:spPr bwMode="auto">
          <a:xfrm>
            <a:off x="228600" y="4800600"/>
            <a:ext cx="8915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ctr">
              <a:spcBef>
                <a:spcPct val="20000"/>
              </a:spcBef>
            </a:pPr>
            <a:endParaRPr lang="en-US" sz="2800" i="0">
              <a:solidFill>
                <a:schemeClr val="bg1"/>
              </a:solidFill>
              <a:effectLst/>
              <a:latin typeface="Arial" charset="0"/>
            </a:endParaRPr>
          </a:p>
        </p:txBody>
      </p:sp>
      <p:sp>
        <p:nvSpPr>
          <p:cNvPr id="276483" name="AutoShape 1027"/>
          <p:cNvSpPr>
            <a:spLocks noChangeArrowheads="1"/>
          </p:cNvSpPr>
          <p:nvPr/>
        </p:nvSpPr>
        <p:spPr bwMode="auto">
          <a:xfrm>
            <a:off x="7696200" y="2667000"/>
            <a:ext cx="852488" cy="733425"/>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76484" name="Text Box 1028"/>
          <p:cNvSpPr txBox="1">
            <a:spLocks noChangeArrowheads="1"/>
          </p:cNvSpPr>
          <p:nvPr/>
        </p:nvSpPr>
        <p:spPr bwMode="auto">
          <a:xfrm>
            <a:off x="304800" y="6032500"/>
            <a:ext cx="883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sz="2000" i="0">
              <a:solidFill>
                <a:schemeClr val="bg1"/>
              </a:solidFill>
              <a:effectLst/>
            </a:endParaRPr>
          </a:p>
        </p:txBody>
      </p:sp>
      <p:sp>
        <p:nvSpPr>
          <p:cNvPr id="276485" name="Text Box 1029"/>
          <p:cNvSpPr txBox="1">
            <a:spLocks noChangeArrowheads="1"/>
          </p:cNvSpPr>
          <p:nvPr/>
        </p:nvSpPr>
        <p:spPr bwMode="auto">
          <a:xfrm>
            <a:off x="5715000" y="411480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3600" b="1" i="0">
                <a:solidFill>
                  <a:srgbClr val="33CCCC"/>
                </a:solidFill>
                <a:effectLst>
                  <a:outerShdw blurRad="38100" dist="38100" dir="2700000" algn="tl">
                    <a:srgbClr val="000000"/>
                  </a:outerShdw>
                </a:effectLst>
                <a:latin typeface="Arial" charset="0"/>
              </a:rPr>
              <a:t>PRODUCTION</a:t>
            </a:r>
          </a:p>
        </p:txBody>
      </p:sp>
      <p:sp>
        <p:nvSpPr>
          <p:cNvPr id="276486" name="Text Box 1030"/>
          <p:cNvSpPr txBox="1">
            <a:spLocks noChangeArrowheads="1"/>
          </p:cNvSpPr>
          <p:nvPr/>
        </p:nvSpPr>
        <p:spPr bwMode="auto">
          <a:xfrm>
            <a:off x="3276600" y="762000"/>
            <a:ext cx="287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sz="2800">
              <a:solidFill>
                <a:srgbClr val="66FF33"/>
              </a:solidFill>
              <a:effectLst>
                <a:outerShdw blurRad="38100" dist="38100" dir="2700000" algn="tl">
                  <a:srgbClr val="000000"/>
                </a:outerShdw>
              </a:effectLst>
              <a:latin typeface="Arial" charset="0"/>
            </a:endParaRPr>
          </a:p>
        </p:txBody>
      </p:sp>
      <p:sp>
        <p:nvSpPr>
          <p:cNvPr id="276487" name="Text Box 1031"/>
          <p:cNvSpPr txBox="1">
            <a:spLocks noChangeArrowheads="1"/>
          </p:cNvSpPr>
          <p:nvPr/>
        </p:nvSpPr>
        <p:spPr bwMode="auto">
          <a:xfrm>
            <a:off x="5105400" y="1143000"/>
            <a:ext cx="2971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3200" b="1" i="0">
                <a:solidFill>
                  <a:srgbClr val="00FF00"/>
                </a:solidFill>
                <a:effectLst>
                  <a:outerShdw blurRad="38100" dist="38100" dir="2700000" algn="tl">
                    <a:srgbClr val="000000"/>
                  </a:outerShdw>
                </a:effectLst>
                <a:latin typeface="Arial" charset="0"/>
              </a:rPr>
              <a:t>DESIRE TO CARRY</a:t>
            </a:r>
            <a:endParaRPr lang="en-US" b="1">
              <a:solidFill>
                <a:schemeClr val="bg1"/>
              </a:solidFill>
              <a:effectLst>
                <a:outerShdw blurRad="38100" dist="38100" dir="2700000" algn="tl">
                  <a:srgbClr val="000000"/>
                </a:outerShdw>
              </a:effectLst>
              <a:latin typeface="Arial" charset="0"/>
            </a:endParaRPr>
          </a:p>
        </p:txBody>
      </p:sp>
      <p:sp>
        <p:nvSpPr>
          <p:cNvPr id="276488" name="Text Box 1032"/>
          <p:cNvSpPr txBox="1">
            <a:spLocks noChangeArrowheads="1"/>
          </p:cNvSpPr>
          <p:nvPr/>
        </p:nvSpPr>
        <p:spPr bwMode="auto">
          <a:xfrm>
            <a:off x="6172200" y="2895600"/>
            <a:ext cx="2209800" cy="6413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3600" b="1" i="0">
                <a:solidFill>
                  <a:srgbClr val="0066FF"/>
                </a:solidFill>
                <a:effectLst>
                  <a:outerShdw blurRad="38100" dist="38100" dir="2700000" algn="tl">
                    <a:srgbClr val="000000"/>
                  </a:outerShdw>
                </a:effectLst>
                <a:latin typeface="Arial" charset="0"/>
              </a:rPr>
              <a:t>DEMAND</a:t>
            </a:r>
            <a:endParaRPr lang="en-US" sz="3200" i="0">
              <a:solidFill>
                <a:schemeClr val="accent2"/>
              </a:solidFill>
              <a:effectLst/>
            </a:endParaRPr>
          </a:p>
        </p:txBody>
      </p:sp>
      <p:graphicFrame>
        <p:nvGraphicFramePr>
          <p:cNvPr id="276489" name="Object 1033"/>
          <p:cNvGraphicFramePr>
            <a:graphicFrameLocks noChangeAspect="1"/>
          </p:cNvGraphicFramePr>
          <p:nvPr/>
        </p:nvGraphicFramePr>
        <p:xfrm>
          <a:off x="3124200" y="1905000"/>
          <a:ext cx="2693988" cy="2641600"/>
        </p:xfrm>
        <a:graphic>
          <a:graphicData uri="http://schemas.openxmlformats.org/presentationml/2006/ole">
            <mc:AlternateContent xmlns:mc="http://schemas.openxmlformats.org/markup-compatibility/2006">
              <mc:Choice xmlns:v="urn:schemas-microsoft-com:vml" Requires="v">
                <p:oleObj spid="_x0000_s276493" name="Clip" r:id="rId4" imgW="3452760" imgH="3458880" progId="MS_ClipArt_Gallery.2">
                  <p:embed/>
                </p:oleObj>
              </mc:Choice>
              <mc:Fallback>
                <p:oleObj name="Clip" r:id="rId4" imgW="3452760" imgH="3458880" progId="MS_ClipArt_Gallery.2">
                  <p:embed/>
                  <p:pic>
                    <p:nvPicPr>
                      <p:cNvPr id="0" name="Object 10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1905000"/>
                        <a:ext cx="2693988" cy="264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76490" name="Text Box 1034"/>
          <p:cNvSpPr txBox="1">
            <a:spLocks noChangeArrowheads="1"/>
          </p:cNvSpPr>
          <p:nvPr/>
        </p:nvSpPr>
        <p:spPr bwMode="auto">
          <a:xfrm>
            <a:off x="1600200" y="1295400"/>
            <a:ext cx="2179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4000" b="1">
                <a:solidFill>
                  <a:srgbClr val="66FFFF"/>
                </a:solidFill>
                <a:effectLst>
                  <a:outerShdw blurRad="38100" dist="38100" dir="2700000" algn="tl">
                    <a:srgbClr val="000000"/>
                  </a:outerShdw>
                </a:effectLst>
                <a:latin typeface="Arial" charset="0"/>
              </a:rPr>
              <a:t>FEAR</a:t>
            </a:r>
            <a:endParaRPr lang="en-US">
              <a:solidFill>
                <a:srgbClr val="66FF33"/>
              </a:solidFill>
              <a:effectLst>
                <a:outerShdw blurRad="38100" dist="38100" dir="2700000" algn="tl">
                  <a:srgbClr val="000000"/>
                </a:outerShdw>
              </a:effectLst>
            </a:endParaRPr>
          </a:p>
        </p:txBody>
      </p:sp>
      <p:sp>
        <p:nvSpPr>
          <p:cNvPr id="276491" name="Text Box 1035"/>
          <p:cNvSpPr txBox="1">
            <a:spLocks noChangeArrowheads="1"/>
          </p:cNvSpPr>
          <p:nvPr/>
        </p:nvSpPr>
        <p:spPr bwMode="auto">
          <a:xfrm>
            <a:off x="228600" y="3352800"/>
            <a:ext cx="2895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3200" b="1" i="0">
                <a:solidFill>
                  <a:srgbClr val="FF33CC"/>
                </a:solidFill>
                <a:effectLst>
                  <a:outerShdw blurRad="38100" dist="38100" dir="2700000" algn="tl">
                    <a:srgbClr val="000000"/>
                  </a:outerShdw>
                </a:effectLst>
                <a:latin typeface="Arial" charset="0"/>
              </a:rPr>
              <a:t>Firearm Injury</a:t>
            </a:r>
            <a:br>
              <a:rPr lang="en-US" sz="3200" b="1" i="0">
                <a:solidFill>
                  <a:srgbClr val="FF33CC"/>
                </a:solidFill>
                <a:effectLst>
                  <a:outerShdw blurRad="38100" dist="38100" dir="2700000" algn="tl">
                    <a:srgbClr val="000000"/>
                  </a:outerShdw>
                </a:effectLst>
                <a:latin typeface="Arial" charset="0"/>
              </a:rPr>
            </a:br>
            <a:r>
              <a:rPr lang="en-US" sz="3200" b="1" i="0">
                <a:solidFill>
                  <a:srgbClr val="FF33CC"/>
                </a:solidFill>
                <a:effectLst>
                  <a:outerShdw blurRad="38100" dist="38100" dir="2700000" algn="tl">
                    <a:srgbClr val="000000"/>
                  </a:outerShdw>
                </a:effectLst>
                <a:latin typeface="Arial" charset="0"/>
              </a:rPr>
              <a:t>and Death</a:t>
            </a:r>
            <a:endParaRPr lang="en-US" b="1" i="0">
              <a:solidFill>
                <a:srgbClr val="66FF33"/>
              </a:solidFill>
              <a:effectLst>
                <a:outerShdw blurRad="38100" dist="38100" dir="2700000" algn="tl">
                  <a:srgbClr val="000000"/>
                </a:outerShdw>
              </a:effectLst>
              <a:latin typeface="Arial" charset="0"/>
            </a:endParaRPr>
          </a:p>
        </p:txBody>
      </p:sp>
      <p:sp>
        <p:nvSpPr>
          <p:cNvPr id="276492" name="Text Box 1036"/>
          <p:cNvSpPr txBox="1">
            <a:spLocks noChangeArrowheads="1"/>
          </p:cNvSpPr>
          <p:nvPr/>
        </p:nvSpPr>
        <p:spPr bwMode="auto">
          <a:xfrm>
            <a:off x="3200400" y="5029200"/>
            <a:ext cx="3048000" cy="6413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3600" b="1" i="0">
                <a:solidFill>
                  <a:srgbClr val="FFFF00"/>
                </a:solidFill>
                <a:effectLst>
                  <a:outerShdw blurRad="38100" dist="38100" dir="2700000" algn="tl">
                    <a:srgbClr val="000000"/>
                  </a:outerShdw>
                </a:effectLst>
                <a:latin typeface="Arial" charset="0"/>
              </a:rPr>
              <a:t>Availability</a:t>
            </a:r>
            <a:endParaRPr lang="en-US">
              <a:effectLst>
                <a:outerShdw blurRad="38100" dist="38100" dir="2700000" algn="tl">
                  <a:srgbClr val="FFFFFF"/>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85800" y="228600"/>
            <a:ext cx="7772400" cy="1143000"/>
          </a:xfrm>
        </p:spPr>
        <p:txBody>
          <a:bodyPr/>
          <a:lstStyle/>
          <a:p>
            <a:r>
              <a:rPr lang="en-US" sz="4800" b="1">
                <a:effectLst>
                  <a:outerShdw blurRad="38100" dist="38100" dir="2700000" algn="tl">
                    <a:srgbClr val="000000"/>
                  </a:outerShdw>
                </a:effectLst>
              </a:rPr>
              <a:t>Reasons for Studying Firearm Injury</a:t>
            </a:r>
            <a:endParaRPr lang="en-US"/>
          </a:p>
        </p:txBody>
      </p:sp>
      <p:sp>
        <p:nvSpPr>
          <p:cNvPr id="88067" name="Rectangle 3"/>
          <p:cNvSpPr>
            <a:spLocks noGrp="1" noChangeArrowheads="1"/>
          </p:cNvSpPr>
          <p:nvPr>
            <p:ph type="body" idx="1"/>
          </p:nvPr>
        </p:nvSpPr>
        <p:spPr>
          <a:xfrm>
            <a:off x="304800" y="1371600"/>
            <a:ext cx="8839200" cy="4572000"/>
          </a:xfrm>
        </p:spPr>
        <p:txBody>
          <a:bodyPr/>
          <a:lstStyle/>
          <a:p>
            <a:pPr lvl="1" algn="ctr">
              <a:buFontTx/>
              <a:buNone/>
            </a:pPr>
            <a:endParaRPr lang="en-US" sz="1600"/>
          </a:p>
          <a:p>
            <a:pPr lvl="1">
              <a:buFont typeface="Symbol" charset="0"/>
              <a:buChar char="·"/>
            </a:pPr>
            <a:r>
              <a:rPr lang="en-US" sz="3200"/>
              <a:t>High rates of deaths and non-fatal injuries</a:t>
            </a:r>
          </a:p>
          <a:p>
            <a:pPr lvl="1">
              <a:buFont typeface="Symbol" charset="0"/>
              <a:buChar char="·"/>
            </a:pPr>
            <a:r>
              <a:rPr lang="en-US" sz="3200"/>
              <a:t>Impact on society including psychosocial and economic costs</a:t>
            </a:r>
          </a:p>
          <a:p>
            <a:pPr lvl="1">
              <a:buFont typeface="Symbol" charset="0"/>
              <a:buChar char="·"/>
            </a:pPr>
            <a:r>
              <a:rPr lang="en-US" sz="3200"/>
              <a:t>Disproportionate impact on youth  </a:t>
            </a:r>
          </a:p>
          <a:p>
            <a:pPr lvl="1">
              <a:buFont typeface="Symbol" charset="0"/>
              <a:buChar char="·"/>
            </a:pPr>
            <a:r>
              <a:rPr lang="en-US" sz="3200"/>
              <a:t>Preventable</a:t>
            </a:r>
          </a:p>
        </p:txBody>
      </p:sp>
      <p:sp>
        <p:nvSpPr>
          <p:cNvPr id="88071" name="Line 7"/>
          <p:cNvSpPr>
            <a:spLocks noChangeShapeType="1"/>
          </p:cNvSpPr>
          <p:nvPr/>
        </p:nvSpPr>
        <p:spPr bwMode="auto">
          <a:xfrm>
            <a:off x="838200" y="1600200"/>
            <a:ext cx="7162800"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grpSp>
        <p:nvGrpSpPr>
          <p:cNvPr id="88081" name="Group 17"/>
          <p:cNvGrpSpPr>
            <a:grpSpLocks/>
          </p:cNvGrpSpPr>
          <p:nvPr/>
        </p:nvGrpSpPr>
        <p:grpSpPr bwMode="auto">
          <a:xfrm>
            <a:off x="762000" y="4572000"/>
            <a:ext cx="7696200" cy="838200"/>
            <a:chOff x="192" y="1152"/>
            <a:chExt cx="5328" cy="909"/>
          </a:xfrm>
        </p:grpSpPr>
        <p:sp>
          <p:nvSpPr>
            <p:cNvPr id="88078" name="AutoShape 14"/>
            <p:cNvSpPr>
              <a:spLocks noChangeArrowheads="1"/>
            </p:cNvSpPr>
            <p:nvPr/>
          </p:nvSpPr>
          <p:spPr bwMode="auto">
            <a:xfrm>
              <a:off x="192" y="1152"/>
              <a:ext cx="5328" cy="528"/>
            </a:xfrm>
            <a:prstGeom prst="leftRightArrow">
              <a:avLst>
                <a:gd name="adj1" fmla="val 50000"/>
                <a:gd name="adj2" fmla="val 201818"/>
              </a:avLst>
            </a:prstGeom>
            <a:solidFill>
              <a:srgbClr val="99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8079" name="AutoShape 15"/>
            <p:cNvSpPr>
              <a:spLocks noChangeArrowheads="1"/>
            </p:cNvSpPr>
            <p:nvPr/>
          </p:nvSpPr>
          <p:spPr bwMode="auto">
            <a:xfrm>
              <a:off x="1392" y="1296"/>
              <a:ext cx="462" cy="765"/>
            </a:xfrm>
            <a:prstGeom prst="curvedRightArrow">
              <a:avLst>
                <a:gd name="adj1" fmla="val 33117"/>
                <a:gd name="adj2" fmla="val 66234"/>
                <a:gd name="adj3" fmla="val 33333"/>
              </a:avLst>
            </a:prstGeom>
            <a:solidFill>
              <a:srgbClr val="99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8080" name="AutoShape 16"/>
            <p:cNvSpPr>
              <a:spLocks noChangeArrowheads="1"/>
            </p:cNvSpPr>
            <p:nvPr/>
          </p:nvSpPr>
          <p:spPr bwMode="auto">
            <a:xfrm>
              <a:off x="3906" y="1296"/>
              <a:ext cx="462" cy="765"/>
            </a:xfrm>
            <a:prstGeom prst="curvedLeftArrow">
              <a:avLst>
                <a:gd name="adj1" fmla="val 33117"/>
                <a:gd name="adj2" fmla="val 66234"/>
                <a:gd name="adj3" fmla="val 33333"/>
              </a:avLst>
            </a:prstGeom>
            <a:solidFill>
              <a:srgbClr val="99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88082" name="Text Box 18"/>
          <p:cNvSpPr txBox="1">
            <a:spLocks noChangeArrowheads="1"/>
          </p:cNvSpPr>
          <p:nvPr/>
        </p:nvSpPr>
        <p:spPr bwMode="auto">
          <a:xfrm>
            <a:off x="2590800" y="5029200"/>
            <a:ext cx="3810000"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20000"/>
              </a:spcBef>
            </a:pPr>
            <a:r>
              <a:rPr lang="en-US" sz="2800" b="1" i="0">
                <a:solidFill>
                  <a:schemeClr val="bg1"/>
                </a:solidFill>
                <a:effectLst/>
                <a:latin typeface="Arial" charset="0"/>
              </a:rPr>
              <a:t>Data</a:t>
            </a:r>
          </a:p>
          <a:p>
            <a:pPr algn="ctr">
              <a:spcBef>
                <a:spcPct val="20000"/>
              </a:spcBef>
            </a:pPr>
            <a:r>
              <a:rPr lang="en-US" sz="2800" b="1" i="0">
                <a:solidFill>
                  <a:schemeClr val="bg1"/>
                </a:solidFill>
                <a:effectLst/>
                <a:latin typeface="Arial" charset="0"/>
              </a:rPr>
              <a:t>Policy</a:t>
            </a:r>
          </a:p>
          <a:p>
            <a:pPr algn="ctr">
              <a:spcBef>
                <a:spcPct val="20000"/>
              </a:spcBef>
            </a:pPr>
            <a:r>
              <a:rPr lang="en-US" sz="2800" b="1" i="0">
                <a:solidFill>
                  <a:schemeClr val="bg1"/>
                </a:solidFill>
                <a:effectLst/>
                <a:latin typeface="Arial" charset="0"/>
              </a:rPr>
              <a:t>Safer communities</a:t>
            </a:r>
            <a:endParaRPr lang="en-US" b="1" i="0">
              <a:solidFill>
                <a:schemeClr val="bg1"/>
              </a:solidFill>
              <a:effectLst/>
              <a:latin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WordArt 2" descr="Narrow vertical"/>
          <p:cNvSpPr>
            <a:spLocks noChangeArrowheads="1" noChangeShapeType="1" noTextEdit="1"/>
          </p:cNvSpPr>
          <p:nvPr/>
        </p:nvSpPr>
        <p:spPr bwMode="auto">
          <a:xfrm rot="-132364">
            <a:off x="1981200" y="1981200"/>
            <a:ext cx="6781800" cy="3276600"/>
          </a:xfrm>
          <a:prstGeom prst="rect">
            <a:avLst/>
          </a:prstGeom>
        </p:spPr>
        <p:txBody>
          <a:bodyPr wrap="none" fromWordArt="1">
            <a:prstTxWarp prst="textCurveUp">
              <a:avLst>
                <a:gd name="adj" fmla="val 40356"/>
              </a:avLst>
            </a:prstTxWarp>
          </a:bodyPr>
          <a:lstStyle/>
          <a:p>
            <a:pPr algn="ctr"/>
            <a:r>
              <a:rPr lang="en-US" sz="5400" kern="10">
                <a:ln w="12700">
                  <a:solidFill>
                    <a:srgbClr val="000000"/>
                  </a:solidFill>
                  <a:round/>
                  <a:headEnd type="none" w="sm" len="sm"/>
                  <a:tailEnd type="none" w="sm" len="sm"/>
                </a:ln>
                <a:pattFill prst="dashHorz">
                  <a:fgClr>
                    <a:srgbClr val="808080"/>
                  </a:fgClr>
                  <a:bgClr>
                    <a:srgbClr val="FFFF00"/>
                  </a:bgClr>
                </a:pattFill>
                <a:effectLst>
                  <a:outerShdw blurRad="63500" dist="46662" dir="2115817" algn="ctr" rotWithShape="0">
                    <a:srgbClr val="000000">
                      <a:alpha val="74998"/>
                    </a:srgbClr>
                  </a:outerShdw>
                </a:effectLst>
                <a:latin typeface="Arial Black"/>
                <a:ea typeface="Arial Black"/>
                <a:cs typeface="Arial Black"/>
              </a:rPr>
              <a:t>What can we do?</a:t>
            </a:r>
          </a:p>
        </p:txBody>
      </p:sp>
      <p:graphicFrame>
        <p:nvGraphicFramePr>
          <p:cNvPr id="53251" name="Object 3"/>
          <p:cNvGraphicFramePr>
            <a:graphicFrameLocks noChangeAspect="1"/>
          </p:cNvGraphicFramePr>
          <p:nvPr>
            <p:ph type="clipArt" sz="half" idx="2"/>
          </p:nvPr>
        </p:nvGraphicFramePr>
        <p:xfrm>
          <a:off x="228600" y="914400"/>
          <a:ext cx="2273300" cy="4114800"/>
        </p:xfrm>
        <a:graphic>
          <a:graphicData uri="http://schemas.openxmlformats.org/presentationml/2006/ole">
            <mc:AlternateContent xmlns:mc="http://schemas.openxmlformats.org/markup-compatibility/2006">
              <mc:Choice xmlns:v="urn:schemas-microsoft-com:vml" Requires="v">
                <p:oleObj spid="_x0000_s53252" name="Clip" r:id="rId4" imgW="3247200" imgH="5878800" progId="MS_ClipArt_Gallery.2">
                  <p:embed/>
                </p:oleObj>
              </mc:Choice>
              <mc:Fallback>
                <p:oleObj name="Clip" r:id="rId4" imgW="3247200" imgH="5878800" progId="MS_ClipArt_Gallery.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914400"/>
                        <a:ext cx="2273300" cy="4114800"/>
                      </a:xfrm>
                      <a:prstGeom prst="rect">
                        <a:avLst/>
                      </a:prstGeom>
                    </p:spPr>
                  </p:pic>
                </p:oleObj>
              </mc:Fallback>
            </mc:AlternateContent>
          </a:graphicData>
        </a:graphic>
      </p:graphicFrame>
    </p:spTree>
  </p:cSld>
  <p:clrMapOvr>
    <a:masterClrMapping/>
  </p:clrMapOvr>
  <p:transition xmlns:p14="http://schemas.microsoft.com/office/powerpoint/2010/main">
    <p:pull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228600" y="609600"/>
            <a:ext cx="8915400" cy="1143000"/>
          </a:xfrm>
        </p:spPr>
        <p:txBody>
          <a:bodyPr/>
          <a:lstStyle/>
          <a:p>
            <a:r>
              <a:rPr lang="en-US" sz="3600" b="1">
                <a:effectLst>
                  <a:outerShdw blurRad="38100" dist="38100" dir="2700000" algn="tl">
                    <a:srgbClr val="000000"/>
                  </a:outerShdw>
                </a:effectLst>
              </a:rPr>
              <a:t>Address Multi-factorial Causes </a:t>
            </a:r>
            <a:br>
              <a:rPr lang="en-US" sz="3600" b="1">
                <a:effectLst>
                  <a:outerShdw blurRad="38100" dist="38100" dir="2700000" algn="tl">
                    <a:srgbClr val="000000"/>
                  </a:outerShdw>
                </a:effectLst>
              </a:rPr>
            </a:br>
            <a:r>
              <a:rPr lang="en-US" sz="3600" b="1">
                <a:effectLst>
                  <a:outerShdw blurRad="38100" dist="38100" dir="2700000" algn="tl">
                    <a:srgbClr val="000000"/>
                  </a:outerShdw>
                </a:effectLst>
              </a:rPr>
              <a:t>With Prevention</a:t>
            </a:r>
            <a:endParaRPr lang="en-US" sz="3600" b="1"/>
          </a:p>
        </p:txBody>
      </p:sp>
      <p:sp>
        <p:nvSpPr>
          <p:cNvPr id="143363" name="Rectangle 3"/>
          <p:cNvSpPr>
            <a:spLocks noGrp="1" noChangeArrowheads="1"/>
          </p:cNvSpPr>
          <p:nvPr>
            <p:ph type="body" idx="1"/>
          </p:nvPr>
        </p:nvSpPr>
        <p:spPr>
          <a:xfrm>
            <a:off x="685800" y="2133600"/>
            <a:ext cx="7772400" cy="4114800"/>
          </a:xfrm>
        </p:spPr>
        <p:txBody>
          <a:bodyPr/>
          <a:lstStyle/>
          <a:p>
            <a:r>
              <a:rPr lang="en-US" sz="2800"/>
              <a:t>Many root causes of firearm violence </a:t>
            </a:r>
          </a:p>
          <a:p>
            <a:r>
              <a:rPr lang="en-US" sz="2800"/>
              <a:t>Efforts to reduce firearm violence must</a:t>
            </a:r>
          </a:p>
          <a:p>
            <a:pPr lvl="1"/>
            <a:r>
              <a:rPr lang="en-US" sz="2400"/>
              <a:t>Address different causes </a:t>
            </a:r>
          </a:p>
          <a:p>
            <a:pPr lvl="1"/>
            <a:r>
              <a:rPr lang="en-US" sz="2400"/>
              <a:t>Be implemented on many levels, from local community programs to federal legislation</a:t>
            </a:r>
          </a:p>
          <a:p>
            <a:pPr lvl="1"/>
            <a:r>
              <a:rPr lang="en-US" sz="2400"/>
              <a:t>Be consistent with individuals</a:t>
            </a:r>
            <a:r>
              <a:rPr lang="ja-JP" altLang="en-US" sz="2400">
                <a:latin typeface="Arial"/>
              </a:rPr>
              <a:t>’</a:t>
            </a:r>
            <a:r>
              <a:rPr lang="en-US" sz="2400"/>
              <a:t> beliefs and attitudes</a:t>
            </a:r>
          </a:p>
          <a:p>
            <a:r>
              <a:rPr lang="en-US" sz="2800"/>
              <a:t>Prevention is the most cost effective and efficient way to reduce firearm injuries</a:t>
            </a:r>
          </a:p>
        </p:txBody>
      </p:sp>
      <p:sp>
        <p:nvSpPr>
          <p:cNvPr id="143364" name="Line 4"/>
          <p:cNvSpPr>
            <a:spLocks noChangeShapeType="1"/>
          </p:cNvSpPr>
          <p:nvPr/>
        </p:nvSpPr>
        <p:spPr bwMode="auto">
          <a:xfrm>
            <a:off x="457200" y="1905000"/>
            <a:ext cx="8382000"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Oval 2050"/>
          <p:cNvSpPr>
            <a:spLocks noChangeArrowheads="1"/>
          </p:cNvSpPr>
          <p:nvPr/>
        </p:nvSpPr>
        <p:spPr bwMode="auto">
          <a:xfrm>
            <a:off x="2819400" y="1524000"/>
            <a:ext cx="4953000" cy="4419600"/>
          </a:xfrm>
          <a:prstGeom prst="ellipse">
            <a:avLst/>
          </a:pr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0163" name="Rectangle 2051"/>
          <p:cNvSpPr>
            <a:spLocks noChangeArrowheads="1"/>
          </p:cNvSpPr>
          <p:nvPr/>
        </p:nvSpPr>
        <p:spPr bwMode="auto">
          <a:xfrm>
            <a:off x="914400" y="609600"/>
            <a:ext cx="7543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4000" b="1" i="0">
                <a:solidFill>
                  <a:schemeClr val="bg1"/>
                </a:solidFill>
                <a:effectLst>
                  <a:outerShdw blurRad="38100" dist="38100" dir="2700000" algn="tl">
                    <a:srgbClr val="000000"/>
                  </a:outerShdw>
                </a:effectLst>
                <a:latin typeface="Arial" charset="0"/>
              </a:rPr>
              <a:t>Pathways to and from event</a:t>
            </a:r>
          </a:p>
        </p:txBody>
      </p:sp>
      <p:sp>
        <p:nvSpPr>
          <p:cNvPr id="220164" name="AutoShape 2052"/>
          <p:cNvSpPr>
            <a:spLocks noChangeArrowheads="1"/>
          </p:cNvSpPr>
          <p:nvPr/>
        </p:nvSpPr>
        <p:spPr bwMode="auto">
          <a:xfrm>
            <a:off x="304800" y="3505200"/>
            <a:ext cx="4267200" cy="533400"/>
          </a:xfrm>
          <a:prstGeom prst="rightArrow">
            <a:avLst>
              <a:gd name="adj1" fmla="val 66667"/>
              <a:gd name="adj2" fmla="val 215259"/>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0165" name="AutoShape 2053"/>
          <p:cNvSpPr>
            <a:spLocks noChangeArrowheads="1"/>
          </p:cNvSpPr>
          <p:nvPr/>
        </p:nvSpPr>
        <p:spPr bwMode="auto">
          <a:xfrm rot="1252370">
            <a:off x="609600" y="2498725"/>
            <a:ext cx="4032250" cy="533400"/>
          </a:xfrm>
          <a:prstGeom prst="rightArrow">
            <a:avLst>
              <a:gd name="adj1" fmla="val 66667"/>
              <a:gd name="adj2" fmla="val 20340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0166" name="AutoShape 2054"/>
          <p:cNvSpPr>
            <a:spLocks noChangeArrowheads="1"/>
          </p:cNvSpPr>
          <p:nvPr/>
        </p:nvSpPr>
        <p:spPr bwMode="auto">
          <a:xfrm rot="-1531766">
            <a:off x="762000" y="4572000"/>
            <a:ext cx="3962400" cy="533400"/>
          </a:xfrm>
          <a:prstGeom prst="rightArrow">
            <a:avLst>
              <a:gd name="adj1" fmla="val 66667"/>
              <a:gd name="adj2" fmla="val 19988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0167" name="AutoShape 2055"/>
          <p:cNvSpPr>
            <a:spLocks noChangeArrowheads="1"/>
          </p:cNvSpPr>
          <p:nvPr/>
        </p:nvSpPr>
        <p:spPr bwMode="auto">
          <a:xfrm>
            <a:off x="5105400" y="2286000"/>
            <a:ext cx="4038600" cy="2895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0"/>
              </a:spcBef>
            </a:pPr>
            <a:r>
              <a:rPr lang="en-US" b="1" i="0">
                <a:solidFill>
                  <a:schemeClr val="bg1"/>
                </a:solidFill>
                <a:effectLst>
                  <a:outerShdw blurRad="38100" dist="38100" dir="2700000" algn="tl">
                    <a:srgbClr val="000000"/>
                  </a:outerShdw>
                </a:effectLst>
                <a:latin typeface="Arial" charset="0"/>
              </a:rPr>
              <a:t>Repercussions</a:t>
            </a:r>
            <a:endParaRPr lang="en-US" b="1" i="0">
              <a:solidFill>
                <a:schemeClr val="bg1"/>
              </a:solidFill>
              <a:effectLst/>
              <a:latin typeface="Arial" charset="0"/>
            </a:endParaRPr>
          </a:p>
        </p:txBody>
      </p:sp>
      <p:cxnSp>
        <p:nvCxnSpPr>
          <p:cNvPr id="220168" name="AutoShape 2056"/>
          <p:cNvCxnSpPr>
            <a:cxnSpLocks noChangeShapeType="1"/>
          </p:cNvCxnSpPr>
          <p:nvPr/>
        </p:nvCxnSpPr>
        <p:spPr bwMode="auto">
          <a:xfrm rot="16200000" flipH="1">
            <a:off x="-158750" y="4654550"/>
            <a:ext cx="1423988" cy="344488"/>
          </a:xfrm>
          <a:prstGeom prst="curvedConnector2">
            <a:avLst/>
          </a:prstGeom>
          <a:noFill/>
          <a:ln w="41275">
            <a:solidFill>
              <a:srgbClr val="FFFF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0169" name="Text Box 2057"/>
          <p:cNvSpPr txBox="1">
            <a:spLocks noChangeArrowheads="1"/>
          </p:cNvSpPr>
          <p:nvPr/>
        </p:nvSpPr>
        <p:spPr bwMode="auto">
          <a:xfrm rot="-20315502">
            <a:off x="609600" y="2286000"/>
            <a:ext cx="2873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i="0">
                <a:solidFill>
                  <a:schemeClr val="bg1"/>
                </a:solidFill>
                <a:effectLst/>
                <a:latin typeface="Arial" charset="0"/>
              </a:rPr>
              <a:t>Agent: Firearm</a:t>
            </a:r>
            <a:endParaRPr lang="en-US" i="0">
              <a:solidFill>
                <a:srgbClr val="FFFF00"/>
              </a:solidFill>
              <a:effectLst/>
            </a:endParaRPr>
          </a:p>
        </p:txBody>
      </p:sp>
      <p:sp>
        <p:nvSpPr>
          <p:cNvPr id="220170" name="Text Box 2058"/>
          <p:cNvSpPr txBox="1">
            <a:spLocks noChangeArrowheads="1"/>
          </p:cNvSpPr>
          <p:nvPr/>
        </p:nvSpPr>
        <p:spPr bwMode="auto">
          <a:xfrm rot="-21657330">
            <a:off x="304800" y="3505200"/>
            <a:ext cx="2873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i="0">
                <a:solidFill>
                  <a:schemeClr val="bg1"/>
                </a:solidFill>
                <a:effectLst/>
                <a:latin typeface="Arial" charset="0"/>
              </a:rPr>
              <a:t>Host: Carrier</a:t>
            </a:r>
            <a:endParaRPr lang="en-US" i="0">
              <a:solidFill>
                <a:srgbClr val="FFFF00"/>
              </a:solidFill>
              <a:effectLst/>
            </a:endParaRPr>
          </a:p>
        </p:txBody>
      </p:sp>
      <p:sp>
        <p:nvSpPr>
          <p:cNvPr id="220171" name="Text Box 2059"/>
          <p:cNvSpPr txBox="1">
            <a:spLocks noChangeArrowheads="1"/>
          </p:cNvSpPr>
          <p:nvPr/>
        </p:nvSpPr>
        <p:spPr bwMode="auto">
          <a:xfrm rot="-23057391">
            <a:off x="762000" y="4876800"/>
            <a:ext cx="2873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i="0">
                <a:solidFill>
                  <a:schemeClr val="bg1"/>
                </a:solidFill>
                <a:effectLst/>
                <a:latin typeface="Arial" charset="0"/>
              </a:rPr>
              <a:t>Host: At-risk</a:t>
            </a:r>
            <a:endParaRPr lang="en-US" i="0">
              <a:solidFill>
                <a:srgbClr val="FFFF00"/>
              </a:solidFill>
              <a:effectLst/>
            </a:endParaRPr>
          </a:p>
        </p:txBody>
      </p:sp>
      <p:sp>
        <p:nvSpPr>
          <p:cNvPr id="220172" name="Text Box 2060"/>
          <p:cNvSpPr txBox="1">
            <a:spLocks noChangeArrowheads="1"/>
          </p:cNvSpPr>
          <p:nvPr/>
        </p:nvSpPr>
        <p:spPr bwMode="auto">
          <a:xfrm>
            <a:off x="4191000" y="1828800"/>
            <a:ext cx="2514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i="0">
                <a:solidFill>
                  <a:schemeClr val="bg1"/>
                </a:solidFill>
                <a:effectLst/>
                <a:latin typeface="Arial" charset="0"/>
              </a:rPr>
              <a:t>Physical, Social Environments</a:t>
            </a:r>
            <a:endParaRPr lang="en-US" i="0">
              <a:solidFill>
                <a:srgbClr val="FFFF00"/>
              </a:solidFill>
              <a:effectLst/>
            </a:endParaRPr>
          </a:p>
        </p:txBody>
      </p:sp>
      <p:sp>
        <p:nvSpPr>
          <p:cNvPr id="220173" name="AutoShape 2061"/>
          <p:cNvSpPr>
            <a:spLocks noChangeArrowheads="1"/>
          </p:cNvSpPr>
          <p:nvPr/>
        </p:nvSpPr>
        <p:spPr bwMode="auto">
          <a:xfrm>
            <a:off x="4114800" y="2895600"/>
            <a:ext cx="1447800" cy="1676400"/>
          </a:xfrm>
          <a:prstGeom prst="irregularSeal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transition xmlns:p14="http://schemas.microsoft.com/office/powerpoint/2010/mai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1027"/>
          <p:cNvSpPr>
            <a:spLocks noGrp="1" noChangeArrowheads="1"/>
          </p:cNvSpPr>
          <p:nvPr>
            <p:ph type="body" sz="half" idx="1"/>
          </p:nvPr>
        </p:nvSpPr>
        <p:spPr>
          <a:xfrm>
            <a:off x="228600" y="1524000"/>
            <a:ext cx="8915400" cy="4114800"/>
          </a:xfrm>
        </p:spPr>
        <p:txBody>
          <a:bodyPr/>
          <a:lstStyle/>
          <a:p>
            <a:pPr>
              <a:buFontTx/>
              <a:buNone/>
            </a:pPr>
            <a:r>
              <a:rPr lang="en-US"/>
              <a:t>Responsible gun owners and powerful lobby largely oppose firearm interventions, especially legislation</a:t>
            </a:r>
            <a:endParaRPr lang="en-US" sz="2400"/>
          </a:p>
          <a:p>
            <a:pPr lvl="1"/>
            <a:r>
              <a:rPr lang="en-US"/>
              <a:t>Symbolism of firearms </a:t>
            </a:r>
          </a:p>
          <a:p>
            <a:pPr lvl="1"/>
            <a:r>
              <a:rPr lang="en-US"/>
              <a:t>Controversial interpretation of the 2</a:t>
            </a:r>
            <a:r>
              <a:rPr lang="en-US" baseline="30000"/>
              <a:t>nd</a:t>
            </a:r>
            <a:r>
              <a:rPr lang="en-US"/>
              <a:t> Amendment</a:t>
            </a:r>
          </a:p>
          <a:p>
            <a:pPr lvl="1"/>
            <a:r>
              <a:rPr lang="ja-JP" altLang="en-US">
                <a:latin typeface="Arial"/>
              </a:rPr>
              <a:t>“</a:t>
            </a:r>
            <a:r>
              <a:rPr lang="en-US"/>
              <a:t>Slippery slope</a:t>
            </a:r>
            <a:r>
              <a:rPr lang="ja-JP" altLang="en-US">
                <a:latin typeface="Arial"/>
              </a:rPr>
              <a:t>”</a:t>
            </a:r>
            <a:r>
              <a:rPr lang="en-US"/>
              <a:t> argument invoked to resist </a:t>
            </a:r>
            <a:r>
              <a:rPr lang="en-US" i="1"/>
              <a:t>any</a:t>
            </a:r>
            <a:r>
              <a:rPr lang="en-US"/>
              <a:t> new regulation of firearms</a:t>
            </a:r>
          </a:p>
        </p:txBody>
      </p:sp>
      <p:sp>
        <p:nvSpPr>
          <p:cNvPr id="144386" name="Rectangle 1026"/>
          <p:cNvSpPr>
            <a:spLocks noGrp="1" noChangeArrowheads="1"/>
          </p:cNvSpPr>
          <p:nvPr>
            <p:ph type="title"/>
          </p:nvPr>
        </p:nvSpPr>
        <p:spPr>
          <a:xfrm>
            <a:off x="685800" y="228600"/>
            <a:ext cx="7772400" cy="1143000"/>
          </a:xfrm>
        </p:spPr>
        <p:txBody>
          <a:bodyPr/>
          <a:lstStyle/>
          <a:p>
            <a:r>
              <a:rPr lang="en-US" sz="4000" b="1"/>
              <a:t>Many Proposed Interventions Meet Political Resistance</a:t>
            </a:r>
          </a:p>
        </p:txBody>
      </p:sp>
      <p:sp>
        <p:nvSpPr>
          <p:cNvPr id="144391" name="AutoShape 1031"/>
          <p:cNvSpPr>
            <a:spLocks noChangeArrowheads="1"/>
          </p:cNvSpPr>
          <p:nvPr/>
        </p:nvSpPr>
        <p:spPr bwMode="auto">
          <a:xfrm>
            <a:off x="4191000" y="6400800"/>
            <a:ext cx="2286000" cy="685800"/>
          </a:xfrm>
          <a:prstGeom prst="rightArrow">
            <a:avLst>
              <a:gd name="adj1" fmla="val 50000"/>
              <a:gd name="adj2" fmla="val 8333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144392" name="AutoShape 1032"/>
          <p:cNvSpPr>
            <a:spLocks noChangeArrowheads="1"/>
          </p:cNvSpPr>
          <p:nvPr/>
        </p:nvSpPr>
        <p:spPr bwMode="auto">
          <a:xfrm>
            <a:off x="3429000" y="2438400"/>
            <a:ext cx="1981200" cy="1066800"/>
          </a:xfrm>
          <a:prstGeom prst="rightArrow">
            <a:avLst>
              <a:gd name="adj1" fmla="val 50000"/>
              <a:gd name="adj2" fmla="val 46429"/>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144394" name="AutoShape 1034"/>
          <p:cNvSpPr>
            <a:spLocks noChangeArrowheads="1"/>
          </p:cNvSpPr>
          <p:nvPr/>
        </p:nvSpPr>
        <p:spPr bwMode="auto">
          <a:xfrm>
            <a:off x="2514600" y="1676400"/>
            <a:ext cx="2438400" cy="609600"/>
          </a:xfrm>
          <a:prstGeom prst="rightArrow">
            <a:avLst>
              <a:gd name="adj1" fmla="val 50000"/>
              <a:gd name="adj2" fmla="val 10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144403" name="Rectangle 1043"/>
          <p:cNvSpPr>
            <a:spLocks noGrp="1" noChangeArrowheads="1"/>
          </p:cNvSpPr>
          <p:nvPr>
            <p:ph type="body" sz="half" idx="2"/>
          </p:nvPr>
        </p:nvSpPr>
        <p:spPr>
          <a:xfrm>
            <a:off x="304800" y="5181600"/>
            <a:ext cx="9144000" cy="1447800"/>
          </a:xfrm>
        </p:spPr>
        <p:txBody>
          <a:bodyPr/>
          <a:lstStyle/>
          <a:p>
            <a:pPr>
              <a:buFontTx/>
              <a:buNone/>
            </a:pPr>
            <a:r>
              <a:rPr lang="en-US"/>
              <a:t>Gun control advocates unrealistic in their goals</a:t>
            </a:r>
          </a:p>
          <a:p>
            <a:pPr lvl="1"/>
            <a:r>
              <a:rPr lang="en-US"/>
              <a:t>Prohibition</a:t>
            </a:r>
          </a:p>
          <a:p>
            <a:pPr lvl="1"/>
            <a:r>
              <a:rPr lang="en-US"/>
              <a:t>No acknowledgement of legitimate use of firearms</a:t>
            </a:r>
          </a:p>
          <a:p>
            <a:endParaRPr lang="en-US"/>
          </a:p>
        </p:txBody>
      </p:sp>
      <p:sp>
        <p:nvSpPr>
          <p:cNvPr id="144404" name="AutoShape 1044"/>
          <p:cNvSpPr>
            <a:spLocks noChangeArrowheads="1"/>
          </p:cNvSpPr>
          <p:nvPr/>
        </p:nvSpPr>
        <p:spPr bwMode="auto">
          <a:xfrm>
            <a:off x="6934200" y="4191000"/>
            <a:ext cx="1752600" cy="838200"/>
          </a:xfrm>
          <a:prstGeom prst="rightArrow">
            <a:avLst>
              <a:gd name="adj1" fmla="val 50000"/>
              <a:gd name="adj2" fmla="val 52273"/>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144405" name="AutoShape 1045"/>
          <p:cNvSpPr>
            <a:spLocks noChangeArrowheads="1"/>
          </p:cNvSpPr>
          <p:nvPr/>
        </p:nvSpPr>
        <p:spPr bwMode="auto">
          <a:xfrm rot="-10800000">
            <a:off x="228600" y="4191000"/>
            <a:ext cx="1752600" cy="838200"/>
          </a:xfrm>
          <a:prstGeom prst="rightArrow">
            <a:avLst>
              <a:gd name="adj1" fmla="val 50000"/>
              <a:gd name="adj2" fmla="val 52273"/>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144406" name="Line 1046"/>
          <p:cNvSpPr>
            <a:spLocks noChangeShapeType="1"/>
          </p:cNvSpPr>
          <p:nvPr/>
        </p:nvSpPr>
        <p:spPr bwMode="auto">
          <a:xfrm>
            <a:off x="1981200" y="4572000"/>
            <a:ext cx="4953000" cy="0"/>
          </a:xfrm>
          <a:prstGeom prst="line">
            <a:avLst/>
          </a:prstGeom>
          <a:noFill/>
          <a:ln w="952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85800" y="76200"/>
            <a:ext cx="7772400" cy="1143000"/>
          </a:xfrm>
        </p:spPr>
        <p:txBody>
          <a:bodyPr/>
          <a:lstStyle/>
          <a:p>
            <a:pPr>
              <a:lnSpc>
                <a:spcPct val="90000"/>
              </a:lnSpc>
            </a:pPr>
            <a:r>
              <a:rPr lang="en-US" sz="4000" b="1">
                <a:effectLst>
                  <a:outerShdw blurRad="38100" dist="38100" dir="2700000" algn="tl">
                    <a:srgbClr val="000000"/>
                  </a:outerShdw>
                </a:effectLst>
              </a:rPr>
              <a:t>Unite on Common Ground</a:t>
            </a:r>
            <a:endParaRPr lang="en-US" sz="3600" b="1" i="1">
              <a:solidFill>
                <a:srgbClr val="FF99CC"/>
              </a:solidFill>
            </a:endParaRPr>
          </a:p>
        </p:txBody>
      </p:sp>
      <p:sp>
        <p:nvSpPr>
          <p:cNvPr id="66563" name="AutoShape 3"/>
          <p:cNvSpPr>
            <a:spLocks noChangeArrowheads="1"/>
          </p:cNvSpPr>
          <p:nvPr/>
        </p:nvSpPr>
        <p:spPr bwMode="auto">
          <a:xfrm>
            <a:off x="304800" y="1828800"/>
            <a:ext cx="8458200" cy="838200"/>
          </a:xfrm>
          <a:prstGeom prst="leftRightArrow">
            <a:avLst>
              <a:gd name="adj1" fmla="val 50000"/>
              <a:gd name="adj2" fmla="val 201818"/>
            </a:avLst>
          </a:prstGeom>
          <a:solidFill>
            <a:srgbClr val="99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564" name="Rectangle 4"/>
          <p:cNvSpPr>
            <a:spLocks noChangeArrowheads="1"/>
          </p:cNvSpPr>
          <p:nvPr/>
        </p:nvSpPr>
        <p:spPr bwMode="auto">
          <a:xfrm>
            <a:off x="304800" y="1292225"/>
            <a:ext cx="11160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en-US" sz="4000" b="1" i="0">
                <a:solidFill>
                  <a:schemeClr val="bg1"/>
                </a:solidFill>
                <a:effectLst>
                  <a:outerShdw blurRad="38100" dist="38100" dir="2700000" algn="tl">
                    <a:srgbClr val="000000"/>
                  </a:outerShdw>
                </a:effectLst>
                <a:latin typeface="Arial" charset="0"/>
              </a:rPr>
              <a:t>Left</a:t>
            </a:r>
          </a:p>
        </p:txBody>
      </p:sp>
      <p:sp>
        <p:nvSpPr>
          <p:cNvPr id="66565" name="Rectangle 5"/>
          <p:cNvSpPr>
            <a:spLocks noChangeArrowheads="1"/>
          </p:cNvSpPr>
          <p:nvPr/>
        </p:nvSpPr>
        <p:spPr bwMode="auto">
          <a:xfrm>
            <a:off x="7391400" y="1292225"/>
            <a:ext cx="14811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4000" b="1" i="0">
                <a:solidFill>
                  <a:schemeClr val="bg1"/>
                </a:solidFill>
                <a:effectLst>
                  <a:outerShdw blurRad="38100" dist="38100" dir="2700000" algn="tl">
                    <a:srgbClr val="000000"/>
                  </a:outerShdw>
                </a:effectLst>
                <a:latin typeface="Arial" charset="0"/>
              </a:rPr>
              <a:t>Right</a:t>
            </a:r>
            <a:endParaRPr lang="en-US" sz="4000" b="1" i="0">
              <a:solidFill>
                <a:srgbClr val="FFFF00"/>
              </a:solidFill>
              <a:effectLst>
                <a:outerShdw blurRad="38100" dist="38100" dir="2700000" algn="tl">
                  <a:srgbClr val="000000"/>
                </a:outerShdw>
              </a:effectLst>
            </a:endParaRPr>
          </a:p>
        </p:txBody>
      </p:sp>
      <p:sp>
        <p:nvSpPr>
          <p:cNvPr id="66566" name="AutoShape 6"/>
          <p:cNvSpPr>
            <a:spLocks noChangeArrowheads="1"/>
          </p:cNvSpPr>
          <p:nvPr/>
        </p:nvSpPr>
        <p:spPr bwMode="auto">
          <a:xfrm>
            <a:off x="2209800" y="2057400"/>
            <a:ext cx="733425" cy="1214438"/>
          </a:xfrm>
          <a:prstGeom prst="curvedRightArrow">
            <a:avLst>
              <a:gd name="adj1" fmla="val 33117"/>
              <a:gd name="adj2" fmla="val 66234"/>
              <a:gd name="adj3" fmla="val 33333"/>
            </a:avLst>
          </a:prstGeom>
          <a:solidFill>
            <a:srgbClr val="99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567" name="AutoShape 7"/>
          <p:cNvSpPr>
            <a:spLocks noChangeArrowheads="1"/>
          </p:cNvSpPr>
          <p:nvPr/>
        </p:nvSpPr>
        <p:spPr bwMode="auto">
          <a:xfrm>
            <a:off x="6200775" y="2057400"/>
            <a:ext cx="733425" cy="1214438"/>
          </a:xfrm>
          <a:prstGeom prst="curvedLeftArrow">
            <a:avLst>
              <a:gd name="adj1" fmla="val 33117"/>
              <a:gd name="adj2" fmla="val 66234"/>
              <a:gd name="adj3" fmla="val 33333"/>
            </a:avLst>
          </a:prstGeom>
          <a:solidFill>
            <a:srgbClr val="99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568" name="Text Box 8"/>
          <p:cNvSpPr txBox="1">
            <a:spLocks noChangeArrowheads="1"/>
          </p:cNvSpPr>
          <p:nvPr/>
        </p:nvSpPr>
        <p:spPr bwMode="auto">
          <a:xfrm>
            <a:off x="2590800" y="1143000"/>
            <a:ext cx="39624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80000"/>
              </a:lnSpc>
            </a:pPr>
            <a:r>
              <a:rPr lang="en-US" sz="3600" b="1" i="0">
                <a:solidFill>
                  <a:schemeClr val="bg1"/>
                </a:solidFill>
                <a:effectLst>
                  <a:outerShdw blurRad="38100" dist="38100" dir="2700000" algn="tl">
                    <a:srgbClr val="000000"/>
                  </a:outerShdw>
                </a:effectLst>
                <a:latin typeface="Arial" charset="0"/>
              </a:rPr>
              <a:t>Reasonable Middle Ground</a:t>
            </a:r>
            <a:endParaRPr lang="en-US" sz="3600" b="1" i="0">
              <a:effectLst>
                <a:outerShdw blurRad="38100" dist="38100" dir="2700000" algn="tl">
                  <a:srgbClr val="FFFFFF"/>
                </a:outerShdw>
              </a:effectLst>
              <a:latin typeface="Arial" charset="0"/>
            </a:endParaRPr>
          </a:p>
        </p:txBody>
      </p:sp>
      <p:sp>
        <p:nvSpPr>
          <p:cNvPr id="66569" name="Text Box 9"/>
          <p:cNvSpPr txBox="1">
            <a:spLocks noChangeArrowheads="1"/>
          </p:cNvSpPr>
          <p:nvPr/>
        </p:nvSpPr>
        <p:spPr bwMode="auto">
          <a:xfrm>
            <a:off x="2590800" y="2971800"/>
            <a:ext cx="56388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60000"/>
              </a:lnSpc>
              <a:buFontTx/>
              <a:buChar char="•"/>
            </a:pPr>
            <a:endParaRPr lang="en-US" b="1" i="0">
              <a:effectLst>
                <a:outerShdw blurRad="38100" dist="38100" dir="2700000" algn="tl">
                  <a:srgbClr val="FFFFFF"/>
                </a:outerShdw>
              </a:effectLst>
              <a:latin typeface="Arial" charset="0"/>
            </a:endParaRPr>
          </a:p>
          <a:p>
            <a:pPr>
              <a:spcBef>
                <a:spcPct val="20000"/>
              </a:spcBef>
              <a:buFontTx/>
              <a:buChar char="•"/>
            </a:pPr>
            <a:r>
              <a:rPr lang="en-US" b="1" i="0">
                <a:solidFill>
                  <a:schemeClr val="bg1"/>
                </a:solidFill>
                <a:effectLst/>
                <a:latin typeface="Arial" charset="0"/>
              </a:rPr>
              <a:t>Recognize firearm injury as a public health problem</a:t>
            </a:r>
          </a:p>
          <a:p>
            <a:pPr>
              <a:spcBef>
                <a:spcPct val="20000"/>
              </a:spcBef>
              <a:buFontTx/>
              <a:buChar char="•"/>
            </a:pPr>
            <a:r>
              <a:rPr lang="en-US" b="1" i="0">
                <a:solidFill>
                  <a:schemeClr val="bg1"/>
                </a:solidFill>
                <a:effectLst/>
                <a:latin typeface="Arial" charset="0"/>
              </a:rPr>
              <a:t>Focus on reducing lethality &amp; increasing safety</a:t>
            </a:r>
          </a:p>
          <a:p>
            <a:pPr lvl="1">
              <a:lnSpc>
                <a:spcPct val="60000"/>
              </a:lnSpc>
              <a:buFontTx/>
              <a:buChar char="•"/>
            </a:pPr>
            <a:r>
              <a:rPr lang="en-US" i="0">
                <a:solidFill>
                  <a:schemeClr val="bg1"/>
                </a:solidFill>
                <a:effectLst>
                  <a:outerShdw blurRad="38100" dist="38100" dir="2700000" algn="tl">
                    <a:srgbClr val="000000"/>
                  </a:outerShdw>
                </a:effectLst>
                <a:latin typeface="Arial" charset="0"/>
              </a:rPr>
              <a:t>Data/Research</a:t>
            </a:r>
          </a:p>
          <a:p>
            <a:pPr lvl="1">
              <a:lnSpc>
                <a:spcPct val="70000"/>
              </a:lnSpc>
              <a:buFontTx/>
              <a:buChar char="•"/>
            </a:pPr>
            <a:r>
              <a:rPr lang="en-US" i="0">
                <a:solidFill>
                  <a:schemeClr val="bg1"/>
                </a:solidFill>
                <a:effectLst>
                  <a:outerShdw blurRad="38100" dist="38100" dir="2700000" algn="tl">
                    <a:srgbClr val="000000"/>
                  </a:outerShdw>
                </a:effectLst>
                <a:latin typeface="Arial" charset="0"/>
              </a:rPr>
              <a:t>Agent: Firearm Safety, Availability</a:t>
            </a:r>
          </a:p>
          <a:p>
            <a:pPr lvl="1">
              <a:lnSpc>
                <a:spcPct val="60000"/>
              </a:lnSpc>
              <a:buFontTx/>
              <a:buChar char="•"/>
            </a:pPr>
            <a:r>
              <a:rPr lang="en-US" i="0">
                <a:solidFill>
                  <a:schemeClr val="bg1"/>
                </a:solidFill>
                <a:effectLst>
                  <a:outerShdw blurRad="38100" dist="38100" dir="2700000" algn="tl">
                    <a:srgbClr val="000000"/>
                  </a:outerShdw>
                </a:effectLst>
                <a:latin typeface="Arial" charset="0"/>
              </a:rPr>
              <a:t>Individuals</a:t>
            </a:r>
          </a:p>
          <a:p>
            <a:pPr lvl="1">
              <a:lnSpc>
                <a:spcPct val="60000"/>
              </a:lnSpc>
              <a:buFontTx/>
              <a:buChar char="•"/>
            </a:pPr>
            <a:r>
              <a:rPr lang="en-US" i="0">
                <a:solidFill>
                  <a:schemeClr val="bg1"/>
                </a:solidFill>
                <a:effectLst>
                  <a:outerShdw blurRad="38100" dist="38100" dir="2700000" algn="tl">
                    <a:srgbClr val="000000"/>
                  </a:outerShdw>
                </a:effectLst>
                <a:latin typeface="Arial" charset="0"/>
              </a:rPr>
              <a:t>Environment: Local to National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ChangeArrowheads="1"/>
          </p:cNvSpPr>
          <p:nvPr/>
        </p:nvSpPr>
        <p:spPr bwMode="auto">
          <a:xfrm>
            <a:off x="271463" y="685800"/>
            <a:ext cx="8534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p>
            <a:pPr algn="ctr">
              <a:spcBef>
                <a:spcPct val="0"/>
              </a:spcBef>
            </a:pPr>
            <a:endParaRPr lang="en-US" sz="4400" i="0">
              <a:solidFill>
                <a:srgbClr val="FFFF00"/>
              </a:solidFill>
              <a:effectLst/>
              <a:latin typeface="Arial" charset="0"/>
            </a:endParaRPr>
          </a:p>
        </p:txBody>
      </p:sp>
      <p:sp>
        <p:nvSpPr>
          <p:cNvPr id="58371" name="Rectangle 1027"/>
          <p:cNvSpPr>
            <a:spLocks noChangeArrowheads="1"/>
          </p:cNvSpPr>
          <p:nvPr/>
        </p:nvSpPr>
        <p:spPr bwMode="auto">
          <a:xfrm>
            <a:off x="474663" y="1600200"/>
            <a:ext cx="839787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a:spcBef>
                <a:spcPct val="20000"/>
              </a:spcBef>
              <a:buFontTx/>
              <a:buChar char="•"/>
            </a:pPr>
            <a:endParaRPr lang="en-US" sz="3200" i="0">
              <a:solidFill>
                <a:schemeClr val="bg1"/>
              </a:solidFill>
              <a:effectLst/>
              <a:latin typeface="Arial" charset="0"/>
            </a:endParaRPr>
          </a:p>
        </p:txBody>
      </p:sp>
      <p:sp>
        <p:nvSpPr>
          <p:cNvPr id="58372" name="Text Box 1028"/>
          <p:cNvSpPr txBox="1">
            <a:spLocks noChangeArrowheads="1"/>
          </p:cNvSpPr>
          <p:nvPr/>
        </p:nvSpPr>
        <p:spPr bwMode="auto">
          <a:xfrm>
            <a:off x="685800" y="6248400"/>
            <a:ext cx="325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800" i="0">
                <a:solidFill>
                  <a:schemeClr val="bg1"/>
                </a:solidFill>
                <a:effectLst/>
                <a:latin typeface="Arial" charset="0"/>
              </a:rPr>
              <a:t>Hemenway D. </a:t>
            </a:r>
            <a:r>
              <a:rPr lang="en-US" sz="1800">
                <a:solidFill>
                  <a:schemeClr val="bg1"/>
                </a:solidFill>
                <a:effectLst/>
                <a:latin typeface="Arial" charset="0"/>
              </a:rPr>
              <a:t>NEJM</a:t>
            </a:r>
            <a:r>
              <a:rPr lang="en-US" sz="1800" i="0">
                <a:solidFill>
                  <a:schemeClr val="bg1"/>
                </a:solidFill>
                <a:effectLst/>
                <a:latin typeface="Arial" charset="0"/>
              </a:rPr>
              <a:t>, 1998</a:t>
            </a:r>
            <a:endParaRPr lang="en-US" sz="1600" i="0">
              <a:solidFill>
                <a:srgbClr val="00FFFF"/>
              </a:solidFill>
              <a:effectLst/>
              <a:latin typeface="Arial" charset="0"/>
            </a:endParaRPr>
          </a:p>
        </p:txBody>
      </p:sp>
      <p:sp>
        <p:nvSpPr>
          <p:cNvPr id="58374" name="Rectangle 1030"/>
          <p:cNvSpPr>
            <a:spLocks noChangeArrowheads="1"/>
          </p:cNvSpPr>
          <p:nvPr/>
        </p:nvSpPr>
        <p:spPr bwMode="auto">
          <a:xfrm>
            <a:off x="381000" y="152400"/>
            <a:ext cx="82629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p>
            <a:pPr algn="ctr">
              <a:spcBef>
                <a:spcPct val="0"/>
              </a:spcBef>
            </a:pPr>
            <a:r>
              <a:rPr lang="en-US" sz="4400" b="1" i="0">
                <a:solidFill>
                  <a:srgbClr val="FFFF00"/>
                </a:solidFill>
                <a:effectLst>
                  <a:outerShdw blurRad="38100" dist="38100" dir="2700000" algn="tl">
                    <a:srgbClr val="000000"/>
                  </a:outerShdw>
                </a:effectLst>
                <a:latin typeface="Arial" charset="0"/>
              </a:rPr>
              <a:t>Injury Reduction as a Goal</a:t>
            </a:r>
            <a:r>
              <a:rPr lang="en-US" sz="3600" b="1" i="0">
                <a:solidFill>
                  <a:srgbClr val="FFFF00"/>
                </a:solidFill>
                <a:effectLst/>
                <a:latin typeface="Arial" charset="0"/>
              </a:rPr>
              <a:t/>
            </a:r>
            <a:br>
              <a:rPr lang="en-US" sz="3600" b="1" i="0">
                <a:solidFill>
                  <a:srgbClr val="FFFF00"/>
                </a:solidFill>
                <a:effectLst/>
                <a:latin typeface="Arial" charset="0"/>
              </a:rPr>
            </a:br>
            <a:r>
              <a:rPr lang="en-US" sz="3200" b="1" i="0">
                <a:solidFill>
                  <a:srgbClr val="FF9966"/>
                </a:solidFill>
                <a:effectLst>
                  <a:outerShdw blurRad="38100" dist="38100" dir="2700000" algn="tl">
                    <a:srgbClr val="000000"/>
                  </a:outerShdw>
                </a:effectLst>
                <a:latin typeface="Arial" charset="0"/>
              </a:rPr>
              <a:t>Motor Vehicle Injuries as a Model</a:t>
            </a:r>
            <a:endParaRPr lang="en-US" sz="3600" b="1" i="0">
              <a:solidFill>
                <a:srgbClr val="FF9966"/>
              </a:solidFill>
              <a:effectLst/>
              <a:latin typeface="Arial" charset="0"/>
            </a:endParaRPr>
          </a:p>
        </p:txBody>
      </p:sp>
      <p:sp>
        <p:nvSpPr>
          <p:cNvPr id="58375" name="Rectangle 1031"/>
          <p:cNvSpPr>
            <a:spLocks noChangeArrowheads="1"/>
          </p:cNvSpPr>
          <p:nvPr/>
        </p:nvSpPr>
        <p:spPr bwMode="auto">
          <a:xfrm>
            <a:off x="609600" y="1600200"/>
            <a:ext cx="800893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a:spcBef>
                <a:spcPct val="20000"/>
              </a:spcBef>
              <a:buClr>
                <a:srgbClr val="FFFF00"/>
              </a:buClr>
              <a:buFontTx/>
              <a:buChar char="•"/>
            </a:pPr>
            <a:r>
              <a:rPr lang="en-US" sz="2800" i="0">
                <a:solidFill>
                  <a:schemeClr val="bg1"/>
                </a:solidFill>
                <a:effectLst/>
                <a:latin typeface="Arial" charset="0"/>
              </a:rPr>
              <a:t>Injury control experts recognized that changing the vehicle and highway environment was more effective than changing human behavior</a:t>
            </a:r>
          </a:p>
          <a:p>
            <a:pPr marL="342900" indent="-342900">
              <a:spcBef>
                <a:spcPct val="20000"/>
              </a:spcBef>
              <a:buFontTx/>
              <a:buChar char="•"/>
            </a:pPr>
            <a:endParaRPr lang="en-US" sz="1000" i="0">
              <a:solidFill>
                <a:schemeClr val="bg1"/>
              </a:solidFill>
              <a:effectLst/>
              <a:latin typeface="Arial" charset="0"/>
            </a:endParaRPr>
          </a:p>
          <a:p>
            <a:pPr marL="342900" indent="-342900">
              <a:spcBef>
                <a:spcPct val="20000"/>
              </a:spcBef>
              <a:buClr>
                <a:srgbClr val="FFFF00"/>
              </a:buClr>
              <a:buFontTx/>
              <a:buChar char="•"/>
            </a:pPr>
            <a:r>
              <a:rPr lang="en-US" sz="2800" i="0">
                <a:solidFill>
                  <a:schemeClr val="bg1"/>
                </a:solidFill>
                <a:effectLst/>
                <a:latin typeface="Arial" charset="0"/>
              </a:rPr>
              <a:t>Automobiles and roads were improved to decrease collisions and reduce serious injuries if there was a collision</a:t>
            </a:r>
          </a:p>
          <a:p>
            <a:pPr marL="342900" indent="-342900">
              <a:spcBef>
                <a:spcPct val="20000"/>
              </a:spcBef>
              <a:buClr>
                <a:srgbClr val="FFFF00"/>
              </a:buClr>
              <a:buFontTx/>
              <a:buChar char="•"/>
            </a:pPr>
            <a:endParaRPr lang="en-US" sz="1000" i="0">
              <a:solidFill>
                <a:schemeClr val="bg1"/>
              </a:solidFill>
              <a:effectLst/>
              <a:latin typeface="Arial" charset="0"/>
            </a:endParaRPr>
          </a:p>
          <a:p>
            <a:pPr marL="342900" indent="-342900">
              <a:spcBef>
                <a:spcPct val="20000"/>
              </a:spcBef>
              <a:buClr>
                <a:srgbClr val="FFFF00"/>
              </a:buClr>
              <a:buFontTx/>
              <a:buChar char="•"/>
            </a:pPr>
            <a:r>
              <a:rPr lang="en-US" sz="2800" i="0">
                <a:solidFill>
                  <a:schemeClr val="bg1"/>
                </a:solidFill>
                <a:effectLst/>
                <a:latin typeface="Arial" charset="0"/>
              </a:rPr>
              <a:t>Since the 1950s, the number of motor vehicle fatalities per mile has been reduced by over 75%.</a:t>
            </a:r>
            <a:endParaRPr lang="en-US" sz="3600" i="0">
              <a:solidFill>
                <a:srgbClr val="FFFF00"/>
              </a:solidFill>
              <a:effectLst/>
              <a:latin typeface="Arial" charset="0"/>
            </a:endParaRPr>
          </a:p>
        </p:txBody>
      </p:sp>
    </p:spTree>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shade val="46275"/>
                <a:invGamma/>
              </a:schemeClr>
            </a:gs>
          </a:gsLst>
          <a:lin ang="5400000" scaled="1"/>
        </a:gradFill>
        <a:effectLst/>
      </p:bgPr>
    </p:bg>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nvGraphicFramePr>
        <p:xfrm>
          <a:off x="0" y="1219200"/>
          <a:ext cx="8839200" cy="5067300"/>
        </p:xfrm>
        <a:graphic>
          <a:graphicData uri="http://schemas.openxmlformats.org/presentationml/2006/ole">
            <mc:AlternateContent xmlns:mc="http://schemas.openxmlformats.org/markup-compatibility/2006">
              <mc:Choice xmlns:v="urn:schemas-microsoft-com:vml" Requires="v">
                <p:oleObj spid="_x0000_s19466" name="Worksheet" r:id="rId4" imgW="7401163" imgH="3238738" progId="Excel.Sheet.8">
                  <p:embed/>
                </p:oleObj>
              </mc:Choice>
              <mc:Fallback>
                <p:oleObj name="Worksheet" r:id="rId4" imgW="7401163" imgH="3238738" progId="Excel.Shee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r="8696"/>
                      <a:stretch>
                        <a:fillRect/>
                      </a:stretch>
                    </p:blipFill>
                    <p:spPr bwMode="auto">
                      <a:xfrm>
                        <a:off x="0" y="1219200"/>
                        <a:ext cx="8839200"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9" name="Rectangle 3"/>
          <p:cNvSpPr>
            <a:spLocks noGrp="1" noChangeArrowheads="1"/>
          </p:cNvSpPr>
          <p:nvPr>
            <p:ph type="title"/>
          </p:nvPr>
        </p:nvSpPr>
        <p:spPr>
          <a:xfrm>
            <a:off x="228600" y="304800"/>
            <a:ext cx="8686800" cy="838200"/>
          </a:xfrm>
        </p:spPr>
        <p:txBody>
          <a:bodyPr/>
          <a:lstStyle/>
          <a:p>
            <a:r>
              <a:rPr lang="en-US" sz="3200" b="1">
                <a:effectLst>
                  <a:outerShdw blurRad="38100" dist="38100" dir="2700000" algn="tl">
                    <a:srgbClr val="000000"/>
                  </a:outerShdw>
                </a:effectLst>
              </a:rPr>
              <a:t>Firearm and Motor-vehicle related Mortality</a:t>
            </a:r>
            <a:br>
              <a:rPr lang="en-US" sz="3200" b="1">
                <a:effectLst>
                  <a:outerShdw blurRad="38100" dist="38100" dir="2700000" algn="tl">
                    <a:srgbClr val="000000"/>
                  </a:outerShdw>
                </a:effectLst>
              </a:rPr>
            </a:br>
            <a:r>
              <a:rPr lang="en-US" sz="3200" b="1">
                <a:solidFill>
                  <a:schemeClr val="bg1"/>
                </a:solidFill>
                <a:effectLst>
                  <a:outerShdw blurRad="38100" dist="38100" dir="2700000" algn="tl">
                    <a:srgbClr val="000000"/>
                  </a:outerShdw>
                </a:effectLst>
              </a:rPr>
              <a:t>U.S.,</a:t>
            </a:r>
            <a:r>
              <a:rPr lang="en-US" sz="3200" b="1">
                <a:effectLst>
                  <a:outerShdw blurRad="38100" dist="38100" dir="2700000" algn="tl">
                    <a:srgbClr val="000000"/>
                  </a:outerShdw>
                </a:effectLst>
              </a:rPr>
              <a:t> </a:t>
            </a:r>
            <a:r>
              <a:rPr lang="en-US" sz="3200" b="1">
                <a:solidFill>
                  <a:schemeClr val="bg1"/>
                </a:solidFill>
                <a:effectLst>
                  <a:outerShdw blurRad="38100" dist="38100" dir="2700000" algn="tl">
                    <a:srgbClr val="000000"/>
                  </a:outerShdw>
                </a:effectLst>
              </a:rPr>
              <a:t>1968-1999</a:t>
            </a:r>
            <a:endParaRPr lang="en-US" sz="3600">
              <a:solidFill>
                <a:schemeClr val="accent2"/>
              </a:solidFill>
            </a:endParaRPr>
          </a:p>
        </p:txBody>
      </p:sp>
      <p:sp>
        <p:nvSpPr>
          <p:cNvPr id="19460" name="Text Box 4"/>
          <p:cNvSpPr txBox="1">
            <a:spLocks noChangeArrowheads="1"/>
          </p:cNvSpPr>
          <p:nvPr/>
        </p:nvSpPr>
        <p:spPr bwMode="auto">
          <a:xfrm>
            <a:off x="-30480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0"/>
              </a:spcBef>
            </a:pPr>
            <a:r>
              <a:rPr lang="en-US" sz="1200" i="0">
                <a:solidFill>
                  <a:schemeClr val="bg1"/>
                </a:solidFill>
                <a:effectLst/>
                <a:latin typeface="Arial" charset="0"/>
              </a:rPr>
              <a:t>*Age-adjusted rates per 100,000 U.S. standard population based on year 1940 standard for 1968-1980</a:t>
            </a:r>
          </a:p>
          <a:p>
            <a:pPr algn="ctr">
              <a:spcBef>
                <a:spcPct val="0"/>
              </a:spcBef>
            </a:pPr>
            <a:r>
              <a:rPr lang="en-US" sz="1200" i="0">
                <a:solidFill>
                  <a:schemeClr val="bg1"/>
                </a:solidFill>
                <a:effectLst/>
                <a:latin typeface="Arial" charset="0"/>
              </a:rPr>
              <a:t> and to 2000 standard for 1981-1999</a:t>
            </a:r>
          </a:p>
        </p:txBody>
      </p:sp>
      <p:sp>
        <p:nvSpPr>
          <p:cNvPr id="19461" name="Text Box 5"/>
          <p:cNvSpPr txBox="1">
            <a:spLocks noChangeArrowheads="1"/>
          </p:cNvSpPr>
          <p:nvPr/>
        </p:nvSpPr>
        <p:spPr bwMode="auto">
          <a:xfrm>
            <a:off x="914400" y="6096000"/>
            <a:ext cx="7467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i="0">
                <a:solidFill>
                  <a:schemeClr val="bg1"/>
                </a:solidFill>
                <a:effectLst/>
                <a:latin typeface="Arial" charset="0"/>
              </a:rPr>
              <a:t>Source: MMWR Vol 43, No 3 and National Center for Injury Prevention and Control</a:t>
            </a:r>
            <a:endParaRPr lang="en-US" i="0">
              <a:effectLst/>
            </a:endParaRPr>
          </a:p>
        </p:txBody>
      </p:sp>
      <p:sp>
        <p:nvSpPr>
          <p:cNvPr id="19462" name="Text Box 6"/>
          <p:cNvSpPr txBox="1">
            <a:spLocks noChangeArrowheads="1"/>
          </p:cNvSpPr>
          <p:nvPr/>
        </p:nvSpPr>
        <p:spPr bwMode="auto">
          <a:xfrm rot="-5400000">
            <a:off x="-1120775" y="3252788"/>
            <a:ext cx="3035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b="1" i="0">
                <a:solidFill>
                  <a:schemeClr val="bg1"/>
                </a:solidFill>
                <a:effectLst/>
                <a:latin typeface="Arial" charset="0"/>
              </a:rPr>
              <a:t>Rate* per 100,000 population</a:t>
            </a:r>
            <a:endParaRPr lang="en-US" i="0">
              <a:effectLst/>
              <a:latin typeface="Arial" charset="0"/>
            </a:endParaRPr>
          </a:p>
        </p:txBody>
      </p:sp>
      <p:grpSp>
        <p:nvGrpSpPr>
          <p:cNvPr id="19463" name="Group 7"/>
          <p:cNvGrpSpPr>
            <a:grpSpLocks/>
          </p:cNvGrpSpPr>
          <p:nvPr/>
        </p:nvGrpSpPr>
        <p:grpSpPr bwMode="auto">
          <a:xfrm>
            <a:off x="8223250" y="5834063"/>
            <a:ext cx="914400" cy="1027112"/>
            <a:chOff x="101" y="3465"/>
            <a:chExt cx="654" cy="743"/>
          </a:xfrm>
        </p:grpSpPr>
        <p:pic>
          <p:nvPicPr>
            <p:cNvPr id="19464" name="Picture 8" descr="C:\jodi2\shield_color.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19465" name="Text Box 9"/>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6" name="Picture 2" descr="C:\WINNT\Profiles\wattersf\Desktop\maze.jpg"/>
          <p:cNvPicPr>
            <a:picLocks noChangeAspect="1" noChangeArrowheads="1"/>
          </p:cNvPicPr>
          <p:nvPr/>
        </p:nvPicPr>
        <p:blipFill>
          <a:blip r:embed="rId3">
            <a:extLst>
              <a:ext uri="{28A0092B-C50C-407E-A947-70E740481C1C}">
                <a14:useLocalDpi xmlns:a14="http://schemas.microsoft.com/office/drawing/2010/main" val="0"/>
              </a:ext>
            </a:extLst>
          </a:blip>
          <a:srcRect l="1563" t="15625" r="4688" b="3125"/>
          <a:stretch>
            <a:fillRect/>
          </a:stretch>
        </p:blipFill>
        <p:spPr bwMode="auto">
          <a:xfrm>
            <a:off x="5334000" y="3733800"/>
            <a:ext cx="3505200" cy="2636838"/>
          </a:xfrm>
          <a:prstGeom prst="rect">
            <a:avLst/>
          </a:prstGeom>
          <a:noFill/>
          <a:extLst>
            <a:ext uri="{909E8E84-426E-40dd-AFC4-6F175D3DCCD1}">
              <a14:hiddenFill xmlns:a14="http://schemas.microsoft.com/office/drawing/2010/main">
                <a:solidFill>
                  <a:srgbClr val="FFFFFF"/>
                </a:solidFill>
              </a14:hiddenFill>
            </a:ext>
          </a:extLst>
        </p:spPr>
      </p:pic>
      <p:sp>
        <p:nvSpPr>
          <p:cNvPr id="241667" name="Rectangle 3"/>
          <p:cNvSpPr>
            <a:spLocks noGrp="1" noChangeArrowheads="1"/>
          </p:cNvSpPr>
          <p:nvPr>
            <p:ph type="title"/>
          </p:nvPr>
        </p:nvSpPr>
        <p:spPr>
          <a:xfrm>
            <a:off x="609600" y="228600"/>
            <a:ext cx="7772400" cy="685800"/>
          </a:xfrm>
        </p:spPr>
        <p:txBody>
          <a:bodyPr/>
          <a:lstStyle/>
          <a:p>
            <a:r>
              <a:rPr lang="en-US" sz="4000" b="1">
                <a:effectLst>
                  <a:outerShdw blurRad="38100" dist="38100" dir="2700000" algn="tl">
                    <a:srgbClr val="000000"/>
                  </a:outerShdw>
                </a:effectLst>
              </a:rPr>
              <a:t>The Maze of Data</a:t>
            </a:r>
          </a:p>
        </p:txBody>
      </p:sp>
      <p:sp>
        <p:nvSpPr>
          <p:cNvPr id="241668" name="Text Box 4"/>
          <p:cNvSpPr txBox="1">
            <a:spLocks noChangeArrowheads="1"/>
          </p:cNvSpPr>
          <p:nvPr/>
        </p:nvSpPr>
        <p:spPr bwMode="auto">
          <a:xfrm>
            <a:off x="381000" y="914400"/>
            <a:ext cx="8382000"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75000"/>
              </a:lnSpc>
            </a:pPr>
            <a:r>
              <a:rPr lang="en-US" b="1" i="0">
                <a:solidFill>
                  <a:schemeClr val="bg1"/>
                </a:solidFill>
                <a:effectLst>
                  <a:outerShdw blurRad="38100" dist="38100" dir="2700000" algn="tl">
                    <a:srgbClr val="000000"/>
                  </a:outerShdw>
                </a:effectLst>
                <a:latin typeface="Arial" charset="0"/>
              </a:rPr>
              <a:t> 13 National Data Systems are available</a:t>
            </a:r>
          </a:p>
          <a:p>
            <a:pPr lvl="1">
              <a:lnSpc>
                <a:spcPct val="75000"/>
              </a:lnSpc>
              <a:buFontTx/>
              <a:buChar char="•"/>
            </a:pPr>
            <a:r>
              <a:rPr lang="en-US" sz="1800" b="1" i="0">
                <a:solidFill>
                  <a:schemeClr val="bg1"/>
                </a:solidFill>
                <a:effectLst>
                  <a:outerShdw blurRad="38100" dist="38100" dir="2700000" algn="tl">
                    <a:srgbClr val="000000"/>
                  </a:outerShdw>
                </a:effectLst>
                <a:latin typeface="Arial" charset="0"/>
              </a:rPr>
              <a:t>Managed by separate Federal Agencies</a:t>
            </a:r>
          </a:p>
          <a:p>
            <a:pPr lvl="1">
              <a:lnSpc>
                <a:spcPct val="75000"/>
              </a:lnSpc>
              <a:buFontTx/>
              <a:buChar char="•"/>
            </a:pPr>
            <a:r>
              <a:rPr lang="en-US" sz="1800" b="1" i="0">
                <a:solidFill>
                  <a:schemeClr val="bg1"/>
                </a:solidFill>
                <a:effectLst>
                  <a:outerShdw blurRad="38100" dist="38100" dir="2700000" algn="tl">
                    <a:srgbClr val="000000"/>
                  </a:outerShdw>
                </a:effectLst>
                <a:latin typeface="Arial" charset="0"/>
              </a:rPr>
              <a:t>Primarily broad-based information surveillance</a:t>
            </a:r>
          </a:p>
          <a:p>
            <a:pPr lvl="1">
              <a:lnSpc>
                <a:spcPct val="75000"/>
              </a:lnSpc>
              <a:buFontTx/>
              <a:buChar char="•"/>
            </a:pPr>
            <a:r>
              <a:rPr lang="en-US" sz="1800" b="1" i="0">
                <a:solidFill>
                  <a:schemeClr val="bg1"/>
                </a:solidFill>
                <a:effectLst>
                  <a:outerShdw blurRad="38100" dist="38100" dir="2700000" algn="tl">
                    <a:srgbClr val="000000"/>
                  </a:outerShdw>
                </a:effectLst>
                <a:latin typeface="Arial" charset="0"/>
              </a:rPr>
              <a:t>Community &amp; Individual circumstances not consistently collected        	(ie: types of weapon, victim-offender relation, injury locale, etc.) </a:t>
            </a:r>
          </a:p>
        </p:txBody>
      </p:sp>
      <p:grpSp>
        <p:nvGrpSpPr>
          <p:cNvPr id="241669" name="Group 5"/>
          <p:cNvGrpSpPr>
            <a:grpSpLocks/>
          </p:cNvGrpSpPr>
          <p:nvPr/>
        </p:nvGrpSpPr>
        <p:grpSpPr bwMode="auto">
          <a:xfrm>
            <a:off x="8223250" y="5830888"/>
            <a:ext cx="914400" cy="1027112"/>
            <a:chOff x="101" y="3465"/>
            <a:chExt cx="654" cy="743"/>
          </a:xfrm>
        </p:grpSpPr>
        <p:pic>
          <p:nvPicPr>
            <p:cNvPr id="241670" name="Picture 6" descr="C:\jodi2\shield_colo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241671" name="Text Box 7"/>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sp>
        <p:nvSpPr>
          <p:cNvPr id="241672" name="Text Box 8"/>
          <p:cNvSpPr txBox="1">
            <a:spLocks noChangeArrowheads="1"/>
          </p:cNvSpPr>
          <p:nvPr/>
        </p:nvSpPr>
        <p:spPr bwMode="auto">
          <a:xfrm>
            <a:off x="304800" y="2814638"/>
            <a:ext cx="7924800" cy="381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Tx/>
              <a:buChar char="•"/>
            </a:pPr>
            <a:r>
              <a:rPr lang="en-US" sz="1400" b="1" i="0">
                <a:solidFill>
                  <a:schemeClr val="bg1"/>
                </a:solidFill>
                <a:effectLst>
                  <a:outerShdw blurRad="38100" dist="38100" dir="2700000" algn="tl">
                    <a:srgbClr val="000000"/>
                  </a:outerShdw>
                </a:effectLst>
                <a:latin typeface="Arial" charset="0"/>
              </a:rPr>
              <a:t>National Vital Statistics System-Final Mortality Data (NVSSF)</a:t>
            </a:r>
          </a:p>
          <a:p>
            <a:pPr>
              <a:buFontTx/>
              <a:buChar char="•"/>
            </a:pPr>
            <a:r>
              <a:rPr lang="en-US" sz="1400" b="1" i="0">
                <a:solidFill>
                  <a:schemeClr val="bg1"/>
                </a:solidFill>
                <a:effectLst>
                  <a:outerShdw blurRad="38100" dist="38100" dir="2700000" algn="tl">
                    <a:srgbClr val="000000"/>
                  </a:outerShdw>
                </a:effectLst>
                <a:latin typeface="Arial" charset="0"/>
              </a:rPr>
              <a:t>National Vital Statistics System-Current Mortality Sample (NVSSS)</a:t>
            </a:r>
          </a:p>
          <a:p>
            <a:pPr>
              <a:buFontTx/>
              <a:buChar char="•"/>
            </a:pPr>
            <a:r>
              <a:rPr lang="en-US" sz="1400" b="1" i="0">
                <a:solidFill>
                  <a:schemeClr val="bg1"/>
                </a:solidFill>
                <a:effectLst>
                  <a:outerShdw blurRad="38100" dist="38100" dir="2700000" algn="tl">
                    <a:srgbClr val="000000"/>
                  </a:outerShdw>
                </a:effectLst>
                <a:latin typeface="Arial" charset="0"/>
              </a:rPr>
              <a:t>Uniform Crime Reporting System- Supplemental Homicide Reports (UCRSHR)</a:t>
            </a:r>
          </a:p>
          <a:p>
            <a:pPr>
              <a:buFontTx/>
              <a:buChar char="•"/>
            </a:pPr>
            <a:r>
              <a:rPr lang="en-US" sz="1400" b="1" i="0">
                <a:solidFill>
                  <a:schemeClr val="bg1"/>
                </a:solidFill>
                <a:effectLst>
                  <a:outerShdw blurRad="38100" dist="38100" dir="2700000" algn="tl">
                    <a:srgbClr val="000000"/>
                  </a:outerShdw>
                </a:effectLst>
                <a:latin typeface="Arial" charset="0"/>
              </a:rPr>
              <a:t>Census of Fatal Occupational Injuries (CFOI)</a:t>
            </a:r>
          </a:p>
          <a:p>
            <a:pPr>
              <a:buFontTx/>
              <a:buChar char="•"/>
            </a:pPr>
            <a:r>
              <a:rPr lang="en-US" sz="1400" b="1" i="0">
                <a:solidFill>
                  <a:schemeClr val="bg1"/>
                </a:solidFill>
                <a:effectLst>
                  <a:outerShdw blurRad="38100" dist="38100" dir="2700000" algn="tl">
                    <a:srgbClr val="000000"/>
                  </a:outerShdw>
                </a:effectLst>
                <a:latin typeface="Arial" charset="0"/>
              </a:rPr>
              <a:t>National Traumatic Occupational Fatality Surveillance System (NTOF)</a:t>
            </a:r>
          </a:p>
          <a:p>
            <a:pPr>
              <a:buFontTx/>
              <a:buChar char="•"/>
            </a:pPr>
            <a:r>
              <a:rPr lang="en-US" sz="1400" b="1" i="0">
                <a:solidFill>
                  <a:schemeClr val="bg1"/>
                </a:solidFill>
                <a:effectLst>
                  <a:outerShdw blurRad="38100" dist="38100" dir="2700000" algn="tl">
                    <a:srgbClr val="000000"/>
                  </a:outerShdw>
                </a:effectLst>
                <a:latin typeface="Arial" charset="0"/>
              </a:rPr>
              <a:t>Law Enforcement Officers Killed and Assaulted (LEOKA)</a:t>
            </a:r>
          </a:p>
          <a:p>
            <a:pPr>
              <a:buFontTx/>
              <a:buChar char="•"/>
            </a:pPr>
            <a:r>
              <a:rPr lang="en-US" sz="1400" b="1" i="0">
                <a:solidFill>
                  <a:schemeClr val="bg1"/>
                </a:solidFill>
                <a:effectLst>
                  <a:outerShdw blurRad="38100" dist="38100" dir="2700000" algn="tl">
                    <a:srgbClr val="000000"/>
                  </a:outerShdw>
                </a:effectLst>
                <a:latin typeface="Arial" charset="0"/>
              </a:rPr>
              <a:t>National Ambulatory Medical Care Survey (NAMCS)</a:t>
            </a:r>
          </a:p>
          <a:p>
            <a:pPr>
              <a:buFontTx/>
              <a:buChar char="•"/>
            </a:pPr>
            <a:r>
              <a:rPr lang="en-US" sz="1400" b="1" i="0">
                <a:solidFill>
                  <a:schemeClr val="bg1"/>
                </a:solidFill>
                <a:effectLst>
                  <a:outerShdw blurRad="38100" dist="38100" dir="2700000" algn="tl">
                    <a:srgbClr val="000000"/>
                  </a:outerShdw>
                </a:effectLst>
                <a:latin typeface="Arial" charset="0"/>
              </a:rPr>
              <a:t>National Hospital Ambulatory Medical Care Survey (NHAMCS)</a:t>
            </a:r>
          </a:p>
          <a:p>
            <a:pPr>
              <a:buFontTx/>
              <a:buChar char="•"/>
            </a:pPr>
            <a:r>
              <a:rPr lang="en-US" sz="1400" b="1" i="0">
                <a:solidFill>
                  <a:schemeClr val="bg1"/>
                </a:solidFill>
                <a:effectLst>
                  <a:outerShdw blurRad="38100" dist="38100" dir="2700000" algn="tl">
                    <a:srgbClr val="000000"/>
                  </a:outerShdw>
                </a:effectLst>
                <a:latin typeface="Arial" charset="0"/>
              </a:rPr>
              <a:t>Survey of Occupational Injuries and Illnesses (SOII)</a:t>
            </a:r>
          </a:p>
          <a:p>
            <a:pPr>
              <a:buFontTx/>
              <a:buChar char="•"/>
            </a:pPr>
            <a:r>
              <a:rPr lang="en-US" sz="1400" b="1" i="0">
                <a:solidFill>
                  <a:schemeClr val="bg1"/>
                </a:solidFill>
                <a:effectLst>
                  <a:outerShdw blurRad="38100" dist="38100" dir="2700000" algn="tl">
                    <a:srgbClr val="000000"/>
                  </a:outerShdw>
                </a:effectLst>
                <a:latin typeface="Arial" charset="0"/>
              </a:rPr>
              <a:t>Youth Risk Behavior Surveillance System (YRBSS)</a:t>
            </a:r>
          </a:p>
          <a:p>
            <a:pPr>
              <a:buFontTx/>
              <a:buChar char="•"/>
            </a:pPr>
            <a:r>
              <a:rPr lang="en-US" sz="1400" b="1" i="0">
                <a:solidFill>
                  <a:schemeClr val="bg1"/>
                </a:solidFill>
                <a:effectLst>
                  <a:outerShdw blurRad="38100" dist="38100" dir="2700000" algn="tl">
                    <a:srgbClr val="000000"/>
                  </a:outerShdw>
                </a:effectLst>
                <a:latin typeface="Arial" charset="0"/>
              </a:rPr>
              <a:t>National Crime Victimization Survey(NCVS)</a:t>
            </a:r>
          </a:p>
          <a:p>
            <a:pPr>
              <a:buFontTx/>
              <a:buChar char="•"/>
            </a:pPr>
            <a:r>
              <a:rPr lang="en-US" sz="1400" b="1" i="0">
                <a:solidFill>
                  <a:schemeClr val="bg1"/>
                </a:solidFill>
                <a:effectLst>
                  <a:outerShdw blurRad="38100" dist="38100" dir="2700000" algn="tl">
                    <a:srgbClr val="000000"/>
                  </a:outerShdw>
                </a:effectLst>
                <a:latin typeface="Arial" charset="0"/>
              </a:rPr>
              <a:t>National Health Interview Survey (NHIS)</a:t>
            </a:r>
          </a:p>
        </p:txBody>
      </p:sp>
      <p:sp>
        <p:nvSpPr>
          <p:cNvPr id="241673" name="Text Box 9"/>
          <p:cNvSpPr txBox="1">
            <a:spLocks noChangeArrowheads="1"/>
          </p:cNvSpPr>
          <p:nvPr/>
        </p:nvSpPr>
        <p:spPr bwMode="auto">
          <a:xfrm>
            <a:off x="2133600" y="2514600"/>
            <a:ext cx="6629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r>
              <a:rPr lang="en-US" sz="1200" i="0">
                <a:solidFill>
                  <a:schemeClr val="bg1"/>
                </a:solidFill>
                <a:effectLst/>
                <a:latin typeface="Arial" charset="0"/>
              </a:rPr>
              <a:t>--Annest &amp; Mercy, </a:t>
            </a:r>
            <a:r>
              <a:rPr lang="en-US" sz="1200">
                <a:solidFill>
                  <a:schemeClr val="bg1"/>
                </a:solidFill>
                <a:effectLst/>
                <a:latin typeface="Arial" charset="0"/>
              </a:rPr>
              <a:t>Amer Jnl of Prev Med</a:t>
            </a:r>
            <a:r>
              <a:rPr lang="en-US" sz="1200" i="0">
                <a:solidFill>
                  <a:schemeClr val="bg1"/>
                </a:solidFill>
                <a:effectLst/>
                <a:latin typeface="Arial" charset="0"/>
              </a:rPr>
              <a:t>, 1998</a:t>
            </a:r>
            <a:endParaRPr lang="en-US" i="0">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0" y="609600"/>
            <a:ext cx="9144000" cy="1143000"/>
          </a:xfrm>
        </p:spPr>
        <p:txBody>
          <a:bodyPr/>
          <a:lstStyle/>
          <a:p>
            <a:r>
              <a:rPr lang="en-US" sz="4000" b="1">
                <a:effectLst>
                  <a:outerShdw blurRad="38100" dist="38100" dir="2700000" algn="tl">
                    <a:srgbClr val="000000"/>
                  </a:outerShdw>
                </a:effectLst>
              </a:rPr>
              <a:t>Establishing a National Violent Death Reporting System (NVDRS)</a:t>
            </a:r>
            <a:endParaRPr lang="en-US" sz="4000"/>
          </a:p>
        </p:txBody>
      </p:sp>
      <p:sp>
        <p:nvSpPr>
          <p:cNvPr id="61443" name="Text Box 3"/>
          <p:cNvSpPr txBox="1">
            <a:spLocks noChangeArrowheads="1"/>
          </p:cNvSpPr>
          <p:nvPr/>
        </p:nvSpPr>
        <p:spPr bwMode="auto">
          <a:xfrm>
            <a:off x="2286000" y="2743200"/>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sz="2800" i="0">
              <a:effectLst/>
            </a:endParaRPr>
          </a:p>
        </p:txBody>
      </p:sp>
      <p:sp>
        <p:nvSpPr>
          <p:cNvPr id="61444" name="Text Box 4"/>
          <p:cNvSpPr txBox="1">
            <a:spLocks noChangeArrowheads="1"/>
          </p:cNvSpPr>
          <p:nvPr/>
        </p:nvSpPr>
        <p:spPr bwMode="auto">
          <a:xfrm>
            <a:off x="762000" y="2667000"/>
            <a:ext cx="7391400" cy="255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lang="en-US" i="0">
                <a:solidFill>
                  <a:schemeClr val="bg1"/>
                </a:solidFill>
                <a:effectLst/>
                <a:latin typeface="Arial" charset="0"/>
              </a:rPr>
              <a:t>Within the total provided, $1,500,000 above the budget request is for the National Violent Death Reporting System to gather information on the circumstances of violent deaths and develop effective methods of prevention and intervention</a:t>
            </a:r>
          </a:p>
          <a:p>
            <a:pPr>
              <a:spcBef>
                <a:spcPct val="0"/>
              </a:spcBef>
            </a:pPr>
            <a:endParaRPr lang="en-US" i="0">
              <a:solidFill>
                <a:schemeClr val="bg1"/>
              </a:solidFill>
              <a:effectLst/>
              <a:latin typeface="Arial" charset="0"/>
            </a:endParaRPr>
          </a:p>
          <a:p>
            <a:pPr>
              <a:spcBef>
                <a:spcPct val="0"/>
              </a:spcBef>
            </a:pPr>
            <a:r>
              <a:rPr lang="en-US" sz="1800" i="0">
                <a:solidFill>
                  <a:schemeClr val="bg1"/>
                </a:solidFill>
                <a:effectLst/>
                <a:latin typeface="Arial" charset="0"/>
              </a:rPr>
              <a:t>FY02 Appropriations Bill</a:t>
            </a:r>
            <a:endParaRPr lang="en-US" i="0">
              <a:effectLst/>
              <a:latin typeface="Courier New" charset="0"/>
            </a:endParaRPr>
          </a:p>
        </p:txBody>
      </p:sp>
      <p:sp>
        <p:nvSpPr>
          <p:cNvPr id="61445" name="Rectangle 5"/>
          <p:cNvSpPr>
            <a:spLocks noChangeArrowheads="1"/>
          </p:cNvSpPr>
          <p:nvPr/>
        </p:nvSpPr>
        <p:spPr bwMode="auto">
          <a:xfrm>
            <a:off x="685800" y="2590800"/>
            <a:ext cx="7543800" cy="2743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050"/>
          <p:cNvSpPr>
            <a:spLocks noGrp="1" noChangeArrowheads="1"/>
          </p:cNvSpPr>
          <p:nvPr>
            <p:ph type="title"/>
          </p:nvPr>
        </p:nvSpPr>
        <p:spPr>
          <a:xfrm>
            <a:off x="685800" y="381000"/>
            <a:ext cx="7772400" cy="1143000"/>
          </a:xfrm>
        </p:spPr>
        <p:txBody>
          <a:bodyPr/>
          <a:lstStyle/>
          <a:p>
            <a:r>
              <a:rPr lang="en-US" sz="4800" b="1">
                <a:effectLst>
                  <a:outerShdw blurRad="38100" dist="38100" dir="2700000" algn="tl">
                    <a:srgbClr val="000000"/>
                  </a:outerShdw>
                </a:effectLst>
              </a:rPr>
              <a:t>Intervention Approaches</a:t>
            </a:r>
            <a:endParaRPr lang="en-US"/>
          </a:p>
        </p:txBody>
      </p:sp>
      <p:sp>
        <p:nvSpPr>
          <p:cNvPr id="224259" name="Rectangle 2051"/>
          <p:cNvSpPr>
            <a:spLocks noGrp="1" noChangeArrowheads="1"/>
          </p:cNvSpPr>
          <p:nvPr>
            <p:ph type="body" sz="half" idx="1"/>
          </p:nvPr>
        </p:nvSpPr>
        <p:spPr>
          <a:xfrm>
            <a:off x="914400" y="1752600"/>
            <a:ext cx="7620000" cy="1752600"/>
          </a:xfrm>
        </p:spPr>
        <p:txBody>
          <a:bodyPr/>
          <a:lstStyle/>
          <a:p>
            <a:r>
              <a:rPr lang="en-US" b="1">
                <a:effectLst>
                  <a:outerShdw blurRad="38100" dist="38100" dir="2700000" algn="tl">
                    <a:srgbClr val="000000"/>
                  </a:outerShdw>
                </a:effectLst>
              </a:rPr>
              <a:t>Individual, Environment, and Agent</a:t>
            </a:r>
            <a:endParaRPr lang="en-US">
              <a:solidFill>
                <a:srgbClr val="FF9900"/>
              </a:solidFill>
            </a:endParaRPr>
          </a:p>
          <a:p>
            <a:r>
              <a:rPr lang="en-US"/>
              <a:t>Intent: Homicide, Suicide, Unintentional</a:t>
            </a:r>
          </a:p>
          <a:p>
            <a:r>
              <a:rPr lang="en-US"/>
              <a:t>Stage of event: Pre, Peri, Post</a:t>
            </a:r>
          </a:p>
        </p:txBody>
      </p:sp>
      <p:sp>
        <p:nvSpPr>
          <p:cNvPr id="224260" name="Text Box 2052"/>
          <p:cNvSpPr txBox="1">
            <a:spLocks noChangeArrowheads="1"/>
          </p:cNvSpPr>
          <p:nvPr/>
        </p:nvSpPr>
        <p:spPr bwMode="auto">
          <a:xfrm>
            <a:off x="533400" y="3429000"/>
            <a:ext cx="7924800"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4000" b="1" i="0">
                <a:solidFill>
                  <a:srgbClr val="FF9966"/>
                </a:solidFill>
                <a:effectLst>
                  <a:outerShdw blurRad="38100" dist="38100" dir="2700000" algn="tl">
                    <a:srgbClr val="000000"/>
                  </a:outerShdw>
                </a:effectLst>
                <a:latin typeface="Arial" charset="0"/>
              </a:rPr>
              <a:t>No single proven intervention</a:t>
            </a:r>
            <a:endParaRPr lang="en-US" sz="3200" i="0">
              <a:solidFill>
                <a:schemeClr val="bg1"/>
              </a:solidFill>
              <a:effectLst/>
              <a:latin typeface="Arial" charset="0"/>
            </a:endParaRPr>
          </a:p>
          <a:p>
            <a:endParaRPr lang="en-US">
              <a:effectLst>
                <a:outerShdw blurRad="38100" dist="38100" dir="2700000" algn="tl">
                  <a:srgbClr val="FFFFFF"/>
                </a:outerShdw>
              </a:effectLst>
            </a:endParaRPr>
          </a:p>
        </p:txBody>
      </p:sp>
      <p:sp>
        <p:nvSpPr>
          <p:cNvPr id="224261" name="Line 2053"/>
          <p:cNvSpPr>
            <a:spLocks noChangeShapeType="1"/>
          </p:cNvSpPr>
          <p:nvPr/>
        </p:nvSpPr>
        <p:spPr bwMode="auto">
          <a:xfrm>
            <a:off x="533400" y="1371600"/>
            <a:ext cx="8153400"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24262" name="Rectangle 2054"/>
          <p:cNvSpPr>
            <a:spLocks noGrp="1" noChangeArrowheads="1"/>
          </p:cNvSpPr>
          <p:nvPr>
            <p:ph type="body" sz="half" idx="2"/>
          </p:nvPr>
        </p:nvSpPr>
        <p:spPr>
          <a:xfrm>
            <a:off x="1905000" y="4114800"/>
            <a:ext cx="6553200" cy="1981200"/>
          </a:xfrm>
        </p:spPr>
        <p:txBody>
          <a:bodyPr/>
          <a:lstStyle/>
          <a:p>
            <a:r>
              <a:rPr lang="en-US"/>
              <a:t>All variables intersect</a:t>
            </a:r>
          </a:p>
          <a:p>
            <a:r>
              <a:rPr lang="en-US"/>
              <a:t>Approaches have varying levels</a:t>
            </a:r>
          </a:p>
          <a:p>
            <a:r>
              <a:rPr lang="en-US"/>
              <a:t>Basic building blocks</a:t>
            </a:r>
            <a:endParaRPr lang="en-US" sz="3600"/>
          </a:p>
        </p:txBody>
      </p:sp>
      <p:sp>
        <p:nvSpPr>
          <p:cNvPr id="224263" name="Line 2055"/>
          <p:cNvSpPr>
            <a:spLocks noChangeShapeType="1"/>
          </p:cNvSpPr>
          <p:nvPr/>
        </p:nvSpPr>
        <p:spPr bwMode="auto">
          <a:xfrm>
            <a:off x="838200" y="4114800"/>
            <a:ext cx="7315200" cy="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609600"/>
            <a:ext cx="8610600" cy="1143000"/>
          </a:xfrm>
        </p:spPr>
        <p:txBody>
          <a:bodyPr/>
          <a:lstStyle/>
          <a:p>
            <a:r>
              <a:rPr lang="en-US" sz="4000" b="1">
                <a:effectLst>
                  <a:outerShdw blurRad="38100" dist="38100" dir="2700000" algn="tl">
                    <a:srgbClr val="000000"/>
                  </a:outerShdw>
                </a:effectLst>
              </a:rPr>
              <a:t>Look to the Facts </a:t>
            </a:r>
            <a:br>
              <a:rPr lang="en-US" sz="4000" b="1">
                <a:effectLst>
                  <a:outerShdw blurRad="38100" dist="38100" dir="2700000" algn="tl">
                    <a:srgbClr val="000000"/>
                  </a:outerShdw>
                </a:effectLst>
              </a:rPr>
            </a:br>
            <a:r>
              <a:rPr lang="en-US" sz="3200" b="1">
                <a:solidFill>
                  <a:schemeClr val="bg1"/>
                </a:solidFill>
                <a:effectLst>
                  <a:outerShdw blurRad="38100" dist="38100" dir="2700000" algn="tl">
                    <a:srgbClr val="000000"/>
                  </a:outerShdw>
                </a:effectLst>
              </a:rPr>
              <a:t>Annual Firearm Mortality--U.S., 1969-1999</a:t>
            </a:r>
            <a:r>
              <a:rPr lang="en-US" sz="4000" b="1">
                <a:effectLst>
                  <a:outerShdw blurRad="38100" dist="38100" dir="2700000" algn="tl">
                    <a:srgbClr val="000000"/>
                  </a:outerShdw>
                </a:effectLst>
              </a:rPr>
              <a:t> </a:t>
            </a:r>
            <a:r>
              <a:rPr lang="en-US" sz="5400" b="1">
                <a:effectLst>
                  <a:outerShdw blurRad="38100" dist="38100" dir="2700000" algn="tl">
                    <a:srgbClr val="000000"/>
                  </a:outerShdw>
                </a:effectLst>
              </a:rPr>
              <a:t/>
            </a:r>
            <a:br>
              <a:rPr lang="en-US" sz="5400" b="1">
                <a:effectLst>
                  <a:outerShdw blurRad="38100" dist="38100" dir="2700000" algn="tl">
                    <a:srgbClr val="000000"/>
                  </a:outerShdw>
                </a:effectLst>
              </a:rPr>
            </a:br>
            <a:endParaRPr lang="en-US" sz="5400" b="1">
              <a:effectLst>
                <a:outerShdw blurRad="38100" dist="38100" dir="2700000" algn="tl">
                  <a:srgbClr val="000000"/>
                </a:outerShdw>
              </a:effectLst>
            </a:endParaRPr>
          </a:p>
        </p:txBody>
      </p:sp>
      <p:graphicFrame>
        <p:nvGraphicFramePr>
          <p:cNvPr id="18438" name="Object 6"/>
          <p:cNvGraphicFramePr>
            <a:graphicFrameLocks noChangeAspect="1"/>
          </p:cNvGraphicFramePr>
          <p:nvPr/>
        </p:nvGraphicFramePr>
        <p:xfrm>
          <a:off x="228600" y="1250950"/>
          <a:ext cx="8458200" cy="5607050"/>
        </p:xfrm>
        <a:graphic>
          <a:graphicData uri="http://schemas.openxmlformats.org/presentationml/2006/ole">
            <mc:AlternateContent xmlns:mc="http://schemas.openxmlformats.org/markup-compatibility/2006">
              <mc:Choice xmlns:v="urn:schemas-microsoft-com:vml" Requires="v">
                <p:oleObj spid="_x0000_s18444" name="Worksheet" r:id="rId4" imgW="7791688" imgH="5905738" progId="Excel.Sheet.8">
                  <p:embed/>
                </p:oleObj>
              </mc:Choice>
              <mc:Fallback>
                <p:oleObj name="Worksheet" r:id="rId4" imgW="7791688" imgH="5905738" progId="Excel.Sheet.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r="7826" b="12878"/>
                      <a:stretch>
                        <a:fillRect/>
                      </a:stretch>
                    </p:blipFill>
                    <p:spPr bwMode="auto">
                      <a:xfrm>
                        <a:off x="228600" y="1250950"/>
                        <a:ext cx="8458200" cy="560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8439" name="Text Box 7"/>
          <p:cNvSpPr txBox="1">
            <a:spLocks noChangeArrowheads="1"/>
          </p:cNvSpPr>
          <p:nvPr/>
        </p:nvSpPr>
        <p:spPr bwMode="auto">
          <a:xfrm>
            <a:off x="2590800" y="6553200"/>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i="0">
                <a:solidFill>
                  <a:schemeClr val="bg1"/>
                </a:solidFill>
                <a:effectLst/>
                <a:latin typeface="Arial" charset="0"/>
              </a:rPr>
              <a:t>Source: National Center for Health Statistics, CDC</a:t>
            </a:r>
            <a:endParaRPr lang="en-US" sz="1400" i="0">
              <a:effectLst/>
              <a:latin typeface="Arial" charset="0"/>
            </a:endParaRPr>
          </a:p>
        </p:txBody>
      </p:sp>
      <p:grpSp>
        <p:nvGrpSpPr>
          <p:cNvPr id="18440" name="Group 8"/>
          <p:cNvGrpSpPr>
            <a:grpSpLocks/>
          </p:cNvGrpSpPr>
          <p:nvPr/>
        </p:nvGrpSpPr>
        <p:grpSpPr bwMode="auto">
          <a:xfrm>
            <a:off x="8223250" y="5834063"/>
            <a:ext cx="914400" cy="1027112"/>
            <a:chOff x="101" y="3465"/>
            <a:chExt cx="654" cy="743"/>
          </a:xfrm>
        </p:grpSpPr>
        <p:pic>
          <p:nvPicPr>
            <p:cNvPr id="18441" name="Picture 9" descr="C:\jodi2\shield_color.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18442" name="Text Box 10"/>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sp>
        <p:nvSpPr>
          <p:cNvPr id="18443" name="Text Box 11"/>
          <p:cNvSpPr txBox="1">
            <a:spLocks noChangeArrowheads="1"/>
          </p:cNvSpPr>
          <p:nvPr/>
        </p:nvSpPr>
        <p:spPr bwMode="auto">
          <a:xfrm rot="-5373781">
            <a:off x="-1089025" y="3443288"/>
            <a:ext cx="297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b="1" i="0">
                <a:solidFill>
                  <a:schemeClr val="bg1"/>
                </a:solidFill>
                <a:effectLst/>
                <a:latin typeface="Arial" charset="0"/>
              </a:rPr>
              <a:t># of deaths (in thousands)</a:t>
            </a:r>
            <a:endParaRPr lang="en-US" i="0">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85800" y="228600"/>
            <a:ext cx="7772400" cy="1143000"/>
          </a:xfrm>
        </p:spPr>
        <p:txBody>
          <a:bodyPr/>
          <a:lstStyle/>
          <a:p>
            <a:r>
              <a:rPr lang="en-US" sz="4800" b="1">
                <a:effectLst>
                  <a:outerShdw blurRad="38100" dist="38100" dir="2700000" algn="tl">
                    <a:srgbClr val="000000"/>
                  </a:outerShdw>
                </a:effectLst>
              </a:rPr>
              <a:t>Point of Intervention:</a:t>
            </a:r>
            <a:r>
              <a:rPr lang="en-US" sz="4000" b="1">
                <a:effectLst>
                  <a:outerShdw blurRad="38100" dist="38100" dir="2700000" algn="tl">
                    <a:srgbClr val="000000"/>
                  </a:outerShdw>
                </a:effectLst>
              </a:rPr>
              <a:t> </a:t>
            </a:r>
            <a:r>
              <a:rPr lang="en-US" sz="4000" b="1">
                <a:solidFill>
                  <a:srgbClr val="FF9966"/>
                </a:solidFill>
                <a:effectLst>
                  <a:outerShdw blurRad="38100" dist="38100" dir="2700000" algn="tl">
                    <a:srgbClr val="000000"/>
                  </a:outerShdw>
                </a:effectLst>
              </a:rPr>
              <a:t>Individuals</a:t>
            </a:r>
            <a:endParaRPr lang="en-US" sz="4000" b="1">
              <a:solidFill>
                <a:srgbClr val="FF9966"/>
              </a:solidFill>
            </a:endParaRPr>
          </a:p>
        </p:txBody>
      </p:sp>
      <p:sp>
        <p:nvSpPr>
          <p:cNvPr id="145411" name="Rectangle 3"/>
          <p:cNvSpPr>
            <a:spLocks noGrp="1" noChangeArrowheads="1"/>
          </p:cNvSpPr>
          <p:nvPr>
            <p:ph type="body" idx="1"/>
          </p:nvPr>
        </p:nvSpPr>
        <p:spPr>
          <a:xfrm>
            <a:off x="228600" y="1524000"/>
            <a:ext cx="8610600" cy="5486400"/>
          </a:xfrm>
        </p:spPr>
        <p:txBody>
          <a:bodyPr/>
          <a:lstStyle/>
          <a:p>
            <a:r>
              <a:rPr lang="en-US" sz="2800"/>
              <a:t>Knowledge:</a:t>
            </a:r>
          </a:p>
          <a:p>
            <a:pPr lvl="1"/>
            <a:r>
              <a:rPr lang="en-US" sz="2200"/>
              <a:t>Provide accurate information about the dangers of carrying handguns for self-protection</a:t>
            </a:r>
          </a:p>
          <a:p>
            <a:pPr lvl="1"/>
            <a:r>
              <a:rPr lang="en-US" sz="2200"/>
              <a:t>Educate people about proper use and storage of firearms</a:t>
            </a:r>
          </a:p>
          <a:p>
            <a:r>
              <a:rPr lang="en-US" sz="2800"/>
              <a:t>Attitudes:</a:t>
            </a:r>
          </a:p>
          <a:p>
            <a:pPr lvl="1"/>
            <a:r>
              <a:rPr lang="en-US" sz="2200"/>
              <a:t>Modify societal permissiveness toward violence</a:t>
            </a:r>
          </a:p>
          <a:p>
            <a:pPr lvl="1"/>
            <a:r>
              <a:rPr lang="en-US" sz="2200"/>
              <a:t>Modify youth beliefs about carrying firearms</a:t>
            </a:r>
          </a:p>
          <a:p>
            <a:r>
              <a:rPr lang="en-US" sz="2800"/>
              <a:t>Behavior:</a:t>
            </a:r>
          </a:p>
          <a:p>
            <a:pPr lvl="1"/>
            <a:r>
              <a:rPr lang="en-US" sz="2200"/>
              <a:t>Prevent criminals &amp; youth from purchasing, carrying weapons</a:t>
            </a:r>
          </a:p>
          <a:p>
            <a:pPr lvl="1"/>
            <a:r>
              <a:rPr lang="en-US" sz="2200"/>
              <a:t>Require training and licensing for firearm purchase</a:t>
            </a:r>
          </a:p>
          <a:p>
            <a:pPr lvl="1"/>
            <a:r>
              <a:rPr lang="en-US" sz="2200"/>
              <a:t>Provide comprehensive mental health and substance abuse treatment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85800" y="152400"/>
            <a:ext cx="7772400" cy="1143000"/>
          </a:xfrm>
        </p:spPr>
        <p:txBody>
          <a:bodyPr/>
          <a:lstStyle/>
          <a:p>
            <a:r>
              <a:rPr lang="en-US" sz="4800" b="1">
                <a:effectLst>
                  <a:outerShdw blurRad="38100" dist="38100" dir="2700000" algn="tl">
                    <a:srgbClr val="000000"/>
                  </a:outerShdw>
                </a:effectLst>
              </a:rPr>
              <a:t>Point of Intervention:</a:t>
            </a:r>
            <a:br>
              <a:rPr lang="en-US" sz="4800" b="1">
                <a:effectLst>
                  <a:outerShdw blurRad="38100" dist="38100" dir="2700000" algn="tl">
                    <a:srgbClr val="000000"/>
                  </a:outerShdw>
                </a:effectLst>
              </a:rPr>
            </a:br>
            <a:r>
              <a:rPr lang="en-US" sz="3200" b="1">
                <a:solidFill>
                  <a:srgbClr val="FF9966"/>
                </a:solidFill>
                <a:effectLst>
                  <a:outerShdw blurRad="38100" dist="38100" dir="2700000" algn="tl">
                    <a:srgbClr val="000000"/>
                  </a:outerShdw>
                </a:effectLst>
              </a:rPr>
              <a:t>Firearm • Environment</a:t>
            </a:r>
            <a:endParaRPr lang="en-US" sz="4000" b="1">
              <a:solidFill>
                <a:srgbClr val="FF9966"/>
              </a:solidFill>
            </a:endParaRPr>
          </a:p>
        </p:txBody>
      </p:sp>
      <p:sp>
        <p:nvSpPr>
          <p:cNvPr id="147459" name="Rectangle 3"/>
          <p:cNvSpPr>
            <a:spLocks noGrp="1" noChangeArrowheads="1"/>
          </p:cNvSpPr>
          <p:nvPr>
            <p:ph type="body" idx="1"/>
          </p:nvPr>
        </p:nvSpPr>
        <p:spPr>
          <a:xfrm>
            <a:off x="457200" y="1295400"/>
            <a:ext cx="8305800" cy="4114800"/>
          </a:xfrm>
        </p:spPr>
        <p:txBody>
          <a:bodyPr/>
          <a:lstStyle/>
          <a:p>
            <a:pPr>
              <a:lnSpc>
                <a:spcPct val="90000"/>
              </a:lnSpc>
            </a:pPr>
            <a:r>
              <a:rPr lang="en-US" sz="2800"/>
              <a:t>Purchase</a:t>
            </a:r>
          </a:p>
          <a:p>
            <a:pPr lvl="1">
              <a:lnSpc>
                <a:spcPct val="90000"/>
              </a:lnSpc>
            </a:pPr>
            <a:r>
              <a:rPr lang="en-US" sz="2200"/>
              <a:t>Handgun advertising</a:t>
            </a:r>
          </a:p>
          <a:p>
            <a:pPr lvl="1">
              <a:lnSpc>
                <a:spcPct val="90000"/>
              </a:lnSpc>
            </a:pPr>
            <a:r>
              <a:rPr lang="en-US" sz="2200"/>
              <a:t>Waiting periods </a:t>
            </a:r>
          </a:p>
          <a:p>
            <a:pPr lvl="1">
              <a:lnSpc>
                <a:spcPct val="90000"/>
              </a:lnSpc>
            </a:pPr>
            <a:r>
              <a:rPr lang="en-US" sz="2200"/>
              <a:t>Background checks</a:t>
            </a:r>
          </a:p>
          <a:p>
            <a:pPr lvl="1">
              <a:lnSpc>
                <a:spcPct val="90000"/>
              </a:lnSpc>
            </a:pPr>
            <a:r>
              <a:rPr lang="en-US" sz="2200"/>
              <a:t>Private/3rd party sales (straw purchases and gun shows)</a:t>
            </a:r>
          </a:p>
          <a:p>
            <a:pPr lvl="1">
              <a:lnSpc>
                <a:spcPct val="90000"/>
              </a:lnSpc>
            </a:pPr>
            <a:r>
              <a:rPr lang="en-US" sz="2200"/>
              <a:t>Frequency, quantity of purchase (one gun a month)</a:t>
            </a:r>
          </a:p>
          <a:p>
            <a:pPr lvl="1">
              <a:lnSpc>
                <a:spcPct val="90000"/>
              </a:lnSpc>
            </a:pPr>
            <a:r>
              <a:rPr lang="ja-JP" altLang="en-US" sz="2200">
                <a:latin typeface="Arial"/>
              </a:rPr>
              <a:t>“</a:t>
            </a:r>
            <a:r>
              <a:rPr lang="en-US" sz="2200"/>
              <a:t>Shall issue</a:t>
            </a:r>
            <a:r>
              <a:rPr lang="ja-JP" altLang="en-US" sz="2200">
                <a:latin typeface="Arial"/>
              </a:rPr>
              <a:t>”</a:t>
            </a:r>
            <a:r>
              <a:rPr lang="en-US" sz="2200"/>
              <a:t> versus </a:t>
            </a:r>
            <a:r>
              <a:rPr lang="ja-JP" altLang="en-US" sz="2200">
                <a:latin typeface="Arial"/>
              </a:rPr>
              <a:t>“</a:t>
            </a:r>
            <a:r>
              <a:rPr lang="en-US" sz="2200"/>
              <a:t>may issue</a:t>
            </a:r>
            <a:r>
              <a:rPr lang="ja-JP" altLang="en-US" sz="2200">
                <a:latin typeface="Arial"/>
              </a:rPr>
              <a:t>”</a:t>
            </a:r>
            <a:endParaRPr lang="en-US" sz="2200"/>
          </a:p>
          <a:p>
            <a:pPr>
              <a:lnSpc>
                <a:spcPct val="90000"/>
              </a:lnSpc>
            </a:pPr>
            <a:r>
              <a:rPr lang="en-US" sz="2800"/>
              <a:t>Storage</a:t>
            </a:r>
          </a:p>
          <a:p>
            <a:pPr lvl="1">
              <a:lnSpc>
                <a:spcPct val="90000"/>
              </a:lnSpc>
            </a:pPr>
            <a:r>
              <a:rPr lang="en-US" sz="2200"/>
              <a:t>Registration</a:t>
            </a:r>
          </a:p>
          <a:p>
            <a:pPr lvl="1">
              <a:lnSpc>
                <a:spcPct val="90000"/>
              </a:lnSpc>
            </a:pPr>
            <a:r>
              <a:rPr lang="en-US" sz="2200"/>
              <a:t>Safe storage</a:t>
            </a:r>
          </a:p>
          <a:p>
            <a:pPr lvl="1">
              <a:lnSpc>
                <a:spcPct val="90000"/>
              </a:lnSpc>
            </a:pPr>
            <a:r>
              <a:rPr lang="en-US" sz="2200"/>
              <a:t>Concealed carry</a:t>
            </a:r>
          </a:p>
          <a:p>
            <a:pPr>
              <a:lnSpc>
                <a:spcPct val="90000"/>
              </a:lnSpc>
            </a:pPr>
            <a:r>
              <a:rPr lang="en-US" sz="2800"/>
              <a:t>Use</a:t>
            </a:r>
          </a:p>
          <a:p>
            <a:pPr lvl="1">
              <a:lnSpc>
                <a:spcPct val="90000"/>
              </a:lnSpc>
            </a:pPr>
            <a:r>
              <a:rPr lang="en-US" sz="2200"/>
              <a:t>Ammunition availability</a:t>
            </a:r>
          </a:p>
          <a:p>
            <a:pPr lvl="1">
              <a:lnSpc>
                <a:spcPct val="90000"/>
              </a:lnSpc>
            </a:pPr>
            <a:r>
              <a:rPr lang="en-US" sz="2200"/>
              <a:t>Targeted policing (hotspots) or enforcement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533400"/>
            <a:ext cx="7772400" cy="1143000"/>
          </a:xfrm>
        </p:spPr>
        <p:txBody>
          <a:bodyPr/>
          <a:lstStyle/>
          <a:p>
            <a:r>
              <a:rPr lang="en-US" sz="4800" b="1">
                <a:effectLst>
                  <a:outerShdw blurRad="38100" dist="38100" dir="2700000" algn="tl">
                    <a:srgbClr val="000000"/>
                  </a:outerShdw>
                </a:effectLst>
              </a:rPr>
              <a:t>Point of Intervention:</a:t>
            </a:r>
            <a:br>
              <a:rPr lang="en-US" sz="4800" b="1">
                <a:effectLst>
                  <a:outerShdw blurRad="38100" dist="38100" dir="2700000" algn="tl">
                    <a:srgbClr val="000000"/>
                  </a:outerShdw>
                </a:effectLst>
              </a:rPr>
            </a:br>
            <a:r>
              <a:rPr lang="en-US" sz="3600" b="1">
                <a:solidFill>
                  <a:srgbClr val="FF9966"/>
                </a:solidFill>
                <a:effectLst>
                  <a:outerShdw blurRad="38100" dist="38100" dir="2700000" algn="tl">
                    <a:srgbClr val="000000"/>
                  </a:outerShdw>
                </a:effectLst>
              </a:rPr>
              <a:t>Individual • Environment</a:t>
            </a:r>
            <a:endParaRPr lang="en-US" sz="3200" b="1">
              <a:solidFill>
                <a:srgbClr val="FF9900"/>
              </a:solidFill>
              <a:effectLst>
                <a:outerShdw blurRad="38100" dist="38100" dir="2700000" algn="tl">
                  <a:srgbClr val="000000"/>
                </a:outerShdw>
              </a:effectLst>
            </a:endParaRPr>
          </a:p>
        </p:txBody>
      </p:sp>
      <p:sp>
        <p:nvSpPr>
          <p:cNvPr id="231427" name="Rectangle 3"/>
          <p:cNvSpPr>
            <a:spLocks noGrp="1" noChangeArrowheads="1"/>
          </p:cNvSpPr>
          <p:nvPr>
            <p:ph type="body" idx="1"/>
          </p:nvPr>
        </p:nvSpPr>
        <p:spPr/>
        <p:txBody>
          <a:bodyPr/>
          <a:lstStyle/>
          <a:p>
            <a:r>
              <a:rPr lang="en-US">
                <a:solidFill>
                  <a:srgbClr val="FFFFFF"/>
                </a:solidFill>
              </a:rPr>
              <a:t>Supports for high risk youth</a:t>
            </a:r>
          </a:p>
          <a:p>
            <a:pPr>
              <a:lnSpc>
                <a:spcPct val="90000"/>
              </a:lnSpc>
            </a:pPr>
            <a:r>
              <a:rPr lang="en-US">
                <a:solidFill>
                  <a:srgbClr val="FFFFFF"/>
                </a:solidFill>
              </a:rPr>
              <a:t>Neighborhood supports: housing developments, zoning, etc.</a:t>
            </a:r>
            <a:endParaRPr lang="en-US" sz="4000" b="1">
              <a:solidFill>
                <a:srgbClr val="FFFFFF"/>
              </a:solidFill>
              <a:effectLst>
                <a:outerShdw blurRad="38100" dist="38100" dir="2700000" algn="tl">
                  <a:srgbClr val="000000"/>
                </a:outerShdw>
              </a:effectLst>
            </a:endParaRPr>
          </a:p>
          <a:p>
            <a:r>
              <a:rPr lang="en-US">
                <a:solidFill>
                  <a:srgbClr val="FFFFFF"/>
                </a:solidFill>
              </a:rPr>
              <a:t>Appropriate mental health services and substance abuse treatments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8600" y="304800"/>
            <a:ext cx="8915400" cy="1143000"/>
          </a:xfrm>
        </p:spPr>
        <p:txBody>
          <a:bodyPr/>
          <a:lstStyle/>
          <a:p>
            <a:r>
              <a:rPr lang="en-US" sz="4800" b="1">
                <a:effectLst>
                  <a:outerShdw blurRad="38100" dist="38100" dir="2700000" algn="tl">
                    <a:srgbClr val="000000"/>
                  </a:outerShdw>
                </a:effectLst>
              </a:rPr>
              <a:t>Point of Intervention:</a:t>
            </a:r>
            <a:r>
              <a:rPr lang="en-US" sz="4000" b="1">
                <a:effectLst>
                  <a:outerShdw blurRad="38100" dist="38100" dir="2700000" algn="tl">
                    <a:srgbClr val="000000"/>
                  </a:outerShdw>
                </a:effectLst>
              </a:rPr>
              <a:t/>
            </a:r>
            <a:br>
              <a:rPr lang="en-US" sz="4000" b="1">
                <a:effectLst>
                  <a:outerShdw blurRad="38100" dist="38100" dir="2700000" algn="tl">
                    <a:srgbClr val="000000"/>
                  </a:outerShdw>
                </a:effectLst>
              </a:rPr>
            </a:br>
            <a:r>
              <a:rPr lang="en-US" sz="4000" b="1">
                <a:solidFill>
                  <a:srgbClr val="FF9966"/>
                </a:solidFill>
                <a:effectLst>
                  <a:outerShdw blurRad="38100" dist="38100" dir="2700000" algn="tl">
                    <a:srgbClr val="000000"/>
                  </a:outerShdw>
                </a:effectLst>
              </a:rPr>
              <a:t>Firearm Design</a:t>
            </a:r>
          </a:p>
        </p:txBody>
      </p:sp>
      <p:sp>
        <p:nvSpPr>
          <p:cNvPr id="36867" name="Rectangle 3"/>
          <p:cNvSpPr>
            <a:spLocks noGrp="1" noChangeArrowheads="1"/>
          </p:cNvSpPr>
          <p:nvPr>
            <p:ph type="body" sz="half" idx="1"/>
          </p:nvPr>
        </p:nvSpPr>
        <p:spPr>
          <a:xfrm>
            <a:off x="3733800" y="4495800"/>
            <a:ext cx="2286000" cy="1828800"/>
          </a:xfrm>
        </p:spPr>
        <p:txBody>
          <a:bodyPr/>
          <a:lstStyle/>
          <a:p>
            <a:pPr>
              <a:lnSpc>
                <a:spcPct val="90000"/>
              </a:lnSpc>
              <a:buFontTx/>
              <a:buNone/>
            </a:pPr>
            <a:r>
              <a:rPr lang="en-US" sz="2000"/>
              <a:t>	</a:t>
            </a:r>
            <a:r>
              <a:rPr lang="en-US" sz="2400"/>
              <a:t>Virtually every consumer product is regulated by the CPSC</a:t>
            </a:r>
            <a:endParaRPr lang="en-US" sz="2400" b="1">
              <a:effectLst>
                <a:outerShdw blurRad="38100" dist="38100" dir="2700000" algn="tl">
                  <a:srgbClr val="000000"/>
                </a:outerShdw>
              </a:effectLst>
            </a:endParaRPr>
          </a:p>
        </p:txBody>
      </p:sp>
      <p:pic>
        <p:nvPicPr>
          <p:cNvPr id="36868" name="Picture 4" descr="F:\pictures\teddy bear.jpg"/>
          <p:cNvPicPr>
            <a:picLocks noChangeAspect="1" noChangeArrowheads="1"/>
          </p:cNvPicPr>
          <p:nvPr>
            <p:ph type="clipArt" sz="half" idx="2"/>
          </p:nvPr>
        </p:nvPicPr>
        <p:blipFill>
          <a:blip r:embed="rId4">
            <a:extLst>
              <a:ext uri="{28A0092B-C50C-407E-A947-70E740481C1C}">
                <a14:useLocalDpi xmlns:a14="http://schemas.microsoft.com/office/drawing/2010/main" val="0"/>
              </a:ext>
            </a:extLst>
          </a:blip>
          <a:srcRect l="14754" r="19672"/>
          <a:stretch>
            <a:fillRect/>
          </a:stretch>
        </p:blipFill>
        <p:spPr>
          <a:xfrm>
            <a:off x="3962400" y="2057400"/>
            <a:ext cx="2216150" cy="2438400"/>
          </a:xfrm>
        </p:spPr>
      </p:pic>
      <p:graphicFrame>
        <p:nvGraphicFramePr>
          <p:cNvPr id="36869" name="Object 5"/>
          <p:cNvGraphicFramePr>
            <a:graphicFrameLocks noChangeAspect="1"/>
          </p:cNvGraphicFramePr>
          <p:nvPr/>
        </p:nvGraphicFramePr>
        <p:xfrm>
          <a:off x="228600" y="1752600"/>
          <a:ext cx="3352800" cy="1450975"/>
        </p:xfrm>
        <a:graphic>
          <a:graphicData uri="http://schemas.openxmlformats.org/presentationml/2006/ole">
            <mc:AlternateContent xmlns:mc="http://schemas.openxmlformats.org/markup-compatibility/2006">
              <mc:Choice xmlns:v="urn:schemas-microsoft-com:vml" Requires="v">
                <p:oleObj spid="_x0000_s36873" name="Clip" r:id="rId5" imgW="4582440" imgH="1983960" progId="MS_ClipArt_Gallery.2">
                  <p:embed/>
                </p:oleObj>
              </mc:Choice>
              <mc:Fallback>
                <p:oleObj name="Clip" r:id="rId5" imgW="4582440" imgH="1983960" progId="MS_ClipArt_Gallery.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1752600"/>
                        <a:ext cx="3352800" cy="145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0" name="Text Box 6"/>
          <p:cNvSpPr txBox="1">
            <a:spLocks noChangeArrowheads="1"/>
          </p:cNvSpPr>
          <p:nvPr/>
        </p:nvSpPr>
        <p:spPr bwMode="auto">
          <a:xfrm>
            <a:off x="533400" y="3429000"/>
            <a:ext cx="32004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i="0">
                <a:solidFill>
                  <a:schemeClr val="bg1"/>
                </a:solidFill>
                <a:effectLst/>
                <a:latin typeface="Arial" charset="0"/>
              </a:rPr>
              <a:t>NHTSA:</a:t>
            </a:r>
            <a:r>
              <a:rPr lang="en-US" i="0">
                <a:effectLst/>
                <a:latin typeface="Arial" charset="0"/>
              </a:rPr>
              <a:t> </a:t>
            </a:r>
            <a:r>
              <a:rPr lang="en-US" i="0">
                <a:solidFill>
                  <a:schemeClr val="bg1"/>
                </a:solidFill>
                <a:effectLst/>
                <a:latin typeface="Arial" charset="0"/>
              </a:rPr>
              <a:t>The Agency's values underpin the assurance of safe, secure, efficient automotive travel.</a:t>
            </a:r>
          </a:p>
          <a:p>
            <a:endParaRPr lang="en-US" i="0">
              <a:effectLst/>
            </a:endParaRPr>
          </a:p>
        </p:txBody>
      </p:sp>
      <p:graphicFrame>
        <p:nvGraphicFramePr>
          <p:cNvPr id="36871" name="Object 7"/>
          <p:cNvGraphicFramePr>
            <a:graphicFrameLocks noChangeAspect="1"/>
          </p:cNvGraphicFramePr>
          <p:nvPr/>
        </p:nvGraphicFramePr>
        <p:xfrm>
          <a:off x="6572250" y="4919663"/>
          <a:ext cx="2571750" cy="1938337"/>
        </p:xfrm>
        <a:graphic>
          <a:graphicData uri="http://schemas.openxmlformats.org/presentationml/2006/ole">
            <mc:AlternateContent xmlns:mc="http://schemas.openxmlformats.org/markup-compatibility/2006">
              <mc:Choice xmlns:v="urn:schemas-microsoft-com:vml" Requires="v">
                <p:oleObj spid="_x0000_s36874" name="Photo Editor Photo" r:id="rId7" imgW="4761905" imgH="3543795" progId="MSPhotoEd.3">
                  <p:embed/>
                </p:oleObj>
              </mc:Choice>
              <mc:Fallback>
                <p:oleObj name="Photo Editor Photo" r:id="rId7" imgW="4761905" imgH="3543795" progId="MSPhotoEd.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2250" y="4919663"/>
                        <a:ext cx="2571750" cy="19383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6872" name="Object 8"/>
          <p:cNvGraphicFramePr>
            <a:graphicFrameLocks noChangeAspect="1"/>
          </p:cNvGraphicFramePr>
          <p:nvPr/>
        </p:nvGraphicFramePr>
        <p:xfrm>
          <a:off x="6934200" y="3352800"/>
          <a:ext cx="1828800" cy="1671638"/>
        </p:xfrm>
        <a:graphic>
          <a:graphicData uri="http://schemas.openxmlformats.org/presentationml/2006/ole">
            <mc:AlternateContent xmlns:mc="http://schemas.openxmlformats.org/markup-compatibility/2006">
              <mc:Choice xmlns:v="urn:schemas-microsoft-com:vml" Requires="v">
                <p:oleObj spid="_x0000_s36875" name="Clip" r:id="rId9" imgW="861120" imgH="844560" progId="MS_ClipArt_Gallery.2">
                  <p:embed/>
                </p:oleObj>
              </mc:Choice>
              <mc:Fallback>
                <p:oleObj name="Clip" r:id="rId9" imgW="861120" imgH="844560" progId="MS_ClipArt_Gallery.2">
                  <p:embed/>
                  <p:pic>
                    <p:nvPicPr>
                      <p:cNvPr id="0" name="Object 8"/>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4200" y="3352800"/>
                        <a:ext cx="1828800" cy="167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xmlns:p14="http://schemas.microsoft.com/office/powerpoint/2010/mai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685800" y="457200"/>
            <a:ext cx="7772400" cy="1143000"/>
          </a:xfrm>
        </p:spPr>
        <p:txBody>
          <a:bodyPr/>
          <a:lstStyle/>
          <a:p>
            <a:r>
              <a:rPr lang="en-US" sz="4800" b="1">
                <a:effectLst>
                  <a:outerShdw blurRad="38100" dist="38100" dir="2700000" algn="tl">
                    <a:srgbClr val="000000"/>
                  </a:outerShdw>
                </a:effectLst>
              </a:rPr>
              <a:t>Point of Intervention:</a:t>
            </a:r>
            <a:r>
              <a:rPr lang="en-US" sz="4000" b="1">
                <a:effectLst>
                  <a:outerShdw blurRad="38100" dist="38100" dir="2700000" algn="tl">
                    <a:srgbClr val="000000"/>
                  </a:outerShdw>
                </a:effectLst>
              </a:rPr>
              <a:t> </a:t>
            </a:r>
            <a:br>
              <a:rPr lang="en-US" sz="4000" b="1">
                <a:effectLst>
                  <a:outerShdw blurRad="38100" dist="38100" dir="2700000" algn="tl">
                    <a:srgbClr val="000000"/>
                  </a:outerShdw>
                </a:effectLst>
              </a:rPr>
            </a:br>
            <a:r>
              <a:rPr lang="en-US" sz="4000" b="1">
                <a:solidFill>
                  <a:srgbClr val="FF9966"/>
                </a:solidFill>
                <a:effectLst>
                  <a:outerShdw blurRad="38100" dist="38100" dir="2700000" algn="tl">
                    <a:srgbClr val="000000"/>
                  </a:outerShdw>
                </a:effectLst>
              </a:rPr>
              <a:t>Firearm Design</a:t>
            </a:r>
            <a:endParaRPr lang="en-US" sz="4000" b="1">
              <a:solidFill>
                <a:srgbClr val="FF9966"/>
              </a:solidFill>
            </a:endParaRPr>
          </a:p>
        </p:txBody>
      </p:sp>
      <p:sp>
        <p:nvSpPr>
          <p:cNvPr id="148483" name="Rectangle 3"/>
          <p:cNvSpPr>
            <a:spLocks noGrp="1" noChangeArrowheads="1"/>
          </p:cNvSpPr>
          <p:nvPr>
            <p:ph type="body" idx="1"/>
          </p:nvPr>
        </p:nvSpPr>
        <p:spPr>
          <a:xfrm>
            <a:off x="457200" y="1981200"/>
            <a:ext cx="8382000" cy="4114800"/>
          </a:xfrm>
        </p:spPr>
        <p:txBody>
          <a:bodyPr/>
          <a:lstStyle/>
          <a:p>
            <a:pPr>
              <a:lnSpc>
                <a:spcPct val="90000"/>
              </a:lnSpc>
            </a:pPr>
            <a:r>
              <a:rPr lang="en-US" sz="2800"/>
              <a:t>Safety design</a:t>
            </a:r>
          </a:p>
          <a:p>
            <a:pPr lvl="1">
              <a:lnSpc>
                <a:spcPct val="90000"/>
              </a:lnSpc>
            </a:pPr>
            <a:r>
              <a:rPr lang="en-US" sz="2400"/>
              <a:t>Childproof trigger mechanism</a:t>
            </a:r>
          </a:p>
          <a:p>
            <a:pPr lvl="1">
              <a:lnSpc>
                <a:spcPct val="90000"/>
              </a:lnSpc>
            </a:pPr>
            <a:r>
              <a:rPr lang="en-US" sz="2400"/>
              <a:t>Personalized weapons: electronic, radio frequency or fingerprint</a:t>
            </a:r>
          </a:p>
          <a:p>
            <a:pPr lvl="1">
              <a:lnSpc>
                <a:spcPct val="90000"/>
              </a:lnSpc>
            </a:pPr>
            <a:r>
              <a:rPr lang="en-US" sz="2400"/>
              <a:t>Magazine safeties</a:t>
            </a:r>
          </a:p>
          <a:p>
            <a:pPr lvl="1">
              <a:lnSpc>
                <a:spcPct val="90000"/>
              </a:lnSpc>
            </a:pPr>
            <a:r>
              <a:rPr lang="en-US" sz="2400"/>
              <a:t>Loaded chamber indicators</a:t>
            </a:r>
          </a:p>
          <a:p>
            <a:pPr lvl="1">
              <a:lnSpc>
                <a:spcPct val="90000"/>
              </a:lnSpc>
            </a:pPr>
            <a:r>
              <a:rPr lang="en-US" sz="2400"/>
              <a:t>Internal and external trigger locks</a:t>
            </a:r>
          </a:p>
          <a:p>
            <a:pPr lvl="1">
              <a:lnSpc>
                <a:spcPct val="90000"/>
              </a:lnSpc>
            </a:pPr>
            <a:r>
              <a:rPr lang="en-US" sz="2400"/>
              <a:t>Automatic, semi-automatic and caliber</a:t>
            </a:r>
          </a:p>
          <a:p>
            <a:pPr lvl="1">
              <a:lnSpc>
                <a:spcPct val="90000"/>
              </a:lnSpc>
            </a:pPr>
            <a:r>
              <a:rPr lang="en-US" sz="2400"/>
              <a:t>Tamper-proof serial number encoded with weapon-specific information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85800" y="457200"/>
            <a:ext cx="7772400" cy="1143000"/>
          </a:xfrm>
        </p:spPr>
        <p:txBody>
          <a:bodyPr/>
          <a:lstStyle/>
          <a:p>
            <a:r>
              <a:rPr lang="en-US" sz="4000" b="1"/>
              <a:t>Community-level Interventions Are Gaining Momentum</a:t>
            </a:r>
          </a:p>
        </p:txBody>
      </p:sp>
      <p:sp>
        <p:nvSpPr>
          <p:cNvPr id="149507" name="Rectangle 3"/>
          <p:cNvSpPr>
            <a:spLocks noGrp="1" noChangeArrowheads="1"/>
          </p:cNvSpPr>
          <p:nvPr>
            <p:ph type="body" idx="1"/>
          </p:nvPr>
        </p:nvSpPr>
        <p:spPr/>
        <p:txBody>
          <a:bodyPr/>
          <a:lstStyle/>
          <a:p>
            <a:pPr>
              <a:lnSpc>
                <a:spcPct val="90000"/>
              </a:lnSpc>
            </a:pPr>
            <a:r>
              <a:rPr lang="en-US" sz="2800"/>
              <a:t>Many programs being implemented and evaluated</a:t>
            </a:r>
          </a:p>
          <a:p>
            <a:pPr>
              <a:lnSpc>
                <a:spcPct val="90000"/>
              </a:lnSpc>
            </a:pPr>
            <a:r>
              <a:rPr lang="en-US" sz="2800"/>
              <a:t>Tools to help communities are available</a:t>
            </a:r>
          </a:p>
          <a:p>
            <a:pPr lvl="1">
              <a:lnSpc>
                <a:spcPct val="90000"/>
              </a:lnSpc>
            </a:pPr>
            <a:r>
              <a:rPr lang="en-US" sz="2400" b="1"/>
              <a:t>DOJ: Office of Juvenile Justice and Delinquency Prevention</a:t>
            </a:r>
            <a:r>
              <a:rPr lang="en-US" sz="2400"/>
              <a:t> </a:t>
            </a:r>
            <a:r>
              <a:rPr lang="ja-JP" altLang="en-US" sz="2400" i="1">
                <a:latin typeface="Arial"/>
              </a:rPr>
              <a:t>“</a:t>
            </a:r>
            <a:r>
              <a:rPr lang="en-US" sz="2400" i="1"/>
              <a:t>Promising Strategies to Reduce Gun Violence,</a:t>
            </a:r>
            <a:r>
              <a:rPr lang="ja-JP" altLang="en-US" sz="2400" i="1">
                <a:latin typeface="Arial"/>
              </a:rPr>
              <a:t>”</a:t>
            </a:r>
            <a:r>
              <a:rPr lang="en-US" sz="2400"/>
              <a:t> </a:t>
            </a:r>
            <a:r>
              <a:rPr lang="en-US" sz="2400" i="1"/>
              <a:t>1999</a:t>
            </a:r>
          </a:p>
          <a:p>
            <a:pPr lvl="1">
              <a:lnSpc>
                <a:spcPct val="90000"/>
              </a:lnSpc>
            </a:pPr>
            <a:r>
              <a:rPr lang="en-US" sz="2400" b="1"/>
              <a:t>CDC: Division of Violence Prevention</a:t>
            </a:r>
            <a:r>
              <a:rPr lang="en-US" sz="2400"/>
              <a:t> </a:t>
            </a:r>
            <a:r>
              <a:rPr lang="ja-JP" altLang="en-US" sz="2400" i="1">
                <a:latin typeface="Arial"/>
              </a:rPr>
              <a:t>“</a:t>
            </a:r>
            <a:r>
              <a:rPr lang="en-US" sz="2400" i="1"/>
              <a:t>Best Practices of Youth Violence Prevention: A Sourcebook for Community Action,</a:t>
            </a:r>
            <a:r>
              <a:rPr lang="ja-JP" altLang="en-US" sz="2400" i="1">
                <a:latin typeface="Arial"/>
              </a:rPr>
              <a:t>”</a:t>
            </a:r>
            <a:r>
              <a:rPr lang="en-US" sz="2400" i="1"/>
              <a:t> 2000</a:t>
            </a:r>
          </a:p>
          <a:p>
            <a:pPr lvl="1">
              <a:lnSpc>
                <a:spcPct val="90000"/>
              </a:lnSpc>
            </a:pPr>
            <a:r>
              <a:rPr lang="en-US" sz="2400" b="1"/>
              <a:t>Institute of Justice/Univ. of Maryland</a:t>
            </a:r>
            <a:r>
              <a:rPr lang="en-US" sz="2400"/>
              <a:t>: </a:t>
            </a:r>
            <a:r>
              <a:rPr lang="ja-JP" altLang="en-US" sz="2400" i="1">
                <a:latin typeface="Arial"/>
              </a:rPr>
              <a:t>“</a:t>
            </a:r>
            <a:r>
              <a:rPr lang="en-US" sz="2400" i="1"/>
              <a:t>Preventing Crime: What Works, What Doesn</a:t>
            </a:r>
            <a:r>
              <a:rPr lang="ja-JP" altLang="en-US" sz="2400" i="1">
                <a:latin typeface="Arial"/>
              </a:rPr>
              <a:t>’</a:t>
            </a:r>
            <a:r>
              <a:rPr lang="en-US" sz="2400" i="1"/>
              <a:t>t, What</a:t>
            </a:r>
            <a:r>
              <a:rPr lang="ja-JP" altLang="en-US" sz="2400" i="1">
                <a:latin typeface="Arial"/>
              </a:rPr>
              <a:t>’</a:t>
            </a:r>
            <a:r>
              <a:rPr lang="en-US" sz="2400" i="1"/>
              <a:t>s Promising,</a:t>
            </a:r>
            <a:r>
              <a:rPr lang="ja-JP" altLang="en-US" sz="2400" i="1">
                <a:latin typeface="Arial"/>
              </a:rPr>
              <a:t>”</a:t>
            </a:r>
            <a:r>
              <a:rPr lang="en-US" sz="2400" i="1"/>
              <a:t> 1998</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sz="4000" b="1"/>
              <a:t>Not All Interventions (or Evaluations) Are Created Equal</a:t>
            </a:r>
          </a:p>
        </p:txBody>
      </p:sp>
      <p:sp>
        <p:nvSpPr>
          <p:cNvPr id="150531" name="Rectangle 3"/>
          <p:cNvSpPr>
            <a:spLocks noGrp="1" noChangeArrowheads="1"/>
          </p:cNvSpPr>
          <p:nvPr>
            <p:ph type="body" idx="1"/>
          </p:nvPr>
        </p:nvSpPr>
        <p:spPr/>
        <p:txBody>
          <a:bodyPr/>
          <a:lstStyle/>
          <a:p>
            <a:pPr>
              <a:lnSpc>
                <a:spcPct val="90000"/>
              </a:lnSpc>
            </a:pPr>
            <a:r>
              <a:rPr lang="en-US" sz="2800"/>
              <a:t>Some interventions have proven unsuccessful in evaluation studies</a:t>
            </a:r>
          </a:p>
          <a:p>
            <a:pPr lvl="1">
              <a:lnSpc>
                <a:spcPct val="90000"/>
              </a:lnSpc>
            </a:pPr>
            <a:r>
              <a:rPr lang="en-US" sz="2400"/>
              <a:t>Scare tactic approaches</a:t>
            </a:r>
          </a:p>
          <a:p>
            <a:pPr lvl="1">
              <a:lnSpc>
                <a:spcPct val="90000"/>
              </a:lnSpc>
            </a:pPr>
            <a:r>
              <a:rPr lang="en-US" sz="2400"/>
              <a:t>Gun buyback programs</a:t>
            </a:r>
          </a:p>
          <a:p>
            <a:pPr>
              <a:lnSpc>
                <a:spcPct val="90000"/>
              </a:lnSpc>
            </a:pPr>
            <a:r>
              <a:rPr lang="en-US" sz="2800"/>
              <a:t>Ongoing research is needed to continue evaluations of community programs and legal interventions</a:t>
            </a:r>
          </a:p>
          <a:p>
            <a:pPr>
              <a:lnSpc>
                <a:spcPct val="90000"/>
              </a:lnSpc>
            </a:pPr>
            <a:r>
              <a:rPr lang="en-US" sz="2800"/>
              <a:t>Multiple, creative measures must be used to evaluate programs</a:t>
            </a:r>
          </a:p>
          <a:p>
            <a:pPr>
              <a:lnSpc>
                <a:spcPct val="90000"/>
              </a:lnSpc>
            </a:pPr>
            <a:endParaRPr lang="en-US" sz="2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sz="4000" b="1"/>
              <a:t>Link Data to Communities to Facilitate Local Interventions</a:t>
            </a:r>
          </a:p>
        </p:txBody>
      </p:sp>
      <p:sp>
        <p:nvSpPr>
          <p:cNvPr id="151555" name="Rectangle 3"/>
          <p:cNvSpPr>
            <a:spLocks noGrp="1" noChangeArrowheads="1"/>
          </p:cNvSpPr>
          <p:nvPr>
            <p:ph type="body" idx="1"/>
          </p:nvPr>
        </p:nvSpPr>
        <p:spPr/>
        <p:txBody>
          <a:bodyPr/>
          <a:lstStyle/>
          <a:p>
            <a:r>
              <a:rPr lang="en-US"/>
              <a:t>Enable communities with data and tools at the local level to identify</a:t>
            </a:r>
          </a:p>
          <a:p>
            <a:pPr lvl="1"/>
            <a:r>
              <a:rPr lang="en-US"/>
              <a:t>Magnitude of firearm injuries</a:t>
            </a:r>
          </a:p>
          <a:p>
            <a:pPr lvl="1"/>
            <a:r>
              <a:rPr lang="en-US"/>
              <a:t>Community attitudes </a:t>
            </a:r>
          </a:p>
          <a:p>
            <a:pPr lvl="1"/>
            <a:r>
              <a:rPr lang="en-US"/>
              <a:t>Persons at-risk</a:t>
            </a:r>
          </a:p>
          <a:p>
            <a:pPr lvl="1"/>
            <a:r>
              <a:rPr lang="en-US"/>
              <a:t>Resources available</a:t>
            </a:r>
          </a:p>
          <a:p>
            <a:pPr lvl="1"/>
            <a:r>
              <a:rPr lang="en-US"/>
              <a:t>Workable action plan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tx2"/>
            </a:gs>
          </a:gsLst>
          <a:lin ang="5400000" scaled="1"/>
        </a:gradFill>
        <a:effectLst/>
      </p:bgPr>
    </p:bg>
    <p:spTree>
      <p:nvGrpSpPr>
        <p:cNvPr id="1" name=""/>
        <p:cNvGrpSpPr/>
        <p:nvPr/>
      </p:nvGrpSpPr>
      <p:grpSpPr>
        <a:xfrm>
          <a:off x="0" y="0"/>
          <a:ext cx="0" cy="0"/>
          <a:chOff x="0" y="0"/>
          <a:chExt cx="0" cy="0"/>
        </a:xfrm>
      </p:grpSpPr>
      <p:sp>
        <p:nvSpPr>
          <p:cNvPr id="195598" name="Text Box 14"/>
          <p:cNvSpPr txBox="1">
            <a:spLocks noChangeArrowheads="1"/>
          </p:cNvSpPr>
          <p:nvPr/>
        </p:nvSpPr>
        <p:spPr bwMode="auto">
          <a:xfrm>
            <a:off x="1066800" y="304800"/>
            <a:ext cx="701040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4800" b="1" i="0">
                <a:solidFill>
                  <a:srgbClr val="FFFF00"/>
                </a:solidFill>
                <a:effectLst>
                  <a:outerShdw blurRad="38100" dist="38100" dir="2700000" algn="tl">
                    <a:srgbClr val="000000"/>
                  </a:outerShdw>
                </a:effectLst>
                <a:latin typeface="Arial" charset="0"/>
              </a:rPr>
              <a:t>Seeking Solutions</a:t>
            </a:r>
            <a:br>
              <a:rPr lang="en-US" sz="4800" b="1" i="0">
                <a:solidFill>
                  <a:srgbClr val="FFFF00"/>
                </a:solidFill>
                <a:effectLst>
                  <a:outerShdw blurRad="38100" dist="38100" dir="2700000" algn="tl">
                    <a:srgbClr val="000000"/>
                  </a:outerShdw>
                </a:effectLst>
                <a:latin typeface="Arial" charset="0"/>
              </a:rPr>
            </a:br>
            <a:r>
              <a:rPr lang="en-US" sz="4000" b="1" i="0">
                <a:solidFill>
                  <a:srgbClr val="FF9966"/>
                </a:solidFill>
                <a:effectLst>
                  <a:outerShdw blurRad="38100" dist="38100" dir="2700000" algn="tl">
                    <a:srgbClr val="000000"/>
                  </a:outerShdw>
                </a:effectLst>
                <a:latin typeface="Arial" charset="0"/>
              </a:rPr>
              <a:t>Only the beginning...</a:t>
            </a:r>
            <a:endParaRPr lang="en-US" sz="4800">
              <a:effectLst>
                <a:outerShdw blurRad="38100" dist="38100" dir="2700000" algn="tl">
                  <a:srgbClr val="FFFFFF"/>
                </a:outerShdw>
              </a:effectLst>
            </a:endParaRPr>
          </a:p>
        </p:txBody>
      </p:sp>
      <p:grpSp>
        <p:nvGrpSpPr>
          <p:cNvPr id="195613" name="Group 29"/>
          <p:cNvGrpSpPr>
            <a:grpSpLocks/>
          </p:cNvGrpSpPr>
          <p:nvPr/>
        </p:nvGrpSpPr>
        <p:grpSpPr bwMode="auto">
          <a:xfrm>
            <a:off x="5257800" y="2057400"/>
            <a:ext cx="3276600" cy="3657600"/>
            <a:chOff x="3072" y="1344"/>
            <a:chExt cx="2064" cy="2304"/>
          </a:xfrm>
        </p:grpSpPr>
        <p:sp>
          <p:nvSpPr>
            <p:cNvPr id="195601" name="Rectangle 17"/>
            <p:cNvSpPr>
              <a:spLocks noChangeArrowheads="1"/>
            </p:cNvSpPr>
            <p:nvPr/>
          </p:nvSpPr>
          <p:spPr bwMode="auto">
            <a:xfrm>
              <a:off x="3072" y="1344"/>
              <a:ext cx="2064" cy="2304"/>
            </a:xfrm>
            <a:prstGeom prst="rect">
              <a:avLst/>
            </a:prstGeom>
            <a:solidFill>
              <a:schemeClr val="bg1"/>
            </a:solidFill>
            <a:ln w="19050">
              <a:solidFill>
                <a:srgbClr val="FFFF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grpSp>
          <p:nvGrpSpPr>
            <p:cNvPr id="195602" name="Group 18"/>
            <p:cNvGrpSpPr>
              <a:grpSpLocks/>
            </p:cNvGrpSpPr>
            <p:nvPr/>
          </p:nvGrpSpPr>
          <p:grpSpPr bwMode="auto">
            <a:xfrm>
              <a:off x="3216" y="1536"/>
              <a:ext cx="1872" cy="2016"/>
              <a:chOff x="2880" y="864"/>
              <a:chExt cx="2677" cy="3024"/>
            </a:xfrm>
          </p:grpSpPr>
          <p:pic>
            <p:nvPicPr>
              <p:cNvPr id="195603" name="Picture 19" descr="cavitation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 y="864"/>
                <a:ext cx="2105" cy="3024"/>
              </a:xfrm>
              <a:prstGeom prst="rect">
                <a:avLst/>
              </a:prstGeom>
              <a:solidFill>
                <a:schemeClr val="bg1"/>
              </a:solidFill>
            </p:spPr>
          </p:pic>
          <p:pic>
            <p:nvPicPr>
              <p:cNvPr id="195604" name="Picture 20" descr="gu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152"/>
                <a:ext cx="1155" cy="802"/>
              </a:xfrm>
              <a:prstGeom prst="rect">
                <a:avLst/>
              </a:prstGeom>
              <a:solidFill>
                <a:schemeClr val="bg1"/>
              </a:solidFill>
            </p:spPr>
          </p:pic>
        </p:grpSp>
      </p:grpSp>
      <p:grpSp>
        <p:nvGrpSpPr>
          <p:cNvPr id="195612" name="Group 28"/>
          <p:cNvGrpSpPr>
            <a:grpSpLocks/>
          </p:cNvGrpSpPr>
          <p:nvPr/>
        </p:nvGrpSpPr>
        <p:grpSpPr bwMode="auto">
          <a:xfrm>
            <a:off x="609600" y="2209800"/>
            <a:ext cx="3505200" cy="3505200"/>
            <a:chOff x="0" y="1200"/>
            <a:chExt cx="2496" cy="2688"/>
          </a:xfrm>
        </p:grpSpPr>
        <p:sp>
          <p:nvSpPr>
            <p:cNvPr id="195611" name="Rectangle 27"/>
            <p:cNvSpPr>
              <a:spLocks noChangeArrowheads="1"/>
            </p:cNvSpPr>
            <p:nvPr/>
          </p:nvSpPr>
          <p:spPr bwMode="auto">
            <a:xfrm>
              <a:off x="0" y="1200"/>
              <a:ext cx="2496" cy="2688"/>
            </a:xfrm>
            <a:prstGeom prst="rect">
              <a:avLst/>
            </a:prstGeom>
            <a:solidFill>
              <a:schemeClr val="bg1"/>
            </a:solidFill>
            <a:ln w="19050">
              <a:solidFill>
                <a:srgbClr val="FFFF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grpSp>
          <p:nvGrpSpPr>
            <p:cNvPr id="195606" name="Group 22"/>
            <p:cNvGrpSpPr>
              <a:grpSpLocks/>
            </p:cNvGrpSpPr>
            <p:nvPr/>
          </p:nvGrpSpPr>
          <p:grpSpPr bwMode="auto">
            <a:xfrm>
              <a:off x="288" y="1296"/>
              <a:ext cx="2208" cy="2592"/>
              <a:chOff x="288" y="816"/>
              <a:chExt cx="2592" cy="3072"/>
            </a:xfrm>
          </p:grpSpPr>
          <p:pic>
            <p:nvPicPr>
              <p:cNvPr id="195607" name="Picture 23" descr="aaaa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 y="912"/>
                <a:ext cx="2072" cy="2976"/>
              </a:xfrm>
              <a:prstGeom prst="rect">
                <a:avLst/>
              </a:prstGeom>
              <a:solidFill>
                <a:srgbClr val="FFFFFF"/>
              </a:solidFill>
            </p:spPr>
          </p:pic>
          <p:pic>
            <p:nvPicPr>
              <p:cNvPr id="195608" name="Picture 24" descr="mosquito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702949">
                <a:off x="288" y="816"/>
                <a:ext cx="936" cy="1656"/>
              </a:xfrm>
              <a:prstGeom prst="rect">
                <a:avLst/>
              </a:prstGeom>
              <a:solidFill>
                <a:srgbClr val="FFFFFF"/>
              </a:solidFill>
              <a:extLst>
                <a:ext uri="{FAA26D3D-D897-4be2-8F04-BA451C77F1D7}">
                  <ma14:placeholderFlag xmlns:ma14="http://schemas.microsoft.com/office/mac/drawingml/2011/main" val="1"/>
                </a:ext>
              </a:extLst>
            </p:spPr>
          </p:pic>
        </p:grpSp>
      </p:grpSp>
      <p:sp>
        <p:nvSpPr>
          <p:cNvPr id="195610" name="Rectangle 26"/>
          <p:cNvSpPr>
            <a:spLocks noChangeArrowheads="1"/>
          </p:cNvSpPr>
          <p:nvPr/>
        </p:nvSpPr>
        <p:spPr bwMode="auto">
          <a:xfrm>
            <a:off x="0" y="1905000"/>
            <a:ext cx="3962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195614" name="Text Box 30"/>
          <p:cNvSpPr txBox="1">
            <a:spLocks noChangeArrowheads="1"/>
          </p:cNvSpPr>
          <p:nvPr/>
        </p:nvSpPr>
        <p:spPr bwMode="auto">
          <a:xfrm>
            <a:off x="1752600" y="5943600"/>
            <a:ext cx="1600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3600" b="1" i="0">
                <a:solidFill>
                  <a:schemeClr val="bg1"/>
                </a:solidFill>
                <a:effectLst>
                  <a:outerShdw blurRad="38100" dist="38100" dir="2700000" algn="tl">
                    <a:srgbClr val="000000"/>
                  </a:outerShdw>
                </a:effectLst>
                <a:latin typeface="Arial" charset="0"/>
              </a:rPr>
              <a:t>1900</a:t>
            </a:r>
            <a:endParaRPr lang="en-US">
              <a:effectLst>
                <a:outerShdw blurRad="38100" dist="38100" dir="2700000" algn="tl">
                  <a:srgbClr val="FFFFFF"/>
                </a:outerShdw>
              </a:effectLst>
            </a:endParaRPr>
          </a:p>
        </p:txBody>
      </p:sp>
      <p:sp>
        <p:nvSpPr>
          <p:cNvPr id="195615" name="Text Box 31"/>
          <p:cNvSpPr txBox="1">
            <a:spLocks noChangeArrowheads="1"/>
          </p:cNvSpPr>
          <p:nvPr/>
        </p:nvSpPr>
        <p:spPr bwMode="auto">
          <a:xfrm>
            <a:off x="6248400" y="5867400"/>
            <a:ext cx="1828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3600" b="1" i="0">
                <a:solidFill>
                  <a:schemeClr val="bg1"/>
                </a:solidFill>
                <a:effectLst>
                  <a:outerShdw blurRad="38100" dist="38100" dir="2700000" algn="tl">
                    <a:srgbClr val="000000"/>
                  </a:outerShdw>
                </a:effectLst>
                <a:latin typeface="Arial" charset="0"/>
              </a:rPr>
              <a:t>2000</a:t>
            </a:r>
            <a:endParaRPr lang="en-US">
              <a:effectLst>
                <a:outerShdw blurRad="38100" dist="38100" dir="2700000" algn="tl">
                  <a:srgbClr val="FFFFFF"/>
                </a:outerShdw>
              </a:effectLs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1026"/>
          <p:cNvSpPr>
            <a:spLocks noGrp="1" noChangeArrowheads="1"/>
          </p:cNvSpPr>
          <p:nvPr>
            <p:ph type="title"/>
          </p:nvPr>
        </p:nvSpPr>
        <p:spPr>
          <a:xfrm>
            <a:off x="838200" y="2362200"/>
            <a:ext cx="7772400" cy="1143000"/>
          </a:xfrm>
        </p:spPr>
        <p:txBody>
          <a:bodyPr/>
          <a:lstStyle/>
          <a:p>
            <a:r>
              <a:rPr lang="en-US" b="1"/>
              <a:t>Questions</a:t>
            </a:r>
            <a:br>
              <a:rPr lang="en-US" b="1"/>
            </a:br>
            <a:r>
              <a:rPr lang="en-US" b="1"/>
              <a:t/>
            </a:r>
            <a:br>
              <a:rPr lang="en-US" b="1"/>
            </a:br>
            <a:r>
              <a:rPr lang="en-US" b="1"/>
              <a:t>Comments </a:t>
            </a:r>
            <a:br>
              <a:rPr lang="en-US" b="1"/>
            </a:br>
            <a:r>
              <a:rPr lang="en-US" b="1"/>
              <a:t/>
            </a:r>
            <a:br>
              <a:rPr lang="en-US" b="1"/>
            </a:br>
            <a:r>
              <a:rPr lang="en-US" b="1"/>
              <a:t>Feedback</a:t>
            </a:r>
            <a:endParaRPr lang="en-US"/>
          </a:p>
        </p:txBody>
      </p:sp>
      <p:graphicFrame>
        <p:nvGraphicFramePr>
          <p:cNvPr id="278531" name="Object 1027"/>
          <p:cNvGraphicFramePr>
            <a:graphicFrameLocks noChangeAspect="1"/>
          </p:cNvGraphicFramePr>
          <p:nvPr/>
        </p:nvGraphicFramePr>
        <p:xfrm>
          <a:off x="762000" y="762000"/>
          <a:ext cx="2133600" cy="1951038"/>
        </p:xfrm>
        <a:graphic>
          <a:graphicData uri="http://schemas.openxmlformats.org/presentationml/2006/ole">
            <mc:AlternateContent xmlns:mc="http://schemas.openxmlformats.org/markup-compatibility/2006">
              <mc:Choice xmlns:v="urn:schemas-microsoft-com:vml" Requires="v">
                <p:oleObj spid="_x0000_s278533" name="Clip" r:id="rId4" imgW="861120" imgH="844560" progId="MS_ClipArt_Gallery.2">
                  <p:embed/>
                </p:oleObj>
              </mc:Choice>
              <mc:Fallback>
                <p:oleObj name="Clip" r:id="rId4" imgW="861120" imgH="844560" progId="MS_ClipArt_Gallery.2">
                  <p:embed/>
                  <p:pic>
                    <p:nvPicPr>
                      <p:cNvPr id="0" name="Object 1027"/>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762000"/>
                        <a:ext cx="2133600" cy="195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78532" name="Object 1028"/>
          <p:cNvGraphicFramePr>
            <a:graphicFrameLocks noChangeAspect="1"/>
          </p:cNvGraphicFramePr>
          <p:nvPr/>
        </p:nvGraphicFramePr>
        <p:xfrm>
          <a:off x="6248400" y="4276725"/>
          <a:ext cx="2230438" cy="2092325"/>
        </p:xfrm>
        <a:graphic>
          <a:graphicData uri="http://schemas.openxmlformats.org/presentationml/2006/ole">
            <mc:AlternateContent xmlns:mc="http://schemas.openxmlformats.org/markup-compatibility/2006">
              <mc:Choice xmlns:v="urn:schemas-microsoft-com:vml" Requires="v">
                <p:oleObj spid="_x0000_s278534" name="Clip" r:id="rId6" imgW="3696480" imgH="3468960" progId="MS_ClipArt_Gallery.2">
                  <p:embed/>
                </p:oleObj>
              </mc:Choice>
              <mc:Fallback>
                <p:oleObj name="Clip" r:id="rId6" imgW="3696480" imgH="3468960" progId="MS_ClipArt_Gallery.2">
                  <p:embed/>
                  <p:pic>
                    <p:nvPicPr>
                      <p:cNvPr id="0" name="Object 10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4276725"/>
                        <a:ext cx="2230438" cy="209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685800"/>
            <a:ext cx="8229600" cy="1143000"/>
          </a:xfrm>
        </p:spPr>
        <p:txBody>
          <a:bodyPr/>
          <a:lstStyle/>
          <a:p>
            <a:r>
              <a:rPr lang="en-US" sz="4000" b="1">
                <a:solidFill>
                  <a:schemeClr val="accent2"/>
                </a:solidFill>
                <a:effectLst>
                  <a:outerShdw blurRad="38100" dist="38100" dir="2700000" algn="tl">
                    <a:srgbClr val="DDDDDD"/>
                  </a:outerShdw>
                </a:effectLst>
              </a:rPr>
              <a:t>Estimated </a:t>
            </a:r>
            <a:r>
              <a:rPr lang="en-US" sz="4000" b="1" u="sng">
                <a:solidFill>
                  <a:schemeClr val="accent2"/>
                </a:solidFill>
                <a:effectLst>
                  <a:outerShdw blurRad="38100" dist="38100" dir="2700000" algn="tl">
                    <a:srgbClr val="DDDDDD"/>
                  </a:outerShdw>
                </a:effectLst>
              </a:rPr>
              <a:t>Average</a:t>
            </a:r>
            <a:r>
              <a:rPr lang="en-US" sz="4000" b="1"/>
              <a:t> </a:t>
            </a:r>
            <a:r>
              <a:rPr lang="en-US" sz="4000" b="1">
                <a:solidFill>
                  <a:schemeClr val="accent2"/>
                </a:solidFill>
                <a:effectLst>
                  <a:outerShdw blurRad="38100" dist="38100" dir="2700000" algn="tl">
                    <a:srgbClr val="DDDDDD"/>
                  </a:outerShdw>
                </a:effectLst>
              </a:rPr>
              <a:t>Annual </a:t>
            </a:r>
            <a:br>
              <a:rPr lang="en-US" sz="4000" b="1">
                <a:solidFill>
                  <a:schemeClr val="accent2"/>
                </a:solidFill>
                <a:effectLst>
                  <a:outerShdw blurRad="38100" dist="38100" dir="2700000" algn="tl">
                    <a:srgbClr val="DDDDDD"/>
                  </a:outerShdw>
                </a:effectLst>
              </a:rPr>
            </a:br>
            <a:r>
              <a:rPr lang="en-US" sz="4000" b="1">
                <a:solidFill>
                  <a:schemeClr val="accent2"/>
                </a:solidFill>
                <a:effectLst>
                  <a:outerShdw blurRad="38100" dist="38100" dir="2700000" algn="tl">
                    <a:srgbClr val="DDDDDD"/>
                  </a:outerShdw>
                </a:effectLst>
              </a:rPr>
              <a:t>Number of Firearm Injuries </a:t>
            </a:r>
            <a:br>
              <a:rPr lang="en-US" sz="4000" b="1">
                <a:solidFill>
                  <a:schemeClr val="accent2"/>
                </a:solidFill>
                <a:effectLst>
                  <a:outerShdw blurRad="38100" dist="38100" dir="2700000" algn="tl">
                    <a:srgbClr val="DDDDDD"/>
                  </a:outerShdw>
                </a:effectLst>
              </a:rPr>
            </a:br>
            <a:r>
              <a:rPr lang="en-US" sz="4000" b="1">
                <a:solidFill>
                  <a:schemeClr val="accent2"/>
                </a:solidFill>
                <a:effectLst>
                  <a:outerShdw blurRad="38100" dist="38100" dir="2700000" algn="tl">
                    <a:srgbClr val="DDDDDD"/>
                  </a:outerShdw>
                </a:effectLst>
              </a:rPr>
              <a:t>in the U.S., 1993-98</a:t>
            </a:r>
            <a:endParaRPr lang="en-US"/>
          </a:p>
        </p:txBody>
      </p:sp>
      <p:grpSp>
        <p:nvGrpSpPr>
          <p:cNvPr id="14341" name="Group 5"/>
          <p:cNvGrpSpPr>
            <a:grpSpLocks/>
          </p:cNvGrpSpPr>
          <p:nvPr/>
        </p:nvGrpSpPr>
        <p:grpSpPr bwMode="auto">
          <a:xfrm>
            <a:off x="8223250" y="5834063"/>
            <a:ext cx="914400" cy="1027112"/>
            <a:chOff x="101" y="3465"/>
            <a:chExt cx="654" cy="743"/>
          </a:xfrm>
        </p:grpSpPr>
        <p:pic>
          <p:nvPicPr>
            <p:cNvPr id="14342" name="Picture 6" descr="C:\jodi2\shield_colo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14343" name="Text Box 7"/>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sp>
        <p:nvSpPr>
          <p:cNvPr id="14346" name="Text Box 10"/>
          <p:cNvSpPr txBox="1">
            <a:spLocks noChangeArrowheads="1"/>
          </p:cNvSpPr>
          <p:nvPr/>
        </p:nvSpPr>
        <p:spPr bwMode="auto">
          <a:xfrm>
            <a:off x="228600" y="6521450"/>
            <a:ext cx="830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i="0">
                <a:solidFill>
                  <a:schemeClr val="tx2"/>
                </a:solidFill>
                <a:effectLst/>
                <a:latin typeface="Arial" charset="0"/>
              </a:rPr>
              <a:t>Source:  Morbidity and Mortality Weekly Reports: April 13, 2001, Vol. 50, No. SS-2, CDC</a:t>
            </a:r>
          </a:p>
        </p:txBody>
      </p:sp>
      <p:graphicFrame>
        <p:nvGraphicFramePr>
          <p:cNvPr id="14347" name="Object 11"/>
          <p:cNvGraphicFramePr>
            <a:graphicFrameLocks noChangeAspect="1"/>
          </p:cNvGraphicFramePr>
          <p:nvPr>
            <p:extLst>
              <p:ext uri="{D42A27DB-BD31-4B8C-83A1-F6EECF244321}">
                <p14:modId xmlns:p14="http://schemas.microsoft.com/office/powerpoint/2010/main" val="1633598513"/>
              </p:ext>
            </p:extLst>
          </p:nvPr>
        </p:nvGraphicFramePr>
        <p:xfrm>
          <a:off x="912813" y="2743199"/>
          <a:ext cx="11195939" cy="2830576"/>
        </p:xfrm>
        <a:graphic>
          <a:graphicData uri="http://schemas.openxmlformats.org/presentationml/2006/ole">
            <mc:AlternateContent xmlns:mc="http://schemas.openxmlformats.org/markup-compatibility/2006">
              <mc:Choice xmlns:v="urn:schemas-microsoft-com:vml" Requires="v">
                <p:oleObj spid="_x0000_s14350" name="Document" r:id="rId5" imgW="5626100" imgH="1422400" progId="Word.Document.8">
                  <p:embed/>
                </p:oleObj>
              </mc:Choice>
              <mc:Fallback>
                <p:oleObj name="Document" r:id="rId5" imgW="5626100" imgH="1422400" progId="Word.Document.8">
                  <p:embed/>
                  <p:pic>
                    <p:nvPicPr>
                      <p:cNvPr id="0" name="Object 11"/>
                      <p:cNvPicPr>
                        <a:picLocks noChangeAspect="1" noChangeArrowheads="1"/>
                      </p:cNvPicPr>
                      <p:nvPr/>
                    </p:nvPicPr>
                    <p:blipFill>
                      <a:blip r:embed="rId6">
                        <a:alphaModFix amt="50000"/>
                      </a:blip>
                      <a:srcRect r="31219"/>
                      <a:stretch>
                        <a:fillRect/>
                      </a:stretch>
                    </p:blipFill>
                    <p:spPr bwMode="auto">
                      <a:xfrm>
                        <a:off x="912813" y="2743199"/>
                        <a:ext cx="11195939" cy="2830576"/>
                      </a:xfrm>
                      <a:prstGeom prst="rect">
                        <a:avLst/>
                      </a:prstGeom>
                      <a:solidFill>
                        <a:srgbClr val="CC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4348" name="Oval 12"/>
          <p:cNvSpPr>
            <a:spLocks noChangeArrowheads="1"/>
          </p:cNvSpPr>
          <p:nvPr/>
        </p:nvSpPr>
        <p:spPr bwMode="auto">
          <a:xfrm>
            <a:off x="6705600" y="4800600"/>
            <a:ext cx="1676400" cy="6096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14349" name="Oval 13"/>
          <p:cNvSpPr>
            <a:spLocks noChangeArrowheads="1"/>
          </p:cNvSpPr>
          <p:nvPr/>
        </p:nvSpPr>
        <p:spPr bwMode="auto">
          <a:xfrm>
            <a:off x="4724400" y="4800600"/>
            <a:ext cx="1676400" cy="6096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5800" y="381000"/>
            <a:ext cx="7772400" cy="1143000"/>
          </a:xfrm>
        </p:spPr>
        <p:txBody>
          <a:bodyPr/>
          <a:lstStyle/>
          <a:p>
            <a:r>
              <a:rPr lang="en-US" sz="4800" b="1">
                <a:effectLst>
                  <a:outerShdw blurRad="38100" dist="38100" dir="2700000" algn="tl">
                    <a:srgbClr val="000000"/>
                  </a:outerShdw>
                </a:effectLst>
              </a:rPr>
              <a:t>Objectives</a:t>
            </a:r>
            <a:endParaRPr lang="en-US" sz="4000" b="1"/>
          </a:p>
        </p:txBody>
      </p:sp>
      <p:sp>
        <p:nvSpPr>
          <p:cNvPr id="245763" name="Rectangle 3"/>
          <p:cNvSpPr>
            <a:spLocks noGrp="1" noChangeArrowheads="1"/>
          </p:cNvSpPr>
          <p:nvPr>
            <p:ph type="body" idx="1"/>
          </p:nvPr>
        </p:nvSpPr>
        <p:spPr>
          <a:xfrm>
            <a:off x="685800" y="1752600"/>
            <a:ext cx="7772400" cy="4114800"/>
          </a:xfrm>
        </p:spPr>
        <p:txBody>
          <a:bodyPr/>
          <a:lstStyle/>
          <a:p>
            <a:r>
              <a:rPr lang="en-US"/>
              <a:t>Describe firearm injury in the U.S. (magnitude, repercussions and implications) </a:t>
            </a:r>
          </a:p>
          <a:p>
            <a:r>
              <a:rPr lang="en-US"/>
              <a:t>Understand data, sources, and limitations of available data</a:t>
            </a:r>
          </a:p>
          <a:p>
            <a:r>
              <a:rPr lang="en-US"/>
              <a:t>Develop an interdisciplinary tool or resource book on firearm injury</a:t>
            </a:r>
          </a:p>
          <a:p>
            <a:r>
              <a:rPr lang="en-US"/>
              <a:t>Feedback from group</a:t>
            </a:r>
          </a:p>
        </p:txBody>
      </p:sp>
      <p:sp>
        <p:nvSpPr>
          <p:cNvPr id="245764" name="Line 4"/>
          <p:cNvSpPr>
            <a:spLocks noChangeShapeType="1"/>
          </p:cNvSpPr>
          <p:nvPr/>
        </p:nvSpPr>
        <p:spPr bwMode="auto">
          <a:xfrm>
            <a:off x="838200" y="1447800"/>
            <a:ext cx="7162800" cy="0"/>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685800" y="381000"/>
            <a:ext cx="7772400" cy="1143000"/>
          </a:xfrm>
        </p:spPr>
        <p:txBody>
          <a:bodyPr/>
          <a:lstStyle/>
          <a:p>
            <a:r>
              <a:rPr lang="en-US" b="1">
                <a:effectLst>
                  <a:outerShdw blurRad="38100" dist="38100" dir="2700000" algn="tl">
                    <a:srgbClr val="000000"/>
                  </a:outerShdw>
                </a:effectLst>
              </a:rPr>
              <a:t>Our Primary Data Sources</a:t>
            </a:r>
          </a:p>
        </p:txBody>
      </p:sp>
      <p:sp>
        <p:nvSpPr>
          <p:cNvPr id="239619" name="Text Box 3"/>
          <p:cNvSpPr txBox="1">
            <a:spLocks noChangeArrowheads="1"/>
          </p:cNvSpPr>
          <p:nvPr/>
        </p:nvSpPr>
        <p:spPr bwMode="auto">
          <a:xfrm>
            <a:off x="609600" y="1865313"/>
            <a:ext cx="7620000" cy="392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Tx/>
              <a:buChar char="•"/>
            </a:pPr>
            <a:r>
              <a:rPr lang="en-US" b="1" i="0" u="sng">
                <a:solidFill>
                  <a:schemeClr val="bg1"/>
                </a:solidFill>
                <a:effectLst/>
                <a:latin typeface="Arial" charset="0"/>
              </a:rPr>
              <a:t>National Vital Statistics System</a:t>
            </a:r>
          </a:p>
          <a:p>
            <a:pPr lvl="1">
              <a:buFontTx/>
              <a:buChar char="•"/>
            </a:pPr>
            <a:r>
              <a:rPr lang="en-US" b="1" i="0">
                <a:solidFill>
                  <a:schemeClr val="bg1"/>
                </a:solidFill>
                <a:effectLst/>
                <a:latin typeface="Arial" charset="0"/>
              </a:rPr>
              <a:t>WISQARS </a:t>
            </a:r>
            <a:r>
              <a:rPr lang="en-US" i="0">
                <a:solidFill>
                  <a:schemeClr val="bg1"/>
                </a:solidFill>
                <a:effectLst/>
                <a:latin typeface="Arial" charset="0"/>
              </a:rPr>
              <a:t>(Web-based Injury Statistics Query &amp; Reporting System)</a:t>
            </a:r>
            <a:endParaRPr lang="en-US" i="0">
              <a:effectLst/>
            </a:endParaRPr>
          </a:p>
          <a:p>
            <a:pPr>
              <a:buFontTx/>
              <a:buChar char="•"/>
            </a:pPr>
            <a:r>
              <a:rPr lang="en-US" b="1" i="0" u="sng">
                <a:solidFill>
                  <a:schemeClr val="bg1"/>
                </a:solidFill>
                <a:effectLst/>
                <a:latin typeface="Arial" charset="0"/>
              </a:rPr>
              <a:t>FBI Uniform Crime Reporting System</a:t>
            </a:r>
            <a:endParaRPr lang="en-US" b="1" i="0">
              <a:solidFill>
                <a:schemeClr val="bg1"/>
              </a:solidFill>
              <a:effectLst/>
              <a:latin typeface="Arial" charset="0"/>
            </a:endParaRPr>
          </a:p>
          <a:p>
            <a:pPr>
              <a:buFontTx/>
              <a:buChar char="•"/>
            </a:pPr>
            <a:r>
              <a:rPr lang="en-US" b="1" i="0" u="sng">
                <a:solidFill>
                  <a:schemeClr val="bg1"/>
                </a:solidFill>
                <a:effectLst/>
                <a:latin typeface="Arial" charset="0"/>
              </a:rPr>
              <a:t>National Crime Victimization Survey</a:t>
            </a:r>
          </a:p>
          <a:p>
            <a:pPr>
              <a:buFontTx/>
              <a:buChar char="•"/>
            </a:pPr>
            <a:r>
              <a:rPr lang="en-US" b="1" i="0" u="sng">
                <a:solidFill>
                  <a:schemeClr val="bg1"/>
                </a:solidFill>
                <a:effectLst/>
                <a:latin typeface="Arial" charset="0"/>
              </a:rPr>
              <a:t>National Electronic Injury Surveillance System (NEISS)</a:t>
            </a:r>
          </a:p>
          <a:p>
            <a:pPr>
              <a:buFontTx/>
              <a:buChar char="•"/>
            </a:pPr>
            <a:r>
              <a:rPr lang="en-US" b="1" i="0" u="sng">
                <a:solidFill>
                  <a:schemeClr val="bg1"/>
                </a:solidFill>
                <a:effectLst/>
                <a:latin typeface="Arial" charset="0"/>
              </a:rPr>
              <a:t>Peer-reviewed journals</a:t>
            </a:r>
            <a:endParaRPr lang="en-US" b="1" i="0" u="sng">
              <a:solidFill>
                <a:schemeClr val="bg1"/>
              </a:solidFill>
              <a:effectLst>
                <a:outerShdw blurRad="38100" dist="38100" dir="2700000" algn="tl">
                  <a:srgbClr val="000000"/>
                </a:outerShdw>
              </a:effectLst>
              <a:latin typeface="Arial" charset="0"/>
            </a:endParaRPr>
          </a:p>
        </p:txBody>
      </p:sp>
      <p:graphicFrame>
        <p:nvGraphicFramePr>
          <p:cNvPr id="239620" name="Object 4"/>
          <p:cNvGraphicFramePr>
            <a:graphicFrameLocks noChangeAspect="1"/>
          </p:cNvGraphicFramePr>
          <p:nvPr/>
        </p:nvGraphicFramePr>
        <p:xfrm>
          <a:off x="7065963" y="4908550"/>
          <a:ext cx="2078037" cy="1949450"/>
        </p:xfrm>
        <a:graphic>
          <a:graphicData uri="http://schemas.openxmlformats.org/presentationml/2006/ole">
            <mc:AlternateContent xmlns:mc="http://schemas.openxmlformats.org/markup-compatibility/2006">
              <mc:Choice xmlns:v="urn:schemas-microsoft-com:vml" Requires="v">
                <p:oleObj spid="_x0000_s239621" name="Clip" r:id="rId4" imgW="3696480" imgH="3468960" progId="MS_ClipArt_Gallery.2">
                  <p:embed/>
                </p:oleObj>
              </mc:Choice>
              <mc:Fallback>
                <p:oleObj name="Clip" r:id="rId4" imgW="3696480" imgH="3468960"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5963" y="4908550"/>
                        <a:ext cx="2078037" cy="194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194" name="Picture 2" descr="H:\Images\homicidelegs.jpg"/>
          <p:cNvPicPr>
            <a:picLocks noChangeAspect="1" noChangeArrowheads="1"/>
          </p:cNvPicPr>
          <p:nvPr/>
        </p:nvPicPr>
        <p:blipFill>
          <a:blip r:embed="rId3">
            <a:extLst>
              <a:ext uri="{28A0092B-C50C-407E-A947-70E740481C1C}">
                <a14:useLocalDpi xmlns:a14="http://schemas.microsoft.com/office/drawing/2010/main" val="0"/>
              </a:ext>
            </a:extLst>
          </a:blip>
          <a:srcRect l="3450" t="22256" r="23932" b="12598"/>
          <a:stretch>
            <a:fillRect/>
          </a:stretch>
        </p:blipFill>
        <p:spPr bwMode="auto">
          <a:xfrm>
            <a:off x="5334000" y="1371600"/>
            <a:ext cx="3810000" cy="1784350"/>
          </a:xfrm>
          <a:prstGeom prst="rect">
            <a:avLst/>
          </a:prstGeom>
          <a:noFill/>
          <a:extLst>
            <a:ext uri="{909E8E84-426E-40dd-AFC4-6F175D3DCCD1}">
              <a14:hiddenFill xmlns:a14="http://schemas.microsoft.com/office/drawing/2010/main">
                <a:solidFill>
                  <a:srgbClr val="FFFFFF"/>
                </a:solidFill>
              </a14:hiddenFill>
            </a:ext>
          </a:extLst>
        </p:spPr>
      </p:pic>
      <p:sp>
        <p:nvSpPr>
          <p:cNvPr id="264195" name="Rectangle 3"/>
          <p:cNvSpPr>
            <a:spLocks noGrp="1" noChangeArrowheads="1"/>
          </p:cNvSpPr>
          <p:nvPr>
            <p:ph type="body" sz="half" idx="1"/>
          </p:nvPr>
        </p:nvSpPr>
        <p:spPr>
          <a:xfrm>
            <a:off x="0" y="1066800"/>
            <a:ext cx="9144000" cy="5791200"/>
          </a:xfrm>
          <a:noFill/>
        </p:spPr>
        <p:txBody>
          <a:bodyPr/>
          <a:lstStyle/>
          <a:p>
            <a:pPr lvl="1">
              <a:lnSpc>
                <a:spcPct val="90000"/>
              </a:lnSpc>
              <a:spcBef>
                <a:spcPct val="50000"/>
              </a:spcBef>
            </a:pPr>
            <a:endParaRPr lang="en-US" sz="2400" b="1">
              <a:effectLst>
                <a:outerShdw blurRad="38100" dist="38100" dir="2700000" algn="tl">
                  <a:srgbClr val="000000"/>
                </a:outerShdw>
              </a:effectLst>
            </a:endParaRPr>
          </a:p>
          <a:p>
            <a:pPr>
              <a:lnSpc>
                <a:spcPct val="90000"/>
              </a:lnSpc>
              <a:buFont typeface="Symbol" charset="0"/>
              <a:buChar char="·"/>
            </a:pPr>
            <a:r>
              <a:rPr lang="en-US" sz="2400" b="1">
                <a:effectLst>
                  <a:outerShdw blurRad="38100" dist="38100" dir="2700000" algn="tl">
                    <a:srgbClr val="000000"/>
                  </a:outerShdw>
                </a:effectLst>
              </a:rPr>
              <a:t>Firearms are used in:</a:t>
            </a:r>
          </a:p>
          <a:p>
            <a:pPr lvl="1">
              <a:lnSpc>
                <a:spcPct val="90000"/>
              </a:lnSpc>
              <a:buFontTx/>
              <a:buChar char="•"/>
            </a:pPr>
            <a:r>
              <a:rPr lang="en-US" sz="2000" b="1">
                <a:solidFill>
                  <a:srgbClr val="F8F8F8"/>
                </a:solidFill>
                <a:effectLst>
                  <a:outerShdw blurRad="38100" dist="38100" dir="2700000" algn="tl">
                    <a:srgbClr val="000000"/>
                  </a:outerShdw>
                </a:effectLst>
              </a:rPr>
              <a:t>70% of homicides</a:t>
            </a:r>
          </a:p>
          <a:p>
            <a:pPr lvl="1">
              <a:lnSpc>
                <a:spcPct val="90000"/>
              </a:lnSpc>
              <a:buFontTx/>
              <a:buChar char="•"/>
            </a:pPr>
            <a:r>
              <a:rPr lang="en-US" sz="2000" b="1">
                <a:solidFill>
                  <a:srgbClr val="F8F8F8"/>
                </a:solidFill>
                <a:effectLst>
                  <a:outerShdw blurRad="38100" dist="38100" dir="2700000" algn="tl">
                    <a:srgbClr val="000000"/>
                  </a:outerShdw>
                </a:effectLst>
              </a:rPr>
              <a:t>57% of suicides</a:t>
            </a:r>
          </a:p>
          <a:p>
            <a:pPr lvl="1">
              <a:lnSpc>
                <a:spcPct val="90000"/>
              </a:lnSpc>
              <a:buFontTx/>
              <a:buChar char="•"/>
            </a:pPr>
            <a:r>
              <a:rPr lang="en-US" sz="2000" b="1">
                <a:solidFill>
                  <a:srgbClr val="F8F8F8"/>
                </a:solidFill>
                <a:effectLst>
                  <a:outerShdw blurRad="38100" dist="38100" dir="2700000" algn="tl">
                    <a:srgbClr val="000000"/>
                  </a:outerShdw>
                </a:effectLst>
              </a:rPr>
              <a:t>40% of robberies</a:t>
            </a:r>
          </a:p>
          <a:p>
            <a:pPr lvl="1">
              <a:lnSpc>
                <a:spcPct val="90000"/>
              </a:lnSpc>
              <a:buFontTx/>
              <a:buChar char="•"/>
            </a:pPr>
            <a:r>
              <a:rPr lang="en-US" sz="2000" b="1">
                <a:solidFill>
                  <a:srgbClr val="F8F8F8"/>
                </a:solidFill>
                <a:effectLst>
                  <a:outerShdw blurRad="38100" dist="38100" dir="2700000" algn="tl">
                    <a:srgbClr val="000000"/>
                  </a:outerShdw>
                </a:effectLst>
              </a:rPr>
              <a:t>20% of aggravated assaults</a:t>
            </a:r>
            <a:endParaRPr lang="en-US" sz="2000" b="1" baseline="30000">
              <a:solidFill>
                <a:srgbClr val="F8F8F8"/>
              </a:solidFill>
              <a:effectLst>
                <a:outerShdw blurRad="38100" dist="38100" dir="2700000" algn="tl">
                  <a:srgbClr val="000000"/>
                </a:outerShdw>
              </a:effectLst>
            </a:endParaRPr>
          </a:p>
          <a:p>
            <a:pPr lvl="1">
              <a:lnSpc>
                <a:spcPct val="90000"/>
              </a:lnSpc>
              <a:buFontTx/>
              <a:buNone/>
            </a:pPr>
            <a:endParaRPr lang="en-US" sz="2000" b="1">
              <a:effectLst>
                <a:outerShdw blurRad="38100" dist="38100" dir="2700000" algn="tl">
                  <a:srgbClr val="000000"/>
                </a:outerShdw>
              </a:effectLst>
            </a:endParaRPr>
          </a:p>
          <a:p>
            <a:pPr>
              <a:lnSpc>
                <a:spcPct val="90000"/>
              </a:lnSpc>
              <a:spcBef>
                <a:spcPct val="50000"/>
              </a:spcBef>
              <a:buFont typeface="Symbol" charset="0"/>
              <a:buChar char="·"/>
            </a:pPr>
            <a:r>
              <a:rPr lang="en-US" sz="2400" b="1">
                <a:effectLst>
                  <a:outerShdw blurRad="38100" dist="38100" dir="2700000" algn="tl">
                    <a:srgbClr val="000000"/>
                  </a:outerShdw>
                </a:effectLst>
              </a:rPr>
              <a:t>Handguns represent </a:t>
            </a:r>
            <a:r>
              <a:rPr lang="en-US" sz="2400" b="1">
                <a:solidFill>
                  <a:srgbClr val="FFFF00"/>
                </a:solidFill>
                <a:effectLst>
                  <a:outerShdw blurRad="38100" dist="38100" dir="2700000" algn="tl">
                    <a:srgbClr val="000000"/>
                  </a:outerShdw>
                </a:effectLst>
              </a:rPr>
              <a:t>one-third</a:t>
            </a:r>
            <a:r>
              <a:rPr lang="en-US" sz="2400" b="1">
                <a:effectLst>
                  <a:outerShdw blurRad="38100" dist="38100" dir="2700000" algn="tl">
                    <a:srgbClr val="000000"/>
                  </a:outerShdw>
                </a:effectLst>
              </a:rPr>
              <a:t> of all firearms in U.S.</a:t>
            </a:r>
          </a:p>
          <a:p>
            <a:pPr>
              <a:lnSpc>
                <a:spcPct val="90000"/>
              </a:lnSpc>
              <a:spcBef>
                <a:spcPct val="50000"/>
              </a:spcBef>
              <a:buFont typeface="Symbol" charset="0"/>
              <a:buChar char="·"/>
            </a:pPr>
            <a:r>
              <a:rPr lang="en-US" sz="2400" b="1">
                <a:effectLst>
                  <a:outerShdw blurRad="38100" dist="38100" dir="2700000" algn="tl">
                    <a:srgbClr val="000000"/>
                  </a:outerShdw>
                </a:effectLst>
              </a:rPr>
              <a:t>Handguns account for </a:t>
            </a:r>
            <a:r>
              <a:rPr lang="en-US" sz="2400" b="1">
                <a:solidFill>
                  <a:srgbClr val="FFFF00"/>
                </a:solidFill>
                <a:effectLst>
                  <a:outerShdw blurRad="38100" dist="38100" dir="2700000" algn="tl">
                    <a:srgbClr val="000000"/>
                  </a:outerShdw>
                </a:effectLst>
              </a:rPr>
              <a:t>two-thirds</a:t>
            </a:r>
            <a:r>
              <a:rPr lang="en-US" sz="2400" b="1">
                <a:effectLst>
                  <a:outerShdw blurRad="38100" dist="38100" dir="2700000" algn="tl">
                    <a:srgbClr val="000000"/>
                  </a:outerShdw>
                </a:effectLst>
              </a:rPr>
              <a:t> of firearm crime</a:t>
            </a:r>
          </a:p>
          <a:p>
            <a:pPr lvl="1">
              <a:lnSpc>
                <a:spcPct val="90000"/>
              </a:lnSpc>
              <a:spcBef>
                <a:spcPct val="50000"/>
              </a:spcBef>
              <a:buFont typeface="Symbol" charset="0"/>
              <a:buChar char="·"/>
            </a:pPr>
            <a:r>
              <a:rPr lang="en-US" sz="2000" b="1">
                <a:effectLst>
                  <a:outerShdw blurRad="38100" dist="38100" dir="2700000" algn="tl">
                    <a:srgbClr val="000000"/>
                  </a:outerShdw>
                </a:effectLst>
              </a:rPr>
              <a:t>Over 70% of all firearm homicides</a:t>
            </a:r>
          </a:p>
          <a:p>
            <a:pPr lvl="1">
              <a:lnSpc>
                <a:spcPct val="90000"/>
              </a:lnSpc>
              <a:spcBef>
                <a:spcPct val="50000"/>
              </a:spcBef>
              <a:buFont typeface="Symbol" charset="0"/>
              <a:buChar char="·"/>
            </a:pPr>
            <a:r>
              <a:rPr lang="en-US" sz="2000" b="1">
                <a:effectLst>
                  <a:outerShdw blurRad="38100" dist="38100" dir="2700000" algn="tl">
                    <a:srgbClr val="000000"/>
                  </a:outerShdw>
                </a:effectLst>
              </a:rPr>
              <a:t>Approximately 50-70% of all firearm suicides</a:t>
            </a:r>
            <a:endParaRPr lang="en-US" sz="2000" b="1" baseline="30000">
              <a:effectLst>
                <a:outerShdw blurRad="38100" dist="38100" dir="2700000" algn="tl">
                  <a:srgbClr val="000000"/>
                </a:outerShdw>
              </a:effectLst>
            </a:endParaRPr>
          </a:p>
          <a:p>
            <a:pPr>
              <a:lnSpc>
                <a:spcPct val="50000"/>
              </a:lnSpc>
              <a:spcBef>
                <a:spcPct val="50000"/>
              </a:spcBef>
              <a:buFontTx/>
              <a:buNone/>
            </a:pPr>
            <a:r>
              <a:rPr lang="en-US" sz="1600"/>
              <a:t>	</a:t>
            </a:r>
          </a:p>
          <a:p>
            <a:pPr>
              <a:lnSpc>
                <a:spcPct val="50000"/>
              </a:lnSpc>
              <a:spcBef>
                <a:spcPct val="50000"/>
              </a:spcBef>
              <a:buFontTx/>
              <a:buNone/>
            </a:pPr>
            <a:endParaRPr lang="en-US" sz="1200"/>
          </a:p>
          <a:p>
            <a:pPr>
              <a:lnSpc>
                <a:spcPct val="75000"/>
              </a:lnSpc>
              <a:spcBef>
                <a:spcPct val="50000"/>
              </a:spcBef>
              <a:buFontTx/>
              <a:buNone/>
            </a:pPr>
            <a:r>
              <a:rPr lang="en-US" sz="1800"/>
              <a:t>	Cook PJ, Ludwig J. Guns in America: Police Foundation. Washington DC. 1996.</a:t>
            </a:r>
          </a:p>
          <a:p>
            <a:pPr>
              <a:lnSpc>
                <a:spcPct val="75000"/>
              </a:lnSpc>
              <a:spcBef>
                <a:spcPct val="50000"/>
              </a:spcBef>
              <a:buFontTx/>
              <a:buNone/>
            </a:pPr>
            <a:r>
              <a:rPr lang="en-US" sz="1800"/>
              <a:t>	National Summary of Injury Mortality Data, 1987-1994. NCIPC, 1996.</a:t>
            </a:r>
            <a:endParaRPr lang="en-US" sz="1400"/>
          </a:p>
        </p:txBody>
      </p:sp>
      <p:sp>
        <p:nvSpPr>
          <p:cNvPr id="264196" name="Rectangle 4"/>
          <p:cNvSpPr>
            <a:spLocks noGrp="1" noChangeArrowheads="1"/>
          </p:cNvSpPr>
          <p:nvPr>
            <p:ph type="title"/>
          </p:nvPr>
        </p:nvSpPr>
        <p:spPr>
          <a:xfrm>
            <a:off x="0" y="0"/>
            <a:ext cx="9144000" cy="1066800"/>
          </a:xfrm>
        </p:spPr>
        <p:txBody>
          <a:bodyPr/>
          <a:lstStyle/>
          <a:p>
            <a:pPr>
              <a:lnSpc>
                <a:spcPct val="80000"/>
              </a:lnSpc>
            </a:pPr>
            <a:r>
              <a:rPr lang="en-US" sz="4800" b="1">
                <a:effectLst>
                  <a:outerShdw blurRad="38100" dist="38100" dir="2700000" algn="tl">
                    <a:srgbClr val="000000"/>
                  </a:outerShdw>
                </a:effectLst>
              </a:rPr>
              <a:t>The Role of Firearms</a:t>
            </a:r>
            <a:endParaRPr lang="en-US" b="1">
              <a:solidFill>
                <a:srgbClr val="99FFCC"/>
              </a:solidFill>
              <a:effectLst>
                <a:outerShdw blurRad="38100" dist="38100" dir="2700000" algn="tl">
                  <a:srgbClr val="000000"/>
                </a:outerShdw>
              </a:effectLst>
            </a:endParaRPr>
          </a:p>
        </p:txBody>
      </p:sp>
    </p:spTree>
  </p:cSld>
  <p:clrMapOvr>
    <a:masterClrMapping/>
  </p:clrMapOvr>
  <p:transition xmlns:p14="http://schemas.microsoft.com/office/powerpoint/2010/main">
    <p:blinds dir="vert"/>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457200" y="381000"/>
            <a:ext cx="8153400" cy="1143000"/>
          </a:xfrm>
        </p:spPr>
        <p:txBody>
          <a:bodyPr/>
          <a:lstStyle/>
          <a:p>
            <a:r>
              <a:rPr lang="en-US" b="1">
                <a:effectLst>
                  <a:outerShdw blurRad="38100" dist="38100" dir="2700000" algn="tl">
                    <a:srgbClr val="000000"/>
                  </a:outerShdw>
                </a:effectLst>
              </a:rPr>
              <a:t>New approaches to diagnosis and management of wounds</a:t>
            </a:r>
            <a:endParaRPr lang="en-US"/>
          </a:p>
        </p:txBody>
      </p:sp>
      <p:sp>
        <p:nvSpPr>
          <p:cNvPr id="211971" name="Rectangle 3"/>
          <p:cNvSpPr>
            <a:spLocks noGrp="1" noChangeArrowheads="1"/>
          </p:cNvSpPr>
          <p:nvPr>
            <p:ph type="body" idx="1"/>
          </p:nvPr>
        </p:nvSpPr>
        <p:spPr>
          <a:xfrm>
            <a:off x="685800" y="1676400"/>
            <a:ext cx="7772400" cy="4114800"/>
          </a:xfrm>
        </p:spPr>
        <p:txBody>
          <a:bodyPr/>
          <a:lstStyle/>
          <a:p>
            <a:pPr>
              <a:lnSpc>
                <a:spcPct val="90000"/>
              </a:lnSpc>
            </a:pPr>
            <a:r>
              <a:rPr lang="en-US"/>
              <a:t>Damage control</a:t>
            </a:r>
          </a:p>
          <a:p>
            <a:pPr>
              <a:lnSpc>
                <a:spcPct val="90000"/>
              </a:lnSpc>
            </a:pPr>
            <a:r>
              <a:rPr lang="en-US"/>
              <a:t>Vascular shunts</a:t>
            </a:r>
          </a:p>
          <a:p>
            <a:pPr>
              <a:lnSpc>
                <a:spcPct val="90000"/>
              </a:lnSpc>
            </a:pPr>
            <a:r>
              <a:rPr lang="en-US"/>
              <a:t>Open abdomen</a:t>
            </a:r>
          </a:p>
          <a:p>
            <a:pPr>
              <a:lnSpc>
                <a:spcPct val="90000"/>
              </a:lnSpc>
            </a:pPr>
            <a:r>
              <a:rPr lang="en-US"/>
              <a:t>Delayed repair of intestines</a:t>
            </a:r>
          </a:p>
          <a:p>
            <a:pPr>
              <a:lnSpc>
                <a:spcPct val="90000"/>
              </a:lnSpc>
            </a:pPr>
            <a:r>
              <a:rPr lang="en-US"/>
              <a:t>Multi-cavitary exsanguinations</a:t>
            </a:r>
          </a:p>
        </p:txBody>
      </p:sp>
      <p:sp>
        <p:nvSpPr>
          <p:cNvPr id="211972" name="Text Box 4"/>
          <p:cNvSpPr txBox="1">
            <a:spLocks noChangeArrowheads="1"/>
          </p:cNvSpPr>
          <p:nvPr/>
        </p:nvSpPr>
        <p:spPr bwMode="auto">
          <a:xfrm>
            <a:off x="228600" y="4648200"/>
            <a:ext cx="7086600"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10000"/>
              </a:lnSpc>
            </a:pPr>
            <a:r>
              <a:rPr lang="en-US" sz="1700" i="0">
                <a:solidFill>
                  <a:schemeClr val="bg1"/>
                </a:solidFill>
                <a:effectLst/>
                <a:latin typeface="Arial" charset="0"/>
              </a:rPr>
              <a:t>References:</a:t>
            </a:r>
          </a:p>
          <a:p>
            <a:pPr>
              <a:lnSpc>
                <a:spcPct val="110000"/>
              </a:lnSpc>
            </a:pPr>
            <a:r>
              <a:rPr lang="en-US" sz="1700" i="0">
                <a:solidFill>
                  <a:schemeClr val="bg1"/>
                </a:solidFill>
                <a:effectLst/>
                <a:latin typeface="Arial" charset="0"/>
              </a:rPr>
              <a:t>Rotondo MF, Schwab CW, McGonigal MD et al.</a:t>
            </a:r>
            <a:r>
              <a:rPr lang="en-US" sz="1700">
                <a:solidFill>
                  <a:schemeClr val="bg1"/>
                </a:solidFill>
                <a:effectLst/>
                <a:latin typeface="Arial" charset="0"/>
              </a:rPr>
              <a:t> J Trauma, </a:t>
            </a:r>
            <a:r>
              <a:rPr lang="en-US" sz="1700" i="0">
                <a:solidFill>
                  <a:schemeClr val="bg1"/>
                </a:solidFill>
                <a:effectLst/>
                <a:latin typeface="Arial" charset="0"/>
              </a:rPr>
              <a:t>1993</a:t>
            </a:r>
            <a:br>
              <a:rPr lang="en-US" sz="1700" i="0">
                <a:solidFill>
                  <a:schemeClr val="bg1"/>
                </a:solidFill>
                <a:effectLst/>
                <a:latin typeface="Arial" charset="0"/>
              </a:rPr>
            </a:br>
            <a:r>
              <a:rPr lang="en-US" sz="1700" i="0">
                <a:solidFill>
                  <a:schemeClr val="bg1"/>
                </a:solidFill>
                <a:effectLst/>
                <a:latin typeface="Arial" charset="0"/>
              </a:rPr>
              <a:t>Reilly PM, Rotondo MF, Schwab CW et al.</a:t>
            </a:r>
            <a:r>
              <a:rPr lang="en-US" sz="1700">
                <a:solidFill>
                  <a:schemeClr val="bg1"/>
                </a:solidFill>
                <a:effectLst/>
                <a:latin typeface="Arial" charset="0"/>
              </a:rPr>
              <a:t> J Trauma, </a:t>
            </a:r>
            <a:r>
              <a:rPr lang="en-US" sz="1700" i="0">
                <a:solidFill>
                  <a:schemeClr val="bg1"/>
                </a:solidFill>
                <a:effectLst/>
                <a:latin typeface="Arial" charset="0"/>
              </a:rPr>
              <a:t>1995</a:t>
            </a:r>
            <a:br>
              <a:rPr lang="en-US" sz="1700" i="0">
                <a:solidFill>
                  <a:schemeClr val="bg1"/>
                </a:solidFill>
                <a:effectLst/>
                <a:latin typeface="Arial" charset="0"/>
              </a:rPr>
            </a:br>
            <a:r>
              <a:rPr lang="en-US" sz="1700" i="0">
                <a:solidFill>
                  <a:schemeClr val="bg1"/>
                </a:solidFill>
                <a:effectLst/>
                <a:latin typeface="Arial" charset="0"/>
              </a:rPr>
              <a:t>Johnson JW, Gracias VH, Schwab CW et al.</a:t>
            </a:r>
            <a:r>
              <a:rPr lang="en-US" sz="1700">
                <a:solidFill>
                  <a:schemeClr val="bg1"/>
                </a:solidFill>
                <a:effectLst/>
                <a:latin typeface="Arial" charset="0"/>
              </a:rPr>
              <a:t> J Trauma, </a:t>
            </a:r>
            <a:r>
              <a:rPr lang="en-US" sz="1700" i="0">
                <a:solidFill>
                  <a:schemeClr val="bg1"/>
                </a:solidFill>
                <a:effectLst/>
                <a:latin typeface="Arial" charset="0"/>
              </a:rPr>
              <a:t>2001</a:t>
            </a:r>
            <a:r>
              <a:rPr lang="en-US" sz="1700">
                <a:solidFill>
                  <a:schemeClr val="bg1"/>
                </a:solidFill>
                <a:effectLst/>
                <a:latin typeface="Arial" charset="0"/>
              </a:rPr>
              <a:t/>
            </a:r>
            <a:br>
              <a:rPr lang="en-US" sz="1700">
                <a:solidFill>
                  <a:schemeClr val="bg1"/>
                </a:solidFill>
                <a:effectLst/>
                <a:latin typeface="Arial" charset="0"/>
              </a:rPr>
            </a:br>
            <a:r>
              <a:rPr lang="en-US" sz="1700" i="0">
                <a:solidFill>
                  <a:schemeClr val="bg1"/>
                </a:solidFill>
                <a:effectLst/>
                <a:latin typeface="Arial" charset="0"/>
              </a:rPr>
              <a:t>Hoey BA, Schwab CW.</a:t>
            </a:r>
            <a:r>
              <a:rPr lang="en-US" sz="1700">
                <a:solidFill>
                  <a:schemeClr val="bg1"/>
                </a:solidFill>
                <a:effectLst/>
                <a:latin typeface="Arial" charset="0"/>
              </a:rPr>
              <a:t> Ann Chir Gyn </a:t>
            </a:r>
            <a:r>
              <a:rPr lang="en-US" sz="1700" i="0">
                <a:solidFill>
                  <a:schemeClr val="bg1"/>
                </a:solidFill>
                <a:effectLst/>
                <a:latin typeface="Arial" charset="0"/>
              </a:rPr>
              <a:t>(in press)</a:t>
            </a:r>
            <a:br>
              <a:rPr lang="en-US" sz="1700" i="0">
                <a:solidFill>
                  <a:schemeClr val="bg1"/>
                </a:solidFill>
                <a:effectLst/>
                <a:latin typeface="Arial" charset="0"/>
              </a:rPr>
            </a:br>
            <a:r>
              <a:rPr lang="en-US" sz="1700" i="0">
                <a:solidFill>
                  <a:schemeClr val="bg1"/>
                </a:solidFill>
                <a:effectLst/>
                <a:latin typeface="Arial" charset="0"/>
              </a:rPr>
              <a:t>Shapiro MB, Jenkins DH, Schwab CW et al</a:t>
            </a:r>
            <a:r>
              <a:rPr lang="en-US" sz="1700">
                <a:solidFill>
                  <a:schemeClr val="bg1"/>
                </a:solidFill>
                <a:effectLst/>
                <a:latin typeface="Arial" charset="0"/>
              </a:rPr>
              <a:t>. J Trauma, </a:t>
            </a:r>
            <a:r>
              <a:rPr lang="en-US" sz="1700" i="0">
                <a:solidFill>
                  <a:schemeClr val="bg1"/>
                </a:solidFill>
                <a:effectLst/>
                <a:latin typeface="Arial" charset="0"/>
              </a:rPr>
              <a:t>2000</a:t>
            </a:r>
            <a:r>
              <a:rPr lang="en-US" sz="1800">
                <a:solidFill>
                  <a:schemeClr val="bg1"/>
                </a:solidFill>
                <a:effectLst/>
                <a:latin typeface="Arial" charset="0"/>
              </a:rPr>
              <a:t> </a:t>
            </a:r>
            <a:endParaRPr lang="en-US" sz="1800" i="0">
              <a:solidFill>
                <a:schemeClr val="bg1"/>
              </a:solidFill>
              <a:effectLst/>
              <a:latin typeface="Arial" charset="0"/>
            </a:endParaRPr>
          </a:p>
        </p:txBody>
      </p:sp>
    </p:spTree>
  </p:cSld>
  <p:clrMapOvr>
    <a:masterClrMapping/>
  </p:clrMapOvr>
  <p:transition xmlns:p14="http://schemas.microsoft.com/office/powerpoint/2010/mai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6130" name="WordArt 2"/>
          <p:cNvSpPr>
            <a:spLocks noChangeArrowheads="1" noChangeShapeType="1" noTextEdit="1"/>
          </p:cNvSpPr>
          <p:nvPr/>
        </p:nvSpPr>
        <p:spPr bwMode="auto">
          <a:xfrm>
            <a:off x="1752600" y="381000"/>
            <a:ext cx="5840413" cy="1698625"/>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26227"/>
              </a:avLst>
            </a:prstTxWarp>
          </a:bodyPr>
          <a:lstStyle/>
          <a:p>
            <a:pPr algn="ctr"/>
            <a:r>
              <a:rPr lang="en-US" sz="7200" b="1" kern="10">
                <a:ln w="9525">
                  <a:solidFill>
                    <a:schemeClr val="tx2"/>
                  </a:solidFill>
                  <a:round/>
                  <a:headEnd type="none" w="sm" len="sm"/>
                  <a:tailEnd type="none" w="sm" len="sm"/>
                </a:ln>
                <a:solidFill>
                  <a:srgbClr val="FFFF00"/>
                </a:solidFill>
                <a:effectLst/>
                <a:latin typeface="Arial"/>
                <a:ea typeface="Arial"/>
                <a:cs typeface="Arial"/>
              </a:rPr>
              <a:t>Types of Firearms</a:t>
            </a:r>
          </a:p>
        </p:txBody>
      </p:sp>
      <p:sp>
        <p:nvSpPr>
          <p:cNvPr id="176131" name="Text Box 3"/>
          <p:cNvSpPr txBox="1">
            <a:spLocks noChangeArrowheads="1"/>
          </p:cNvSpPr>
          <p:nvPr/>
        </p:nvSpPr>
        <p:spPr bwMode="auto">
          <a:xfrm>
            <a:off x="6553200" y="3749675"/>
            <a:ext cx="1587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en-US" b="1" i="0">
                <a:solidFill>
                  <a:srgbClr val="FFFF00"/>
                </a:solidFill>
                <a:effectLst/>
                <a:latin typeface="Arial" charset="0"/>
              </a:rPr>
              <a:t>Rifles</a:t>
            </a:r>
          </a:p>
          <a:p>
            <a:pPr>
              <a:spcBef>
                <a:spcPct val="0"/>
              </a:spcBef>
            </a:pPr>
            <a:r>
              <a:rPr lang="en-US" b="1" i="0">
                <a:solidFill>
                  <a:srgbClr val="FFFF00"/>
                </a:solidFill>
                <a:effectLst/>
                <a:latin typeface="Arial" charset="0"/>
              </a:rPr>
              <a:t>Shotguns</a:t>
            </a:r>
          </a:p>
        </p:txBody>
      </p:sp>
      <p:sp>
        <p:nvSpPr>
          <p:cNvPr id="176132" name="Text Box 4"/>
          <p:cNvSpPr txBox="1">
            <a:spLocks noChangeArrowheads="1"/>
          </p:cNvSpPr>
          <p:nvPr/>
        </p:nvSpPr>
        <p:spPr bwMode="auto">
          <a:xfrm>
            <a:off x="1066800" y="2971800"/>
            <a:ext cx="2514600" cy="669925"/>
          </a:xfrm>
          <a:prstGeom prst="rect">
            <a:avLst/>
          </a:prstGeom>
          <a:noFill/>
          <a:ln w="28575">
            <a:solidFill>
              <a:schemeClr val="bg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lang="en-US" sz="3600" b="1" i="0">
                <a:solidFill>
                  <a:srgbClr val="FF0000"/>
                </a:solidFill>
                <a:effectLst/>
                <a:latin typeface="Arial" charset="0"/>
              </a:rPr>
              <a:t>Handguns</a:t>
            </a:r>
            <a:endParaRPr lang="en-US" i="0">
              <a:solidFill>
                <a:srgbClr val="FF0000"/>
              </a:solidFill>
              <a:effectLst/>
              <a:latin typeface="Arial" charset="0"/>
            </a:endParaRPr>
          </a:p>
        </p:txBody>
      </p:sp>
      <p:sp>
        <p:nvSpPr>
          <p:cNvPr id="176134" name="Line 6"/>
          <p:cNvSpPr>
            <a:spLocks noChangeShapeType="1"/>
          </p:cNvSpPr>
          <p:nvPr/>
        </p:nvSpPr>
        <p:spPr bwMode="auto">
          <a:xfrm flipH="1">
            <a:off x="2743200" y="1905000"/>
            <a:ext cx="1676400" cy="836613"/>
          </a:xfrm>
          <a:prstGeom prst="line">
            <a:avLst/>
          </a:prstGeom>
          <a:noFill/>
          <a:ln w="85725">
            <a:solidFill>
              <a:schemeClr val="bg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6135" name="Line 7"/>
          <p:cNvSpPr>
            <a:spLocks noChangeShapeType="1"/>
          </p:cNvSpPr>
          <p:nvPr/>
        </p:nvSpPr>
        <p:spPr bwMode="auto">
          <a:xfrm rot="-2430626">
            <a:off x="5810250" y="1524000"/>
            <a:ext cx="463550" cy="1608138"/>
          </a:xfrm>
          <a:prstGeom prst="line">
            <a:avLst/>
          </a:prstGeom>
          <a:noFill/>
          <a:ln w="85725">
            <a:solidFill>
              <a:schemeClr val="bg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6136" name="Text Box 8"/>
          <p:cNvSpPr txBox="1">
            <a:spLocks noChangeArrowheads="1"/>
          </p:cNvSpPr>
          <p:nvPr/>
        </p:nvSpPr>
        <p:spPr bwMode="auto">
          <a:xfrm>
            <a:off x="2819400" y="4673600"/>
            <a:ext cx="29718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Tx/>
              <a:buChar char="•"/>
            </a:pPr>
            <a:r>
              <a:rPr lang="en-US" sz="1800" i="0">
                <a:solidFill>
                  <a:schemeClr val="bg1"/>
                </a:solidFill>
                <a:effectLst/>
                <a:latin typeface="Arial" charset="0"/>
              </a:rPr>
              <a:t>Lightweight, powerful</a:t>
            </a:r>
          </a:p>
          <a:p>
            <a:pPr>
              <a:buFontTx/>
              <a:buChar char="•"/>
            </a:pPr>
            <a:r>
              <a:rPr lang="en-US" sz="1800" i="0">
                <a:solidFill>
                  <a:schemeClr val="bg1"/>
                </a:solidFill>
                <a:effectLst/>
                <a:latin typeface="Arial" charset="0"/>
              </a:rPr>
              <a:t>Easy to Conceal</a:t>
            </a:r>
          </a:p>
          <a:p>
            <a:pPr>
              <a:buFontTx/>
              <a:buChar char="•"/>
            </a:pPr>
            <a:r>
              <a:rPr lang="en-US" sz="1800" i="0">
                <a:solidFill>
                  <a:schemeClr val="bg1"/>
                </a:solidFill>
                <a:effectLst/>
                <a:latin typeface="Arial" charset="0"/>
              </a:rPr>
              <a:t>Easy to Fire</a:t>
            </a:r>
          </a:p>
          <a:p>
            <a:pPr>
              <a:buFontTx/>
              <a:buChar char="•"/>
            </a:pPr>
            <a:r>
              <a:rPr lang="en-US" sz="1800" i="0">
                <a:solidFill>
                  <a:schemeClr val="bg1"/>
                </a:solidFill>
                <a:effectLst/>
                <a:latin typeface="Arial" charset="0"/>
              </a:rPr>
              <a:t>Designed Specifically To Injure or Kill Human Beings</a:t>
            </a:r>
          </a:p>
        </p:txBody>
      </p:sp>
      <p:sp>
        <p:nvSpPr>
          <p:cNvPr id="176137" name="Text Box 9"/>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i="0">
                <a:solidFill>
                  <a:srgbClr val="FFFF00"/>
                </a:solidFill>
                <a:effectLst>
                  <a:outerShdw blurRad="38100" dist="38100" dir="2700000" algn="tl">
                    <a:srgbClr val="000000"/>
                  </a:outerShdw>
                </a:effectLst>
                <a:latin typeface="Arial" charset="0"/>
              </a:rPr>
              <a:t>The AGENT:</a:t>
            </a:r>
            <a:endParaRPr lang="en-US" i="0">
              <a:effectLst/>
            </a:endParaRPr>
          </a:p>
        </p:txBody>
      </p:sp>
      <p:pic>
        <p:nvPicPr>
          <p:cNvPr id="176138" name="Picture 10" descr="C:\WINNT\Profiles\wattersf\Desktop\hipdra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38" y="3962400"/>
            <a:ext cx="2506662" cy="2819400"/>
          </a:xfrm>
          <a:prstGeom prst="rect">
            <a:avLst/>
          </a:prstGeom>
          <a:noFill/>
          <a:extLst>
            <a:ext uri="{909E8E84-426E-40dd-AFC4-6F175D3DCCD1}">
              <a14:hiddenFill xmlns:a14="http://schemas.microsoft.com/office/drawing/2010/main">
                <a:solidFill>
                  <a:srgbClr val="FFFFFF"/>
                </a:solidFill>
              </a14:hiddenFill>
            </a:ext>
          </a:extLst>
        </p:spPr>
      </p:pic>
      <p:sp>
        <p:nvSpPr>
          <p:cNvPr id="176139" name="Text Box 11"/>
          <p:cNvSpPr txBox="1">
            <a:spLocks noChangeArrowheads="1"/>
          </p:cNvSpPr>
          <p:nvPr/>
        </p:nvSpPr>
        <p:spPr bwMode="auto">
          <a:xfrm>
            <a:off x="6172200" y="2971800"/>
            <a:ext cx="2743200" cy="669925"/>
          </a:xfrm>
          <a:prstGeom prst="rect">
            <a:avLst/>
          </a:prstGeom>
          <a:noFill/>
          <a:ln w="28575">
            <a:solidFill>
              <a:schemeClr val="bg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pPr>
            <a:r>
              <a:rPr lang="en-US" sz="3600" b="1" i="0">
                <a:solidFill>
                  <a:srgbClr val="FF0000"/>
                </a:solidFill>
                <a:effectLst/>
                <a:latin typeface="Arial" charset="0"/>
              </a:rPr>
              <a:t>Long guns</a:t>
            </a:r>
            <a:endParaRPr lang="en-US" i="0">
              <a:solidFill>
                <a:srgbClr val="FF0000"/>
              </a:solidFill>
              <a:effectLst/>
              <a:latin typeface="Arial" charset="0"/>
            </a:endParaRPr>
          </a:p>
        </p:txBody>
      </p:sp>
      <p:sp>
        <p:nvSpPr>
          <p:cNvPr id="176140" name="Text Box 12"/>
          <p:cNvSpPr txBox="1">
            <a:spLocks noChangeArrowheads="1"/>
          </p:cNvSpPr>
          <p:nvPr/>
        </p:nvSpPr>
        <p:spPr bwMode="auto">
          <a:xfrm>
            <a:off x="6324600" y="4800600"/>
            <a:ext cx="2971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Tx/>
              <a:buChar char="•"/>
            </a:pPr>
            <a:r>
              <a:rPr lang="en-US" sz="1800" i="0">
                <a:solidFill>
                  <a:schemeClr val="bg1"/>
                </a:solidFill>
                <a:effectLst/>
                <a:latin typeface="Arial" charset="0"/>
              </a:rPr>
              <a:t>Fired from the shoulder </a:t>
            </a:r>
          </a:p>
          <a:p>
            <a:pPr>
              <a:buFontTx/>
              <a:buChar char="•"/>
            </a:pPr>
            <a:r>
              <a:rPr lang="en-US" sz="1800" i="0">
                <a:solidFill>
                  <a:schemeClr val="bg1"/>
                </a:solidFill>
                <a:effectLst/>
                <a:latin typeface="Arial" charset="0"/>
              </a:rPr>
              <a:t>Serve a sporting purpose</a:t>
            </a:r>
          </a:p>
        </p:txBody>
      </p:sp>
      <p:sp>
        <p:nvSpPr>
          <p:cNvPr id="176141" name="Text Box 13"/>
          <p:cNvSpPr txBox="1">
            <a:spLocks noChangeArrowheads="1"/>
          </p:cNvSpPr>
          <p:nvPr/>
        </p:nvSpPr>
        <p:spPr bwMode="auto">
          <a:xfrm>
            <a:off x="2819400" y="3825875"/>
            <a:ext cx="16430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en-US" b="1" i="0">
                <a:solidFill>
                  <a:srgbClr val="FFFF00"/>
                </a:solidFill>
                <a:effectLst/>
                <a:latin typeface="Arial" charset="0"/>
              </a:rPr>
              <a:t>Pistols</a:t>
            </a:r>
          </a:p>
          <a:p>
            <a:pPr>
              <a:spcBef>
                <a:spcPct val="0"/>
              </a:spcBef>
            </a:pPr>
            <a:r>
              <a:rPr lang="en-US" b="1" i="0">
                <a:solidFill>
                  <a:srgbClr val="FFFF00"/>
                </a:solidFill>
                <a:effectLst/>
                <a:latin typeface="Arial" charset="0"/>
              </a:rPr>
              <a:t>Revolvers</a:t>
            </a:r>
          </a:p>
        </p:txBody>
      </p:sp>
    </p:spTree>
  </p:cSld>
  <p:clrMapOvr>
    <a:masterClrMapping/>
  </p:clrMapOvr>
  <p:transition xmlns:p14="http://schemas.microsoft.com/office/powerpoint/2010/main">
    <p:cover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152400" y="304800"/>
            <a:ext cx="8839200" cy="1143000"/>
          </a:xfrm>
        </p:spPr>
        <p:txBody>
          <a:bodyPr/>
          <a:lstStyle/>
          <a:p>
            <a:r>
              <a:rPr lang="en-US" sz="4000" b="1">
                <a:effectLst>
                  <a:outerShdw blurRad="38100" dist="38100" dir="2700000" algn="tl">
                    <a:srgbClr val="000000"/>
                  </a:outerShdw>
                </a:effectLst>
              </a:rPr>
              <a:t>Intentional Self-directed Violence</a:t>
            </a:r>
            <a:r>
              <a:rPr lang="en-US" sz="3600" b="1">
                <a:effectLst>
                  <a:outerShdw blurRad="38100" dist="38100" dir="2700000" algn="tl">
                    <a:srgbClr val="000000"/>
                  </a:outerShdw>
                </a:effectLst>
              </a:rPr>
              <a:t/>
            </a:r>
            <a:br>
              <a:rPr lang="en-US" sz="3600" b="1">
                <a:effectLst>
                  <a:outerShdw blurRad="38100" dist="38100" dir="2700000" algn="tl">
                    <a:srgbClr val="000000"/>
                  </a:outerShdw>
                </a:effectLst>
              </a:rPr>
            </a:br>
            <a:r>
              <a:rPr lang="en-US" sz="3200" b="1">
                <a:solidFill>
                  <a:srgbClr val="FF9966"/>
                </a:solidFill>
                <a:effectLst>
                  <a:outerShdw blurRad="38100" dist="38100" dir="2700000" algn="tl">
                    <a:srgbClr val="000000"/>
                  </a:outerShdw>
                </a:effectLst>
              </a:rPr>
              <a:t>Firearm Suicide: A Hidden Problem</a:t>
            </a:r>
            <a:endParaRPr lang="en-US"/>
          </a:p>
        </p:txBody>
      </p:sp>
      <p:sp>
        <p:nvSpPr>
          <p:cNvPr id="247811" name="Rectangle 3"/>
          <p:cNvSpPr>
            <a:spLocks noGrp="1" noChangeArrowheads="1"/>
          </p:cNvSpPr>
          <p:nvPr>
            <p:ph type="body" sz="half" idx="1"/>
          </p:nvPr>
        </p:nvSpPr>
        <p:spPr>
          <a:xfrm>
            <a:off x="0" y="2057400"/>
            <a:ext cx="5562600" cy="4114800"/>
          </a:xfrm>
        </p:spPr>
        <p:txBody>
          <a:bodyPr/>
          <a:lstStyle/>
          <a:p>
            <a:pPr>
              <a:lnSpc>
                <a:spcPct val="90000"/>
              </a:lnSpc>
            </a:pPr>
            <a:r>
              <a:rPr lang="en-US" sz="2800"/>
              <a:t>More Americans kill themselves than are killed by others</a:t>
            </a:r>
          </a:p>
          <a:p>
            <a:pPr>
              <a:lnSpc>
                <a:spcPct val="90000"/>
              </a:lnSpc>
            </a:pPr>
            <a:r>
              <a:rPr lang="en-US" sz="2800"/>
              <a:t>Suicide is the 11th leading cause of death</a:t>
            </a:r>
          </a:p>
          <a:p>
            <a:pPr>
              <a:lnSpc>
                <a:spcPct val="90000"/>
              </a:lnSpc>
            </a:pPr>
            <a:r>
              <a:rPr lang="en-US" sz="2800"/>
              <a:t>Firearms account for 50-70% of suicide deaths</a:t>
            </a:r>
          </a:p>
          <a:p>
            <a:pPr>
              <a:lnSpc>
                <a:spcPct val="90000"/>
              </a:lnSpc>
            </a:pPr>
            <a:r>
              <a:rPr lang="en-US" sz="2800"/>
              <a:t>More likely to die at the scene (Case Fatality Index &gt;70%)</a:t>
            </a:r>
          </a:p>
          <a:p>
            <a:pPr>
              <a:lnSpc>
                <a:spcPct val="90000"/>
              </a:lnSpc>
            </a:pPr>
            <a:r>
              <a:rPr lang="en-US" sz="2800"/>
              <a:t>Stigmatized</a:t>
            </a:r>
            <a:endParaRPr lang="en-US" sz="2800" b="1">
              <a:effectLst>
                <a:outerShdw blurRad="38100" dist="38100" dir="2700000" algn="tl">
                  <a:srgbClr val="000000"/>
                </a:outerShdw>
              </a:effectLst>
              <a:latin typeface="Times New Roman" charset="0"/>
            </a:endParaRPr>
          </a:p>
          <a:p>
            <a:pPr>
              <a:lnSpc>
                <a:spcPct val="90000"/>
              </a:lnSpc>
            </a:pPr>
            <a:endParaRPr lang="en-US" sz="2800">
              <a:latin typeface="Times New Roman" charset="0"/>
            </a:endParaRPr>
          </a:p>
        </p:txBody>
      </p:sp>
      <p:grpSp>
        <p:nvGrpSpPr>
          <p:cNvPr id="247812" name="Group 4"/>
          <p:cNvGrpSpPr>
            <a:grpSpLocks/>
          </p:cNvGrpSpPr>
          <p:nvPr/>
        </p:nvGrpSpPr>
        <p:grpSpPr bwMode="auto">
          <a:xfrm>
            <a:off x="8229600" y="6019800"/>
            <a:ext cx="914400" cy="1027113"/>
            <a:chOff x="101" y="3465"/>
            <a:chExt cx="654" cy="743"/>
          </a:xfrm>
        </p:grpSpPr>
        <p:pic>
          <p:nvPicPr>
            <p:cNvPr id="247813" name="Picture 5" descr="C:\jodi2\shield_col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247814" name="Text Box 6"/>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pic>
        <p:nvPicPr>
          <p:cNvPr id="247815" name="Picture 7" descr="C:\My Documents\pictures\HEARS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828800"/>
            <a:ext cx="3581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xmlns:p14="http://schemas.microsoft.com/office/powerpoint/2010/main">
    <p:cut/>
  </p:transition>
</p:sld>
</file>

<file path=ppt/slides/slide57.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tx2"/>
            </a:gs>
          </a:gsLst>
          <a:lin ang="5400000" scaled="1"/>
        </a:gradFill>
        <a:effectLst/>
      </p:bgPr>
    </p:bg>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0" y="152400"/>
            <a:ext cx="9144000" cy="1143000"/>
          </a:xfrm>
        </p:spPr>
        <p:txBody>
          <a:bodyPr/>
          <a:lstStyle/>
          <a:p>
            <a:r>
              <a:rPr lang="en-US" sz="3600" b="1">
                <a:effectLst>
                  <a:outerShdw blurRad="38100" dist="38100" dir="2700000" algn="tl">
                    <a:srgbClr val="000000"/>
                  </a:outerShdw>
                </a:effectLst>
              </a:rPr>
              <a:t>Firearm Suicide by Gender and Age—</a:t>
            </a:r>
            <a:br>
              <a:rPr lang="en-US" sz="3600" b="1">
                <a:effectLst>
                  <a:outerShdw blurRad="38100" dist="38100" dir="2700000" algn="tl">
                    <a:srgbClr val="000000"/>
                  </a:outerShdw>
                </a:effectLst>
              </a:rPr>
            </a:br>
            <a:r>
              <a:rPr lang="en-US" sz="3200" b="1">
                <a:solidFill>
                  <a:schemeClr val="bg1"/>
                </a:solidFill>
                <a:effectLst>
                  <a:outerShdw blurRad="38100" dist="38100" dir="2700000" algn="tl">
                    <a:srgbClr val="000000"/>
                  </a:outerShdw>
                </a:effectLst>
              </a:rPr>
              <a:t>U.S., 1999</a:t>
            </a:r>
            <a:endParaRPr lang="en-US" sz="3200"/>
          </a:p>
        </p:txBody>
      </p:sp>
      <p:graphicFrame>
        <p:nvGraphicFramePr>
          <p:cNvPr id="249859" name="Object 3"/>
          <p:cNvGraphicFramePr>
            <a:graphicFrameLocks noChangeAspect="1"/>
          </p:cNvGraphicFramePr>
          <p:nvPr>
            <p:ph type="chart" idx="1"/>
          </p:nvPr>
        </p:nvGraphicFramePr>
        <p:xfrm>
          <a:off x="762000" y="1066800"/>
          <a:ext cx="7693025" cy="5181600"/>
        </p:xfrm>
        <a:graphic>
          <a:graphicData uri="http://schemas.openxmlformats.org/presentationml/2006/ole">
            <mc:AlternateContent xmlns:mc="http://schemas.openxmlformats.org/markup-compatibility/2006">
              <mc:Choice xmlns:v="urn:schemas-microsoft-com:vml" Requires="v">
                <p:oleObj spid="_x0000_s249867" name="Chart" r:id="rId4" imgW="6696313" imgH="4105513" progId="MSGraph.Chart.8">
                  <p:embed followColorScheme="full"/>
                </p:oleObj>
              </mc:Choice>
              <mc:Fallback>
                <p:oleObj name="Chart" r:id="rId4" imgW="6696313" imgH="4105513"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r="13643"/>
                      <a:stretch>
                        <a:fillRect/>
                      </a:stretch>
                    </p:blipFill>
                    <p:spPr bwMode="auto">
                      <a:xfrm>
                        <a:off x="762000" y="1066800"/>
                        <a:ext cx="7693025" cy="5181600"/>
                      </a:xfrm>
                      <a:prstGeom prst="rect">
                        <a:avLst/>
                      </a:prstGeom>
                    </p:spPr>
                  </p:pic>
                </p:oleObj>
              </mc:Fallback>
            </mc:AlternateContent>
          </a:graphicData>
        </a:graphic>
      </p:graphicFrame>
      <p:sp>
        <p:nvSpPr>
          <p:cNvPr id="249860" name="Text Box 4"/>
          <p:cNvSpPr txBox="1">
            <a:spLocks noChangeArrowheads="1"/>
          </p:cNvSpPr>
          <p:nvPr/>
        </p:nvSpPr>
        <p:spPr bwMode="auto">
          <a:xfrm rot="-5400000">
            <a:off x="-1044575" y="3252788"/>
            <a:ext cx="3035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b="1" i="0">
                <a:solidFill>
                  <a:schemeClr val="bg1"/>
                </a:solidFill>
                <a:effectLst/>
                <a:latin typeface="Arial" charset="0"/>
              </a:rPr>
              <a:t>Rate* per 100,000 population</a:t>
            </a:r>
            <a:endParaRPr lang="en-US" i="0">
              <a:effectLst/>
              <a:latin typeface="Arial" charset="0"/>
            </a:endParaRPr>
          </a:p>
        </p:txBody>
      </p:sp>
      <p:sp>
        <p:nvSpPr>
          <p:cNvPr id="249861" name="Text Box 5"/>
          <p:cNvSpPr txBox="1">
            <a:spLocks noChangeArrowheads="1"/>
          </p:cNvSpPr>
          <p:nvPr/>
        </p:nvSpPr>
        <p:spPr bwMode="auto">
          <a:xfrm>
            <a:off x="2819400" y="5943600"/>
            <a:ext cx="358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1800" b="1" i="0">
                <a:solidFill>
                  <a:schemeClr val="bg1"/>
                </a:solidFill>
                <a:effectLst/>
                <a:latin typeface="Arial" charset="0"/>
              </a:rPr>
              <a:t>Age</a:t>
            </a:r>
            <a:endParaRPr lang="en-US" i="0">
              <a:effectLst/>
            </a:endParaRPr>
          </a:p>
        </p:txBody>
      </p:sp>
      <p:sp>
        <p:nvSpPr>
          <p:cNvPr id="249862" name="Rectangle 6"/>
          <p:cNvSpPr>
            <a:spLocks noChangeArrowheads="1"/>
          </p:cNvSpPr>
          <p:nvPr/>
        </p:nvSpPr>
        <p:spPr bwMode="auto">
          <a:xfrm>
            <a:off x="2133600" y="6248400"/>
            <a:ext cx="5160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0"/>
              </a:spcBef>
            </a:pPr>
            <a:r>
              <a:rPr lang="en-US" sz="1400" i="0">
                <a:solidFill>
                  <a:schemeClr val="bg1"/>
                </a:solidFill>
                <a:effectLst/>
                <a:latin typeface="Arial" charset="0"/>
              </a:rPr>
              <a:t>Source: National Center for Injury Prevention and Control, CDC</a:t>
            </a:r>
            <a:endParaRPr lang="en-US" sz="1200" i="0">
              <a:solidFill>
                <a:schemeClr val="bg1"/>
              </a:solidFill>
              <a:effectLst/>
              <a:latin typeface="Arial" charset="0"/>
            </a:endParaRPr>
          </a:p>
        </p:txBody>
      </p:sp>
      <p:grpSp>
        <p:nvGrpSpPr>
          <p:cNvPr id="249863" name="Group 7"/>
          <p:cNvGrpSpPr>
            <a:grpSpLocks/>
          </p:cNvGrpSpPr>
          <p:nvPr/>
        </p:nvGrpSpPr>
        <p:grpSpPr bwMode="auto">
          <a:xfrm>
            <a:off x="8223250" y="5830888"/>
            <a:ext cx="914400" cy="1027112"/>
            <a:chOff x="101" y="3465"/>
            <a:chExt cx="654" cy="743"/>
          </a:xfrm>
        </p:grpSpPr>
        <p:pic>
          <p:nvPicPr>
            <p:cNvPr id="249864" name="Picture 8" descr="C:\jodi2\shield_color.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249865" name="Text Box 9"/>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sp>
        <p:nvSpPr>
          <p:cNvPr id="249866" name="Text Box 10"/>
          <p:cNvSpPr txBox="1">
            <a:spLocks noChangeArrowheads="1"/>
          </p:cNvSpPr>
          <p:nvPr/>
        </p:nvSpPr>
        <p:spPr bwMode="auto">
          <a:xfrm>
            <a:off x="0" y="6553200"/>
            <a:ext cx="7543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i="0">
                <a:solidFill>
                  <a:schemeClr val="bg1"/>
                </a:solidFill>
                <a:effectLst/>
                <a:latin typeface="Arial" charset="0"/>
              </a:rPr>
              <a:t>*Age-adjusted  rates per 100,000 population based on year 2000  standard</a:t>
            </a:r>
            <a:endParaRPr lang="en-US" i="0">
              <a:effectLs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0" y="0"/>
            <a:ext cx="9144000" cy="1143000"/>
          </a:xfrm>
        </p:spPr>
        <p:txBody>
          <a:bodyPr/>
          <a:lstStyle/>
          <a:p>
            <a:r>
              <a:rPr lang="en-US" sz="2800" b="1">
                <a:effectLst>
                  <a:outerShdw blurRad="38100" dist="38100" dir="2700000" algn="tl">
                    <a:srgbClr val="000000"/>
                  </a:outerShdw>
                </a:effectLst>
              </a:rPr>
              <a:t>U.S. Male Firearm Suicide </a:t>
            </a:r>
            <a:br>
              <a:rPr lang="en-US" sz="2800" b="1">
                <a:effectLst>
                  <a:outerShdw blurRad="38100" dist="38100" dir="2700000" algn="tl">
                    <a:srgbClr val="000000"/>
                  </a:outerShdw>
                </a:effectLst>
              </a:rPr>
            </a:br>
            <a:r>
              <a:rPr lang="en-US" sz="2800" b="1">
                <a:effectLst>
                  <a:outerShdw blurRad="38100" dist="38100" dir="2700000" algn="tl">
                    <a:srgbClr val="000000"/>
                  </a:outerShdw>
                </a:effectLst>
              </a:rPr>
              <a:t>by Race/Ethnicity for Youth and Elderly, </a:t>
            </a:r>
            <a:r>
              <a:rPr lang="en-US" sz="2800" b="1">
                <a:solidFill>
                  <a:schemeClr val="bg1"/>
                </a:solidFill>
                <a:effectLst>
                  <a:outerShdw blurRad="38100" dist="38100" dir="2700000" algn="tl">
                    <a:srgbClr val="000000"/>
                  </a:outerShdw>
                </a:effectLst>
              </a:rPr>
              <a:t>1990-1998</a:t>
            </a:r>
            <a:endParaRPr lang="en-US"/>
          </a:p>
        </p:txBody>
      </p:sp>
      <p:sp>
        <p:nvSpPr>
          <p:cNvPr id="251907" name="Text Box 3"/>
          <p:cNvSpPr txBox="1">
            <a:spLocks noChangeArrowheads="1"/>
          </p:cNvSpPr>
          <p:nvPr/>
        </p:nvSpPr>
        <p:spPr bwMode="auto">
          <a:xfrm>
            <a:off x="2133600" y="6324600"/>
            <a:ext cx="525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i="0">
                <a:solidFill>
                  <a:schemeClr val="bg1"/>
                </a:solidFill>
                <a:effectLst/>
                <a:latin typeface="Arial" charset="0"/>
              </a:rPr>
              <a:t>Source: National Center for Injury Prevention and Control, CDC</a:t>
            </a:r>
            <a:endParaRPr lang="en-US" i="0">
              <a:effectLst/>
            </a:endParaRPr>
          </a:p>
        </p:txBody>
      </p:sp>
      <p:grpSp>
        <p:nvGrpSpPr>
          <p:cNvPr id="251908" name="Group 4"/>
          <p:cNvGrpSpPr>
            <a:grpSpLocks/>
          </p:cNvGrpSpPr>
          <p:nvPr/>
        </p:nvGrpSpPr>
        <p:grpSpPr bwMode="auto">
          <a:xfrm>
            <a:off x="8223250" y="5834063"/>
            <a:ext cx="914400" cy="1027112"/>
            <a:chOff x="101" y="3465"/>
            <a:chExt cx="654" cy="743"/>
          </a:xfrm>
        </p:grpSpPr>
        <p:pic>
          <p:nvPicPr>
            <p:cNvPr id="251909" name="Picture 5" descr="C:\jodi2\shield_colo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251910" name="Text Box 6"/>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graphicFrame>
        <p:nvGraphicFramePr>
          <p:cNvPr id="251911" name="Object 7"/>
          <p:cNvGraphicFramePr>
            <a:graphicFrameLocks noChangeAspect="1"/>
          </p:cNvGraphicFramePr>
          <p:nvPr/>
        </p:nvGraphicFramePr>
        <p:xfrm>
          <a:off x="609600" y="1181100"/>
          <a:ext cx="8001000" cy="5143500"/>
        </p:xfrm>
        <a:graphic>
          <a:graphicData uri="http://schemas.openxmlformats.org/presentationml/2006/ole">
            <mc:AlternateContent xmlns:mc="http://schemas.openxmlformats.org/markup-compatibility/2006">
              <mc:Choice xmlns:v="urn:schemas-microsoft-com:vml" Requires="v">
                <p:oleObj spid="_x0000_s251914" name="Worksheet" r:id="rId5" imgW="7791688" imgH="6010513" progId="Excel.Sheet.8">
                  <p:embed/>
                </p:oleObj>
              </mc:Choice>
              <mc:Fallback>
                <p:oleObj name="Worksheet" r:id="rId5" imgW="7791688" imgH="6010513" progId="Excel.Shee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t="7426" r="5583" b="9644"/>
                      <a:stretch>
                        <a:fillRect/>
                      </a:stretch>
                    </p:blipFill>
                    <p:spPr bwMode="auto">
                      <a:xfrm>
                        <a:off x="609600" y="1181100"/>
                        <a:ext cx="8001000" cy="514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51912" name="Text Box 8"/>
          <p:cNvSpPr txBox="1">
            <a:spLocks noChangeArrowheads="1"/>
          </p:cNvSpPr>
          <p:nvPr/>
        </p:nvSpPr>
        <p:spPr bwMode="auto">
          <a:xfrm rot="-5400000">
            <a:off x="-970757" y="3180557"/>
            <a:ext cx="3351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b="1" i="0">
                <a:solidFill>
                  <a:schemeClr val="bg1"/>
                </a:solidFill>
                <a:effectLst/>
                <a:latin typeface="Arial" charset="0"/>
              </a:rPr>
              <a:t>Rate* per 100,000 population</a:t>
            </a:r>
            <a:endParaRPr lang="en-US" i="0">
              <a:effectLst/>
            </a:endParaRPr>
          </a:p>
        </p:txBody>
      </p:sp>
      <p:sp>
        <p:nvSpPr>
          <p:cNvPr id="251913" name="Text Box 9"/>
          <p:cNvSpPr txBox="1">
            <a:spLocks noChangeArrowheads="1"/>
          </p:cNvSpPr>
          <p:nvPr/>
        </p:nvSpPr>
        <p:spPr bwMode="auto">
          <a:xfrm>
            <a:off x="0" y="6583363"/>
            <a:ext cx="7467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i="0">
                <a:solidFill>
                  <a:schemeClr val="bg1"/>
                </a:solidFill>
                <a:effectLst/>
                <a:latin typeface="Arial" charset="0"/>
              </a:rPr>
              <a:t>*Age-adjusted rate per 100,000 U.S. standard population based on year 2000 standard.</a:t>
            </a:r>
            <a:endParaRPr lang="en-US" sz="1400" i="0">
              <a:effectLst/>
              <a:latin typeface="Arial" charset="0"/>
            </a:endParaRPr>
          </a:p>
        </p:txBody>
      </p:sp>
    </p:spTree>
  </p:cSld>
  <p:clrMapOvr>
    <a:masterClrMapping/>
  </p:clrMapOvr>
  <p:transition xmlns:p14="http://schemas.microsoft.com/office/powerpoint/2010/mai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57200" y="0"/>
            <a:ext cx="8382000" cy="1143000"/>
          </a:xfrm>
        </p:spPr>
        <p:txBody>
          <a:bodyPr/>
          <a:lstStyle/>
          <a:p>
            <a:r>
              <a:rPr lang="en-US" sz="3600" b="1">
                <a:effectLst>
                  <a:outerShdw blurRad="38100" dist="38100" dir="2700000" algn="tl">
                    <a:srgbClr val="000000"/>
                  </a:outerShdw>
                </a:effectLst>
              </a:rPr>
              <a:t>Firearm Deaths, by Type</a:t>
            </a:r>
            <a:br>
              <a:rPr lang="en-US" sz="3600" b="1">
                <a:effectLst>
                  <a:outerShdw blurRad="38100" dist="38100" dir="2700000" algn="tl">
                    <a:srgbClr val="000000"/>
                  </a:outerShdw>
                </a:effectLst>
              </a:rPr>
            </a:br>
            <a:r>
              <a:rPr lang="en-US" sz="3200" b="1">
                <a:solidFill>
                  <a:schemeClr val="bg1"/>
                </a:solidFill>
                <a:effectLst>
                  <a:outerShdw blurRad="38100" dist="38100" dir="2700000" algn="tl">
                    <a:srgbClr val="000000"/>
                  </a:outerShdw>
                </a:effectLst>
              </a:rPr>
              <a:t>U.S. 1999</a:t>
            </a:r>
            <a:endParaRPr lang="en-US"/>
          </a:p>
        </p:txBody>
      </p:sp>
      <p:sp>
        <p:nvSpPr>
          <p:cNvPr id="253955" name="Text Box 3"/>
          <p:cNvSpPr txBox="1">
            <a:spLocks noChangeArrowheads="1"/>
          </p:cNvSpPr>
          <p:nvPr/>
        </p:nvSpPr>
        <p:spPr bwMode="auto">
          <a:xfrm>
            <a:off x="304800" y="6553200"/>
            <a:ext cx="670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i="0">
                <a:solidFill>
                  <a:schemeClr val="bg1"/>
                </a:solidFill>
                <a:effectLst/>
                <a:latin typeface="Arial" charset="0"/>
              </a:rPr>
              <a:t>Source: National Center for Vital Statistics Data, CDC, 2001</a:t>
            </a:r>
            <a:endParaRPr lang="en-US" sz="1400" i="0">
              <a:effectLst/>
              <a:latin typeface="Arial" charset="0"/>
            </a:endParaRPr>
          </a:p>
        </p:txBody>
      </p:sp>
      <p:sp>
        <p:nvSpPr>
          <p:cNvPr id="253956" name="Freeform 4"/>
          <p:cNvSpPr>
            <a:spLocks/>
          </p:cNvSpPr>
          <p:nvPr/>
        </p:nvSpPr>
        <p:spPr bwMode="auto">
          <a:xfrm>
            <a:off x="4191000" y="1752600"/>
            <a:ext cx="2133600" cy="609600"/>
          </a:xfrm>
          <a:custGeom>
            <a:avLst/>
            <a:gdLst>
              <a:gd name="T0" fmla="*/ 0 w 864"/>
              <a:gd name="T1" fmla="*/ 512 h 512"/>
              <a:gd name="T2" fmla="*/ 384 w 864"/>
              <a:gd name="T3" fmla="*/ 80 h 512"/>
              <a:gd name="T4" fmla="*/ 864 w 864"/>
              <a:gd name="T5" fmla="*/ 32 h 512"/>
            </a:gdLst>
            <a:ahLst/>
            <a:cxnLst>
              <a:cxn ang="0">
                <a:pos x="T0" y="T1"/>
              </a:cxn>
              <a:cxn ang="0">
                <a:pos x="T2" y="T3"/>
              </a:cxn>
              <a:cxn ang="0">
                <a:pos x="T4" y="T5"/>
              </a:cxn>
            </a:cxnLst>
            <a:rect l="0" t="0" r="r" b="b"/>
            <a:pathLst>
              <a:path w="864" h="512">
                <a:moveTo>
                  <a:pt x="0" y="512"/>
                </a:moveTo>
                <a:cubicBezTo>
                  <a:pt x="120" y="336"/>
                  <a:pt x="240" y="160"/>
                  <a:pt x="384" y="80"/>
                </a:cubicBezTo>
                <a:cubicBezTo>
                  <a:pt x="528" y="0"/>
                  <a:pt x="696" y="16"/>
                  <a:pt x="864" y="32"/>
                </a:cubicBezTo>
              </a:path>
            </a:pathLst>
          </a:custGeom>
          <a:noFill/>
          <a:ln w="952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253957" name="Group 5"/>
          <p:cNvGrpSpPr>
            <a:grpSpLocks/>
          </p:cNvGrpSpPr>
          <p:nvPr/>
        </p:nvGrpSpPr>
        <p:grpSpPr bwMode="auto">
          <a:xfrm>
            <a:off x="0" y="1371600"/>
            <a:ext cx="8686800" cy="5257800"/>
            <a:chOff x="144" y="624"/>
            <a:chExt cx="5472" cy="3312"/>
          </a:xfrm>
        </p:grpSpPr>
        <p:graphicFrame>
          <p:nvGraphicFramePr>
            <p:cNvPr id="253958" name="Object 6"/>
            <p:cNvGraphicFramePr>
              <a:graphicFrameLocks noChangeAspect="1"/>
            </p:cNvGraphicFramePr>
            <p:nvPr/>
          </p:nvGraphicFramePr>
          <p:xfrm>
            <a:off x="1338" y="912"/>
            <a:ext cx="2977" cy="3024"/>
          </p:xfrm>
          <a:graphic>
            <a:graphicData uri="http://schemas.openxmlformats.org/presentationml/2006/ole">
              <mc:AlternateContent xmlns:mc="http://schemas.openxmlformats.org/markup-compatibility/2006">
                <mc:Choice xmlns:v="urn:schemas-microsoft-com:vml" Requires="v">
                  <p:oleObj spid="_x0000_s253969" name="Worksheet" r:id="rId4" imgW="5629513" imgH="6734413" progId="Excel.Sheet.8">
                    <p:embed/>
                  </p:oleObj>
                </mc:Choice>
                <mc:Fallback>
                  <p:oleObj name="Worksheet" r:id="rId4" imgW="5629513" imgH="6734413" progId="Excel.Sheet.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t="4781" b="10359"/>
                        <a:stretch>
                          <a:fillRect/>
                        </a:stretch>
                      </p:blipFill>
                      <p:spPr bwMode="auto">
                        <a:xfrm>
                          <a:off x="1338" y="912"/>
                          <a:ext cx="2977" cy="30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53959" name="Text Box 7"/>
            <p:cNvSpPr txBox="1">
              <a:spLocks noChangeArrowheads="1"/>
            </p:cNvSpPr>
            <p:nvPr/>
          </p:nvSpPr>
          <p:spPr bwMode="auto">
            <a:xfrm>
              <a:off x="3984" y="2352"/>
              <a:ext cx="105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2000" i="0">
                  <a:solidFill>
                    <a:schemeClr val="bg1"/>
                  </a:solidFill>
                  <a:effectLst/>
                  <a:latin typeface="Arial" charset="0"/>
                </a:rPr>
                <a:t>Suicide</a:t>
              </a:r>
              <a:br>
                <a:rPr lang="en-US" sz="2000" i="0">
                  <a:solidFill>
                    <a:schemeClr val="bg1"/>
                  </a:solidFill>
                  <a:effectLst/>
                  <a:latin typeface="Arial" charset="0"/>
                </a:rPr>
              </a:br>
              <a:r>
                <a:rPr lang="en-US" sz="2000" i="0">
                  <a:solidFill>
                    <a:schemeClr val="bg1"/>
                  </a:solidFill>
                  <a:effectLst/>
                  <a:latin typeface="Arial" charset="0"/>
                </a:rPr>
                <a:t>57%</a:t>
              </a:r>
              <a:endParaRPr lang="en-US" i="0">
                <a:effectLst/>
              </a:endParaRPr>
            </a:p>
          </p:txBody>
        </p:sp>
        <p:sp>
          <p:nvSpPr>
            <p:cNvPr id="253960" name="Text Box 8"/>
            <p:cNvSpPr txBox="1">
              <a:spLocks noChangeArrowheads="1"/>
            </p:cNvSpPr>
            <p:nvPr/>
          </p:nvSpPr>
          <p:spPr bwMode="auto">
            <a:xfrm>
              <a:off x="4080" y="768"/>
              <a:ext cx="15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i="0">
                  <a:solidFill>
                    <a:schemeClr val="bg1"/>
                  </a:solidFill>
                  <a:effectLst/>
                  <a:latin typeface="Arial" charset="0"/>
                </a:rPr>
                <a:t>Legal Intervention</a:t>
              </a:r>
              <a:br>
                <a:rPr lang="en-US" sz="2000" i="0">
                  <a:solidFill>
                    <a:schemeClr val="bg1"/>
                  </a:solidFill>
                  <a:effectLst/>
                  <a:latin typeface="Arial" charset="0"/>
                </a:rPr>
              </a:br>
              <a:r>
                <a:rPr lang="en-US" sz="2000" i="0">
                  <a:solidFill>
                    <a:schemeClr val="bg1"/>
                  </a:solidFill>
                  <a:effectLst/>
                  <a:latin typeface="Arial" charset="0"/>
                </a:rPr>
                <a:t>1%</a:t>
              </a:r>
              <a:endParaRPr lang="en-US" i="0">
                <a:solidFill>
                  <a:schemeClr val="bg1"/>
                </a:solidFill>
                <a:effectLst/>
                <a:latin typeface="Arial" charset="0"/>
              </a:endParaRPr>
            </a:p>
          </p:txBody>
        </p:sp>
        <p:sp>
          <p:nvSpPr>
            <p:cNvPr id="253961" name="Line 9"/>
            <p:cNvSpPr>
              <a:spLocks noChangeShapeType="1"/>
            </p:cNvSpPr>
            <p:nvPr/>
          </p:nvSpPr>
          <p:spPr bwMode="auto">
            <a:xfrm flipH="1" flipV="1">
              <a:off x="1392" y="1152"/>
              <a:ext cx="1008" cy="0"/>
            </a:xfrm>
            <a:prstGeom prst="line">
              <a:avLst/>
            </a:prstGeom>
            <a:noFill/>
            <a:ln w="9525">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3962" name="Text Box 10"/>
            <p:cNvSpPr txBox="1">
              <a:spLocks noChangeArrowheads="1"/>
            </p:cNvSpPr>
            <p:nvPr/>
          </p:nvSpPr>
          <p:spPr bwMode="auto">
            <a:xfrm>
              <a:off x="144" y="960"/>
              <a:ext cx="139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2000" i="0">
                  <a:solidFill>
                    <a:schemeClr val="bg1"/>
                  </a:solidFill>
                  <a:effectLst/>
                  <a:latin typeface="Arial" charset="0"/>
                </a:rPr>
                <a:t>Unintentional</a:t>
              </a:r>
              <a:br>
                <a:rPr lang="en-US" sz="2000" i="0">
                  <a:solidFill>
                    <a:schemeClr val="bg1"/>
                  </a:solidFill>
                  <a:effectLst/>
                  <a:latin typeface="Arial" charset="0"/>
                </a:rPr>
              </a:br>
              <a:r>
                <a:rPr lang="en-US" sz="2000" i="0">
                  <a:solidFill>
                    <a:schemeClr val="bg1"/>
                  </a:solidFill>
                  <a:effectLst/>
                  <a:latin typeface="Arial" charset="0"/>
                </a:rPr>
                <a:t>3%</a:t>
              </a:r>
              <a:endParaRPr lang="en-US" i="0">
                <a:effectLst/>
                <a:latin typeface="Arial" charset="0"/>
              </a:endParaRPr>
            </a:p>
          </p:txBody>
        </p:sp>
        <p:sp>
          <p:nvSpPr>
            <p:cNvPr id="253963" name="Text Box 11"/>
            <p:cNvSpPr txBox="1">
              <a:spLocks noChangeArrowheads="1"/>
            </p:cNvSpPr>
            <p:nvPr/>
          </p:nvSpPr>
          <p:spPr bwMode="auto">
            <a:xfrm>
              <a:off x="2160" y="624"/>
              <a:ext cx="13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2000" i="0">
                  <a:solidFill>
                    <a:schemeClr val="bg1"/>
                  </a:solidFill>
                  <a:effectLst/>
                  <a:latin typeface="Arial" charset="0"/>
                </a:rPr>
                <a:t>Undetermined</a:t>
              </a:r>
              <a:br>
                <a:rPr lang="en-US" sz="2000" i="0">
                  <a:solidFill>
                    <a:schemeClr val="bg1"/>
                  </a:solidFill>
                  <a:effectLst/>
                  <a:latin typeface="Arial" charset="0"/>
                </a:rPr>
              </a:br>
              <a:r>
                <a:rPr lang="en-US" sz="2000" i="0">
                  <a:solidFill>
                    <a:schemeClr val="bg1"/>
                  </a:solidFill>
                  <a:effectLst/>
                  <a:latin typeface="Arial" charset="0"/>
                </a:rPr>
                <a:t>1%</a:t>
              </a:r>
              <a:endParaRPr lang="en-US" i="0">
                <a:effectLst/>
                <a:latin typeface="Arial" charset="0"/>
              </a:endParaRPr>
            </a:p>
          </p:txBody>
        </p:sp>
        <p:sp>
          <p:nvSpPr>
            <p:cNvPr id="253964" name="Line 12"/>
            <p:cNvSpPr>
              <a:spLocks noChangeShapeType="1"/>
            </p:cNvSpPr>
            <p:nvPr/>
          </p:nvSpPr>
          <p:spPr bwMode="auto">
            <a:xfrm>
              <a:off x="2688" y="912"/>
              <a:ext cx="0" cy="43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3965" name="Text Box 13"/>
            <p:cNvSpPr txBox="1">
              <a:spLocks noChangeArrowheads="1"/>
            </p:cNvSpPr>
            <p:nvPr/>
          </p:nvSpPr>
          <p:spPr bwMode="auto">
            <a:xfrm>
              <a:off x="480" y="2256"/>
              <a:ext cx="105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2000" i="0">
                  <a:solidFill>
                    <a:schemeClr val="bg1"/>
                  </a:solidFill>
                  <a:effectLst/>
                  <a:latin typeface="Arial" charset="0"/>
                </a:rPr>
                <a:t>Homicide</a:t>
              </a:r>
              <a:br>
                <a:rPr lang="en-US" sz="2000" i="0">
                  <a:solidFill>
                    <a:schemeClr val="bg1"/>
                  </a:solidFill>
                  <a:effectLst/>
                  <a:latin typeface="Arial" charset="0"/>
                </a:rPr>
              </a:br>
              <a:r>
                <a:rPr lang="en-US" sz="2000" i="0">
                  <a:solidFill>
                    <a:schemeClr val="bg1"/>
                  </a:solidFill>
                  <a:effectLst/>
                  <a:latin typeface="Arial" charset="0"/>
                </a:rPr>
                <a:t>38%</a:t>
              </a:r>
              <a:endParaRPr lang="en-US" i="0">
                <a:effectLst/>
                <a:latin typeface="Arial" charset="0"/>
              </a:endParaRPr>
            </a:p>
          </p:txBody>
        </p:sp>
      </p:grpSp>
      <p:grpSp>
        <p:nvGrpSpPr>
          <p:cNvPr id="253966" name="Group 14"/>
          <p:cNvGrpSpPr>
            <a:grpSpLocks/>
          </p:cNvGrpSpPr>
          <p:nvPr/>
        </p:nvGrpSpPr>
        <p:grpSpPr bwMode="auto">
          <a:xfrm>
            <a:off x="8223250" y="5834063"/>
            <a:ext cx="914400" cy="1027112"/>
            <a:chOff x="101" y="3465"/>
            <a:chExt cx="654" cy="743"/>
          </a:xfrm>
        </p:grpSpPr>
        <p:pic>
          <p:nvPicPr>
            <p:cNvPr id="253967" name="Picture 15" descr="C:\jodi2\shield_color.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253968" name="Text Box 16"/>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838200" y="152400"/>
            <a:ext cx="7543800" cy="1143000"/>
          </a:xfrm>
        </p:spPr>
        <p:txBody>
          <a:bodyPr/>
          <a:lstStyle/>
          <a:p>
            <a:r>
              <a:rPr lang="en-US" sz="3600" b="1" i="1">
                <a:effectLst>
                  <a:outerShdw blurRad="38100" dist="38100" dir="2700000" algn="tl">
                    <a:srgbClr val="000000"/>
                  </a:outerShdw>
                </a:effectLst>
              </a:rPr>
              <a:t>Average</a:t>
            </a:r>
            <a:r>
              <a:rPr lang="en-US" sz="3600" b="1">
                <a:effectLst>
                  <a:outerShdw blurRad="38100" dist="38100" dir="2700000" algn="tl">
                    <a:srgbClr val="000000"/>
                  </a:outerShdw>
                </a:effectLst>
              </a:rPr>
              <a:t> Annual Firearm Injuries </a:t>
            </a:r>
            <a:r>
              <a:rPr lang="en-US" sz="3200" b="1">
                <a:solidFill>
                  <a:schemeClr val="bg1"/>
                </a:solidFill>
                <a:effectLst>
                  <a:outerShdw blurRad="38100" dist="38100" dir="2700000" algn="tl">
                    <a:srgbClr val="000000"/>
                  </a:outerShdw>
                </a:effectLst>
              </a:rPr>
              <a:t>U.S., 1993-98</a:t>
            </a:r>
            <a:endParaRPr lang="en-US"/>
          </a:p>
        </p:txBody>
      </p:sp>
      <p:graphicFrame>
        <p:nvGraphicFramePr>
          <p:cNvPr id="272387" name="Object 3"/>
          <p:cNvGraphicFramePr>
            <a:graphicFrameLocks noChangeAspect="1"/>
          </p:cNvGraphicFramePr>
          <p:nvPr>
            <p:ph type="chart" idx="4294967295"/>
          </p:nvPr>
        </p:nvGraphicFramePr>
        <p:xfrm>
          <a:off x="5334000" y="1981200"/>
          <a:ext cx="3810000" cy="4114800"/>
        </p:xfrm>
        <a:graphic>
          <a:graphicData uri="http://schemas.openxmlformats.org/presentationml/2006/ole">
            <mc:AlternateContent xmlns:mc="http://schemas.openxmlformats.org/markup-compatibility/2006">
              <mc:Choice xmlns:v="urn:schemas-microsoft-com:vml" Requires="v">
                <p:oleObj spid="_x0000_s272398" name="Chart" r:id="rId4" imgW="6096238" imgH="4067413" progId="MSGraph.Chart.8">
                  <p:embed followColorScheme="full"/>
                </p:oleObj>
              </mc:Choice>
              <mc:Fallback>
                <p:oleObj name="Chart" r:id="rId4" imgW="6096238" imgH="4067413"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981200"/>
                        <a:ext cx="3810000" cy="4114800"/>
                      </a:xfrm>
                      <a:prstGeom prst="rect">
                        <a:avLst/>
                      </a:prstGeom>
                    </p:spPr>
                  </p:pic>
                </p:oleObj>
              </mc:Fallback>
            </mc:AlternateContent>
          </a:graphicData>
        </a:graphic>
      </p:graphicFrame>
      <p:graphicFrame>
        <p:nvGraphicFramePr>
          <p:cNvPr id="272388" name="Object 4"/>
          <p:cNvGraphicFramePr>
            <a:graphicFrameLocks noChangeAspect="1"/>
          </p:cNvGraphicFramePr>
          <p:nvPr/>
        </p:nvGraphicFramePr>
        <p:xfrm>
          <a:off x="228600" y="1524000"/>
          <a:ext cx="5486400" cy="3687763"/>
        </p:xfrm>
        <a:graphic>
          <a:graphicData uri="http://schemas.openxmlformats.org/presentationml/2006/ole">
            <mc:AlternateContent xmlns:mc="http://schemas.openxmlformats.org/markup-compatibility/2006">
              <mc:Choice xmlns:v="urn:schemas-microsoft-com:vml" Requires="v">
                <p:oleObj spid="_x0000_s272399" name="Chart" r:id="rId6" imgW="5362813" imgH="3172063" progId="MSGraph.Chart.8">
                  <p:embed followColorScheme="full"/>
                </p:oleObj>
              </mc:Choice>
              <mc:Fallback>
                <p:oleObj name="Chart" r:id="rId6" imgW="5362813" imgH="3172063" progId="MSGraph.Chart.8">
                  <p:embed followColorScheme="full"/>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l="7651" t="-6241" r="7021" b="6506"/>
                      <a:stretch>
                        <a:fillRect/>
                      </a:stretch>
                    </p:blipFill>
                    <p:spPr bwMode="auto">
                      <a:xfrm>
                        <a:off x="228600" y="1524000"/>
                        <a:ext cx="5486400"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72389" name="Text Box 5"/>
          <p:cNvSpPr txBox="1">
            <a:spLocks noChangeArrowheads="1"/>
          </p:cNvSpPr>
          <p:nvPr/>
        </p:nvSpPr>
        <p:spPr bwMode="auto">
          <a:xfrm rot="24420">
            <a:off x="1066800" y="5181600"/>
            <a:ext cx="1752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3600" b="1" i="0">
                <a:solidFill>
                  <a:srgbClr val="FF0066"/>
                </a:solidFill>
                <a:effectLst>
                  <a:outerShdw blurRad="38100" dist="38100" dir="2700000" algn="tl">
                    <a:srgbClr val="000000"/>
                  </a:outerShdw>
                </a:effectLst>
                <a:latin typeface="Arial" charset="0"/>
              </a:rPr>
              <a:t>FATAL</a:t>
            </a:r>
          </a:p>
        </p:txBody>
      </p:sp>
      <p:graphicFrame>
        <p:nvGraphicFramePr>
          <p:cNvPr id="272390" name="Object 6"/>
          <p:cNvGraphicFramePr>
            <a:graphicFrameLocks noChangeAspect="1"/>
          </p:cNvGraphicFramePr>
          <p:nvPr/>
        </p:nvGraphicFramePr>
        <p:xfrm>
          <a:off x="5562600" y="1676400"/>
          <a:ext cx="3581400" cy="3494088"/>
        </p:xfrm>
        <a:graphic>
          <a:graphicData uri="http://schemas.openxmlformats.org/presentationml/2006/ole">
            <mc:AlternateContent xmlns:mc="http://schemas.openxmlformats.org/markup-compatibility/2006">
              <mc:Choice xmlns:v="urn:schemas-microsoft-com:vml" Requires="v">
                <p:oleObj spid="_x0000_s272400" name="Chart" r:id="rId8" imgW="6315313" imgH="4076938" progId="MSGraph.Chart.8">
                  <p:embed followColorScheme="full"/>
                </p:oleObj>
              </mc:Choice>
              <mc:Fallback>
                <p:oleObj name="Chart" r:id="rId8" imgW="6315313" imgH="4076938" progId="MSGraph.Chart.8">
                  <p:embed followColorScheme="full"/>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l="4929" t="-1485" r="32596" b="7014"/>
                      <a:stretch>
                        <a:fillRect/>
                      </a:stretch>
                    </p:blipFill>
                    <p:spPr bwMode="auto">
                      <a:xfrm>
                        <a:off x="5562600" y="1676400"/>
                        <a:ext cx="3581400" cy="349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72391" name="Text Box 7"/>
          <p:cNvSpPr txBox="1">
            <a:spLocks noChangeArrowheads="1"/>
          </p:cNvSpPr>
          <p:nvPr/>
        </p:nvSpPr>
        <p:spPr bwMode="auto">
          <a:xfrm rot="-21624353">
            <a:off x="5867400" y="5181600"/>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3600" b="1" i="0">
                <a:solidFill>
                  <a:srgbClr val="FF0066"/>
                </a:solidFill>
                <a:effectLst>
                  <a:outerShdw blurRad="38100" dist="38100" dir="2700000" algn="tl">
                    <a:srgbClr val="000000"/>
                  </a:outerShdw>
                </a:effectLst>
                <a:latin typeface="Arial" charset="0"/>
              </a:rPr>
              <a:t>NON-FATAL</a:t>
            </a:r>
          </a:p>
        </p:txBody>
      </p:sp>
      <p:grpSp>
        <p:nvGrpSpPr>
          <p:cNvPr id="272392" name="Group 8"/>
          <p:cNvGrpSpPr>
            <a:grpSpLocks/>
          </p:cNvGrpSpPr>
          <p:nvPr/>
        </p:nvGrpSpPr>
        <p:grpSpPr bwMode="auto">
          <a:xfrm>
            <a:off x="8223250" y="5834063"/>
            <a:ext cx="914400" cy="1027112"/>
            <a:chOff x="101" y="3465"/>
            <a:chExt cx="654" cy="743"/>
          </a:xfrm>
        </p:grpSpPr>
        <p:pic>
          <p:nvPicPr>
            <p:cNvPr id="272393" name="Picture 9" descr="C:\jodi2\shield_color.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272394" name="Text Box 10"/>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sp>
        <p:nvSpPr>
          <p:cNvPr id="272395" name="Text Box 11"/>
          <p:cNvSpPr txBox="1">
            <a:spLocks noChangeArrowheads="1"/>
          </p:cNvSpPr>
          <p:nvPr/>
        </p:nvSpPr>
        <p:spPr bwMode="auto">
          <a:xfrm>
            <a:off x="228600" y="6521450"/>
            <a:ext cx="830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i="0">
                <a:solidFill>
                  <a:schemeClr val="bg1"/>
                </a:solidFill>
                <a:effectLst/>
                <a:latin typeface="Arial" charset="0"/>
              </a:rPr>
              <a:t>Source:  Morbidity and Mortality Weekly Reports: April 13, 2001, Vol. 50, No. SS-2, CDC</a:t>
            </a:r>
          </a:p>
        </p:txBody>
      </p:sp>
      <p:sp>
        <p:nvSpPr>
          <p:cNvPr id="272396" name="Text Box 12"/>
          <p:cNvSpPr txBox="1">
            <a:spLocks noChangeArrowheads="1"/>
          </p:cNvSpPr>
          <p:nvPr/>
        </p:nvSpPr>
        <p:spPr bwMode="auto">
          <a:xfrm>
            <a:off x="914400" y="57150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i="0">
                <a:solidFill>
                  <a:schemeClr val="bg1"/>
                </a:solidFill>
                <a:effectLst>
                  <a:outerShdw blurRad="38100" dist="38100" dir="2700000" algn="tl">
                    <a:srgbClr val="000000"/>
                  </a:outerShdw>
                </a:effectLst>
                <a:latin typeface="Arial" charset="0"/>
              </a:rPr>
              <a:t>35,208 Total</a:t>
            </a:r>
            <a:endParaRPr lang="en-US">
              <a:solidFill>
                <a:schemeClr val="bg1"/>
              </a:solidFill>
              <a:effectLst>
                <a:outerShdw blurRad="38100" dist="38100" dir="2700000" algn="tl">
                  <a:srgbClr val="000000"/>
                </a:outerShdw>
              </a:effectLst>
            </a:endParaRPr>
          </a:p>
        </p:txBody>
      </p:sp>
      <p:sp>
        <p:nvSpPr>
          <p:cNvPr id="272397" name="Text Box 13"/>
          <p:cNvSpPr txBox="1">
            <a:spLocks noChangeArrowheads="1"/>
          </p:cNvSpPr>
          <p:nvPr/>
        </p:nvSpPr>
        <p:spPr bwMode="auto">
          <a:xfrm>
            <a:off x="6248400" y="57150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1" i="0">
                <a:solidFill>
                  <a:schemeClr val="bg1"/>
                </a:solidFill>
                <a:effectLst>
                  <a:outerShdw blurRad="38100" dist="38100" dir="2700000" algn="tl">
                    <a:srgbClr val="000000"/>
                  </a:outerShdw>
                </a:effectLst>
                <a:latin typeface="Arial" charset="0"/>
              </a:rPr>
              <a:t>79,385 Total</a:t>
            </a:r>
            <a:endParaRPr lang="en-US">
              <a:effectLst>
                <a:outerShdw blurRad="38100" dist="38100" dir="2700000" algn="tl">
                  <a:srgbClr val="FFFFFF"/>
                </a:outerShdw>
              </a:effectLst>
            </a:endParaRPr>
          </a:p>
        </p:txBody>
      </p:sp>
    </p:spTree>
  </p:cSld>
  <p:clrMapOvr>
    <a:masterClrMapping/>
  </p:clrMapOvr>
  <p:transition xmlns:p14="http://schemas.microsoft.com/office/powerpoint/2010/mai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228600" y="228600"/>
            <a:ext cx="8915400" cy="1143000"/>
          </a:xfrm>
        </p:spPr>
        <p:txBody>
          <a:bodyPr/>
          <a:lstStyle/>
          <a:p>
            <a:r>
              <a:rPr lang="en-US" sz="4800" b="1">
                <a:effectLst>
                  <a:outerShdw blurRad="38100" dist="38100" dir="2700000" algn="tl">
                    <a:srgbClr val="000000"/>
                  </a:outerShdw>
                </a:effectLst>
              </a:rPr>
              <a:t>Unintentional Firearm Deaths</a:t>
            </a:r>
            <a:endParaRPr lang="en-US"/>
          </a:p>
        </p:txBody>
      </p:sp>
      <p:sp>
        <p:nvSpPr>
          <p:cNvPr id="256003" name="Rectangle 3"/>
          <p:cNvSpPr>
            <a:spLocks noGrp="1" noChangeArrowheads="1"/>
          </p:cNvSpPr>
          <p:nvPr>
            <p:ph type="body" sz="half" idx="1"/>
          </p:nvPr>
        </p:nvSpPr>
        <p:spPr>
          <a:xfrm>
            <a:off x="3657600" y="1371600"/>
            <a:ext cx="5105400" cy="4114800"/>
          </a:xfrm>
        </p:spPr>
        <p:txBody>
          <a:bodyPr/>
          <a:lstStyle/>
          <a:p>
            <a:r>
              <a:rPr lang="en-US" sz="2800"/>
              <a:t>Almost 1000 Americans die annually from unintentional firearm injury</a:t>
            </a:r>
          </a:p>
          <a:p>
            <a:r>
              <a:rPr lang="en-US" sz="2800"/>
              <a:t>Unintentional youth firearm deaths, 1999</a:t>
            </a:r>
          </a:p>
          <a:p>
            <a:pPr lvl="1">
              <a:lnSpc>
                <a:spcPct val="90000"/>
              </a:lnSpc>
            </a:pPr>
            <a:r>
              <a:rPr lang="en-US" sz="2400"/>
              <a:t>87 between 1 - 14 years</a:t>
            </a:r>
          </a:p>
          <a:p>
            <a:pPr lvl="1">
              <a:lnSpc>
                <a:spcPct val="90000"/>
              </a:lnSpc>
            </a:pPr>
            <a:r>
              <a:rPr lang="en-US" sz="2400"/>
              <a:t>126 between 15-19 years</a:t>
            </a:r>
          </a:p>
          <a:p>
            <a:pPr lvl="1">
              <a:lnSpc>
                <a:spcPct val="90000"/>
              </a:lnSpc>
            </a:pPr>
            <a:r>
              <a:rPr lang="en-US" sz="2400"/>
              <a:t>125 between 20-24 years</a:t>
            </a:r>
            <a:endParaRPr lang="en-US" sz="2400" b="1"/>
          </a:p>
          <a:p>
            <a:r>
              <a:rPr lang="ja-JP" altLang="en-US" sz="2800">
                <a:latin typeface="Arial"/>
              </a:rPr>
              <a:t>“</a:t>
            </a:r>
            <a:r>
              <a:rPr lang="en-US" sz="2800"/>
              <a:t>Accident</a:t>
            </a:r>
            <a:r>
              <a:rPr lang="ja-JP" altLang="en-US" sz="2800">
                <a:latin typeface="Arial"/>
              </a:rPr>
              <a:t>”</a:t>
            </a:r>
            <a:r>
              <a:rPr lang="en-US" sz="2800"/>
              <a:t> vs. Unintentional</a:t>
            </a:r>
            <a:endParaRPr lang="en-US" sz="2400">
              <a:effectLst>
                <a:outerShdw blurRad="38100" dist="38100" dir="2700000" algn="tl">
                  <a:srgbClr val="000000"/>
                </a:outerShdw>
              </a:effectLst>
            </a:endParaRPr>
          </a:p>
          <a:p>
            <a:pPr>
              <a:buFontTx/>
              <a:buNone/>
            </a:pPr>
            <a:r>
              <a:rPr lang="en-US" sz="2400">
                <a:effectLst>
                  <a:outerShdw blurRad="38100" dist="38100" dir="2700000" algn="tl">
                    <a:srgbClr val="000000"/>
                  </a:outerShdw>
                </a:effectLst>
              </a:rPr>
              <a:t>		</a:t>
            </a:r>
            <a:r>
              <a:rPr lang="en-US" sz="2800" u="sng">
                <a:effectLst>
                  <a:outerShdw blurRad="38100" dist="38100" dir="2700000" algn="tl">
                    <a:srgbClr val="000000"/>
                  </a:outerShdw>
                </a:effectLst>
              </a:rPr>
              <a:t>IT</a:t>
            </a:r>
            <a:r>
              <a:rPr lang="ja-JP" altLang="en-US" sz="2800" u="sng">
                <a:effectLst>
                  <a:outerShdw blurRad="38100" dist="38100" dir="2700000" algn="tl">
                    <a:srgbClr val="000000"/>
                  </a:outerShdw>
                </a:effectLst>
                <a:latin typeface="Arial"/>
              </a:rPr>
              <a:t>’</a:t>
            </a:r>
            <a:r>
              <a:rPr lang="en-US" sz="2800" u="sng">
                <a:effectLst>
                  <a:outerShdw blurRad="38100" dist="38100" dir="2700000" algn="tl">
                    <a:srgbClr val="000000"/>
                  </a:outerShdw>
                </a:effectLst>
              </a:rPr>
              <a:t>S PREVENTABLE</a:t>
            </a:r>
          </a:p>
        </p:txBody>
      </p:sp>
      <p:pic>
        <p:nvPicPr>
          <p:cNvPr id="256004" name="Picture 4" descr="C:\My Documents\pictures\child &amp; gun.jpg"/>
          <p:cNvPicPr>
            <a:picLocks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0" y="1447800"/>
            <a:ext cx="3505200" cy="4800600"/>
          </a:xfrm>
        </p:spPr>
      </p:pic>
      <p:grpSp>
        <p:nvGrpSpPr>
          <p:cNvPr id="256005" name="Group 5"/>
          <p:cNvGrpSpPr>
            <a:grpSpLocks/>
          </p:cNvGrpSpPr>
          <p:nvPr/>
        </p:nvGrpSpPr>
        <p:grpSpPr bwMode="auto">
          <a:xfrm>
            <a:off x="8229600" y="6096000"/>
            <a:ext cx="914400" cy="1027113"/>
            <a:chOff x="101" y="3465"/>
            <a:chExt cx="654" cy="743"/>
          </a:xfrm>
        </p:grpSpPr>
        <p:pic>
          <p:nvPicPr>
            <p:cNvPr id="256006" name="Picture 6" descr="C:\jodi2\shield_colo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256007" name="Text Box 7"/>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spTree>
  </p:cSld>
  <p:clrMapOvr>
    <a:masterClrMapping/>
  </p:clrMapOvr>
  <p:transition xmlns:p14="http://schemas.microsoft.com/office/powerpoint/2010/main">
    <p:cover dir="l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685800" y="0"/>
            <a:ext cx="7772400" cy="1143000"/>
          </a:xfrm>
        </p:spPr>
        <p:txBody>
          <a:bodyPr/>
          <a:lstStyle/>
          <a:p>
            <a:r>
              <a:rPr lang="en-US" sz="3600" b="1">
                <a:effectLst>
                  <a:outerShdw blurRad="38100" dist="38100" dir="2700000" algn="tl">
                    <a:srgbClr val="000000"/>
                  </a:outerShdw>
                </a:effectLst>
              </a:rPr>
              <a:t>Unintentional Firearm Mortality </a:t>
            </a:r>
            <a:r>
              <a:rPr lang="en-US" sz="3200" b="1">
                <a:solidFill>
                  <a:schemeClr val="bg1"/>
                </a:solidFill>
                <a:effectLst>
                  <a:outerShdw blurRad="38100" dist="38100" dir="2700000" algn="tl">
                    <a:srgbClr val="000000"/>
                  </a:outerShdw>
                </a:effectLst>
              </a:rPr>
              <a:t>U.S.,</a:t>
            </a:r>
            <a:r>
              <a:rPr lang="en-US" sz="3200" b="1">
                <a:effectLst>
                  <a:outerShdw blurRad="38100" dist="38100" dir="2700000" algn="tl">
                    <a:srgbClr val="000000"/>
                  </a:outerShdw>
                </a:effectLst>
              </a:rPr>
              <a:t> </a:t>
            </a:r>
            <a:r>
              <a:rPr lang="en-US" sz="3200" b="1">
                <a:solidFill>
                  <a:schemeClr val="bg1"/>
                </a:solidFill>
                <a:effectLst>
                  <a:outerShdw blurRad="38100" dist="38100" dir="2700000" algn="tl">
                    <a:srgbClr val="000000"/>
                  </a:outerShdw>
                </a:effectLst>
              </a:rPr>
              <a:t>1990-1998</a:t>
            </a:r>
            <a:endParaRPr lang="en-US"/>
          </a:p>
        </p:txBody>
      </p:sp>
      <p:sp>
        <p:nvSpPr>
          <p:cNvPr id="258051" name="Text Box 3"/>
          <p:cNvSpPr txBox="1">
            <a:spLocks noChangeArrowheads="1"/>
          </p:cNvSpPr>
          <p:nvPr/>
        </p:nvSpPr>
        <p:spPr bwMode="auto">
          <a:xfrm>
            <a:off x="1981200" y="6248400"/>
            <a:ext cx="579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i="0">
                <a:solidFill>
                  <a:schemeClr val="bg1"/>
                </a:solidFill>
                <a:effectLst/>
                <a:latin typeface="Arial" charset="0"/>
              </a:rPr>
              <a:t>Source: National Center for Health Statistics data, CDC</a:t>
            </a:r>
          </a:p>
        </p:txBody>
      </p:sp>
      <p:grpSp>
        <p:nvGrpSpPr>
          <p:cNvPr id="258052" name="Group 4"/>
          <p:cNvGrpSpPr>
            <a:grpSpLocks/>
          </p:cNvGrpSpPr>
          <p:nvPr/>
        </p:nvGrpSpPr>
        <p:grpSpPr bwMode="auto">
          <a:xfrm>
            <a:off x="8223250" y="5834063"/>
            <a:ext cx="914400" cy="1027112"/>
            <a:chOff x="101" y="3465"/>
            <a:chExt cx="654" cy="743"/>
          </a:xfrm>
        </p:grpSpPr>
        <p:pic>
          <p:nvPicPr>
            <p:cNvPr id="258053" name="Picture 5" descr="C:\jodi2\shield_colo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258054" name="Text Box 6"/>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graphicFrame>
        <p:nvGraphicFramePr>
          <p:cNvPr id="258055" name="Object 7"/>
          <p:cNvGraphicFramePr>
            <a:graphicFrameLocks noChangeAspect="1"/>
          </p:cNvGraphicFramePr>
          <p:nvPr/>
        </p:nvGraphicFramePr>
        <p:xfrm>
          <a:off x="457200" y="762000"/>
          <a:ext cx="8153400" cy="5591175"/>
        </p:xfrm>
        <a:graphic>
          <a:graphicData uri="http://schemas.openxmlformats.org/presentationml/2006/ole">
            <mc:AlternateContent xmlns:mc="http://schemas.openxmlformats.org/markup-compatibility/2006">
              <mc:Choice xmlns:v="urn:schemas-microsoft-com:vml" Requires="v">
                <p:oleObj spid="_x0000_s258058" name="Worksheet" r:id="rId5" imgW="7801213" imgH="5915263" progId="Excel.Sheet.8">
                  <p:embed/>
                </p:oleObj>
              </mc:Choice>
              <mc:Fallback>
                <p:oleObj name="Worksheet" r:id="rId5" imgW="7801213" imgH="5915263" progId="Excel.Shee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b="6580"/>
                      <a:stretch>
                        <a:fillRect/>
                      </a:stretch>
                    </p:blipFill>
                    <p:spPr bwMode="auto">
                      <a:xfrm>
                        <a:off x="457200" y="762000"/>
                        <a:ext cx="815340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8056" name="Text Box 8"/>
          <p:cNvSpPr txBox="1">
            <a:spLocks noChangeArrowheads="1"/>
          </p:cNvSpPr>
          <p:nvPr/>
        </p:nvSpPr>
        <p:spPr bwMode="auto">
          <a:xfrm>
            <a:off x="0" y="6583363"/>
            <a:ext cx="6324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1200" i="0">
                <a:solidFill>
                  <a:schemeClr val="bg1"/>
                </a:solidFill>
                <a:effectLst/>
                <a:latin typeface="Arial" charset="0"/>
              </a:rPr>
              <a:t>*Age-adjusted rate per 100,000 U.S. standard population based on year 2000 standard.</a:t>
            </a:r>
            <a:endParaRPr lang="en-US" i="0">
              <a:solidFill>
                <a:schemeClr val="bg1"/>
              </a:solidFill>
              <a:effectLst/>
            </a:endParaRPr>
          </a:p>
        </p:txBody>
      </p:sp>
      <p:sp>
        <p:nvSpPr>
          <p:cNvPr id="258057" name="Text Box 9"/>
          <p:cNvSpPr txBox="1">
            <a:spLocks noChangeArrowheads="1"/>
          </p:cNvSpPr>
          <p:nvPr/>
        </p:nvSpPr>
        <p:spPr bwMode="auto">
          <a:xfrm rot="-5400000">
            <a:off x="-1044575" y="3252788"/>
            <a:ext cx="3035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b="1" i="0">
                <a:solidFill>
                  <a:schemeClr val="bg1"/>
                </a:solidFill>
                <a:effectLst/>
                <a:latin typeface="Arial" charset="0"/>
              </a:rPr>
              <a:t>Rate* per 100,000 population</a:t>
            </a:r>
            <a:endParaRPr lang="en-US" i="0">
              <a:effectLst/>
              <a:latin typeface="Arial"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81000" y="609600"/>
            <a:ext cx="8763000" cy="1143000"/>
          </a:xfrm>
          <a:noFill/>
          <a:ln/>
        </p:spPr>
        <p:txBody>
          <a:bodyPr/>
          <a:lstStyle/>
          <a:p>
            <a:r>
              <a:rPr lang="en-US" sz="4000" b="1">
                <a:effectLst>
                  <a:outerShdw blurRad="38100" dist="38100" dir="2700000" algn="tl">
                    <a:srgbClr val="000000"/>
                  </a:outerShdw>
                </a:effectLst>
              </a:rPr>
              <a:t>Data Limitations Affect Development of Interventions</a:t>
            </a:r>
            <a:endParaRPr lang="en-US"/>
          </a:p>
        </p:txBody>
      </p:sp>
      <p:sp>
        <p:nvSpPr>
          <p:cNvPr id="106499" name="Rectangle 3"/>
          <p:cNvSpPr>
            <a:spLocks noGrp="1" noChangeArrowheads="1"/>
          </p:cNvSpPr>
          <p:nvPr>
            <p:ph type="body" sz="half" idx="1"/>
          </p:nvPr>
        </p:nvSpPr>
        <p:spPr>
          <a:xfrm>
            <a:off x="762000" y="2286000"/>
            <a:ext cx="7696200" cy="4114800"/>
          </a:xfrm>
          <a:noFill/>
          <a:ln/>
        </p:spPr>
        <p:txBody>
          <a:bodyPr/>
          <a:lstStyle/>
          <a:p>
            <a:pPr>
              <a:lnSpc>
                <a:spcPct val="90000"/>
              </a:lnSpc>
            </a:pPr>
            <a:r>
              <a:rPr lang="en-US" sz="2800" b="1">
                <a:effectLst>
                  <a:outerShdw blurRad="38100" dist="38100" dir="2700000" algn="tl">
                    <a:srgbClr val="000000"/>
                  </a:outerShdw>
                </a:effectLst>
              </a:rPr>
              <a:t>Existing data are limited</a:t>
            </a:r>
          </a:p>
          <a:p>
            <a:pPr lvl="1">
              <a:lnSpc>
                <a:spcPct val="90000"/>
              </a:lnSpc>
            </a:pPr>
            <a:r>
              <a:rPr lang="en-US" sz="2400"/>
              <a:t>Lack of uniformity</a:t>
            </a:r>
          </a:p>
          <a:p>
            <a:pPr lvl="1">
              <a:lnSpc>
                <a:spcPct val="90000"/>
              </a:lnSpc>
            </a:pPr>
            <a:r>
              <a:rPr lang="en-US" sz="2400"/>
              <a:t>Lack appropriate denominators</a:t>
            </a:r>
          </a:p>
          <a:p>
            <a:pPr lvl="1">
              <a:lnSpc>
                <a:spcPct val="90000"/>
              </a:lnSpc>
            </a:pPr>
            <a:r>
              <a:rPr lang="en-US" sz="2400"/>
              <a:t>Incomplete, without specifics (e-codes, circumstances, location, weapon type)</a:t>
            </a:r>
          </a:p>
          <a:p>
            <a:pPr lvl="1">
              <a:lnSpc>
                <a:spcPct val="90000"/>
              </a:lnSpc>
            </a:pPr>
            <a:r>
              <a:rPr lang="en-US" sz="2400" u="sng"/>
              <a:t>Unlinked</a:t>
            </a:r>
            <a:r>
              <a:rPr lang="en-US" sz="2400"/>
              <a:t> datasets</a:t>
            </a:r>
            <a:r>
              <a:rPr lang="en-US" sz="2400">
                <a:effectLst>
                  <a:outerShdw blurRad="38100" dist="38100" dir="2700000" algn="tl">
                    <a:srgbClr val="000000"/>
                  </a:outerShdw>
                </a:effectLst>
              </a:rPr>
              <a:t> </a:t>
            </a:r>
          </a:p>
          <a:p>
            <a:pPr>
              <a:lnSpc>
                <a:spcPct val="90000"/>
              </a:lnSpc>
            </a:pPr>
            <a:r>
              <a:rPr lang="en-US" sz="2800" b="1">
                <a:effectLst>
                  <a:outerShdw blurRad="38100" dist="38100" dir="2700000" algn="tl">
                    <a:srgbClr val="000000"/>
                  </a:outerShdw>
                </a:effectLst>
              </a:rPr>
              <a:t>Media and ideological impressions dominate discussions</a:t>
            </a:r>
          </a:p>
        </p:txBody>
      </p:sp>
      <p:grpSp>
        <p:nvGrpSpPr>
          <p:cNvPr id="106500" name="Group 4"/>
          <p:cNvGrpSpPr>
            <a:grpSpLocks/>
          </p:cNvGrpSpPr>
          <p:nvPr/>
        </p:nvGrpSpPr>
        <p:grpSpPr bwMode="auto">
          <a:xfrm>
            <a:off x="8223250" y="5834063"/>
            <a:ext cx="914400" cy="1027112"/>
            <a:chOff x="101" y="3465"/>
            <a:chExt cx="654" cy="743"/>
          </a:xfrm>
        </p:grpSpPr>
        <p:pic>
          <p:nvPicPr>
            <p:cNvPr id="106501" name="Picture 5" descr="C:\jodi2\shield_col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106502" name="Text Box 6"/>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spTree>
  </p:cSld>
  <p:clrMapOvr>
    <a:masterClrMapping/>
  </p:clrMapOvr>
  <p:transition xmlns:p14="http://schemas.microsoft.com/office/powerpoint/2010/mai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sz="4000" b="1"/>
              <a:t>Most Americans Are Ready for Change</a:t>
            </a:r>
          </a:p>
        </p:txBody>
      </p:sp>
      <p:sp>
        <p:nvSpPr>
          <p:cNvPr id="268291" name="Rectangle 3"/>
          <p:cNvSpPr>
            <a:spLocks noGrp="1" noChangeArrowheads="1"/>
          </p:cNvSpPr>
          <p:nvPr>
            <p:ph type="body" idx="1"/>
          </p:nvPr>
        </p:nvSpPr>
        <p:spPr/>
        <p:txBody>
          <a:bodyPr/>
          <a:lstStyle/>
          <a:p>
            <a:r>
              <a:rPr lang="en-US" sz="2800"/>
              <a:t>68% favor government safety regulations</a:t>
            </a:r>
          </a:p>
          <a:p>
            <a:r>
              <a:rPr lang="en-US" sz="2800"/>
              <a:t>70% agree that government should do </a:t>
            </a:r>
            <a:r>
              <a:rPr lang="ja-JP" altLang="en-US" sz="2800">
                <a:latin typeface="Arial"/>
              </a:rPr>
              <a:t>“</a:t>
            </a:r>
            <a:r>
              <a:rPr lang="en-US" sz="2800"/>
              <a:t>everything</a:t>
            </a:r>
            <a:r>
              <a:rPr lang="ja-JP" altLang="en-US" sz="2800">
                <a:latin typeface="Arial"/>
              </a:rPr>
              <a:t>”</a:t>
            </a:r>
            <a:r>
              <a:rPr lang="en-US" sz="2800"/>
              <a:t> possible to keep handguns away from criminals </a:t>
            </a:r>
          </a:p>
          <a:p>
            <a:r>
              <a:rPr lang="en-US" sz="2800"/>
              <a:t>82% agree with mandatory registration of handguns</a:t>
            </a:r>
          </a:p>
          <a:p>
            <a:r>
              <a:rPr lang="en-US" sz="2800"/>
              <a:t>90% want handgun manufacturers to make serial numbers tamper-resistant</a:t>
            </a:r>
          </a:p>
          <a:p>
            <a:endParaRPr lang="en-US" sz="2800"/>
          </a:p>
        </p:txBody>
      </p:sp>
      <p:sp>
        <p:nvSpPr>
          <p:cNvPr id="268292" name="Text Box 4"/>
          <p:cNvSpPr txBox="1">
            <a:spLocks noChangeArrowheads="1"/>
          </p:cNvSpPr>
          <p:nvPr/>
        </p:nvSpPr>
        <p:spPr bwMode="auto">
          <a:xfrm>
            <a:off x="457200" y="6248400"/>
            <a:ext cx="502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800" i="0">
                <a:solidFill>
                  <a:schemeClr val="bg1"/>
                </a:solidFill>
                <a:effectLst/>
                <a:latin typeface="Arial" charset="0"/>
              </a:rPr>
              <a:t>Teret et al, </a:t>
            </a:r>
            <a:r>
              <a:rPr lang="en-US" sz="1800">
                <a:solidFill>
                  <a:schemeClr val="bg1"/>
                </a:solidFill>
                <a:effectLst/>
                <a:latin typeface="Arial" charset="0"/>
              </a:rPr>
              <a:t>NEJM</a:t>
            </a:r>
            <a:r>
              <a:rPr lang="en-US" sz="1800" i="0">
                <a:solidFill>
                  <a:schemeClr val="bg1"/>
                </a:solidFill>
                <a:effectLst/>
                <a:latin typeface="Arial" charset="0"/>
              </a:rPr>
              <a:t>, 1998</a:t>
            </a:r>
            <a:endParaRPr lang="en-US" i="0">
              <a:solidFill>
                <a:srgbClr val="FF9966"/>
              </a:solidFill>
              <a:effectLs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shade val="46275"/>
                <a:invGamma/>
              </a:schemeClr>
            </a:gs>
          </a:gsLst>
          <a:lin ang="5400000" scaled="1"/>
        </a:gradFill>
        <a:effectLst/>
      </p:bgPr>
    </p:bg>
    <p:spTree>
      <p:nvGrpSpPr>
        <p:cNvPr id="1" name=""/>
        <p:cNvGrpSpPr/>
        <p:nvPr/>
      </p:nvGrpSpPr>
      <p:grpSpPr>
        <a:xfrm>
          <a:off x="0" y="0"/>
          <a:ext cx="0" cy="0"/>
          <a:chOff x="0" y="0"/>
          <a:chExt cx="0" cy="0"/>
        </a:xfrm>
      </p:grpSpPr>
      <p:sp>
        <p:nvSpPr>
          <p:cNvPr id="232450" name="Oval 2"/>
          <p:cNvSpPr>
            <a:spLocks noChangeArrowheads="1"/>
          </p:cNvSpPr>
          <p:nvPr/>
        </p:nvSpPr>
        <p:spPr bwMode="auto">
          <a:xfrm>
            <a:off x="609600" y="1828800"/>
            <a:ext cx="6400800" cy="3581400"/>
          </a:xfrm>
          <a:prstGeom prst="ellipse">
            <a:avLst/>
          </a:prstGeom>
          <a:solidFill>
            <a:srgbClr val="FF5050"/>
          </a:solidFill>
          <a:ln w="9525">
            <a:round/>
            <a:headEnd/>
            <a:tailEnd/>
          </a:ln>
          <a:effectLst/>
          <a:scene3d>
            <a:camera prst="legacyPerspectiveFront">
              <a:rot lat="20099999" lon="20099999" rev="0"/>
            </a:camera>
            <a:lightRig rig="legacyFlat2" dir="t"/>
          </a:scene3d>
          <a:sp3d extrusionH="430200" prstMaterial="legacyMatte">
            <a:bevelT w="13500" h="13500" prst="angle"/>
            <a:bevelB w="13500" h="13500" prst="angle"/>
            <a:extrusionClr>
              <a:srgbClr val="FF5050"/>
            </a:extrusionClr>
          </a:sp3d>
          <a:extLst>
            <a:ext uri="{AF507438-7753-43e0-B8FC-AC1667EBCBE1}">
              <a14:hiddenEffects xmlns:a14="http://schemas.microsoft.com/office/drawing/2010/main">
                <a:effectLst>
                  <a:outerShdw blurRad="63500" dist="107763" dir="8100000" algn="ctr" rotWithShape="0">
                    <a:schemeClr val="bg2">
                      <a:alpha val="74998"/>
                    </a:schemeClr>
                  </a:outerShdw>
                </a:effectLst>
              </a14:hiddenEffects>
            </a:ext>
          </a:extLst>
        </p:spPr>
        <p:txBody>
          <a:bodyPr wrap="none" anchor="ctr">
            <a:flatTx/>
          </a:bodyPr>
          <a:lstStyle/>
          <a:p>
            <a:endParaRPr lang="en-US"/>
          </a:p>
        </p:txBody>
      </p:sp>
      <p:sp>
        <p:nvSpPr>
          <p:cNvPr id="232451" name="Oval 3"/>
          <p:cNvSpPr>
            <a:spLocks noChangeArrowheads="1"/>
          </p:cNvSpPr>
          <p:nvPr/>
        </p:nvSpPr>
        <p:spPr bwMode="auto">
          <a:xfrm>
            <a:off x="3429000" y="2209800"/>
            <a:ext cx="4343400" cy="2743200"/>
          </a:xfrm>
          <a:prstGeom prst="ellipse">
            <a:avLst/>
          </a:prstGeom>
          <a:gradFill rotWithShape="0">
            <a:gsLst>
              <a:gs pos="0">
                <a:schemeClr val="bg2"/>
              </a:gs>
              <a:gs pos="100000">
                <a:srgbClr val="FF5050"/>
              </a:gs>
            </a:gsLst>
            <a:path path="shape">
              <a:fillToRect l="50000" t="50000" r="50000" b="50000"/>
            </a:path>
          </a:gradFill>
          <a:ln w="9525">
            <a:round/>
            <a:headEnd/>
            <a:tailEnd/>
          </a:ln>
          <a:effectLst/>
          <a:scene3d>
            <a:camera prst="legacyPerspectiveFront">
              <a:rot lat="20099999" lon="20099999" rev="0"/>
            </a:camera>
            <a:lightRig rig="legacyFlat2" dir="t"/>
          </a:scene3d>
          <a:sp3d extrusionH="430200" prstMaterial="legacyMatte">
            <a:bevelT w="13500" h="13500" prst="angle"/>
            <a:bevelB w="13500" h="13500" prst="angle"/>
            <a:extrusionClr>
              <a:srgbClr val="FF5050"/>
            </a:extrusionClr>
          </a:sp3d>
          <a:extLst>
            <a:ext uri="{AF507438-7753-43e0-B8FC-AC1667EBCBE1}">
              <a14:hiddenEffects xmlns:a14="http://schemas.microsoft.com/office/drawing/2010/main">
                <a:effectLst>
                  <a:outerShdw blurRad="63500" dist="107763" dir="8100000" algn="ctr" rotWithShape="0">
                    <a:srgbClr val="000000">
                      <a:alpha val="74998"/>
                    </a:srgbClr>
                  </a:outerShdw>
                </a:effectLst>
              </a14:hiddenEffects>
            </a:ext>
          </a:extLst>
        </p:spPr>
        <p:txBody>
          <a:bodyPr>
            <a:flatTx/>
          </a:bodyPr>
          <a:lstStyle/>
          <a:p>
            <a:endParaRPr lang="en-US"/>
          </a:p>
        </p:txBody>
      </p:sp>
      <p:sp>
        <p:nvSpPr>
          <p:cNvPr id="232452" name="Oval 4"/>
          <p:cNvSpPr>
            <a:spLocks noChangeArrowheads="1"/>
          </p:cNvSpPr>
          <p:nvPr/>
        </p:nvSpPr>
        <p:spPr bwMode="auto">
          <a:xfrm>
            <a:off x="5943600" y="3048000"/>
            <a:ext cx="1143000" cy="831850"/>
          </a:xfrm>
          <a:prstGeom prst="ellipse">
            <a:avLst/>
          </a:prstGeom>
          <a:solidFill>
            <a:srgbClr val="FF0000">
              <a:alpha val="50000"/>
            </a:srgbClr>
          </a:solidFill>
          <a:ln w="9525">
            <a:solidFill>
              <a:srgbClr val="FF0000"/>
            </a:solidFill>
            <a:round/>
            <a:headEnd/>
            <a:tailEnd/>
          </a:ln>
          <a:effectLst>
            <a:outerShdw blurRad="63500" dist="107763" dir="8100000" algn="ctr" rotWithShape="0">
              <a:srgbClr val="000000">
                <a:alpha val="74998"/>
              </a:srgbClr>
            </a:outerShdw>
          </a:effectLst>
        </p:spPr>
        <p:txBody>
          <a:bodyPr/>
          <a:lstStyle/>
          <a:p>
            <a:endParaRPr lang="en-US"/>
          </a:p>
        </p:txBody>
      </p:sp>
      <p:sp>
        <p:nvSpPr>
          <p:cNvPr id="232453" name="Oval 5"/>
          <p:cNvSpPr>
            <a:spLocks noChangeArrowheads="1"/>
          </p:cNvSpPr>
          <p:nvPr/>
        </p:nvSpPr>
        <p:spPr bwMode="auto">
          <a:xfrm>
            <a:off x="5715000" y="2971800"/>
            <a:ext cx="1600200" cy="1079500"/>
          </a:xfrm>
          <a:prstGeom prst="ellipse">
            <a:avLst/>
          </a:prstGeom>
          <a:gradFill rotWithShape="0">
            <a:gsLst>
              <a:gs pos="0">
                <a:srgbClr val="FF6600"/>
              </a:gs>
              <a:gs pos="100000">
                <a:srgbClr val="808080"/>
              </a:gs>
            </a:gsLst>
            <a:path path="shape">
              <a:fillToRect l="50000" t="50000" r="50000" b="50000"/>
            </a:path>
          </a:gradFill>
          <a:ln w="9525">
            <a:round/>
            <a:headEnd/>
            <a:tailEnd/>
          </a:ln>
          <a:effectLst/>
          <a:scene3d>
            <a:camera prst="legacyPerspectiveFront">
              <a:rot lat="20099999" lon="20099999" rev="0"/>
            </a:camera>
            <a:lightRig rig="legacyFlat2" dir="t"/>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blurRad="63500" dist="107763" dir="8100000" algn="ctr" rotWithShape="0">
                    <a:srgbClr val="000000">
                      <a:alpha val="74998"/>
                    </a:srgbClr>
                  </a:outerShdw>
                </a:effectLst>
              </a14:hiddenEffects>
            </a:ext>
          </a:extLst>
        </p:spPr>
        <p:txBody>
          <a:bodyPr>
            <a:flatTx/>
          </a:bodyPr>
          <a:lstStyle/>
          <a:p>
            <a:endParaRPr lang="en-US"/>
          </a:p>
        </p:txBody>
      </p:sp>
      <p:sp>
        <p:nvSpPr>
          <p:cNvPr id="232454" name="Text Box 6"/>
          <p:cNvSpPr txBox="1">
            <a:spLocks noChangeArrowheads="1"/>
          </p:cNvSpPr>
          <p:nvPr/>
        </p:nvSpPr>
        <p:spPr bwMode="auto">
          <a:xfrm>
            <a:off x="0" y="120650"/>
            <a:ext cx="8915400"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0"/>
              </a:spcBef>
            </a:pPr>
            <a:r>
              <a:rPr lang="en-US" sz="2800" b="1" i="0">
                <a:solidFill>
                  <a:srgbClr val="FFFF00"/>
                </a:solidFill>
                <a:effectLst>
                  <a:outerShdw blurRad="38100" dist="38100" dir="2700000" algn="tl">
                    <a:srgbClr val="000000"/>
                  </a:outerShdw>
                </a:effectLst>
                <a:latin typeface="Arial" charset="0"/>
              </a:rPr>
              <a:t>RESEARCH AGENDA:</a:t>
            </a:r>
          </a:p>
          <a:p>
            <a:pPr algn="ctr">
              <a:spcBef>
                <a:spcPct val="0"/>
              </a:spcBef>
            </a:pPr>
            <a:r>
              <a:rPr lang="en-US" sz="2800" b="1" i="0">
                <a:solidFill>
                  <a:srgbClr val="FFFF00"/>
                </a:solidFill>
                <a:effectLst>
                  <a:outerShdw blurRad="38100" dist="38100" dir="2700000" algn="tl">
                    <a:srgbClr val="000000"/>
                  </a:outerShdw>
                </a:effectLst>
                <a:latin typeface="Arial" charset="0"/>
              </a:rPr>
              <a:t> Causal Pathways Illustrate Points of Intervention</a:t>
            </a:r>
          </a:p>
          <a:p>
            <a:pPr algn="ctr">
              <a:spcBef>
                <a:spcPct val="0"/>
              </a:spcBef>
            </a:pPr>
            <a:endParaRPr lang="en-US" sz="2000" i="0">
              <a:effectLst/>
              <a:latin typeface="Tahoma" charset="0"/>
            </a:endParaRPr>
          </a:p>
        </p:txBody>
      </p:sp>
      <p:sp>
        <p:nvSpPr>
          <p:cNvPr id="232455" name="AutoShape 7"/>
          <p:cNvSpPr>
            <a:spLocks noChangeArrowheads="1"/>
          </p:cNvSpPr>
          <p:nvPr/>
        </p:nvSpPr>
        <p:spPr bwMode="auto">
          <a:xfrm rot="4222332">
            <a:off x="7589044" y="1613694"/>
            <a:ext cx="344487" cy="2752725"/>
          </a:xfrm>
          <a:custGeom>
            <a:avLst/>
            <a:gdLst>
              <a:gd name="G0" fmla="+- 8606 0 0"/>
              <a:gd name="G1" fmla="+- 21600 0 8606"/>
              <a:gd name="G2" fmla="*/ 8606 1 2"/>
              <a:gd name="G3" fmla="+- 21600 0 G2"/>
              <a:gd name="G4" fmla="+/ 8606 21600 2"/>
              <a:gd name="G5" fmla="+/ G1 0 2"/>
              <a:gd name="G6" fmla="*/ 21600 21600 8606"/>
              <a:gd name="G7" fmla="*/ G6 1 2"/>
              <a:gd name="G8" fmla="+- 21600 0 G7"/>
              <a:gd name="G9" fmla="*/ 21600 1 2"/>
              <a:gd name="G10" fmla="+- 8606 0 G9"/>
              <a:gd name="G11" fmla="?: G10 G8 0"/>
              <a:gd name="G12" fmla="?: G10 G7 21600"/>
              <a:gd name="T0" fmla="*/ 17297 w 21600"/>
              <a:gd name="T1" fmla="*/ 10800 h 21600"/>
              <a:gd name="T2" fmla="*/ 10800 w 21600"/>
              <a:gd name="T3" fmla="*/ 21600 h 21600"/>
              <a:gd name="T4" fmla="*/ 4303 w 21600"/>
              <a:gd name="T5" fmla="*/ 10800 h 21600"/>
              <a:gd name="T6" fmla="*/ 10800 w 21600"/>
              <a:gd name="T7" fmla="*/ 0 h 21600"/>
              <a:gd name="T8" fmla="*/ 6103 w 21600"/>
              <a:gd name="T9" fmla="*/ 6103 h 21600"/>
              <a:gd name="T10" fmla="*/ 15497 w 21600"/>
              <a:gd name="T11" fmla="*/ 15497 h 21600"/>
            </a:gdLst>
            <a:ahLst/>
            <a:cxnLst>
              <a:cxn ang="0">
                <a:pos x="T0" y="T1"/>
              </a:cxn>
              <a:cxn ang="0">
                <a:pos x="T2" y="T3"/>
              </a:cxn>
              <a:cxn ang="0">
                <a:pos x="T4" y="T5"/>
              </a:cxn>
              <a:cxn ang="0">
                <a:pos x="T6" y="T7"/>
              </a:cxn>
            </a:cxnLst>
            <a:rect l="T8" t="T9" r="T10" b="T11"/>
            <a:pathLst>
              <a:path w="21600" h="21600">
                <a:moveTo>
                  <a:pt x="0" y="0"/>
                </a:moveTo>
                <a:lnTo>
                  <a:pt x="8606" y="21600"/>
                </a:lnTo>
                <a:lnTo>
                  <a:pt x="12994" y="21600"/>
                </a:lnTo>
                <a:lnTo>
                  <a:pt x="21600" y="0"/>
                </a:lnTo>
                <a:close/>
              </a:path>
            </a:pathLst>
          </a:cu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2456" name="Rectangle 8"/>
          <p:cNvSpPr>
            <a:spLocks noGrp="1" noChangeArrowheads="1"/>
          </p:cNvSpPr>
          <p:nvPr>
            <p:ph type="ctrTitle"/>
          </p:nvPr>
        </p:nvSpPr>
        <p:spPr>
          <a:xfrm>
            <a:off x="8153400" y="6172200"/>
            <a:ext cx="990600" cy="304800"/>
          </a:xfrm>
        </p:spPr>
        <p:txBody>
          <a:bodyPr/>
          <a:lstStyle/>
          <a:p>
            <a:r>
              <a:rPr lang="en-US" sz="1200"/>
              <a:t>© 1/2002</a:t>
            </a:r>
          </a:p>
        </p:txBody>
      </p:sp>
      <p:sp>
        <p:nvSpPr>
          <p:cNvPr id="232457" name="Text Box 9"/>
          <p:cNvSpPr txBox="1">
            <a:spLocks noChangeArrowheads="1"/>
          </p:cNvSpPr>
          <p:nvPr/>
        </p:nvSpPr>
        <p:spPr bwMode="auto">
          <a:xfrm>
            <a:off x="6705600" y="4343400"/>
            <a:ext cx="1752600" cy="609600"/>
          </a:xfrm>
          <a:prstGeom prst="rect">
            <a:avLst/>
          </a:prstGeom>
          <a:noFill/>
          <a:ln>
            <a:noFill/>
          </a:ln>
          <a:extLst>
            <a:ext uri="{909E8E84-426E-40dd-AFC4-6F175D3DCCD1}">
              <a14:hiddenFill xmlns:a14="http://schemas.microsoft.com/office/drawing/2010/main">
                <a:solidFill>
                  <a:srgbClr val="FFFFFF">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sz="1600" b="1" i="0">
                <a:solidFill>
                  <a:schemeClr val="folHlink"/>
                </a:solidFill>
                <a:effectLst/>
                <a:latin typeface="Arial" charset="0"/>
              </a:rPr>
              <a:t>Community &amp; Individual Responses</a:t>
            </a:r>
          </a:p>
        </p:txBody>
      </p:sp>
      <p:sp>
        <p:nvSpPr>
          <p:cNvPr id="232458" name="AutoShape 10"/>
          <p:cNvSpPr>
            <a:spLocks noChangeArrowheads="1"/>
          </p:cNvSpPr>
          <p:nvPr/>
        </p:nvSpPr>
        <p:spPr bwMode="auto">
          <a:xfrm rot="-16490222">
            <a:off x="7658100" y="1943100"/>
            <a:ext cx="228600" cy="2743200"/>
          </a:xfrm>
          <a:custGeom>
            <a:avLst/>
            <a:gdLst>
              <a:gd name="G0" fmla="+- 8606 0 0"/>
              <a:gd name="G1" fmla="+- 21600 0 8606"/>
              <a:gd name="G2" fmla="*/ 8606 1 2"/>
              <a:gd name="G3" fmla="+- 21600 0 G2"/>
              <a:gd name="G4" fmla="+/ 8606 21600 2"/>
              <a:gd name="G5" fmla="+/ G1 0 2"/>
              <a:gd name="G6" fmla="*/ 21600 21600 8606"/>
              <a:gd name="G7" fmla="*/ G6 1 2"/>
              <a:gd name="G8" fmla="+- 21600 0 G7"/>
              <a:gd name="G9" fmla="*/ 21600 1 2"/>
              <a:gd name="G10" fmla="+- 8606 0 G9"/>
              <a:gd name="G11" fmla="?: G10 G8 0"/>
              <a:gd name="G12" fmla="?: G10 G7 21600"/>
              <a:gd name="T0" fmla="*/ 17297 w 21600"/>
              <a:gd name="T1" fmla="*/ 10800 h 21600"/>
              <a:gd name="T2" fmla="*/ 10800 w 21600"/>
              <a:gd name="T3" fmla="*/ 21600 h 21600"/>
              <a:gd name="T4" fmla="*/ 4303 w 21600"/>
              <a:gd name="T5" fmla="*/ 10800 h 21600"/>
              <a:gd name="T6" fmla="*/ 10800 w 21600"/>
              <a:gd name="T7" fmla="*/ 0 h 21600"/>
              <a:gd name="T8" fmla="*/ 6103 w 21600"/>
              <a:gd name="T9" fmla="*/ 6103 h 21600"/>
              <a:gd name="T10" fmla="*/ 15497 w 21600"/>
              <a:gd name="T11" fmla="*/ 15497 h 21600"/>
            </a:gdLst>
            <a:ahLst/>
            <a:cxnLst>
              <a:cxn ang="0">
                <a:pos x="T0" y="T1"/>
              </a:cxn>
              <a:cxn ang="0">
                <a:pos x="T2" y="T3"/>
              </a:cxn>
              <a:cxn ang="0">
                <a:pos x="T4" y="T5"/>
              </a:cxn>
              <a:cxn ang="0">
                <a:pos x="T6" y="T7"/>
              </a:cxn>
            </a:cxnLst>
            <a:rect l="T8" t="T9" r="T10" b="T11"/>
            <a:pathLst>
              <a:path w="21600" h="21600">
                <a:moveTo>
                  <a:pt x="0" y="0"/>
                </a:moveTo>
                <a:lnTo>
                  <a:pt x="8606" y="21600"/>
                </a:lnTo>
                <a:lnTo>
                  <a:pt x="12994" y="21600"/>
                </a:lnTo>
                <a:lnTo>
                  <a:pt x="21600" y="0"/>
                </a:lnTo>
                <a:close/>
              </a:path>
            </a:pathLst>
          </a:cu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2459" name="AutoShape 11"/>
          <p:cNvSpPr>
            <a:spLocks noChangeArrowheads="1"/>
          </p:cNvSpPr>
          <p:nvPr/>
        </p:nvSpPr>
        <p:spPr bwMode="auto">
          <a:xfrm rot="-15048538">
            <a:off x="7863681" y="2686844"/>
            <a:ext cx="379413" cy="2162175"/>
          </a:xfrm>
          <a:custGeom>
            <a:avLst/>
            <a:gdLst>
              <a:gd name="G0" fmla="+- 8606 0 0"/>
              <a:gd name="G1" fmla="+- 21600 0 8606"/>
              <a:gd name="G2" fmla="*/ 8606 1 2"/>
              <a:gd name="G3" fmla="+- 21600 0 G2"/>
              <a:gd name="G4" fmla="+/ 8606 21600 2"/>
              <a:gd name="G5" fmla="+/ G1 0 2"/>
              <a:gd name="G6" fmla="*/ 21600 21600 8606"/>
              <a:gd name="G7" fmla="*/ G6 1 2"/>
              <a:gd name="G8" fmla="+- 21600 0 G7"/>
              <a:gd name="G9" fmla="*/ 21600 1 2"/>
              <a:gd name="G10" fmla="+- 8606 0 G9"/>
              <a:gd name="G11" fmla="?: G10 G8 0"/>
              <a:gd name="G12" fmla="?: G10 G7 21600"/>
              <a:gd name="T0" fmla="*/ 17297 w 21600"/>
              <a:gd name="T1" fmla="*/ 10800 h 21600"/>
              <a:gd name="T2" fmla="*/ 10800 w 21600"/>
              <a:gd name="T3" fmla="*/ 21600 h 21600"/>
              <a:gd name="T4" fmla="*/ 4303 w 21600"/>
              <a:gd name="T5" fmla="*/ 10800 h 21600"/>
              <a:gd name="T6" fmla="*/ 10800 w 21600"/>
              <a:gd name="T7" fmla="*/ 0 h 21600"/>
              <a:gd name="T8" fmla="*/ 6103 w 21600"/>
              <a:gd name="T9" fmla="*/ 6103 h 21600"/>
              <a:gd name="T10" fmla="*/ 15497 w 21600"/>
              <a:gd name="T11" fmla="*/ 15497 h 21600"/>
            </a:gdLst>
            <a:ahLst/>
            <a:cxnLst>
              <a:cxn ang="0">
                <a:pos x="T0" y="T1"/>
              </a:cxn>
              <a:cxn ang="0">
                <a:pos x="T2" y="T3"/>
              </a:cxn>
              <a:cxn ang="0">
                <a:pos x="T4" y="T5"/>
              </a:cxn>
              <a:cxn ang="0">
                <a:pos x="T6" y="T7"/>
              </a:cxn>
            </a:cxnLst>
            <a:rect l="T8" t="T9" r="T10" b="T11"/>
            <a:pathLst>
              <a:path w="21600" h="21600">
                <a:moveTo>
                  <a:pt x="0" y="0"/>
                </a:moveTo>
                <a:lnTo>
                  <a:pt x="8606" y="21600"/>
                </a:lnTo>
                <a:lnTo>
                  <a:pt x="12994" y="21600"/>
                </a:lnTo>
                <a:lnTo>
                  <a:pt x="21600" y="0"/>
                </a:lnTo>
                <a:close/>
              </a:path>
            </a:pathLst>
          </a:cu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2460" name="Text Box 12"/>
          <p:cNvSpPr txBox="1">
            <a:spLocks noChangeArrowheads="1"/>
          </p:cNvSpPr>
          <p:nvPr/>
        </p:nvSpPr>
        <p:spPr bwMode="auto">
          <a:xfrm>
            <a:off x="4191000" y="2057400"/>
            <a:ext cx="2438400" cy="457200"/>
          </a:xfrm>
          <a:prstGeom prst="rect">
            <a:avLst/>
          </a:prstGeom>
          <a:noFill/>
          <a:ln>
            <a:noFill/>
          </a:ln>
          <a:extLst>
            <a:ext uri="{909E8E84-426E-40dd-AFC4-6F175D3DCCD1}">
              <a14:hiddenFill xmlns:a14="http://schemas.microsoft.com/office/drawing/2010/main">
                <a:solidFill>
                  <a:srgbClr val="FFFFFF">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sz="1600" b="1" i="0">
                <a:solidFill>
                  <a:schemeClr val="bg1"/>
                </a:solidFill>
                <a:effectLst/>
                <a:latin typeface="Arial" charset="0"/>
              </a:rPr>
              <a:t>Environments:  Social, Physical, and Others</a:t>
            </a:r>
            <a:endParaRPr lang="en-US" sz="1600" b="1" i="0">
              <a:effectLst/>
              <a:latin typeface="Arial" charset="0"/>
            </a:endParaRPr>
          </a:p>
        </p:txBody>
      </p:sp>
      <p:sp>
        <p:nvSpPr>
          <p:cNvPr id="232461" name="Text Box 13"/>
          <p:cNvSpPr txBox="1">
            <a:spLocks noChangeArrowheads="1"/>
          </p:cNvSpPr>
          <p:nvPr/>
        </p:nvSpPr>
        <p:spPr bwMode="auto">
          <a:xfrm>
            <a:off x="8153400" y="3276600"/>
            <a:ext cx="990600" cy="228600"/>
          </a:xfrm>
          <a:prstGeom prst="rect">
            <a:avLst/>
          </a:prstGeom>
          <a:noFill/>
          <a:ln>
            <a:noFill/>
          </a:ln>
          <a:extLst>
            <a:ext uri="{909E8E84-426E-40dd-AFC4-6F175D3DCCD1}">
              <a14:hiddenFill xmlns:a14="http://schemas.microsoft.com/office/drawing/2010/main">
                <a:solidFill>
                  <a:srgbClr val="FFFFFF">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sz="1600" b="1" i="0">
                <a:solidFill>
                  <a:schemeClr val="folHlink"/>
                </a:solidFill>
                <a:effectLst/>
                <a:latin typeface="Arial" charset="0"/>
              </a:rPr>
              <a:t>Shooter</a:t>
            </a:r>
          </a:p>
        </p:txBody>
      </p:sp>
      <p:sp>
        <p:nvSpPr>
          <p:cNvPr id="232462" name="Text Box 14"/>
          <p:cNvSpPr txBox="1">
            <a:spLocks noChangeArrowheads="1"/>
          </p:cNvSpPr>
          <p:nvPr/>
        </p:nvSpPr>
        <p:spPr bwMode="auto">
          <a:xfrm>
            <a:off x="8153400" y="3962400"/>
            <a:ext cx="990600" cy="304800"/>
          </a:xfrm>
          <a:prstGeom prst="rect">
            <a:avLst/>
          </a:prstGeom>
          <a:noFill/>
          <a:ln>
            <a:noFill/>
          </a:ln>
          <a:extLst>
            <a:ext uri="{909E8E84-426E-40dd-AFC4-6F175D3DCCD1}">
              <a14:hiddenFill xmlns:a14="http://schemas.microsoft.com/office/drawing/2010/main">
                <a:solidFill>
                  <a:srgbClr val="FFFFFF">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sz="1600" b="1" i="0">
                <a:solidFill>
                  <a:schemeClr val="folHlink"/>
                </a:solidFill>
                <a:effectLst/>
                <a:latin typeface="Arial" charset="0"/>
              </a:rPr>
              <a:t>Injured</a:t>
            </a:r>
          </a:p>
        </p:txBody>
      </p:sp>
      <p:sp>
        <p:nvSpPr>
          <p:cNvPr id="232463" name="Text Box 15"/>
          <p:cNvSpPr txBox="1">
            <a:spLocks noChangeArrowheads="1"/>
          </p:cNvSpPr>
          <p:nvPr/>
        </p:nvSpPr>
        <p:spPr bwMode="auto">
          <a:xfrm>
            <a:off x="7467600" y="1981200"/>
            <a:ext cx="1676400" cy="457200"/>
          </a:xfrm>
          <a:prstGeom prst="rect">
            <a:avLst/>
          </a:prstGeom>
          <a:noFill/>
          <a:ln>
            <a:noFill/>
          </a:ln>
          <a:extLst>
            <a:ext uri="{909E8E84-426E-40dd-AFC4-6F175D3DCCD1}">
              <a14:hiddenFill xmlns:a14="http://schemas.microsoft.com/office/drawing/2010/main">
                <a:solidFill>
                  <a:srgbClr val="FFFFFF">
                    <a:alpha val="5000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sz="1600" b="1" i="0">
                <a:solidFill>
                  <a:schemeClr val="folHlink"/>
                </a:solidFill>
                <a:effectLst/>
                <a:latin typeface="Arial" charset="0"/>
              </a:rPr>
              <a:t>Discharged </a:t>
            </a:r>
          </a:p>
          <a:p>
            <a:pPr>
              <a:spcBef>
                <a:spcPct val="0"/>
              </a:spcBef>
            </a:pPr>
            <a:r>
              <a:rPr lang="en-US" sz="1600" b="1" i="0">
                <a:solidFill>
                  <a:schemeClr val="folHlink"/>
                </a:solidFill>
                <a:effectLst/>
                <a:latin typeface="Arial" charset="0"/>
              </a:rPr>
              <a:t>Firearm/Ammo</a:t>
            </a:r>
          </a:p>
        </p:txBody>
      </p:sp>
      <p:sp>
        <p:nvSpPr>
          <p:cNvPr id="232464" name="AutoShape 16"/>
          <p:cNvSpPr>
            <a:spLocks noChangeArrowheads="1"/>
          </p:cNvSpPr>
          <p:nvPr/>
        </p:nvSpPr>
        <p:spPr bwMode="auto">
          <a:xfrm rot="-4675642">
            <a:off x="3198019" y="-380206"/>
            <a:ext cx="841375" cy="6021387"/>
          </a:xfrm>
          <a:custGeom>
            <a:avLst/>
            <a:gdLst>
              <a:gd name="G0" fmla="+- 8606 0 0"/>
              <a:gd name="G1" fmla="+- 21600 0 8606"/>
              <a:gd name="G2" fmla="*/ 8606 1 2"/>
              <a:gd name="G3" fmla="+- 21600 0 G2"/>
              <a:gd name="G4" fmla="+/ 8606 21600 2"/>
              <a:gd name="G5" fmla="+/ G1 0 2"/>
              <a:gd name="G6" fmla="*/ 21600 21600 8606"/>
              <a:gd name="G7" fmla="*/ G6 1 2"/>
              <a:gd name="G8" fmla="+- 21600 0 G7"/>
              <a:gd name="G9" fmla="*/ 21600 1 2"/>
              <a:gd name="G10" fmla="+- 8606 0 G9"/>
              <a:gd name="G11" fmla="?: G10 G8 0"/>
              <a:gd name="G12" fmla="?: G10 G7 21600"/>
              <a:gd name="T0" fmla="*/ 17297 w 21600"/>
              <a:gd name="T1" fmla="*/ 10800 h 21600"/>
              <a:gd name="T2" fmla="*/ 10800 w 21600"/>
              <a:gd name="T3" fmla="*/ 21600 h 21600"/>
              <a:gd name="T4" fmla="*/ 4303 w 21600"/>
              <a:gd name="T5" fmla="*/ 10800 h 21600"/>
              <a:gd name="T6" fmla="*/ 10800 w 21600"/>
              <a:gd name="T7" fmla="*/ 0 h 21600"/>
              <a:gd name="T8" fmla="*/ 6103 w 21600"/>
              <a:gd name="T9" fmla="*/ 6103 h 21600"/>
              <a:gd name="T10" fmla="*/ 15497 w 21600"/>
              <a:gd name="T11" fmla="*/ 15497 h 21600"/>
            </a:gdLst>
            <a:ahLst/>
            <a:cxnLst>
              <a:cxn ang="0">
                <a:pos x="T0" y="T1"/>
              </a:cxn>
              <a:cxn ang="0">
                <a:pos x="T2" y="T3"/>
              </a:cxn>
              <a:cxn ang="0">
                <a:pos x="T4" y="T5"/>
              </a:cxn>
              <a:cxn ang="0">
                <a:pos x="T6" y="T7"/>
              </a:cxn>
            </a:cxnLst>
            <a:rect l="T8" t="T9" r="T10" b="T11"/>
            <a:pathLst>
              <a:path w="21600" h="21600">
                <a:moveTo>
                  <a:pt x="0" y="0"/>
                </a:moveTo>
                <a:lnTo>
                  <a:pt x="8606" y="21600"/>
                </a:lnTo>
                <a:lnTo>
                  <a:pt x="12994" y="21600"/>
                </a:lnTo>
                <a:lnTo>
                  <a:pt x="21600" y="0"/>
                </a:lnTo>
                <a:close/>
              </a:path>
            </a:pathLst>
          </a:cu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2465" name="AutoShape 17" descr="50%"/>
          <p:cNvSpPr>
            <a:spLocks noChangeArrowheads="1"/>
          </p:cNvSpPr>
          <p:nvPr/>
        </p:nvSpPr>
        <p:spPr bwMode="auto">
          <a:xfrm rot="1702031">
            <a:off x="6856413" y="3810000"/>
            <a:ext cx="920750" cy="598488"/>
          </a:xfrm>
          <a:prstGeom prst="curvedLeftArrow">
            <a:avLst>
              <a:gd name="adj1" fmla="val 29537"/>
              <a:gd name="adj2" fmla="val 49537"/>
              <a:gd name="adj3" fmla="val 17721"/>
            </a:avLst>
          </a:prstGeom>
          <a:pattFill prst="pct50">
            <a:fgClr>
              <a:srgbClr val="996600"/>
            </a:fgClr>
            <a:bgClr>
              <a:srgbClr val="FFFFFF"/>
            </a:bgClr>
          </a:pattFill>
          <a:ln w="952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2466" name="Text Box 18"/>
          <p:cNvSpPr txBox="1">
            <a:spLocks noChangeArrowheads="1"/>
          </p:cNvSpPr>
          <p:nvPr/>
        </p:nvSpPr>
        <p:spPr bwMode="auto">
          <a:xfrm>
            <a:off x="304800" y="1295400"/>
            <a:ext cx="2667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sz="1600" b="1" i="0">
                <a:solidFill>
                  <a:schemeClr val="bg1"/>
                </a:solidFill>
                <a:effectLst/>
                <a:latin typeface="Arial" charset="0"/>
              </a:rPr>
              <a:t>Agents: </a:t>
            </a:r>
          </a:p>
          <a:p>
            <a:pPr>
              <a:spcBef>
                <a:spcPct val="0"/>
              </a:spcBef>
            </a:pPr>
            <a:r>
              <a:rPr lang="en-US" sz="1600" b="1" i="0">
                <a:solidFill>
                  <a:schemeClr val="bg1"/>
                </a:solidFill>
                <a:effectLst/>
                <a:latin typeface="Arial" charset="0"/>
              </a:rPr>
              <a:t> Firearm &amp; Ammunition</a:t>
            </a:r>
            <a:endParaRPr lang="en-US" sz="1600" b="1" i="0">
              <a:effectLst/>
              <a:latin typeface="Arial" charset="0"/>
            </a:endParaRPr>
          </a:p>
        </p:txBody>
      </p:sp>
      <p:sp>
        <p:nvSpPr>
          <p:cNvPr id="232467" name="AutoShape 19"/>
          <p:cNvSpPr>
            <a:spLocks noChangeArrowheads="1"/>
          </p:cNvSpPr>
          <p:nvPr/>
        </p:nvSpPr>
        <p:spPr bwMode="auto">
          <a:xfrm rot="-5490820">
            <a:off x="3467100" y="796925"/>
            <a:ext cx="762000" cy="5257800"/>
          </a:xfrm>
          <a:custGeom>
            <a:avLst/>
            <a:gdLst>
              <a:gd name="G0" fmla="+- 8606 0 0"/>
              <a:gd name="G1" fmla="+- 21600 0 8606"/>
              <a:gd name="G2" fmla="*/ 8606 1 2"/>
              <a:gd name="G3" fmla="+- 21600 0 G2"/>
              <a:gd name="G4" fmla="+/ 8606 21600 2"/>
              <a:gd name="G5" fmla="+/ G1 0 2"/>
              <a:gd name="G6" fmla="*/ 21600 21600 8606"/>
              <a:gd name="G7" fmla="*/ G6 1 2"/>
              <a:gd name="G8" fmla="+- 21600 0 G7"/>
              <a:gd name="G9" fmla="*/ 21600 1 2"/>
              <a:gd name="G10" fmla="+- 8606 0 G9"/>
              <a:gd name="G11" fmla="?: G10 G8 0"/>
              <a:gd name="G12" fmla="?: G10 G7 21600"/>
              <a:gd name="T0" fmla="*/ 17297 w 21600"/>
              <a:gd name="T1" fmla="*/ 10800 h 21600"/>
              <a:gd name="T2" fmla="*/ 10800 w 21600"/>
              <a:gd name="T3" fmla="*/ 21600 h 21600"/>
              <a:gd name="T4" fmla="*/ 4303 w 21600"/>
              <a:gd name="T5" fmla="*/ 10800 h 21600"/>
              <a:gd name="T6" fmla="*/ 10800 w 21600"/>
              <a:gd name="T7" fmla="*/ 0 h 21600"/>
              <a:gd name="T8" fmla="*/ 6103 w 21600"/>
              <a:gd name="T9" fmla="*/ 6103 h 21600"/>
              <a:gd name="T10" fmla="*/ 15497 w 21600"/>
              <a:gd name="T11" fmla="*/ 15497 h 21600"/>
            </a:gdLst>
            <a:ahLst/>
            <a:cxnLst>
              <a:cxn ang="0">
                <a:pos x="T0" y="T1"/>
              </a:cxn>
              <a:cxn ang="0">
                <a:pos x="T2" y="T3"/>
              </a:cxn>
              <a:cxn ang="0">
                <a:pos x="T4" y="T5"/>
              </a:cxn>
              <a:cxn ang="0">
                <a:pos x="T6" y="T7"/>
              </a:cxn>
            </a:cxnLst>
            <a:rect l="T8" t="T9" r="T10" b="T11"/>
            <a:pathLst>
              <a:path w="21600" h="21600">
                <a:moveTo>
                  <a:pt x="0" y="0"/>
                </a:moveTo>
                <a:lnTo>
                  <a:pt x="8606" y="21600"/>
                </a:lnTo>
                <a:lnTo>
                  <a:pt x="12994" y="21600"/>
                </a:lnTo>
                <a:lnTo>
                  <a:pt x="21600" y="0"/>
                </a:lnTo>
                <a:close/>
              </a:path>
            </a:pathLst>
          </a:cu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2468" name="Text Box 20"/>
          <p:cNvSpPr txBox="1">
            <a:spLocks noChangeArrowheads="1"/>
          </p:cNvSpPr>
          <p:nvPr/>
        </p:nvSpPr>
        <p:spPr bwMode="auto">
          <a:xfrm>
            <a:off x="685800" y="28194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a:lstStyle/>
          <a:p>
            <a:pPr>
              <a:spcBef>
                <a:spcPct val="0"/>
              </a:spcBef>
            </a:pPr>
            <a:r>
              <a:rPr lang="en-US" sz="1600" b="1" i="0">
                <a:solidFill>
                  <a:schemeClr val="bg1"/>
                </a:solidFill>
                <a:effectLst/>
                <a:latin typeface="Arial" charset="0"/>
              </a:rPr>
              <a:t>Host(s):</a:t>
            </a:r>
          </a:p>
          <a:p>
            <a:pPr>
              <a:spcBef>
                <a:spcPct val="0"/>
              </a:spcBef>
            </a:pPr>
            <a:r>
              <a:rPr lang="en-US" sz="1600" b="1" i="0">
                <a:solidFill>
                  <a:schemeClr val="bg1"/>
                </a:solidFill>
                <a:effectLst/>
                <a:latin typeface="Arial" charset="0"/>
              </a:rPr>
              <a:t> Carrier</a:t>
            </a:r>
            <a:endParaRPr lang="en-US" sz="1600" b="1" i="0">
              <a:effectLst/>
              <a:latin typeface="Arial" charset="0"/>
            </a:endParaRPr>
          </a:p>
        </p:txBody>
      </p:sp>
      <p:sp>
        <p:nvSpPr>
          <p:cNvPr id="232469" name="AutoShape 21"/>
          <p:cNvSpPr>
            <a:spLocks noChangeArrowheads="1"/>
          </p:cNvSpPr>
          <p:nvPr/>
        </p:nvSpPr>
        <p:spPr bwMode="auto">
          <a:xfrm rot="-6051966">
            <a:off x="3709988" y="1501775"/>
            <a:ext cx="742950" cy="4953000"/>
          </a:xfrm>
          <a:custGeom>
            <a:avLst/>
            <a:gdLst>
              <a:gd name="G0" fmla="+- 8606 0 0"/>
              <a:gd name="G1" fmla="+- 21600 0 8606"/>
              <a:gd name="G2" fmla="*/ 8606 1 2"/>
              <a:gd name="G3" fmla="+- 21600 0 G2"/>
              <a:gd name="G4" fmla="+/ 8606 21600 2"/>
              <a:gd name="G5" fmla="+/ G1 0 2"/>
              <a:gd name="G6" fmla="*/ 21600 21600 8606"/>
              <a:gd name="G7" fmla="*/ G6 1 2"/>
              <a:gd name="G8" fmla="+- 21600 0 G7"/>
              <a:gd name="G9" fmla="*/ 21600 1 2"/>
              <a:gd name="G10" fmla="+- 8606 0 G9"/>
              <a:gd name="G11" fmla="?: G10 G8 0"/>
              <a:gd name="G12" fmla="?: G10 G7 21600"/>
              <a:gd name="T0" fmla="*/ 17297 w 21600"/>
              <a:gd name="T1" fmla="*/ 10800 h 21600"/>
              <a:gd name="T2" fmla="*/ 10800 w 21600"/>
              <a:gd name="T3" fmla="*/ 21600 h 21600"/>
              <a:gd name="T4" fmla="*/ 4303 w 21600"/>
              <a:gd name="T5" fmla="*/ 10800 h 21600"/>
              <a:gd name="T6" fmla="*/ 10800 w 21600"/>
              <a:gd name="T7" fmla="*/ 0 h 21600"/>
              <a:gd name="T8" fmla="*/ 6103 w 21600"/>
              <a:gd name="T9" fmla="*/ 6103 h 21600"/>
              <a:gd name="T10" fmla="*/ 15497 w 21600"/>
              <a:gd name="T11" fmla="*/ 15497 h 21600"/>
            </a:gdLst>
            <a:ahLst/>
            <a:cxnLst>
              <a:cxn ang="0">
                <a:pos x="T0" y="T1"/>
              </a:cxn>
              <a:cxn ang="0">
                <a:pos x="T2" y="T3"/>
              </a:cxn>
              <a:cxn ang="0">
                <a:pos x="T4" y="T5"/>
              </a:cxn>
              <a:cxn ang="0">
                <a:pos x="T6" y="T7"/>
              </a:cxn>
            </a:cxnLst>
            <a:rect l="T8" t="T9" r="T10" b="T11"/>
            <a:pathLst>
              <a:path w="21600" h="21600">
                <a:moveTo>
                  <a:pt x="0" y="0"/>
                </a:moveTo>
                <a:lnTo>
                  <a:pt x="8606" y="21600"/>
                </a:lnTo>
                <a:lnTo>
                  <a:pt x="12994" y="21600"/>
                </a:lnTo>
                <a:lnTo>
                  <a:pt x="21600" y="0"/>
                </a:lnTo>
                <a:close/>
              </a:path>
            </a:pathLst>
          </a:custGeom>
          <a:solidFill>
            <a:srgbClr val="C0C0C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2470" name="Line 22"/>
          <p:cNvSpPr>
            <a:spLocks noChangeShapeType="1"/>
          </p:cNvSpPr>
          <p:nvPr/>
        </p:nvSpPr>
        <p:spPr bwMode="auto">
          <a:xfrm flipV="1">
            <a:off x="1676400" y="3505200"/>
            <a:ext cx="4953000" cy="914400"/>
          </a:xfrm>
          <a:prstGeom prst="line">
            <a:avLst/>
          </a:prstGeom>
          <a:noFill/>
          <a:ln w="38100">
            <a:solidFill>
              <a:srgbClr val="FF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2471" name="Text Box 23"/>
          <p:cNvSpPr txBox="1">
            <a:spLocks noChangeArrowheads="1"/>
          </p:cNvSpPr>
          <p:nvPr/>
        </p:nvSpPr>
        <p:spPr bwMode="auto">
          <a:xfrm>
            <a:off x="838200" y="3886200"/>
            <a:ext cx="106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sz="1600" b="1" i="0">
                <a:solidFill>
                  <a:schemeClr val="bg1"/>
                </a:solidFill>
                <a:effectLst/>
                <a:latin typeface="Arial" charset="0"/>
              </a:rPr>
              <a:t>Host(s):</a:t>
            </a:r>
          </a:p>
          <a:p>
            <a:pPr>
              <a:spcBef>
                <a:spcPct val="0"/>
              </a:spcBef>
            </a:pPr>
            <a:r>
              <a:rPr lang="en-US" sz="1600" b="1" i="0">
                <a:solidFill>
                  <a:schemeClr val="bg1"/>
                </a:solidFill>
                <a:effectLst/>
                <a:latin typeface="Arial" charset="0"/>
              </a:rPr>
              <a:t> At-Risk</a:t>
            </a:r>
            <a:endParaRPr lang="en-US" sz="1600" b="1" i="0">
              <a:effectLst/>
              <a:latin typeface="Arial" charset="0"/>
            </a:endParaRPr>
          </a:p>
        </p:txBody>
      </p:sp>
      <p:sp>
        <p:nvSpPr>
          <p:cNvPr id="232472" name="AutoShape 24"/>
          <p:cNvSpPr>
            <a:spLocks noChangeArrowheads="1"/>
          </p:cNvSpPr>
          <p:nvPr/>
        </p:nvSpPr>
        <p:spPr bwMode="auto">
          <a:xfrm>
            <a:off x="6553200" y="3276600"/>
            <a:ext cx="381000" cy="342900"/>
          </a:xfrm>
          <a:prstGeom prst="irregularSeal1">
            <a:avLst/>
          </a:prstGeom>
          <a:solidFill>
            <a:srgbClr val="FFFF00"/>
          </a:solidFill>
          <a:ln w="19050">
            <a:solidFill>
              <a:srgbClr val="FF0000"/>
            </a:solidFill>
            <a:miter lim="800000"/>
            <a:headEnd/>
            <a:tailEnd/>
          </a:ln>
          <a:effectLst/>
          <a:extLst>
            <a:ext uri="{AF507438-7753-43e0-B8FC-AC1667EBCBE1}">
              <a14:hiddenEffects xmlns:a14="http://schemas.microsoft.com/office/drawing/2010/main">
                <a:effectLst>
                  <a:outerShdw blurRad="63500" dist="71842" dir="8100000" algn="ctr" rotWithShape="0">
                    <a:schemeClr val="bg2">
                      <a:alpha val="74998"/>
                    </a:schemeClr>
                  </a:outerShdw>
                </a:effectLst>
              </a14:hiddenEffects>
            </a:ext>
          </a:extLst>
        </p:spPr>
        <p:txBody>
          <a:bodyPr/>
          <a:lstStyle/>
          <a:p>
            <a:endParaRPr lang="en-US"/>
          </a:p>
        </p:txBody>
      </p:sp>
      <p:sp>
        <p:nvSpPr>
          <p:cNvPr id="232473" name="Line 25"/>
          <p:cNvSpPr>
            <a:spLocks noChangeShapeType="1"/>
          </p:cNvSpPr>
          <p:nvPr/>
        </p:nvSpPr>
        <p:spPr bwMode="auto">
          <a:xfrm>
            <a:off x="1028700" y="5638800"/>
            <a:ext cx="4838700" cy="0"/>
          </a:xfrm>
          <a:prstGeom prst="line">
            <a:avLst/>
          </a:prstGeom>
          <a:noFill/>
          <a:ln w="104775">
            <a:solidFill>
              <a:srgbClr val="CC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2474" name="Line 26"/>
          <p:cNvSpPr>
            <a:spLocks noChangeShapeType="1"/>
          </p:cNvSpPr>
          <p:nvPr/>
        </p:nvSpPr>
        <p:spPr bwMode="auto">
          <a:xfrm flipV="1">
            <a:off x="6172200" y="5638800"/>
            <a:ext cx="1104900" cy="0"/>
          </a:xfrm>
          <a:prstGeom prst="line">
            <a:avLst/>
          </a:prstGeom>
          <a:noFill/>
          <a:ln w="95250" cmpd="tri">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2475" name="Line 27"/>
          <p:cNvSpPr>
            <a:spLocks noChangeShapeType="1"/>
          </p:cNvSpPr>
          <p:nvPr/>
        </p:nvSpPr>
        <p:spPr bwMode="auto">
          <a:xfrm flipV="1">
            <a:off x="7467600" y="5638800"/>
            <a:ext cx="1143000" cy="0"/>
          </a:xfrm>
          <a:prstGeom prst="line">
            <a:avLst/>
          </a:prstGeom>
          <a:noFill/>
          <a:ln w="95250" cmpd="tri">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32476" name="Text Box 28"/>
          <p:cNvSpPr txBox="1">
            <a:spLocks noChangeArrowheads="1"/>
          </p:cNvSpPr>
          <p:nvPr/>
        </p:nvSpPr>
        <p:spPr bwMode="auto">
          <a:xfrm>
            <a:off x="1828800" y="5791200"/>
            <a:ext cx="3505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spcBef>
                <a:spcPct val="0"/>
              </a:spcBef>
            </a:pPr>
            <a:r>
              <a:rPr lang="en-US" sz="1800" b="1" i="0">
                <a:solidFill>
                  <a:srgbClr val="FFCC66"/>
                </a:solidFill>
                <a:effectLst>
                  <a:outerShdw blurRad="38100" dist="38100" dir="2700000" algn="tl">
                    <a:srgbClr val="000000"/>
                  </a:outerShdw>
                </a:effectLst>
                <a:latin typeface="Arial" charset="0"/>
              </a:rPr>
              <a:t>Pre-Firearm Injury Incident</a:t>
            </a:r>
          </a:p>
        </p:txBody>
      </p:sp>
      <p:sp>
        <p:nvSpPr>
          <p:cNvPr id="232477" name="Text Box 29"/>
          <p:cNvSpPr txBox="1">
            <a:spLocks noChangeArrowheads="1"/>
          </p:cNvSpPr>
          <p:nvPr/>
        </p:nvSpPr>
        <p:spPr bwMode="auto">
          <a:xfrm>
            <a:off x="5791200" y="5867400"/>
            <a:ext cx="16002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spcBef>
                <a:spcPct val="0"/>
              </a:spcBef>
            </a:pPr>
            <a:r>
              <a:rPr lang="en-US" sz="1800" b="1" i="0">
                <a:solidFill>
                  <a:srgbClr val="FFCC66"/>
                </a:solidFill>
                <a:effectLst/>
                <a:latin typeface="Arial" charset="0"/>
              </a:rPr>
              <a:t>Peri</a:t>
            </a:r>
            <a:r>
              <a:rPr lang="en-US" sz="1800" b="1" i="0">
                <a:solidFill>
                  <a:srgbClr val="CC6600"/>
                </a:solidFill>
                <a:effectLst/>
                <a:latin typeface="Arial" charset="0"/>
              </a:rPr>
              <a:t>-</a:t>
            </a:r>
            <a:r>
              <a:rPr lang="en-US" sz="1800" b="1" i="0">
                <a:solidFill>
                  <a:srgbClr val="FFCC66"/>
                </a:solidFill>
                <a:effectLst/>
                <a:latin typeface="Arial" charset="0"/>
              </a:rPr>
              <a:t>Incident</a:t>
            </a:r>
          </a:p>
        </p:txBody>
      </p:sp>
      <p:sp>
        <p:nvSpPr>
          <p:cNvPr id="232478" name="Text Box 30"/>
          <p:cNvSpPr txBox="1">
            <a:spLocks noChangeArrowheads="1"/>
          </p:cNvSpPr>
          <p:nvPr/>
        </p:nvSpPr>
        <p:spPr bwMode="auto">
          <a:xfrm>
            <a:off x="7429500" y="5867400"/>
            <a:ext cx="171450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spcBef>
                <a:spcPct val="0"/>
              </a:spcBef>
            </a:pPr>
            <a:r>
              <a:rPr lang="en-US" sz="1800" b="1" i="0">
                <a:solidFill>
                  <a:srgbClr val="FFCC66"/>
                </a:solidFill>
                <a:effectLst/>
                <a:latin typeface="Arial" charset="0"/>
              </a:rPr>
              <a:t>Post-Incident</a:t>
            </a:r>
          </a:p>
        </p:txBody>
      </p:sp>
      <p:sp>
        <p:nvSpPr>
          <p:cNvPr id="232479" name="Line 31"/>
          <p:cNvSpPr>
            <a:spLocks noChangeShapeType="1"/>
          </p:cNvSpPr>
          <p:nvPr/>
        </p:nvSpPr>
        <p:spPr bwMode="auto">
          <a:xfrm flipV="1">
            <a:off x="7086600" y="2590800"/>
            <a:ext cx="1828800" cy="647700"/>
          </a:xfrm>
          <a:prstGeom prst="line">
            <a:avLst/>
          </a:prstGeom>
          <a:noFill/>
          <a:ln w="3810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2480" name="Line 32"/>
          <p:cNvSpPr>
            <a:spLocks noChangeShapeType="1"/>
          </p:cNvSpPr>
          <p:nvPr/>
        </p:nvSpPr>
        <p:spPr bwMode="auto">
          <a:xfrm flipV="1">
            <a:off x="7086600" y="3200400"/>
            <a:ext cx="2057400" cy="152400"/>
          </a:xfrm>
          <a:prstGeom prst="line">
            <a:avLst/>
          </a:prstGeom>
          <a:noFill/>
          <a:ln w="3810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2481" name="Line 33"/>
          <p:cNvSpPr>
            <a:spLocks noChangeShapeType="1"/>
          </p:cNvSpPr>
          <p:nvPr/>
        </p:nvSpPr>
        <p:spPr bwMode="auto">
          <a:xfrm>
            <a:off x="7086600" y="3467100"/>
            <a:ext cx="1905000" cy="571500"/>
          </a:xfrm>
          <a:prstGeom prst="line">
            <a:avLst/>
          </a:prstGeom>
          <a:noFill/>
          <a:ln w="38100">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232482" name="Picture 34" descr="K:\COMMON\ficap\Website\THE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172200"/>
            <a:ext cx="1828800" cy="382588"/>
          </a:xfrm>
          <a:prstGeom prst="rect">
            <a:avLst/>
          </a:prstGeom>
          <a:noFill/>
          <a:extLst>
            <a:ext uri="{909E8E84-426E-40dd-AFC4-6F175D3DCCD1}">
              <a14:hiddenFill xmlns:a14="http://schemas.microsoft.com/office/drawing/2010/main">
                <a:solidFill>
                  <a:srgbClr val="FFFFFF"/>
                </a:solidFill>
              </a14:hiddenFill>
            </a:ext>
          </a:extLst>
        </p:spPr>
      </p:pic>
      <p:sp>
        <p:nvSpPr>
          <p:cNvPr id="232483" name="Line 35"/>
          <p:cNvSpPr>
            <a:spLocks noChangeShapeType="1"/>
          </p:cNvSpPr>
          <p:nvPr/>
        </p:nvSpPr>
        <p:spPr bwMode="auto">
          <a:xfrm>
            <a:off x="1295400" y="3352800"/>
            <a:ext cx="5181600" cy="76200"/>
          </a:xfrm>
          <a:prstGeom prst="line">
            <a:avLst/>
          </a:prstGeom>
          <a:noFill/>
          <a:ln w="38100">
            <a:solidFill>
              <a:srgbClr val="FF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2484" name="Line 36"/>
          <p:cNvSpPr>
            <a:spLocks noChangeShapeType="1"/>
          </p:cNvSpPr>
          <p:nvPr/>
        </p:nvSpPr>
        <p:spPr bwMode="auto">
          <a:xfrm>
            <a:off x="762000" y="1905000"/>
            <a:ext cx="5867400" cy="1447800"/>
          </a:xfrm>
          <a:prstGeom prst="line">
            <a:avLst/>
          </a:prstGeom>
          <a:noFill/>
          <a:ln w="38100">
            <a:solidFill>
              <a:srgbClr val="FF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3" name="Object 3"/>
          <p:cNvGraphicFramePr>
            <a:graphicFrameLocks noChangeAspect="1"/>
          </p:cNvGraphicFramePr>
          <p:nvPr/>
        </p:nvGraphicFramePr>
        <p:xfrm>
          <a:off x="304800" y="1143000"/>
          <a:ext cx="8472488" cy="5562600"/>
        </p:xfrm>
        <a:graphic>
          <a:graphicData uri="http://schemas.openxmlformats.org/presentationml/2006/ole">
            <mc:AlternateContent xmlns:mc="http://schemas.openxmlformats.org/markup-compatibility/2006">
              <mc:Choice xmlns:v="urn:schemas-microsoft-com:vml" Requires="v">
                <p:oleObj spid="_x0000_s20493" name="Worksheet" r:id="rId4" imgW="7801213" imgH="5915263" progId="Excel.Sheet.8">
                  <p:embed/>
                </p:oleObj>
              </mc:Choice>
              <mc:Fallback>
                <p:oleObj name="Worksheet" r:id="rId4" imgW="7801213" imgH="5915263" progId="Excel.Shee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b="7487"/>
                      <a:stretch>
                        <a:fillRect/>
                      </a:stretch>
                    </p:blipFill>
                    <p:spPr bwMode="auto">
                      <a:xfrm>
                        <a:off x="304800" y="1143000"/>
                        <a:ext cx="8472488"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487" name="Text Box 7"/>
          <p:cNvSpPr txBox="1">
            <a:spLocks noChangeArrowheads="1"/>
          </p:cNvSpPr>
          <p:nvPr/>
        </p:nvSpPr>
        <p:spPr bwMode="auto">
          <a:xfrm>
            <a:off x="0" y="44450"/>
            <a:ext cx="9144000"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0"/>
              </a:spcBef>
            </a:pPr>
            <a:r>
              <a:rPr lang="en-US" sz="2800" b="1" i="0">
                <a:solidFill>
                  <a:srgbClr val="FFFF00"/>
                </a:solidFill>
                <a:effectLst>
                  <a:outerShdw blurRad="38100" dist="38100" dir="2700000" algn="tl">
                    <a:srgbClr val="000000"/>
                  </a:outerShdw>
                </a:effectLst>
                <a:latin typeface="Arial" charset="0"/>
              </a:rPr>
              <a:t>Average Annual Firearm Injury Death Rates in </a:t>
            </a:r>
          </a:p>
          <a:p>
            <a:pPr algn="ctr">
              <a:spcBef>
                <a:spcPct val="0"/>
              </a:spcBef>
            </a:pPr>
            <a:r>
              <a:rPr lang="en-US" sz="2800" b="1" i="0">
                <a:solidFill>
                  <a:srgbClr val="FFFF00"/>
                </a:solidFill>
                <a:effectLst>
                  <a:outerShdw blurRad="38100" dist="38100" dir="2700000" algn="tl">
                    <a:srgbClr val="000000"/>
                  </a:outerShdw>
                </a:effectLst>
                <a:latin typeface="Arial" charset="0"/>
              </a:rPr>
              <a:t>High-Income Developed Countries</a:t>
            </a:r>
            <a:endParaRPr lang="en-US" sz="2800" b="1" i="0">
              <a:solidFill>
                <a:srgbClr val="FFFF00"/>
              </a:solidFill>
              <a:effectLst/>
              <a:latin typeface="Arial" charset="0"/>
            </a:endParaRPr>
          </a:p>
          <a:p>
            <a:pPr algn="ctr">
              <a:spcBef>
                <a:spcPct val="0"/>
              </a:spcBef>
            </a:pPr>
            <a:r>
              <a:rPr lang="en-US" sz="2000" b="1" i="0">
                <a:solidFill>
                  <a:schemeClr val="bg1"/>
                </a:solidFill>
                <a:effectLst/>
                <a:latin typeface="Arial" charset="0"/>
              </a:rPr>
              <a:t>ICE* countries</a:t>
            </a:r>
            <a:r>
              <a:rPr lang="ja-JP" altLang="en-US" sz="2000" b="1" i="0">
                <a:solidFill>
                  <a:schemeClr val="bg1"/>
                </a:solidFill>
                <a:effectLst/>
                <a:latin typeface="Arial"/>
              </a:rPr>
              <a:t>’</a:t>
            </a:r>
            <a:r>
              <a:rPr lang="en-US" sz="2000" b="1" i="0">
                <a:solidFill>
                  <a:schemeClr val="bg1"/>
                </a:solidFill>
                <a:effectLst/>
                <a:latin typeface="Arial" charset="0"/>
              </a:rPr>
              <a:t> injuries by intent for selected recent years</a:t>
            </a:r>
          </a:p>
        </p:txBody>
      </p:sp>
      <p:grpSp>
        <p:nvGrpSpPr>
          <p:cNvPr id="20488" name="Group 8"/>
          <p:cNvGrpSpPr>
            <a:grpSpLocks/>
          </p:cNvGrpSpPr>
          <p:nvPr/>
        </p:nvGrpSpPr>
        <p:grpSpPr bwMode="auto">
          <a:xfrm>
            <a:off x="8223250" y="5834063"/>
            <a:ext cx="914400" cy="1027112"/>
            <a:chOff x="101" y="3465"/>
            <a:chExt cx="654" cy="743"/>
          </a:xfrm>
        </p:grpSpPr>
        <p:pic>
          <p:nvPicPr>
            <p:cNvPr id="20489" name="Picture 9" descr="C:\jodi2\shield_color.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20490" name="Text Box 10"/>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sp>
        <p:nvSpPr>
          <p:cNvPr id="20491" name="Text Box 11"/>
          <p:cNvSpPr txBox="1">
            <a:spLocks noChangeArrowheads="1"/>
          </p:cNvSpPr>
          <p:nvPr/>
        </p:nvSpPr>
        <p:spPr bwMode="auto">
          <a:xfrm>
            <a:off x="0" y="6521450"/>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400" i="0">
                <a:solidFill>
                  <a:schemeClr val="bg1"/>
                </a:solidFill>
                <a:effectLst/>
                <a:latin typeface="Arial" charset="0"/>
              </a:rPr>
              <a:t>*International Collaborative Effort on Injury Statistics</a:t>
            </a:r>
            <a:endParaRPr lang="en-US" sz="1400" i="0">
              <a:effectLst/>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0" y="228600"/>
            <a:ext cx="8915400" cy="1143000"/>
          </a:xfrm>
        </p:spPr>
        <p:txBody>
          <a:bodyPr/>
          <a:lstStyle/>
          <a:p>
            <a:pPr>
              <a:lnSpc>
                <a:spcPct val="80000"/>
              </a:lnSpc>
            </a:pPr>
            <a:r>
              <a:rPr lang="en-US" sz="4000" b="1">
                <a:effectLst>
                  <a:outerShdw blurRad="38100" dist="38100" dir="2700000" algn="tl">
                    <a:srgbClr val="000000"/>
                  </a:outerShdw>
                </a:effectLst>
              </a:rPr>
              <a:t>Firearm Violence &amp; American Youth</a:t>
            </a:r>
            <a:endParaRPr lang="en-US" sz="3600"/>
          </a:p>
        </p:txBody>
      </p:sp>
      <p:pic>
        <p:nvPicPr>
          <p:cNvPr id="98307" name="Picture 3" descr="C:\My Documents\pictures\raining guns.jpg"/>
          <p:cNvPicPr>
            <a:picLocks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0" y="1447800"/>
            <a:ext cx="9144000" cy="48768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0"/>
            <a:ext cx="8153400" cy="1143000"/>
          </a:xfrm>
        </p:spPr>
        <p:txBody>
          <a:bodyPr/>
          <a:lstStyle/>
          <a:p>
            <a:r>
              <a:rPr lang="en-US" sz="3200" b="1">
                <a:effectLst>
                  <a:outerShdw blurRad="38100" dist="38100" dir="2700000" algn="tl">
                    <a:srgbClr val="000000"/>
                  </a:outerShdw>
                </a:effectLst>
              </a:rPr>
              <a:t>Top 10 Leading Causes of Death, </a:t>
            </a:r>
            <a:br>
              <a:rPr lang="en-US" sz="3200" b="1">
                <a:effectLst>
                  <a:outerShdw blurRad="38100" dist="38100" dir="2700000" algn="tl">
                    <a:srgbClr val="000000"/>
                  </a:outerShdw>
                </a:effectLst>
              </a:rPr>
            </a:br>
            <a:r>
              <a:rPr lang="en-US" sz="3200" b="1">
                <a:effectLst>
                  <a:outerShdw blurRad="38100" dist="38100" dir="2700000" algn="tl">
                    <a:srgbClr val="000000"/>
                  </a:outerShdw>
                </a:effectLst>
              </a:rPr>
              <a:t>15-24 Year-Olds, U.S., 1999</a:t>
            </a:r>
            <a:endParaRPr lang="en-US" sz="3200"/>
          </a:p>
        </p:txBody>
      </p:sp>
      <p:graphicFrame>
        <p:nvGraphicFramePr>
          <p:cNvPr id="12291" name="Object 3"/>
          <p:cNvGraphicFramePr>
            <a:graphicFrameLocks noChangeAspect="1"/>
          </p:cNvGraphicFramePr>
          <p:nvPr/>
        </p:nvGraphicFramePr>
        <p:xfrm>
          <a:off x="457200" y="838200"/>
          <a:ext cx="8229600" cy="5791200"/>
        </p:xfrm>
        <a:graphic>
          <a:graphicData uri="http://schemas.openxmlformats.org/presentationml/2006/ole">
            <mc:AlternateContent xmlns:mc="http://schemas.openxmlformats.org/markup-compatibility/2006">
              <mc:Choice xmlns:v="urn:schemas-microsoft-com:vml" Requires="v">
                <p:oleObj spid="_x0000_s12297" name="Worksheet" r:id="rId4" imgW="7667863" imgH="5143738" progId="Excel.Sheet.8">
                  <p:embed/>
                </p:oleObj>
              </mc:Choice>
              <mc:Fallback>
                <p:oleObj name="Worksheet" r:id="rId4" imgW="7667863" imgH="5143738" progId="Excel.Shee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l="3906" t="9015" r="12106" b="7271"/>
                      <a:stretch>
                        <a:fillRect/>
                      </a:stretch>
                    </p:blipFill>
                    <p:spPr bwMode="auto">
                      <a:xfrm>
                        <a:off x="457200" y="838200"/>
                        <a:ext cx="8229600"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292" name="Text Box 4"/>
          <p:cNvSpPr txBox="1">
            <a:spLocks noChangeArrowheads="1"/>
          </p:cNvSpPr>
          <p:nvPr/>
        </p:nvSpPr>
        <p:spPr bwMode="auto">
          <a:xfrm rot="-5381392">
            <a:off x="245268" y="2650332"/>
            <a:ext cx="1979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i="0">
                <a:solidFill>
                  <a:schemeClr val="bg1"/>
                </a:solidFill>
                <a:effectLst/>
                <a:latin typeface="Arial" charset="0"/>
              </a:rPr>
              <a:t>Number of deaths</a:t>
            </a:r>
            <a:endParaRPr lang="en-US" i="0">
              <a:effectLst/>
            </a:endParaRPr>
          </a:p>
        </p:txBody>
      </p:sp>
      <p:sp>
        <p:nvSpPr>
          <p:cNvPr id="12293" name="Text Box 5"/>
          <p:cNvSpPr txBox="1">
            <a:spLocks noChangeArrowheads="1"/>
          </p:cNvSpPr>
          <p:nvPr/>
        </p:nvSpPr>
        <p:spPr bwMode="auto">
          <a:xfrm>
            <a:off x="1905000" y="64008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1200" i="0">
                <a:solidFill>
                  <a:schemeClr val="bg1"/>
                </a:solidFill>
                <a:effectLst/>
                <a:latin typeface="Arial" charset="0"/>
              </a:rPr>
              <a:t>Source: National Center for Injury Prevention and Control and National Vital Statistics Report, CDC </a:t>
            </a:r>
          </a:p>
        </p:txBody>
      </p:sp>
      <p:grpSp>
        <p:nvGrpSpPr>
          <p:cNvPr id="12294" name="Group 6"/>
          <p:cNvGrpSpPr>
            <a:grpSpLocks/>
          </p:cNvGrpSpPr>
          <p:nvPr/>
        </p:nvGrpSpPr>
        <p:grpSpPr bwMode="auto">
          <a:xfrm>
            <a:off x="8223250" y="5834063"/>
            <a:ext cx="914400" cy="1027112"/>
            <a:chOff x="101" y="3465"/>
            <a:chExt cx="654" cy="743"/>
          </a:xfrm>
        </p:grpSpPr>
        <p:pic>
          <p:nvPicPr>
            <p:cNvPr id="12295" name="Picture 7" descr="C:\jodi2\shield_color.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 y="3465"/>
              <a:ext cx="624" cy="510"/>
            </a:xfrm>
            <a:prstGeom prst="rect">
              <a:avLst/>
            </a:prstGeom>
            <a:noFill/>
            <a:extLst>
              <a:ext uri="{909E8E84-426E-40dd-AFC4-6F175D3DCCD1}">
                <a14:hiddenFill xmlns:a14="http://schemas.microsoft.com/office/drawing/2010/main">
                  <a:solidFill>
                    <a:srgbClr val="FFFFFF"/>
                  </a:solidFill>
                </a14:hiddenFill>
              </a:ext>
            </a:extLst>
          </p:spPr>
        </p:pic>
        <p:sp>
          <p:nvSpPr>
            <p:cNvPr id="12296" name="Text Box 8"/>
            <p:cNvSpPr txBox="1">
              <a:spLocks noChangeArrowheads="1"/>
            </p:cNvSpPr>
            <p:nvPr/>
          </p:nvSpPr>
          <p:spPr bwMode="auto">
            <a:xfrm>
              <a:off x="101" y="3993"/>
              <a:ext cx="654" cy="21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50800">
                  <a:solidFill>
                    <a:srgbClr val="FFFFFF"/>
                  </a:solidFill>
                  <a:miter lim="800000"/>
                  <a:headEnd/>
                  <a:tailEnd/>
                </a14:hiddenLine>
              </a:ext>
            </a:extLst>
          </p:spPr>
          <p:txBody>
            <a:bodyPr/>
            <a:lstStyle/>
            <a:p>
              <a:pPr algn="ctr">
                <a:lnSpc>
                  <a:spcPct val="80000"/>
                </a:lnSpc>
                <a:spcBef>
                  <a:spcPct val="0"/>
                </a:spcBef>
              </a:pPr>
              <a:endParaRPr lang="en-US" sz="2000" i="0" u="sng">
                <a:solidFill>
                  <a:srgbClr val="FF0000"/>
                </a:solidFill>
                <a:effectLst/>
                <a:cs typeface="Times" charset="0"/>
              </a:endParaRPr>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1" u="none" strike="noStrike" cap="none" normalizeH="0" baseline="0">
            <a:ln>
              <a:noFill/>
            </a:ln>
            <a:solidFill>
              <a:schemeClr val="tx1"/>
            </a:solidFill>
            <a:effectLst>
              <a:outerShdw blurRad="38100" dist="38100" dir="2700000" algn="tl">
                <a:srgbClr val="000000">
                  <a:alpha val="43137"/>
                </a:srgbClr>
              </a:outerShdw>
            </a:effectLst>
            <a:latin typeface="Times New Roman"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1" u="none" strike="noStrike" cap="none" normalizeH="0" baseline="0">
            <a:ln>
              <a:noFill/>
            </a:ln>
            <a:solidFill>
              <a:schemeClr val="tx1"/>
            </a:solidFill>
            <a:effectLst>
              <a:outerShdw blurRad="38100" dist="38100" dir="2700000" algn="tl">
                <a:srgbClr val="000000">
                  <a:alpha val="43137"/>
                </a:srgbClr>
              </a:outerShdw>
            </a:effectLst>
            <a:latin typeface="Times New Roman"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2790</TotalTime>
  <Words>5934</Words>
  <Application>Microsoft Macintosh PowerPoint</Application>
  <PresentationFormat>On-screen Show (4:3)</PresentationFormat>
  <Paragraphs>721</Paragraphs>
  <Slides>64</Slides>
  <Notes>64</Notes>
  <HiddenSlides>4</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5</vt:i4>
      </vt:variant>
      <vt:variant>
        <vt:lpstr>Slide Titles</vt:lpstr>
      </vt:variant>
      <vt:variant>
        <vt:i4>64</vt:i4>
      </vt:variant>
    </vt:vector>
  </HeadingPairs>
  <TitlesOfParts>
    <vt:vector size="76" baseType="lpstr">
      <vt:lpstr>Times New Roman</vt:lpstr>
      <vt:lpstr>Arial</vt:lpstr>
      <vt:lpstr>Symbol</vt:lpstr>
      <vt:lpstr>Times</vt:lpstr>
      <vt:lpstr>Courier New</vt:lpstr>
      <vt:lpstr>Tahoma</vt:lpstr>
      <vt:lpstr>Default Design</vt:lpstr>
      <vt:lpstr>Microsoft Excel Worksheet</vt:lpstr>
      <vt:lpstr>Microsoft Word 97 - 2004 Document</vt:lpstr>
      <vt:lpstr>Microsoft Graph 97 Chart</vt:lpstr>
      <vt:lpstr>Microsoft Clip Gallery</vt:lpstr>
      <vt:lpstr>Microsoft Photo Editor 3.0 Photo</vt:lpstr>
      <vt:lpstr>Firearm Injury  in the United States:  A Resource Book</vt:lpstr>
      <vt:lpstr>The FICAP Resource Book</vt:lpstr>
      <vt:lpstr>Reasons for Studying Firearm Injury</vt:lpstr>
      <vt:lpstr>Look to the Facts  Annual Firearm Mortality--U.S., 1969-1999  </vt:lpstr>
      <vt:lpstr>Estimated Average Annual  Number of Firearm Injuries  in the U.S., 1993-98</vt:lpstr>
      <vt:lpstr>Average Annual Firearm Injuries U.S., 1993-98</vt:lpstr>
      <vt:lpstr>PowerPoint Presentation</vt:lpstr>
      <vt:lpstr>Firearm Violence &amp; American Youth</vt:lpstr>
      <vt:lpstr>Top 10 Leading Causes of Death,  15-24 Year-Olds, U.S., 1999</vt:lpstr>
      <vt:lpstr>PowerPoint Presentation</vt:lpstr>
      <vt:lpstr>PowerPoint Presentation</vt:lpstr>
      <vt:lpstr>Firearm Homicides by Age, Race, and Sex--U.S., 1999</vt:lpstr>
      <vt:lpstr>PowerPoint Presentation</vt:lpstr>
      <vt:lpstr>Firearms for Self-Protection…    depends on who you ask</vt:lpstr>
      <vt:lpstr>Handguns in the Home</vt:lpstr>
      <vt:lpstr>Just the tip of the iceberg...</vt:lpstr>
      <vt:lpstr>Repercussions to Society</vt:lpstr>
      <vt:lpstr>The Role Of Trauma Centers</vt:lpstr>
      <vt:lpstr>Firearm Injury</vt:lpstr>
      <vt:lpstr>Physical Repercussions</vt:lpstr>
      <vt:lpstr>Years of Potential Life Lost (YPLL)  U.S., All Races, Both Sexes, &lt;65, 1999</vt:lpstr>
      <vt:lpstr>Economic Repercussions</vt:lpstr>
      <vt:lpstr>Psychological Repercussions:</vt:lpstr>
      <vt:lpstr>Psychosocial Repercussions</vt:lpstr>
      <vt:lpstr>PowerPoint Presentation</vt:lpstr>
      <vt:lpstr>Juvenile Arrestees Are More Likely to Carry Semi-automatic Handguns</vt:lpstr>
      <vt:lpstr>PowerPoint Presentation</vt:lpstr>
      <vt:lpstr>PowerPoint Presentation</vt:lpstr>
      <vt:lpstr>PowerPoint Presentation</vt:lpstr>
      <vt:lpstr>PowerPoint Presentation</vt:lpstr>
      <vt:lpstr>Address Multi-factorial Causes  With Prevention</vt:lpstr>
      <vt:lpstr>PowerPoint Presentation</vt:lpstr>
      <vt:lpstr>Many Proposed Interventions Meet Political Resistance</vt:lpstr>
      <vt:lpstr>Unite on Common Ground</vt:lpstr>
      <vt:lpstr>PowerPoint Presentation</vt:lpstr>
      <vt:lpstr>Firearm and Motor-vehicle related Mortality U.S., 1968-1999</vt:lpstr>
      <vt:lpstr>The Maze of Data</vt:lpstr>
      <vt:lpstr>Establishing a National Violent Death Reporting System (NVDRS)</vt:lpstr>
      <vt:lpstr>Intervention Approaches</vt:lpstr>
      <vt:lpstr>Point of Intervention: Individuals</vt:lpstr>
      <vt:lpstr>Point of Intervention: Firearm • Environment</vt:lpstr>
      <vt:lpstr>Point of Intervention: Individual • Environment</vt:lpstr>
      <vt:lpstr>Point of Intervention: Firearm Design</vt:lpstr>
      <vt:lpstr>Point of Intervention:  Firearm Design</vt:lpstr>
      <vt:lpstr>Community-level Interventions Are Gaining Momentum</vt:lpstr>
      <vt:lpstr>Not All Interventions (or Evaluations) Are Created Equal</vt:lpstr>
      <vt:lpstr>Link Data to Communities to Facilitate Local Interventions</vt:lpstr>
      <vt:lpstr>PowerPoint Presentation</vt:lpstr>
      <vt:lpstr>Questions  Comments   Feedback</vt:lpstr>
      <vt:lpstr>PowerPoint Presentation</vt:lpstr>
      <vt:lpstr>Objectives</vt:lpstr>
      <vt:lpstr>Our Primary Data Sources</vt:lpstr>
      <vt:lpstr>The Role of Firearms</vt:lpstr>
      <vt:lpstr>New approaches to diagnosis and management of wounds</vt:lpstr>
      <vt:lpstr>PowerPoint Presentation</vt:lpstr>
      <vt:lpstr>Intentional Self-directed Violence Firearm Suicide: A Hidden Problem</vt:lpstr>
      <vt:lpstr>Firearm Suicide by Gender and Age— U.S., 1999</vt:lpstr>
      <vt:lpstr>U.S. Male Firearm Suicide  by Race/Ethnicity for Youth and Elderly, 1990-1998</vt:lpstr>
      <vt:lpstr>Firearm Deaths, by Type U.S. 1999</vt:lpstr>
      <vt:lpstr>Unintentional Firearm Deaths</vt:lpstr>
      <vt:lpstr>Unintentional Firearm Mortality U.S., 1990-1998</vt:lpstr>
      <vt:lpstr>Data Limitations Affect Development of Interventions</vt:lpstr>
      <vt:lpstr>Most Americans Are Ready for Change</vt:lpstr>
      <vt:lpstr>© 1/2002</vt:lpstr>
    </vt:vector>
  </TitlesOfParts>
  <Company>UPHS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Male Firearm Suicide Rates  by Race/Ethnicity for Youth and Elderly, 1990-1998</dc:title>
  <dc:creator>Maura Dunfey</dc:creator>
  <cp:lastModifiedBy>Fred Watters</cp:lastModifiedBy>
  <cp:revision>54</cp:revision>
  <cp:lastPrinted>2002-03-21T04:16:23Z</cp:lastPrinted>
  <dcterms:created xsi:type="dcterms:W3CDTF">2002-02-26T20:39:35Z</dcterms:created>
  <dcterms:modified xsi:type="dcterms:W3CDTF">2012-12-16T15:35:04Z</dcterms:modified>
</cp:coreProperties>
</file>