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Caveat"/>
      <p:bold r:id="rId20"/>
    </p:embeddedFont>
    <p:embeddedFont>
      <p:font typeface="Quicksand"/>
      <p:regular r:id="rId21"/>
      <p:bold r:id="rId22"/>
    </p:embeddedFont>
    <p:embeddedFont>
      <p:font typeface="Archivo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11" Type="http://schemas.openxmlformats.org/officeDocument/2006/relationships/slide" Target="slides/slide6.xml"/><Relationship Id="rId22" Type="http://schemas.openxmlformats.org/officeDocument/2006/relationships/font" Target="fonts/Quicksand-bold.fntdata"/><Relationship Id="rId10" Type="http://schemas.openxmlformats.org/officeDocument/2006/relationships/slide" Target="slides/slide5.xml"/><Relationship Id="rId21" Type="http://schemas.openxmlformats.org/officeDocument/2006/relationships/font" Target="fonts/Quicksand-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rchivo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af0c8a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2aaf0c8a1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aaf0c8a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2aaf0c8a1b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aaf0c8a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2aaf0c8a1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af0c8a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2aaf0c8a1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l.messenger.com/l.php?u=https%3A%2F%2Fhuggingface.co%2Fdatasets%2Fcnn_dailymail&amp;h=AT2ZPYqIs4Vb6vzsDkvPqGbemIYYZb-R4VyBK3SWc2i0uuZfXI0KppTz5kvmdF83Y_RZ8hC2dKw6jee3ooxIx2uY64CJ3rcLtO-cVgZfhULDfJoaHF1p1zNRK2o_OOTP_0b3qw" TargetMode="External"/><Relationship Id="rId4" Type="http://schemas.openxmlformats.org/officeDocument/2006/relationships/hyperlink" Target="https://huggingface.co/docs/transformers/model_doc/t5" TargetMode="External"/><Relationship Id="rId5" Type="http://schemas.openxmlformats.org/officeDocument/2006/relationships/hyperlink" Target="https://www.analyticsvidhya.com/blog/2021/06/beginners-guide-of-natural-language-processing-using-spacy/" TargetMode="External"/><Relationship Id="rId6" Type="http://schemas.openxmlformats.org/officeDocument/2006/relationships/hyperlink" Target="https://kavita-ganesan.com/what-is-rouge-and-how-it-works-for-evaluation-of-summar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huggingface.co/datasets/cnn_dailymai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2698200" y="7634425"/>
            <a:ext cx="5674898" cy="1096723"/>
            <a:chOff x="-494" y="0"/>
            <a:chExt cx="9151585" cy="894335"/>
          </a:xfrm>
        </p:grpSpPr>
        <p:sp>
          <p:nvSpPr>
            <p:cNvPr id="85" name="Google Shape;85;p13"/>
            <p:cNvSpPr/>
            <p:nvPr/>
          </p:nvSpPr>
          <p:spPr>
            <a:xfrm rot="5400000">
              <a:off x="97473" y="-97968"/>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8159315"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002" y="0"/>
              <a:ext cx="7769010" cy="894335"/>
            </a:xfrm>
            <a:custGeom>
              <a:rect b="b" l="l" r="r" t="t"/>
              <a:pathLst>
                <a:path extrusionOk="0" h="206966" w="1797897">
                  <a:moveTo>
                    <a:pt x="0" y="0"/>
                  </a:moveTo>
                  <a:lnTo>
                    <a:pt x="1797897" y="0"/>
                  </a:lnTo>
                  <a:lnTo>
                    <a:pt x="1797897" y="206966"/>
                  </a:lnTo>
                  <a:lnTo>
                    <a:pt x="0" y="206966"/>
                  </a:lnTo>
                  <a:close/>
                </a:path>
              </a:pathLst>
            </a:custGeom>
            <a:solidFill>
              <a:srgbClr val="152039"/>
            </a:solidFill>
            <a:ln>
              <a:noFill/>
            </a:ln>
          </p:spPr>
        </p:sp>
      </p:grpSp>
      <p:sp>
        <p:nvSpPr>
          <p:cNvPr id="88" name="Google Shape;88;p13"/>
          <p:cNvSpPr txBox="1"/>
          <p:nvPr/>
        </p:nvSpPr>
        <p:spPr>
          <a:xfrm>
            <a:off x="630875" y="3827400"/>
            <a:ext cx="9599700" cy="2393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0" lang="en-US" sz="8550" u="none" cap="none" strike="noStrike">
                <a:solidFill>
                  <a:srgbClr val="152039"/>
                </a:solidFill>
                <a:latin typeface="Times New Roman"/>
                <a:ea typeface="Times New Roman"/>
                <a:cs typeface="Times New Roman"/>
                <a:sym typeface="Times New Roman"/>
              </a:rPr>
              <a:t>Artificial </a:t>
            </a:r>
            <a:r>
              <a:rPr lang="en-US" sz="8550">
                <a:solidFill>
                  <a:srgbClr val="152039"/>
                </a:solidFill>
                <a:latin typeface="Times New Roman"/>
                <a:ea typeface="Times New Roman"/>
                <a:cs typeface="Times New Roman"/>
                <a:sym typeface="Times New Roman"/>
              </a:rPr>
              <a:t>I</a:t>
            </a:r>
            <a:r>
              <a:rPr i="0" lang="en-US" sz="8550" u="none" cap="none" strike="noStrike">
                <a:solidFill>
                  <a:srgbClr val="152039"/>
                </a:solidFill>
                <a:latin typeface="Times New Roman"/>
                <a:ea typeface="Times New Roman"/>
                <a:cs typeface="Times New Roman"/>
                <a:sym typeface="Times New Roman"/>
              </a:rPr>
              <a:t>ntelligence</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7000">
                <a:solidFill>
                  <a:srgbClr val="152039"/>
                </a:solidFill>
                <a:latin typeface="Times New Roman"/>
                <a:ea typeface="Times New Roman"/>
                <a:cs typeface="Times New Roman"/>
                <a:sym typeface="Times New Roman"/>
              </a:rPr>
              <a:t>CSE-40</a:t>
            </a:r>
            <a:r>
              <a:rPr lang="en-US" sz="7000">
                <a:solidFill>
                  <a:srgbClr val="152039"/>
                </a:solidFill>
                <a:latin typeface="Times New Roman"/>
                <a:ea typeface="Times New Roman"/>
                <a:cs typeface="Times New Roman"/>
                <a:sym typeface="Times New Roman"/>
              </a:rPr>
              <a:t>4</a:t>
            </a:r>
            <a:endParaRPr sz="7000">
              <a:solidFill>
                <a:srgbClr val="152039"/>
              </a:solidFill>
              <a:latin typeface="Times New Roman"/>
              <a:ea typeface="Times New Roman"/>
              <a:cs typeface="Times New Roman"/>
              <a:sym typeface="Times New Roman"/>
            </a:endParaRPr>
          </a:p>
        </p:txBody>
      </p:sp>
      <p:pic>
        <p:nvPicPr>
          <p:cNvPr id="89" name="Google Shape;89;p13"/>
          <p:cNvPicPr preferRelativeResize="0"/>
          <p:nvPr/>
        </p:nvPicPr>
        <p:blipFill rotWithShape="1">
          <a:blip r:embed="rId3">
            <a:alphaModFix/>
          </a:blip>
          <a:srcRect b="0" l="0" r="0" t="0"/>
          <a:stretch/>
        </p:blipFill>
        <p:spPr>
          <a:xfrm>
            <a:off x="10018550" y="2172675"/>
            <a:ext cx="6524924" cy="7492076"/>
          </a:xfrm>
          <a:prstGeom prst="rect">
            <a:avLst/>
          </a:prstGeom>
          <a:noFill/>
          <a:ln>
            <a:noFill/>
          </a:ln>
        </p:spPr>
      </p:pic>
      <p:sp>
        <p:nvSpPr>
          <p:cNvPr id="90" name="Google Shape;90;p13"/>
          <p:cNvSpPr txBox="1"/>
          <p:nvPr/>
        </p:nvSpPr>
        <p:spPr>
          <a:xfrm>
            <a:off x="2282385" y="7931220"/>
            <a:ext cx="6296700" cy="479100"/>
          </a:xfrm>
          <a:prstGeom prst="rect">
            <a:avLst/>
          </a:prstGeom>
          <a:noFill/>
          <a:ln>
            <a:noFill/>
          </a:ln>
        </p:spPr>
        <p:txBody>
          <a:bodyPr anchorCtr="0" anchor="t" bIns="0" lIns="0" spcFirstLastPara="1" rIns="0" wrap="square" tIns="0">
            <a:spAutoFit/>
          </a:bodyPr>
          <a:lstStyle/>
          <a:p>
            <a:pPr indent="0" lvl="0" marL="0" marR="0" rtl="0" algn="ctr">
              <a:lnSpc>
                <a:spcPct val="77800"/>
              </a:lnSpc>
              <a:spcBef>
                <a:spcPts val="0"/>
              </a:spcBef>
              <a:spcAft>
                <a:spcPts val="0"/>
              </a:spcAft>
              <a:buNone/>
            </a:pPr>
            <a:r>
              <a:rPr b="1" lang="en-US" sz="4000">
                <a:solidFill>
                  <a:srgbClr val="FFFFFF"/>
                </a:solidFill>
                <a:latin typeface="Caveat"/>
                <a:ea typeface="Caveat"/>
                <a:cs typeface="Caveat"/>
                <a:sym typeface="Caveat"/>
              </a:rPr>
              <a:t>Final Project </a:t>
            </a:r>
            <a:r>
              <a:rPr b="1" lang="en-US" sz="4000">
                <a:solidFill>
                  <a:srgbClr val="FFFFFF"/>
                </a:solidFill>
                <a:latin typeface="Caveat"/>
                <a:ea typeface="Caveat"/>
                <a:cs typeface="Caveat"/>
                <a:sym typeface="Caveat"/>
              </a:rPr>
              <a:t>Presentation</a:t>
            </a:r>
            <a:endParaRPr sz="1800">
              <a:solidFill>
                <a:schemeClr val="dk1"/>
              </a:solidFill>
              <a:latin typeface="Calibri"/>
              <a:ea typeface="Calibri"/>
              <a:cs typeface="Calibri"/>
              <a:sym typeface="Calibri"/>
            </a:endParaRPr>
          </a:p>
        </p:txBody>
      </p:sp>
      <p:grpSp>
        <p:nvGrpSpPr>
          <p:cNvPr id="91" name="Google Shape;91;p13"/>
          <p:cNvGrpSpPr/>
          <p:nvPr/>
        </p:nvGrpSpPr>
        <p:grpSpPr>
          <a:xfrm>
            <a:off x="310375" y="194850"/>
            <a:ext cx="17647879" cy="1740108"/>
            <a:chOff x="0" y="0"/>
            <a:chExt cx="9151091" cy="894335"/>
          </a:xfrm>
        </p:grpSpPr>
        <p:sp>
          <p:nvSpPr>
            <p:cNvPr id="92" name="Google Shape;92;p13"/>
            <p:cNvSpPr/>
            <p:nvPr/>
          </p:nvSpPr>
          <p:spPr>
            <a:xfrm rot="5400000">
              <a:off x="97923" y="-97923"/>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5400000">
              <a:off x="8159315"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98002" y="0"/>
              <a:ext cx="7769010" cy="894335"/>
            </a:xfrm>
            <a:custGeom>
              <a:rect b="b" l="l" r="r" t="t"/>
              <a:pathLst>
                <a:path extrusionOk="0" h="206966" w="1797897">
                  <a:moveTo>
                    <a:pt x="0" y="0"/>
                  </a:moveTo>
                  <a:lnTo>
                    <a:pt x="1797897" y="0"/>
                  </a:lnTo>
                  <a:lnTo>
                    <a:pt x="1797897" y="206966"/>
                  </a:lnTo>
                  <a:lnTo>
                    <a:pt x="0" y="206966"/>
                  </a:lnTo>
                  <a:close/>
                </a:path>
              </a:pathLst>
            </a:custGeom>
            <a:solidFill>
              <a:srgbClr val="152039"/>
            </a:solidFill>
            <a:ln>
              <a:noFill/>
            </a:ln>
          </p:spPr>
        </p:sp>
      </p:grpSp>
      <p:sp>
        <p:nvSpPr>
          <p:cNvPr id="95" name="Google Shape;95;p13"/>
          <p:cNvSpPr txBox="1"/>
          <p:nvPr/>
        </p:nvSpPr>
        <p:spPr>
          <a:xfrm>
            <a:off x="1328213" y="714288"/>
            <a:ext cx="15829500" cy="718500"/>
          </a:xfrm>
          <a:prstGeom prst="rect">
            <a:avLst/>
          </a:prstGeom>
          <a:noFill/>
          <a:ln>
            <a:noFill/>
          </a:ln>
        </p:spPr>
        <p:txBody>
          <a:bodyPr anchorCtr="0" anchor="t" bIns="0" lIns="0" spcFirstLastPara="1" rIns="0" wrap="square" tIns="0">
            <a:spAutoFit/>
          </a:bodyPr>
          <a:lstStyle/>
          <a:p>
            <a:pPr indent="0" lvl="0" marL="0" marR="0" rtl="0" algn="ctr">
              <a:lnSpc>
                <a:spcPct val="77800"/>
              </a:lnSpc>
              <a:spcBef>
                <a:spcPts val="0"/>
              </a:spcBef>
              <a:spcAft>
                <a:spcPts val="0"/>
              </a:spcAft>
              <a:buNone/>
            </a:pPr>
            <a:r>
              <a:rPr b="1" lang="en-US" sz="6000">
                <a:solidFill>
                  <a:srgbClr val="FFFFFF"/>
                </a:solidFill>
                <a:latin typeface="Caveat"/>
                <a:ea typeface="Caveat"/>
                <a:cs typeface="Caveat"/>
                <a:sym typeface="Caveat"/>
              </a:rPr>
              <a:t>Military Institute Of Science &amp; Technology</a:t>
            </a:r>
            <a:endParaRPr sz="6000">
              <a:solidFill>
                <a:schemeClr val="dk1"/>
              </a:solidFill>
              <a:latin typeface="Calibri"/>
              <a:ea typeface="Calibri"/>
              <a:cs typeface="Calibri"/>
              <a:sym typeface="Calibri"/>
            </a:endParaRPr>
          </a:p>
        </p:txBody>
      </p:sp>
      <p:pic>
        <p:nvPicPr>
          <p:cNvPr id="96" name="Google Shape;96;p13"/>
          <p:cNvPicPr preferRelativeResize="0"/>
          <p:nvPr/>
        </p:nvPicPr>
        <p:blipFill>
          <a:blip r:embed="rId4">
            <a:alphaModFix/>
          </a:blip>
          <a:stretch>
            <a:fillRect/>
          </a:stretch>
        </p:blipFill>
        <p:spPr>
          <a:xfrm>
            <a:off x="15848925" y="355901"/>
            <a:ext cx="1566050" cy="1459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2"/>
          <p:cNvPicPr preferRelativeResize="0"/>
          <p:nvPr/>
        </p:nvPicPr>
        <p:blipFill rotWithShape="1">
          <a:blip r:embed="rId3">
            <a:alphaModFix/>
          </a:blip>
          <a:srcRect b="0" l="0" r="0" t="0"/>
          <a:stretch/>
        </p:blipFill>
        <p:spPr>
          <a:xfrm>
            <a:off x="8608979" y="1348148"/>
            <a:ext cx="6417596" cy="7590704"/>
          </a:xfrm>
          <a:prstGeom prst="rect">
            <a:avLst/>
          </a:prstGeom>
          <a:noFill/>
          <a:ln>
            <a:noFill/>
          </a:ln>
        </p:spPr>
      </p:pic>
      <p:pic>
        <p:nvPicPr>
          <p:cNvPr id="180" name="Google Shape;180;p22"/>
          <p:cNvPicPr preferRelativeResize="0"/>
          <p:nvPr/>
        </p:nvPicPr>
        <p:blipFill rotWithShape="1">
          <a:blip r:embed="rId4">
            <a:alphaModFix/>
          </a:blip>
          <a:srcRect b="0" l="0" r="0" t="0"/>
          <a:stretch/>
        </p:blipFill>
        <p:spPr>
          <a:xfrm>
            <a:off x="4038600" y="3165145"/>
            <a:ext cx="979042" cy="404077"/>
          </a:xfrm>
          <a:prstGeom prst="rect">
            <a:avLst/>
          </a:prstGeom>
          <a:noFill/>
          <a:ln>
            <a:noFill/>
          </a:ln>
        </p:spPr>
      </p:pic>
      <p:sp>
        <p:nvSpPr>
          <p:cNvPr id="181" name="Google Shape;181;p22"/>
          <p:cNvSpPr txBox="1"/>
          <p:nvPr/>
        </p:nvSpPr>
        <p:spPr>
          <a:xfrm>
            <a:off x="1894373" y="4045598"/>
            <a:ext cx="5267497" cy="470578"/>
          </a:xfrm>
          <a:prstGeom prst="rect">
            <a:avLst/>
          </a:prstGeom>
          <a:noFill/>
          <a:ln>
            <a:noFill/>
          </a:ln>
        </p:spPr>
        <p:txBody>
          <a:bodyPr anchorCtr="0" anchor="t" bIns="0" lIns="0" spcFirstLastPara="1" rIns="0" wrap="square" tIns="0">
            <a:spAutoFit/>
          </a:bodyPr>
          <a:lstStyle/>
          <a:p>
            <a:pPr indent="0" lvl="0" marL="0" marR="0" rtl="0" algn="ctr">
              <a:lnSpc>
                <a:spcPct val="129986"/>
              </a:lnSpc>
              <a:spcBef>
                <a:spcPts val="0"/>
              </a:spcBef>
              <a:spcAft>
                <a:spcPts val="0"/>
              </a:spcAft>
              <a:buNone/>
            </a:pPr>
            <a:r>
              <a:t/>
            </a:r>
            <a:endParaRPr sz="2948">
              <a:solidFill>
                <a:srgbClr val="000000"/>
              </a:solidFill>
              <a:latin typeface="Archivo Black"/>
              <a:ea typeface="Archivo Black"/>
              <a:cs typeface="Archivo Black"/>
              <a:sym typeface="Archivo Black"/>
            </a:endParaRPr>
          </a:p>
        </p:txBody>
      </p:sp>
      <p:sp>
        <p:nvSpPr>
          <p:cNvPr id="182" name="Google Shape;182;p22"/>
          <p:cNvSpPr txBox="1"/>
          <p:nvPr/>
        </p:nvSpPr>
        <p:spPr>
          <a:xfrm>
            <a:off x="1752600" y="1348148"/>
            <a:ext cx="8629800" cy="13776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lang="en-US" sz="8949">
                <a:solidFill>
                  <a:srgbClr val="152039"/>
                </a:solidFill>
              </a:rPr>
              <a:t>Demonstration</a:t>
            </a:r>
            <a:endParaRPr/>
          </a:p>
        </p:txBody>
      </p:sp>
      <p:grpSp>
        <p:nvGrpSpPr>
          <p:cNvPr id="183" name="Google Shape;183;p22"/>
          <p:cNvGrpSpPr/>
          <p:nvPr/>
        </p:nvGrpSpPr>
        <p:grpSpPr>
          <a:xfrm>
            <a:off x="2029871" y="4349529"/>
            <a:ext cx="4996500" cy="1265509"/>
            <a:chOff x="0" y="0"/>
            <a:chExt cx="5466904" cy="894335"/>
          </a:xfrm>
        </p:grpSpPr>
        <p:sp>
          <p:nvSpPr>
            <p:cNvPr id="184" name="Google Shape;184;p22"/>
            <p:cNvSpPr/>
            <p:nvPr/>
          </p:nvSpPr>
          <p:spPr>
            <a:xfrm rot="5400000">
              <a:off x="97923" y="-97923"/>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5400000">
              <a:off x="4475128"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98002" y="0"/>
              <a:ext cx="4351052" cy="894335"/>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2"/>
            <p:cNvSpPr txBox="1"/>
            <p:nvPr/>
          </p:nvSpPr>
          <p:spPr>
            <a:xfrm>
              <a:off x="162421" y="349881"/>
              <a:ext cx="4971900" cy="338400"/>
            </a:xfrm>
            <a:prstGeom prst="rect">
              <a:avLst/>
            </a:prstGeom>
            <a:noFill/>
            <a:ln>
              <a:noFill/>
            </a:ln>
          </p:spPr>
          <p:txBody>
            <a:bodyPr anchorCtr="0" anchor="t" bIns="0" lIns="0" spcFirstLastPara="1" rIns="0" wrap="square" tIns="0">
              <a:spAutoFit/>
            </a:bodyPr>
            <a:lstStyle/>
            <a:p>
              <a:pPr indent="0" lvl="0" marL="0" marR="0" rtl="0" algn="ctr">
                <a:lnSpc>
                  <a:spcPct val="62239"/>
                </a:lnSpc>
                <a:spcBef>
                  <a:spcPts val="0"/>
                </a:spcBef>
                <a:spcAft>
                  <a:spcPts val="0"/>
                </a:spcAft>
                <a:buNone/>
              </a:pPr>
              <a:r>
                <a:rPr b="1" lang="en-US" sz="5000">
                  <a:solidFill>
                    <a:srgbClr val="FFFFFF"/>
                  </a:solidFill>
                  <a:latin typeface="Caveat"/>
                  <a:ea typeface="Caveat"/>
                  <a:cs typeface="Caveat"/>
                  <a:sym typeface="Caveat"/>
                </a:rPr>
                <a:t>Google T5</a:t>
              </a:r>
              <a:endParaRPr/>
            </a:p>
          </p:txBody>
        </p:sp>
      </p:grpSp>
      <p:grpSp>
        <p:nvGrpSpPr>
          <p:cNvPr id="188" name="Google Shape;188;p22"/>
          <p:cNvGrpSpPr/>
          <p:nvPr/>
        </p:nvGrpSpPr>
        <p:grpSpPr>
          <a:xfrm>
            <a:off x="2157894" y="6667500"/>
            <a:ext cx="4996500" cy="1265509"/>
            <a:chOff x="0" y="0"/>
            <a:chExt cx="5466904" cy="894335"/>
          </a:xfrm>
        </p:grpSpPr>
        <p:sp>
          <p:nvSpPr>
            <p:cNvPr id="189" name="Google Shape;189;p22"/>
            <p:cNvSpPr/>
            <p:nvPr/>
          </p:nvSpPr>
          <p:spPr>
            <a:xfrm rot="5400000">
              <a:off x="97923" y="-97923"/>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rot="-5400000">
              <a:off x="4475128"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98002" y="0"/>
              <a:ext cx="4351052" cy="894335"/>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2"/>
            <p:cNvSpPr txBox="1"/>
            <p:nvPr/>
          </p:nvSpPr>
          <p:spPr>
            <a:xfrm>
              <a:off x="162421" y="349881"/>
              <a:ext cx="4971900" cy="338400"/>
            </a:xfrm>
            <a:prstGeom prst="rect">
              <a:avLst/>
            </a:prstGeom>
            <a:noFill/>
            <a:ln>
              <a:noFill/>
            </a:ln>
          </p:spPr>
          <p:txBody>
            <a:bodyPr anchorCtr="0" anchor="t" bIns="0" lIns="0" spcFirstLastPara="1" rIns="0" wrap="square" tIns="0">
              <a:spAutoFit/>
            </a:bodyPr>
            <a:lstStyle/>
            <a:p>
              <a:pPr indent="0" lvl="0" marL="0" marR="0" rtl="0" algn="ctr">
                <a:lnSpc>
                  <a:spcPct val="62239"/>
                </a:lnSpc>
                <a:spcBef>
                  <a:spcPts val="0"/>
                </a:spcBef>
                <a:spcAft>
                  <a:spcPts val="0"/>
                </a:spcAft>
                <a:buNone/>
              </a:pPr>
              <a:r>
                <a:rPr b="1" lang="en-US" sz="5000">
                  <a:solidFill>
                    <a:srgbClr val="FFFFFF"/>
                  </a:solidFill>
                  <a:latin typeface="Caveat"/>
                  <a:ea typeface="Caveat"/>
                  <a:cs typeface="Caveat"/>
                  <a:sym typeface="Caveat"/>
                </a:rPr>
                <a:t>SpaCy</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23"/>
          <p:cNvGrpSpPr/>
          <p:nvPr/>
        </p:nvGrpSpPr>
        <p:grpSpPr>
          <a:xfrm>
            <a:off x="10387485" y="2555515"/>
            <a:ext cx="6901796" cy="6557889"/>
            <a:chOff x="0" y="-38100"/>
            <a:chExt cx="9202395" cy="8743852"/>
          </a:xfrm>
        </p:grpSpPr>
        <p:sp>
          <p:nvSpPr>
            <p:cNvPr id="198" name="Google Shape;198;p23"/>
            <p:cNvSpPr/>
            <p:nvPr/>
          </p:nvSpPr>
          <p:spPr>
            <a:xfrm>
              <a:off x="699245" y="8695255"/>
              <a:ext cx="8503150" cy="10497"/>
            </a:xfrm>
            <a:custGeom>
              <a:rect b="b" l="l" r="r" t="t"/>
              <a:pathLst>
                <a:path extrusionOk="0" h="12700" w="10287000">
                  <a:moveTo>
                    <a:pt x="0" y="0"/>
                  </a:moveTo>
                  <a:lnTo>
                    <a:pt x="10287000" y="0"/>
                  </a:lnTo>
                  <a:lnTo>
                    <a:pt x="10287000" y="12700"/>
                  </a:lnTo>
                  <a:lnTo>
                    <a:pt x="0" y="12700"/>
                  </a:lnTo>
                  <a:close/>
                </a:path>
              </a:pathLst>
            </a:custGeom>
            <a:solidFill>
              <a:srgbClr val="000000"/>
            </a:solidFill>
            <a:ln>
              <a:noFill/>
            </a:ln>
          </p:spPr>
        </p:sp>
        <p:sp>
          <p:nvSpPr>
            <p:cNvPr id="199" name="Google Shape;199;p23"/>
            <p:cNvSpPr txBox="1"/>
            <p:nvPr/>
          </p:nvSpPr>
          <p:spPr>
            <a:xfrm>
              <a:off x="2952" y="-38100"/>
              <a:ext cx="528300" cy="407100"/>
            </a:xfrm>
            <a:prstGeom prst="rect">
              <a:avLst/>
            </a:prstGeom>
            <a:noFill/>
            <a:ln>
              <a:noFill/>
            </a:ln>
          </p:spPr>
          <p:txBody>
            <a:bodyPr anchorCtr="0" anchor="t" bIns="0" lIns="0" spcFirstLastPara="1" rIns="0" wrap="square" tIns="0">
              <a:spAutoFit/>
            </a:bodyPr>
            <a:lstStyle/>
            <a:p>
              <a:pPr indent="0" lvl="0" marL="0" marR="0" rtl="0" algn="r">
                <a:lnSpc>
                  <a:spcPct val="140040"/>
                </a:lnSpc>
                <a:spcBef>
                  <a:spcPts val="0"/>
                </a:spcBef>
                <a:spcAft>
                  <a:spcPts val="0"/>
                </a:spcAft>
                <a:buNone/>
              </a:pPr>
              <a:r>
                <a:t/>
              </a:r>
              <a:endParaRPr sz="1983">
                <a:solidFill>
                  <a:srgbClr val="000000"/>
                </a:solidFill>
                <a:latin typeface="Arial"/>
                <a:ea typeface="Arial"/>
                <a:cs typeface="Arial"/>
                <a:sym typeface="Arial"/>
              </a:endParaRPr>
            </a:p>
          </p:txBody>
        </p:sp>
        <p:sp>
          <p:nvSpPr>
            <p:cNvPr id="200" name="Google Shape;200;p23"/>
            <p:cNvSpPr txBox="1"/>
            <p:nvPr/>
          </p:nvSpPr>
          <p:spPr>
            <a:xfrm>
              <a:off x="0" y="1662529"/>
              <a:ext cx="531300" cy="407100"/>
            </a:xfrm>
            <a:prstGeom prst="rect">
              <a:avLst/>
            </a:prstGeom>
            <a:noFill/>
            <a:ln>
              <a:noFill/>
            </a:ln>
          </p:spPr>
          <p:txBody>
            <a:bodyPr anchorCtr="0" anchor="t" bIns="0" lIns="0" spcFirstLastPara="1" rIns="0" wrap="square" tIns="0">
              <a:spAutoFit/>
            </a:bodyPr>
            <a:lstStyle/>
            <a:p>
              <a:pPr indent="0" lvl="0" marL="0" marR="0" rtl="0" algn="r">
                <a:lnSpc>
                  <a:spcPct val="140040"/>
                </a:lnSpc>
                <a:spcBef>
                  <a:spcPts val="0"/>
                </a:spcBef>
                <a:spcAft>
                  <a:spcPts val="0"/>
                </a:spcAft>
                <a:buNone/>
              </a:pPr>
              <a:r>
                <a:t/>
              </a:r>
              <a:endParaRPr sz="1983">
                <a:solidFill>
                  <a:srgbClr val="000000"/>
                </a:solidFill>
                <a:latin typeface="Arial"/>
                <a:ea typeface="Arial"/>
                <a:cs typeface="Arial"/>
                <a:sym typeface="Arial"/>
              </a:endParaRPr>
            </a:p>
          </p:txBody>
        </p:sp>
        <p:sp>
          <p:nvSpPr>
            <p:cNvPr id="201" name="Google Shape;201;p23"/>
            <p:cNvSpPr txBox="1"/>
            <p:nvPr/>
          </p:nvSpPr>
          <p:spPr>
            <a:xfrm>
              <a:off x="75944" y="6764419"/>
              <a:ext cx="455400" cy="407100"/>
            </a:xfrm>
            <a:prstGeom prst="rect">
              <a:avLst/>
            </a:prstGeom>
            <a:noFill/>
            <a:ln>
              <a:noFill/>
            </a:ln>
          </p:spPr>
          <p:txBody>
            <a:bodyPr anchorCtr="0" anchor="t" bIns="0" lIns="0" spcFirstLastPara="1" rIns="0" wrap="square" tIns="0">
              <a:spAutoFit/>
            </a:bodyPr>
            <a:lstStyle/>
            <a:p>
              <a:pPr indent="0" lvl="0" marL="0" marR="0" rtl="0" algn="r">
                <a:lnSpc>
                  <a:spcPct val="140040"/>
                </a:lnSpc>
                <a:spcBef>
                  <a:spcPts val="0"/>
                </a:spcBef>
                <a:spcAft>
                  <a:spcPts val="0"/>
                </a:spcAft>
                <a:buNone/>
              </a:pPr>
              <a:r>
                <a:rPr lang="en-US" sz="1983">
                  <a:solidFill>
                    <a:srgbClr val="000000"/>
                  </a:solidFill>
                  <a:latin typeface="Arial"/>
                  <a:ea typeface="Arial"/>
                  <a:cs typeface="Arial"/>
                  <a:sym typeface="Arial"/>
                </a:rPr>
                <a:t> </a:t>
              </a:r>
              <a:endParaRPr/>
            </a:p>
          </p:txBody>
        </p:sp>
        <p:grpSp>
          <p:nvGrpSpPr>
            <p:cNvPr id="202" name="Google Shape;202;p23"/>
            <p:cNvGrpSpPr/>
            <p:nvPr/>
          </p:nvGrpSpPr>
          <p:grpSpPr>
            <a:xfrm>
              <a:off x="697814" y="192108"/>
              <a:ext cx="8504581" cy="8508398"/>
              <a:chOff x="-1732" y="-6350"/>
              <a:chExt cx="10288732" cy="10293350"/>
            </a:xfrm>
          </p:grpSpPr>
          <p:sp>
            <p:nvSpPr>
              <p:cNvPr id="203" name="Google Shape;203;p23"/>
              <p:cNvSpPr/>
              <p:nvPr/>
            </p:nvSpPr>
            <p:spPr>
              <a:xfrm>
                <a:off x="-1732" y="8216863"/>
                <a:ext cx="1855125" cy="2070137"/>
              </a:xfrm>
              <a:custGeom>
                <a:rect b="b" l="l" r="r" t="t"/>
                <a:pathLst>
                  <a:path extrusionOk="0" h="2070137" w="1855125">
                    <a:moveTo>
                      <a:pt x="1732" y="2070137"/>
                    </a:moveTo>
                    <a:lnTo>
                      <a:pt x="1732" y="154520"/>
                    </a:lnTo>
                    <a:cubicBezTo>
                      <a:pt x="0" y="114144"/>
                      <a:pt x="14838" y="74814"/>
                      <a:pt x="42809" y="45644"/>
                    </a:cubicBezTo>
                    <a:cubicBezTo>
                      <a:pt x="70779" y="16476"/>
                      <a:pt x="109452" y="0"/>
                      <a:pt x="149865" y="37"/>
                    </a:cubicBezTo>
                    <a:lnTo>
                      <a:pt x="1705259" y="37"/>
                    </a:lnTo>
                    <a:cubicBezTo>
                      <a:pt x="1745672" y="0"/>
                      <a:pt x="1784345" y="16476"/>
                      <a:pt x="1812315" y="45644"/>
                    </a:cubicBezTo>
                    <a:cubicBezTo>
                      <a:pt x="1840286" y="74814"/>
                      <a:pt x="1855124" y="114144"/>
                      <a:pt x="1853392" y="154520"/>
                    </a:cubicBezTo>
                    <a:lnTo>
                      <a:pt x="1853392" y="2070137"/>
                    </a:lnTo>
                    <a:close/>
                  </a:path>
                </a:pathLst>
              </a:custGeom>
              <a:solidFill>
                <a:srgbClr val="FF6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2108835" y="6165850"/>
                <a:ext cx="1851660" cy="4121150"/>
              </a:xfrm>
              <a:custGeom>
                <a:rect b="b" l="l" r="r" t="t"/>
                <a:pathLst>
                  <a:path extrusionOk="0" h="4121150" w="1851660">
                    <a:moveTo>
                      <a:pt x="0" y="41211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4121150"/>
                    </a:lnTo>
                    <a:close/>
                  </a:path>
                </a:pathLst>
              </a:custGeom>
              <a:solidFill>
                <a:srgbClr val="FF6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4217670" y="4108450"/>
                <a:ext cx="1851660" cy="6178550"/>
              </a:xfrm>
              <a:custGeom>
                <a:rect b="b" l="l" r="r" t="t"/>
                <a:pathLst>
                  <a:path extrusionOk="0" h="6178550" w="1851660">
                    <a:moveTo>
                      <a:pt x="0" y="6178550"/>
                    </a:moveTo>
                    <a:lnTo>
                      <a:pt x="0" y="148133"/>
                    </a:lnTo>
                    <a:cubicBezTo>
                      <a:pt x="0" y="108846"/>
                      <a:pt x="15607" y="71167"/>
                      <a:pt x="43387" y="43387"/>
                    </a:cubicBezTo>
                    <a:cubicBezTo>
                      <a:pt x="71167" y="15607"/>
                      <a:pt x="108846" y="0"/>
                      <a:pt x="148133" y="0"/>
                    </a:cubicBezTo>
                    <a:lnTo>
                      <a:pt x="1703527" y="0"/>
                    </a:lnTo>
                    <a:cubicBezTo>
                      <a:pt x="1742814" y="0"/>
                      <a:pt x="1780493" y="15607"/>
                      <a:pt x="1808273" y="43387"/>
                    </a:cubicBezTo>
                    <a:cubicBezTo>
                      <a:pt x="1836053" y="71167"/>
                      <a:pt x="1851660" y="108846"/>
                      <a:pt x="1851660" y="148133"/>
                    </a:cubicBezTo>
                    <a:lnTo>
                      <a:pt x="1851660" y="6178550"/>
                    </a:lnTo>
                    <a:close/>
                  </a:path>
                </a:pathLst>
              </a:custGeom>
              <a:solidFill>
                <a:srgbClr val="FF6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6326505" y="2051050"/>
                <a:ext cx="1851660" cy="8235950"/>
              </a:xfrm>
              <a:custGeom>
                <a:rect b="b" l="l" r="r" t="t"/>
                <a:pathLst>
                  <a:path extrusionOk="0" h="8235950" w="1851660">
                    <a:moveTo>
                      <a:pt x="0" y="8235950"/>
                    </a:moveTo>
                    <a:lnTo>
                      <a:pt x="0" y="148133"/>
                    </a:lnTo>
                    <a:cubicBezTo>
                      <a:pt x="0" y="108845"/>
                      <a:pt x="15607" y="71167"/>
                      <a:pt x="43387" y="43387"/>
                    </a:cubicBezTo>
                    <a:cubicBezTo>
                      <a:pt x="71167" y="15607"/>
                      <a:pt x="108846" y="0"/>
                      <a:pt x="148133" y="0"/>
                    </a:cubicBezTo>
                    <a:lnTo>
                      <a:pt x="1703527" y="0"/>
                    </a:lnTo>
                    <a:cubicBezTo>
                      <a:pt x="1742815" y="0"/>
                      <a:pt x="1780492" y="15607"/>
                      <a:pt x="1808273" y="43387"/>
                    </a:cubicBezTo>
                    <a:cubicBezTo>
                      <a:pt x="1836053" y="71167"/>
                      <a:pt x="1851660" y="108845"/>
                      <a:pt x="1851660" y="148133"/>
                    </a:cubicBezTo>
                    <a:lnTo>
                      <a:pt x="1851660" y="8235950"/>
                    </a:lnTo>
                    <a:close/>
                  </a:path>
                </a:pathLst>
              </a:custGeom>
              <a:solidFill>
                <a:srgbClr val="FF6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8435340" y="-6350"/>
                <a:ext cx="1851660" cy="10293350"/>
              </a:xfrm>
              <a:custGeom>
                <a:rect b="b" l="l" r="r" t="t"/>
                <a:pathLst>
                  <a:path extrusionOk="0" h="10293350" w="1851660">
                    <a:moveTo>
                      <a:pt x="0" y="10293350"/>
                    </a:moveTo>
                    <a:lnTo>
                      <a:pt x="0" y="148133"/>
                    </a:lnTo>
                    <a:cubicBezTo>
                      <a:pt x="0" y="108846"/>
                      <a:pt x="15607" y="71167"/>
                      <a:pt x="43387" y="43387"/>
                    </a:cubicBezTo>
                    <a:cubicBezTo>
                      <a:pt x="71168" y="15607"/>
                      <a:pt x="108845" y="0"/>
                      <a:pt x="148133" y="0"/>
                    </a:cubicBezTo>
                    <a:lnTo>
                      <a:pt x="1703527" y="0"/>
                    </a:lnTo>
                    <a:cubicBezTo>
                      <a:pt x="1742815" y="0"/>
                      <a:pt x="1780492" y="15607"/>
                      <a:pt x="1808273" y="43387"/>
                    </a:cubicBezTo>
                    <a:cubicBezTo>
                      <a:pt x="1836053" y="71167"/>
                      <a:pt x="1851660" y="108846"/>
                      <a:pt x="1851660" y="148133"/>
                    </a:cubicBezTo>
                    <a:lnTo>
                      <a:pt x="1851660" y="10293350"/>
                    </a:lnTo>
                    <a:close/>
                  </a:path>
                </a:pathLst>
              </a:custGeom>
              <a:solidFill>
                <a:srgbClr val="FF6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0" y="9251950"/>
                <a:ext cx="1851660" cy="1035050"/>
              </a:xfrm>
              <a:custGeom>
                <a:rect b="b" l="l" r="r" t="t"/>
                <a:pathLst>
                  <a:path extrusionOk="0" h="1035050" w="1851660">
                    <a:moveTo>
                      <a:pt x="0" y="0"/>
                    </a:moveTo>
                    <a:lnTo>
                      <a:pt x="1851660" y="0"/>
                    </a:lnTo>
                    <a:lnTo>
                      <a:pt x="1851660" y="1035050"/>
                    </a:lnTo>
                    <a:lnTo>
                      <a:pt x="0" y="1035050"/>
                    </a:lnTo>
                    <a:close/>
                  </a:path>
                </a:pathLst>
              </a:custGeom>
              <a:solidFill>
                <a:srgbClr val="FFE34F"/>
              </a:solidFill>
              <a:ln>
                <a:noFill/>
              </a:ln>
            </p:spPr>
          </p:sp>
          <p:sp>
            <p:nvSpPr>
              <p:cNvPr id="209" name="Google Shape;209;p23"/>
              <p:cNvSpPr/>
              <p:nvPr/>
            </p:nvSpPr>
            <p:spPr>
              <a:xfrm>
                <a:off x="2108835" y="6990080"/>
                <a:ext cx="1851660" cy="3296920"/>
              </a:xfrm>
              <a:custGeom>
                <a:rect b="b" l="l" r="r" t="t"/>
                <a:pathLst>
                  <a:path extrusionOk="0" h="3296920" w="1851660">
                    <a:moveTo>
                      <a:pt x="0" y="0"/>
                    </a:moveTo>
                    <a:lnTo>
                      <a:pt x="1851660" y="0"/>
                    </a:lnTo>
                    <a:lnTo>
                      <a:pt x="1851660" y="3296920"/>
                    </a:lnTo>
                    <a:lnTo>
                      <a:pt x="0" y="3296920"/>
                    </a:lnTo>
                    <a:close/>
                  </a:path>
                </a:pathLst>
              </a:custGeom>
              <a:solidFill>
                <a:srgbClr val="FFE34F"/>
              </a:solidFill>
              <a:ln>
                <a:noFill/>
              </a:ln>
            </p:spPr>
          </p:sp>
          <p:sp>
            <p:nvSpPr>
              <p:cNvPr id="210" name="Google Shape;210;p23"/>
              <p:cNvSpPr/>
              <p:nvPr/>
            </p:nvSpPr>
            <p:spPr>
              <a:xfrm>
                <a:off x="4217670" y="5138208"/>
                <a:ext cx="1851660" cy="5148792"/>
              </a:xfrm>
              <a:custGeom>
                <a:rect b="b" l="l" r="r" t="t"/>
                <a:pathLst>
                  <a:path extrusionOk="0" h="5148792" w="1851660">
                    <a:moveTo>
                      <a:pt x="0" y="0"/>
                    </a:moveTo>
                    <a:lnTo>
                      <a:pt x="1851660" y="0"/>
                    </a:lnTo>
                    <a:lnTo>
                      <a:pt x="1851660" y="5148792"/>
                    </a:lnTo>
                    <a:lnTo>
                      <a:pt x="0" y="5148792"/>
                    </a:lnTo>
                    <a:close/>
                  </a:path>
                </a:pathLst>
              </a:custGeom>
              <a:solidFill>
                <a:srgbClr val="FFE34F"/>
              </a:solidFill>
              <a:ln>
                <a:noFill/>
              </a:ln>
            </p:spPr>
          </p:sp>
          <p:sp>
            <p:nvSpPr>
              <p:cNvPr id="211" name="Google Shape;211;p23"/>
              <p:cNvSpPr/>
              <p:nvPr/>
            </p:nvSpPr>
            <p:spPr>
              <a:xfrm>
                <a:off x="6326505" y="3698240"/>
                <a:ext cx="1851660" cy="6588760"/>
              </a:xfrm>
              <a:custGeom>
                <a:rect b="b" l="l" r="r" t="t"/>
                <a:pathLst>
                  <a:path extrusionOk="0" h="6588760" w="1851660">
                    <a:moveTo>
                      <a:pt x="0" y="0"/>
                    </a:moveTo>
                    <a:lnTo>
                      <a:pt x="1851660" y="0"/>
                    </a:lnTo>
                    <a:lnTo>
                      <a:pt x="1851660" y="6588760"/>
                    </a:lnTo>
                    <a:lnTo>
                      <a:pt x="0" y="6588760"/>
                    </a:lnTo>
                    <a:close/>
                  </a:path>
                </a:pathLst>
              </a:custGeom>
              <a:solidFill>
                <a:srgbClr val="FFE34F"/>
              </a:solidFill>
              <a:ln>
                <a:noFill/>
              </a:ln>
            </p:spPr>
          </p:sp>
          <p:sp>
            <p:nvSpPr>
              <p:cNvPr id="212" name="Google Shape;212;p23"/>
              <p:cNvSpPr/>
              <p:nvPr/>
            </p:nvSpPr>
            <p:spPr>
              <a:xfrm>
                <a:off x="8435340" y="1640586"/>
                <a:ext cx="1851660" cy="8646414"/>
              </a:xfrm>
              <a:custGeom>
                <a:rect b="b" l="l" r="r" t="t"/>
                <a:pathLst>
                  <a:path extrusionOk="0" h="8646414" w="1851660">
                    <a:moveTo>
                      <a:pt x="0" y="0"/>
                    </a:moveTo>
                    <a:lnTo>
                      <a:pt x="1851660" y="0"/>
                    </a:lnTo>
                    <a:lnTo>
                      <a:pt x="1851660" y="8646414"/>
                    </a:lnTo>
                    <a:lnTo>
                      <a:pt x="0" y="8646414"/>
                    </a:lnTo>
                    <a:close/>
                  </a:path>
                </a:pathLst>
              </a:custGeom>
              <a:solidFill>
                <a:srgbClr val="FFE34F"/>
              </a:solidFill>
              <a:ln>
                <a:noFill/>
              </a:ln>
            </p:spPr>
          </p:sp>
          <p:sp>
            <p:nvSpPr>
              <p:cNvPr id="213" name="Google Shape;213;p23"/>
              <p:cNvSpPr/>
              <p:nvPr/>
            </p:nvSpPr>
            <p:spPr>
              <a:xfrm>
                <a:off x="0" y="10287000"/>
                <a:ext cx="1851660" cy="0"/>
              </a:xfrm>
              <a:custGeom>
                <a:rect b="b" l="l" r="r" t="t"/>
                <a:pathLst>
                  <a:path extrusionOk="0" h="120000" w="1851660">
                    <a:moveTo>
                      <a:pt x="0" y="0"/>
                    </a:moveTo>
                    <a:lnTo>
                      <a:pt x="1851660" y="0"/>
                    </a:lnTo>
                    <a:lnTo>
                      <a:pt x="1851660" y="0"/>
                    </a:lnTo>
                    <a:lnTo>
                      <a:pt x="0" y="0"/>
                    </a:lnTo>
                    <a:close/>
                  </a:path>
                </a:pathLst>
              </a:custGeom>
              <a:solidFill>
                <a:srgbClr val="152039"/>
              </a:solidFill>
              <a:ln>
                <a:noFill/>
              </a:ln>
            </p:spPr>
          </p:sp>
          <p:sp>
            <p:nvSpPr>
              <p:cNvPr id="214" name="Google Shape;214;p23"/>
              <p:cNvSpPr/>
              <p:nvPr/>
            </p:nvSpPr>
            <p:spPr>
              <a:xfrm>
                <a:off x="2108835" y="8638540"/>
                <a:ext cx="1851660" cy="1648460"/>
              </a:xfrm>
              <a:custGeom>
                <a:rect b="b" l="l" r="r" t="t"/>
                <a:pathLst>
                  <a:path extrusionOk="0" h="1648460" w="1851660">
                    <a:moveTo>
                      <a:pt x="0" y="0"/>
                    </a:moveTo>
                    <a:lnTo>
                      <a:pt x="1851660" y="0"/>
                    </a:lnTo>
                    <a:lnTo>
                      <a:pt x="1851660" y="1648460"/>
                    </a:lnTo>
                    <a:lnTo>
                      <a:pt x="0" y="1648460"/>
                    </a:lnTo>
                    <a:close/>
                  </a:path>
                </a:pathLst>
              </a:custGeom>
              <a:solidFill>
                <a:srgbClr val="152039"/>
              </a:solidFill>
              <a:ln>
                <a:noFill/>
              </a:ln>
            </p:spPr>
          </p:sp>
          <p:sp>
            <p:nvSpPr>
              <p:cNvPr id="215" name="Google Shape;215;p23"/>
              <p:cNvSpPr/>
              <p:nvPr/>
            </p:nvSpPr>
            <p:spPr>
              <a:xfrm>
                <a:off x="4217670" y="7197725"/>
                <a:ext cx="1851660" cy="3089275"/>
              </a:xfrm>
              <a:custGeom>
                <a:rect b="b" l="l" r="r" t="t"/>
                <a:pathLst>
                  <a:path extrusionOk="0" h="3089275" w="1851660">
                    <a:moveTo>
                      <a:pt x="0" y="0"/>
                    </a:moveTo>
                    <a:lnTo>
                      <a:pt x="1851660" y="0"/>
                    </a:lnTo>
                    <a:lnTo>
                      <a:pt x="1851660" y="3089275"/>
                    </a:lnTo>
                    <a:lnTo>
                      <a:pt x="0" y="3089275"/>
                    </a:lnTo>
                    <a:close/>
                  </a:path>
                </a:pathLst>
              </a:custGeom>
              <a:solidFill>
                <a:srgbClr val="152039"/>
              </a:solidFill>
              <a:ln>
                <a:noFill/>
              </a:ln>
            </p:spPr>
          </p:sp>
          <p:sp>
            <p:nvSpPr>
              <p:cNvPr id="216" name="Google Shape;216;p23"/>
              <p:cNvSpPr/>
              <p:nvPr/>
            </p:nvSpPr>
            <p:spPr>
              <a:xfrm>
                <a:off x="6326505" y="6580822"/>
                <a:ext cx="1851660" cy="3706178"/>
              </a:xfrm>
              <a:custGeom>
                <a:rect b="b" l="l" r="r" t="t"/>
                <a:pathLst>
                  <a:path extrusionOk="0" h="3706178" w="1851660">
                    <a:moveTo>
                      <a:pt x="0" y="0"/>
                    </a:moveTo>
                    <a:lnTo>
                      <a:pt x="1851660" y="0"/>
                    </a:lnTo>
                    <a:lnTo>
                      <a:pt x="1851660" y="3706178"/>
                    </a:lnTo>
                    <a:lnTo>
                      <a:pt x="0" y="3706178"/>
                    </a:lnTo>
                    <a:close/>
                  </a:path>
                </a:pathLst>
              </a:custGeom>
              <a:solidFill>
                <a:srgbClr val="152039"/>
              </a:solidFill>
              <a:ln>
                <a:noFill/>
              </a:ln>
            </p:spPr>
          </p:sp>
          <p:sp>
            <p:nvSpPr>
              <p:cNvPr id="217" name="Google Shape;217;p23"/>
              <p:cNvSpPr/>
              <p:nvPr/>
            </p:nvSpPr>
            <p:spPr>
              <a:xfrm>
                <a:off x="8435340" y="5757926"/>
                <a:ext cx="1851660" cy="4529074"/>
              </a:xfrm>
              <a:custGeom>
                <a:rect b="b" l="l" r="r" t="t"/>
                <a:pathLst>
                  <a:path extrusionOk="0" h="4529074" w="1851660">
                    <a:moveTo>
                      <a:pt x="0" y="0"/>
                    </a:moveTo>
                    <a:lnTo>
                      <a:pt x="1851660" y="0"/>
                    </a:lnTo>
                    <a:lnTo>
                      <a:pt x="1851660" y="4529074"/>
                    </a:lnTo>
                    <a:lnTo>
                      <a:pt x="0" y="4529074"/>
                    </a:lnTo>
                    <a:close/>
                  </a:path>
                </a:pathLst>
              </a:custGeom>
              <a:solidFill>
                <a:srgbClr val="152039"/>
              </a:solidFill>
              <a:ln>
                <a:noFill/>
              </a:ln>
            </p:spPr>
          </p:sp>
        </p:grpSp>
      </p:grpSp>
      <p:sp>
        <p:nvSpPr>
          <p:cNvPr id="218" name="Google Shape;218;p23"/>
          <p:cNvSpPr txBox="1"/>
          <p:nvPr/>
        </p:nvSpPr>
        <p:spPr>
          <a:xfrm>
            <a:off x="1382400" y="3059500"/>
            <a:ext cx="9005100" cy="6003000"/>
          </a:xfrm>
          <a:prstGeom prst="rect">
            <a:avLst/>
          </a:prstGeom>
          <a:noFill/>
          <a:ln>
            <a:noFill/>
          </a:ln>
        </p:spPr>
        <p:txBody>
          <a:bodyPr anchorCtr="0" anchor="t" bIns="0" lIns="0" spcFirstLastPara="1" rIns="0" wrap="square" tIns="0">
            <a:spAutoFit/>
          </a:bodyPr>
          <a:lstStyle/>
          <a:p>
            <a:pPr indent="-419100" lvl="0" marL="457200" marR="0" rtl="0" algn="just">
              <a:spcBef>
                <a:spcPts val="0"/>
              </a:spcBef>
              <a:spcAft>
                <a:spcPts val="0"/>
              </a:spcAft>
              <a:buClr>
                <a:schemeClr val="dk1"/>
              </a:buClr>
              <a:buSzPts val="30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ROUGE stands for Recall-Oriented Understudy for Gisting Evaluation. </a:t>
            </a:r>
            <a:endParaRPr sz="3000">
              <a:solidFill>
                <a:schemeClr val="dk1"/>
              </a:solidFill>
              <a:highlight>
                <a:schemeClr val="lt1"/>
              </a:highlight>
              <a:latin typeface="Times New Roman"/>
              <a:ea typeface="Times New Roman"/>
              <a:cs typeface="Times New Roman"/>
              <a:sym typeface="Times New Roman"/>
            </a:endParaRPr>
          </a:p>
          <a:p>
            <a:pPr indent="-419100" lvl="0" marL="457200" marR="0" rtl="0" algn="just">
              <a:spcBef>
                <a:spcPts val="0"/>
              </a:spcBef>
              <a:spcAft>
                <a:spcPts val="0"/>
              </a:spcAft>
              <a:buClr>
                <a:schemeClr val="dk1"/>
              </a:buClr>
              <a:buSzPts val="30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It is essentially of a set of metrics for evaluating automatic summarization of texts as well as machine translation. </a:t>
            </a:r>
            <a:endParaRPr sz="3000">
              <a:solidFill>
                <a:schemeClr val="dk1"/>
              </a:solidFill>
              <a:highlight>
                <a:schemeClr val="lt1"/>
              </a:highlight>
              <a:latin typeface="Times New Roman"/>
              <a:ea typeface="Times New Roman"/>
              <a:cs typeface="Times New Roman"/>
              <a:sym typeface="Times New Roman"/>
            </a:endParaRPr>
          </a:p>
          <a:p>
            <a:pPr indent="-419100" lvl="0" marL="457200" marR="0" rtl="0" algn="just">
              <a:spcBef>
                <a:spcPts val="0"/>
              </a:spcBef>
              <a:spcAft>
                <a:spcPts val="0"/>
              </a:spcAft>
              <a:buClr>
                <a:schemeClr val="dk1"/>
              </a:buClr>
              <a:buSzPts val="30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It works by comparing an </a:t>
            </a:r>
            <a:r>
              <a:rPr b="1" lang="en-US" sz="3000">
                <a:solidFill>
                  <a:schemeClr val="dk1"/>
                </a:solidFill>
                <a:highlight>
                  <a:schemeClr val="lt1"/>
                </a:highlight>
                <a:latin typeface="Times New Roman"/>
                <a:ea typeface="Times New Roman"/>
                <a:cs typeface="Times New Roman"/>
                <a:sym typeface="Times New Roman"/>
              </a:rPr>
              <a:t>automatically produced summary</a:t>
            </a:r>
            <a:r>
              <a:rPr lang="en-US" sz="3000">
                <a:solidFill>
                  <a:schemeClr val="dk1"/>
                </a:solidFill>
                <a:highlight>
                  <a:schemeClr val="lt1"/>
                </a:highlight>
                <a:latin typeface="Times New Roman"/>
                <a:ea typeface="Times New Roman"/>
                <a:cs typeface="Times New Roman"/>
                <a:sym typeface="Times New Roman"/>
              </a:rPr>
              <a:t> or </a:t>
            </a:r>
            <a:r>
              <a:rPr b="1" lang="en-US" sz="3000">
                <a:solidFill>
                  <a:schemeClr val="dk1"/>
                </a:solidFill>
                <a:highlight>
                  <a:schemeClr val="lt1"/>
                </a:highlight>
                <a:latin typeface="Times New Roman"/>
                <a:ea typeface="Times New Roman"/>
                <a:cs typeface="Times New Roman"/>
                <a:sym typeface="Times New Roman"/>
              </a:rPr>
              <a:t>translation</a:t>
            </a:r>
            <a:r>
              <a:rPr lang="en-US" sz="3000">
                <a:solidFill>
                  <a:schemeClr val="dk1"/>
                </a:solidFill>
                <a:highlight>
                  <a:schemeClr val="lt1"/>
                </a:highlight>
                <a:latin typeface="Times New Roman"/>
                <a:ea typeface="Times New Roman"/>
                <a:cs typeface="Times New Roman"/>
                <a:sym typeface="Times New Roman"/>
              </a:rPr>
              <a:t> against a set of </a:t>
            </a:r>
            <a:r>
              <a:rPr b="1" lang="en-US" sz="3000">
                <a:solidFill>
                  <a:schemeClr val="dk1"/>
                </a:solidFill>
                <a:highlight>
                  <a:schemeClr val="lt1"/>
                </a:highlight>
                <a:latin typeface="Times New Roman"/>
                <a:ea typeface="Times New Roman"/>
                <a:cs typeface="Times New Roman"/>
                <a:sym typeface="Times New Roman"/>
              </a:rPr>
              <a:t>reference summaries</a:t>
            </a:r>
            <a:r>
              <a:rPr lang="en-US" sz="3000">
                <a:solidFill>
                  <a:schemeClr val="dk1"/>
                </a:solidFill>
                <a:highlight>
                  <a:schemeClr val="lt1"/>
                </a:highlight>
                <a:latin typeface="Times New Roman"/>
                <a:ea typeface="Times New Roman"/>
                <a:cs typeface="Times New Roman"/>
                <a:sym typeface="Times New Roman"/>
              </a:rPr>
              <a:t> (typically human-produced). [4]</a:t>
            </a:r>
            <a:endParaRPr sz="3000">
              <a:solidFill>
                <a:schemeClr val="dk1"/>
              </a:solidFill>
              <a:highlight>
                <a:schemeClr val="lt1"/>
              </a:highlight>
              <a:latin typeface="Times New Roman"/>
              <a:ea typeface="Times New Roman"/>
              <a:cs typeface="Times New Roman"/>
              <a:sym typeface="Times New Roman"/>
            </a:endParaRPr>
          </a:p>
          <a:p>
            <a:pPr indent="-419100" lvl="0" marL="457200" marR="0" rtl="0" algn="just">
              <a:spcBef>
                <a:spcPts val="0"/>
              </a:spcBef>
              <a:spcAft>
                <a:spcPts val="0"/>
              </a:spcAft>
              <a:buClr>
                <a:schemeClr val="dk1"/>
              </a:buClr>
              <a:buSzPts val="30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Rouge metrics measure the word overlap between generated text and expected text. </a:t>
            </a:r>
            <a:endParaRPr sz="3000">
              <a:solidFill>
                <a:schemeClr val="dk1"/>
              </a:solidFill>
              <a:highlight>
                <a:schemeClr val="lt1"/>
              </a:highlight>
              <a:latin typeface="Times New Roman"/>
              <a:ea typeface="Times New Roman"/>
              <a:cs typeface="Times New Roman"/>
              <a:sym typeface="Times New Roman"/>
            </a:endParaRPr>
          </a:p>
          <a:p>
            <a:pPr indent="-419100" lvl="0" marL="457200" marR="0" rtl="0" algn="just">
              <a:spcBef>
                <a:spcPts val="0"/>
              </a:spcBef>
              <a:spcAft>
                <a:spcPts val="0"/>
              </a:spcAft>
              <a:buClr>
                <a:schemeClr val="dk1"/>
              </a:buClr>
              <a:buSzPts val="30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Since good summaries &amp; headings can be written differently, Rouge scores around </a:t>
            </a:r>
            <a:r>
              <a:rPr b="1" lang="en-US" sz="3000">
                <a:solidFill>
                  <a:schemeClr val="dk1"/>
                </a:solidFill>
                <a:highlight>
                  <a:schemeClr val="lt1"/>
                </a:highlight>
                <a:latin typeface="Times New Roman"/>
                <a:ea typeface="Times New Roman"/>
                <a:cs typeface="Times New Roman"/>
                <a:sym typeface="Times New Roman"/>
              </a:rPr>
              <a:t>50</a:t>
            </a:r>
            <a:r>
              <a:rPr lang="en-US" sz="3000">
                <a:solidFill>
                  <a:schemeClr val="dk1"/>
                </a:solidFill>
                <a:highlight>
                  <a:schemeClr val="lt1"/>
                </a:highlight>
                <a:latin typeface="Times New Roman"/>
                <a:ea typeface="Times New Roman"/>
                <a:cs typeface="Times New Roman"/>
                <a:sym typeface="Times New Roman"/>
              </a:rPr>
              <a:t> are considered </a:t>
            </a:r>
            <a:r>
              <a:rPr b="1" lang="en-US" sz="3000">
                <a:solidFill>
                  <a:schemeClr val="dk1"/>
                </a:solidFill>
                <a:highlight>
                  <a:schemeClr val="lt1"/>
                </a:highlight>
                <a:latin typeface="Times New Roman"/>
                <a:ea typeface="Times New Roman"/>
                <a:cs typeface="Times New Roman"/>
                <a:sym typeface="Times New Roman"/>
              </a:rPr>
              <a:t>excellent</a:t>
            </a:r>
            <a:r>
              <a:rPr lang="en-US" sz="3000">
                <a:solidFill>
                  <a:schemeClr val="dk1"/>
                </a:solidFill>
                <a:highlight>
                  <a:schemeClr val="lt1"/>
                </a:highlight>
                <a:latin typeface="Times New Roman"/>
                <a:ea typeface="Times New Roman"/>
                <a:cs typeface="Times New Roman"/>
                <a:sym typeface="Times New Roman"/>
              </a:rPr>
              <a:t> results.</a:t>
            </a:r>
            <a:endParaRPr sz="3000">
              <a:solidFill>
                <a:schemeClr val="dk1"/>
              </a:solidFill>
              <a:highlight>
                <a:schemeClr val="lt1"/>
              </a:highlight>
              <a:latin typeface="Times New Roman"/>
              <a:ea typeface="Times New Roman"/>
              <a:cs typeface="Times New Roman"/>
              <a:sym typeface="Times New Roman"/>
            </a:endParaRPr>
          </a:p>
        </p:txBody>
      </p:sp>
      <p:sp>
        <p:nvSpPr>
          <p:cNvPr id="219" name="Google Shape;219;p23"/>
          <p:cNvSpPr txBox="1"/>
          <p:nvPr/>
        </p:nvSpPr>
        <p:spPr>
          <a:xfrm>
            <a:off x="2220298" y="986098"/>
            <a:ext cx="5267400" cy="453900"/>
          </a:xfrm>
          <a:prstGeom prst="rect">
            <a:avLst/>
          </a:prstGeom>
          <a:noFill/>
          <a:ln>
            <a:noFill/>
          </a:ln>
        </p:spPr>
        <p:txBody>
          <a:bodyPr anchorCtr="0" anchor="t" bIns="0" lIns="0" spcFirstLastPara="1" rIns="0" wrap="square" tIns="0">
            <a:spAutoFit/>
          </a:bodyPr>
          <a:lstStyle/>
          <a:p>
            <a:pPr indent="0" lvl="0" marL="0" marR="0" rtl="0" algn="ctr">
              <a:lnSpc>
                <a:spcPct val="129986"/>
              </a:lnSpc>
              <a:spcBef>
                <a:spcPts val="0"/>
              </a:spcBef>
              <a:spcAft>
                <a:spcPts val="0"/>
              </a:spcAft>
              <a:buNone/>
            </a:pPr>
            <a:r>
              <a:t/>
            </a:r>
            <a:endParaRPr sz="2948">
              <a:solidFill>
                <a:srgbClr val="000000"/>
              </a:solidFill>
              <a:latin typeface="Archivo Black"/>
              <a:ea typeface="Archivo Black"/>
              <a:cs typeface="Archivo Black"/>
              <a:sym typeface="Archivo Black"/>
            </a:endParaRPr>
          </a:p>
        </p:txBody>
      </p:sp>
      <p:grpSp>
        <p:nvGrpSpPr>
          <p:cNvPr id="220" name="Google Shape;220;p23"/>
          <p:cNvGrpSpPr/>
          <p:nvPr/>
        </p:nvGrpSpPr>
        <p:grpSpPr>
          <a:xfrm>
            <a:off x="3386119" y="1290029"/>
            <a:ext cx="4997654" cy="1265484"/>
            <a:chOff x="-494" y="0"/>
            <a:chExt cx="5467893" cy="894335"/>
          </a:xfrm>
        </p:grpSpPr>
        <p:sp>
          <p:nvSpPr>
            <p:cNvPr id="221" name="Google Shape;221;p23"/>
            <p:cNvSpPr/>
            <p:nvPr/>
          </p:nvSpPr>
          <p:spPr>
            <a:xfrm rot="5400000">
              <a:off x="97473" y="-97968"/>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rot="-5400000">
              <a:off x="4475173" y="-97891"/>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698002" y="0"/>
              <a:ext cx="4349877" cy="894093"/>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3"/>
            <p:cNvSpPr txBox="1"/>
            <p:nvPr/>
          </p:nvSpPr>
          <p:spPr>
            <a:xfrm>
              <a:off x="162421" y="349881"/>
              <a:ext cx="4971900" cy="338400"/>
            </a:xfrm>
            <a:prstGeom prst="rect">
              <a:avLst/>
            </a:prstGeom>
            <a:noFill/>
            <a:ln>
              <a:noFill/>
            </a:ln>
          </p:spPr>
          <p:txBody>
            <a:bodyPr anchorCtr="0" anchor="t" bIns="0" lIns="0" spcFirstLastPara="1" rIns="0" wrap="square" tIns="0">
              <a:spAutoFit/>
            </a:bodyPr>
            <a:lstStyle/>
            <a:p>
              <a:pPr indent="0" lvl="0" marL="0" marR="0" rtl="0" algn="ctr">
                <a:lnSpc>
                  <a:spcPct val="62240"/>
                </a:lnSpc>
                <a:spcBef>
                  <a:spcPts val="0"/>
                </a:spcBef>
                <a:spcAft>
                  <a:spcPts val="0"/>
                </a:spcAft>
                <a:buNone/>
              </a:pPr>
              <a:r>
                <a:rPr b="1" lang="en-US" sz="5000">
                  <a:solidFill>
                    <a:srgbClr val="FFFFFF"/>
                  </a:solidFill>
                  <a:latin typeface="Caveat"/>
                  <a:ea typeface="Caveat"/>
                  <a:cs typeface="Caveat"/>
                  <a:sym typeface="Caveat"/>
                </a:rPr>
                <a:t>Evaluation</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nvSpPr>
        <p:spPr>
          <a:xfrm>
            <a:off x="1938298" y="875248"/>
            <a:ext cx="5267400" cy="453900"/>
          </a:xfrm>
          <a:prstGeom prst="rect">
            <a:avLst/>
          </a:prstGeom>
          <a:noFill/>
          <a:ln>
            <a:noFill/>
          </a:ln>
        </p:spPr>
        <p:txBody>
          <a:bodyPr anchorCtr="0" anchor="t" bIns="0" lIns="0" spcFirstLastPara="1" rIns="0" wrap="square" tIns="0">
            <a:spAutoFit/>
          </a:bodyPr>
          <a:lstStyle/>
          <a:p>
            <a:pPr indent="0" lvl="0" marL="0" marR="0" rtl="0" algn="ctr">
              <a:lnSpc>
                <a:spcPct val="129986"/>
              </a:lnSpc>
              <a:spcBef>
                <a:spcPts val="0"/>
              </a:spcBef>
              <a:spcAft>
                <a:spcPts val="0"/>
              </a:spcAft>
              <a:buNone/>
            </a:pPr>
            <a:r>
              <a:t/>
            </a:r>
            <a:endParaRPr sz="2948">
              <a:solidFill>
                <a:srgbClr val="000000"/>
              </a:solidFill>
              <a:latin typeface="Archivo Black"/>
              <a:ea typeface="Archivo Black"/>
              <a:cs typeface="Archivo Black"/>
              <a:sym typeface="Archivo Black"/>
            </a:endParaRPr>
          </a:p>
        </p:txBody>
      </p:sp>
      <p:grpSp>
        <p:nvGrpSpPr>
          <p:cNvPr id="230" name="Google Shape;230;p24"/>
          <p:cNvGrpSpPr/>
          <p:nvPr/>
        </p:nvGrpSpPr>
        <p:grpSpPr>
          <a:xfrm>
            <a:off x="6474194" y="1680329"/>
            <a:ext cx="4997654" cy="1265484"/>
            <a:chOff x="-494" y="0"/>
            <a:chExt cx="5467893" cy="894335"/>
          </a:xfrm>
        </p:grpSpPr>
        <p:sp>
          <p:nvSpPr>
            <p:cNvPr id="231" name="Google Shape;231;p24"/>
            <p:cNvSpPr/>
            <p:nvPr/>
          </p:nvSpPr>
          <p:spPr>
            <a:xfrm rot="5400000">
              <a:off x="97473" y="-97968"/>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rot="-5400000">
              <a:off x="4475173" y="-97891"/>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698002" y="0"/>
              <a:ext cx="4349877" cy="894093"/>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4"/>
            <p:cNvSpPr txBox="1"/>
            <p:nvPr/>
          </p:nvSpPr>
          <p:spPr>
            <a:xfrm>
              <a:off x="91524" y="203468"/>
              <a:ext cx="4971900" cy="487500"/>
            </a:xfrm>
            <a:prstGeom prst="rect">
              <a:avLst/>
            </a:prstGeom>
            <a:noFill/>
            <a:ln>
              <a:noFill/>
            </a:ln>
          </p:spPr>
          <p:txBody>
            <a:bodyPr anchorCtr="0" anchor="t" bIns="0" lIns="0" spcFirstLastPara="1" rIns="0" wrap="square" tIns="0">
              <a:spAutoFit/>
            </a:bodyPr>
            <a:lstStyle/>
            <a:p>
              <a:pPr indent="0" lvl="0" marL="0" marR="0" rtl="0" algn="ctr">
                <a:lnSpc>
                  <a:spcPct val="62240"/>
                </a:lnSpc>
                <a:spcBef>
                  <a:spcPts val="0"/>
                </a:spcBef>
                <a:spcAft>
                  <a:spcPts val="0"/>
                </a:spcAft>
                <a:buNone/>
              </a:pPr>
              <a:r>
                <a:rPr b="1" lang="en-US" sz="7200">
                  <a:solidFill>
                    <a:srgbClr val="FFFFFF"/>
                  </a:solidFill>
                  <a:latin typeface="Caveat"/>
                  <a:ea typeface="Caveat"/>
                  <a:cs typeface="Caveat"/>
                  <a:sym typeface="Caveat"/>
                </a:rPr>
                <a:t>Future Works</a:t>
              </a:r>
              <a:endParaRPr sz="7200"/>
            </a:p>
          </p:txBody>
        </p:sp>
      </p:grpSp>
      <p:sp>
        <p:nvSpPr>
          <p:cNvPr id="235" name="Google Shape;235;p24"/>
          <p:cNvSpPr txBox="1"/>
          <p:nvPr/>
        </p:nvSpPr>
        <p:spPr>
          <a:xfrm>
            <a:off x="765300" y="4067263"/>
            <a:ext cx="16757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Accuracy can be increased  </a:t>
            </a:r>
            <a:r>
              <a:rPr lang="en-US" sz="4000">
                <a:latin typeface="Times New Roman"/>
                <a:ea typeface="Times New Roman"/>
                <a:cs typeface="Times New Roman"/>
                <a:sym typeface="Times New Roman"/>
              </a:rPr>
              <a:t>| </a:t>
            </a:r>
            <a:r>
              <a:rPr lang="en-US" sz="4000">
                <a:latin typeface="Times New Roman"/>
                <a:ea typeface="Times New Roman"/>
                <a:cs typeface="Times New Roman"/>
                <a:sym typeface="Times New Roman"/>
              </a:rPr>
              <a:t> An extension of </a:t>
            </a:r>
            <a:r>
              <a:rPr lang="en-US" sz="4000">
                <a:latin typeface="Times New Roman"/>
                <a:ea typeface="Times New Roman"/>
                <a:cs typeface="Times New Roman"/>
                <a:sym typeface="Times New Roman"/>
              </a:rPr>
              <a:t>browser</a:t>
            </a:r>
            <a:r>
              <a:rPr lang="en-US" sz="4000">
                <a:latin typeface="Times New Roman"/>
                <a:ea typeface="Times New Roman"/>
                <a:cs typeface="Times New Roman"/>
                <a:sym typeface="Times New Roman"/>
              </a:rPr>
              <a:t> can also be developed</a:t>
            </a:r>
            <a:endParaRPr sz="4000">
              <a:latin typeface="Times New Roman"/>
              <a:ea typeface="Times New Roman"/>
              <a:cs typeface="Times New Roman"/>
              <a:sym typeface="Times New Roman"/>
            </a:endParaRPr>
          </a:p>
        </p:txBody>
      </p:sp>
      <p:pic>
        <p:nvPicPr>
          <p:cNvPr id="236" name="Google Shape;236;p24"/>
          <p:cNvPicPr preferRelativeResize="0"/>
          <p:nvPr/>
        </p:nvPicPr>
        <p:blipFill>
          <a:blip r:embed="rId3">
            <a:alphaModFix/>
          </a:blip>
          <a:stretch>
            <a:fillRect/>
          </a:stretch>
        </p:blipFill>
        <p:spPr>
          <a:xfrm>
            <a:off x="2669787" y="5588600"/>
            <a:ext cx="3804424" cy="3804424"/>
          </a:xfrm>
          <a:prstGeom prst="rect">
            <a:avLst/>
          </a:prstGeom>
          <a:noFill/>
          <a:ln>
            <a:noFill/>
          </a:ln>
        </p:spPr>
      </p:pic>
      <p:pic>
        <p:nvPicPr>
          <p:cNvPr id="237" name="Google Shape;237;p24"/>
          <p:cNvPicPr preferRelativeResize="0"/>
          <p:nvPr/>
        </p:nvPicPr>
        <p:blipFill>
          <a:blip r:embed="rId4">
            <a:alphaModFix/>
          </a:blip>
          <a:stretch>
            <a:fillRect/>
          </a:stretch>
        </p:blipFill>
        <p:spPr>
          <a:xfrm>
            <a:off x="7582550" y="5289175"/>
            <a:ext cx="9154401" cy="451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nvSpPr>
        <p:spPr>
          <a:xfrm>
            <a:off x="929850" y="1812325"/>
            <a:ext cx="164283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9000">
                <a:solidFill>
                  <a:srgbClr val="152039"/>
                </a:solidFill>
                <a:latin typeface="Caveat"/>
                <a:ea typeface="Caveat"/>
                <a:cs typeface="Caveat"/>
                <a:sym typeface="Caveat"/>
              </a:rPr>
              <a:t>References</a:t>
            </a:r>
            <a:endParaRPr/>
          </a:p>
        </p:txBody>
      </p:sp>
      <p:sp>
        <p:nvSpPr>
          <p:cNvPr id="243" name="Google Shape;243;p25"/>
          <p:cNvSpPr txBox="1"/>
          <p:nvPr/>
        </p:nvSpPr>
        <p:spPr>
          <a:xfrm>
            <a:off x="1751450" y="4361550"/>
            <a:ext cx="15031200" cy="2308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000">
                <a:solidFill>
                  <a:schemeClr val="dk1"/>
                </a:solidFill>
                <a:highlight>
                  <a:schemeClr val="lt1"/>
                </a:highlight>
                <a:latin typeface="Times New Roman"/>
                <a:ea typeface="Times New Roman"/>
                <a:cs typeface="Times New Roman"/>
                <a:sym typeface="Times New Roman"/>
              </a:rPr>
              <a:t>[1]</a:t>
            </a:r>
            <a:r>
              <a:rPr lang="en-US" sz="3000" u="sng">
                <a:solidFill>
                  <a:schemeClr val="dk1"/>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https://huggingface.co/datasets/cnn_dailymail</a:t>
            </a:r>
            <a:endParaRPr sz="3000">
              <a:solidFill>
                <a:schemeClr val="dk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highlight>
                  <a:schemeClr val="lt1"/>
                </a:highlight>
                <a:latin typeface="Times New Roman"/>
                <a:ea typeface="Times New Roman"/>
                <a:cs typeface="Times New Roman"/>
                <a:sym typeface="Times New Roman"/>
              </a:rPr>
              <a:t>[2]</a:t>
            </a:r>
            <a:r>
              <a:rPr lang="en-US" sz="3000" u="sng">
                <a:solidFill>
                  <a:schemeClr val="dk1"/>
                </a:solidFill>
                <a:highlight>
                  <a:schemeClr val="lt1"/>
                </a:highlight>
                <a:latin typeface="Times New Roman"/>
                <a:ea typeface="Times New Roman"/>
                <a:cs typeface="Times New Roman"/>
                <a:sym typeface="Times New Roman"/>
                <a:hlinkClick r:id="rId4">
                  <a:extLst>
                    <a:ext uri="{A12FA001-AC4F-418D-AE19-62706E023703}">
                      <ahyp:hlinkClr val="tx"/>
                    </a:ext>
                  </a:extLst>
                </a:hlinkClick>
              </a:rPr>
              <a:t>https://huggingface.co/docs/transformers/model_doc/t5</a:t>
            </a:r>
            <a:endParaRPr sz="3000">
              <a:solidFill>
                <a:schemeClr val="dk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highlight>
                  <a:schemeClr val="lt1"/>
                </a:highlight>
                <a:latin typeface="Times New Roman"/>
                <a:ea typeface="Times New Roman"/>
                <a:cs typeface="Times New Roman"/>
                <a:sym typeface="Times New Roman"/>
              </a:rPr>
              <a:t>[3]</a:t>
            </a:r>
            <a:r>
              <a:rPr lang="en-US" sz="3000" u="sng">
                <a:solidFill>
                  <a:schemeClr val="dk1"/>
                </a:solidFill>
                <a:highlight>
                  <a:schemeClr val="lt1"/>
                </a:highlight>
                <a:latin typeface="Times New Roman"/>
                <a:ea typeface="Times New Roman"/>
                <a:cs typeface="Times New Roman"/>
                <a:sym typeface="Times New Roman"/>
                <a:hlinkClick r:id="rId5">
                  <a:extLst>
                    <a:ext uri="{A12FA001-AC4F-418D-AE19-62706E023703}">
                      <ahyp:hlinkClr val="tx"/>
                    </a:ext>
                  </a:extLst>
                </a:hlinkClick>
              </a:rPr>
              <a:t>https://www.analyticsvidhya.com/blog/2021/06/beginners-guide-of-natural-language-processing-using-spacy/</a:t>
            </a:r>
            <a:endParaRPr sz="3000">
              <a:solidFill>
                <a:schemeClr val="dk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chemeClr val="dk1"/>
                </a:solidFill>
                <a:highlight>
                  <a:schemeClr val="lt1"/>
                </a:highlight>
                <a:latin typeface="Times New Roman"/>
                <a:ea typeface="Times New Roman"/>
                <a:cs typeface="Times New Roman"/>
                <a:sym typeface="Times New Roman"/>
              </a:rPr>
              <a:t>[4]</a:t>
            </a:r>
            <a:r>
              <a:rPr lang="en-US" sz="3000" u="sng">
                <a:solidFill>
                  <a:schemeClr val="dk1"/>
                </a:solidFill>
                <a:highlight>
                  <a:schemeClr val="lt1"/>
                </a:highlight>
                <a:latin typeface="Times New Roman"/>
                <a:ea typeface="Times New Roman"/>
                <a:cs typeface="Times New Roman"/>
                <a:sym typeface="Times New Roman"/>
                <a:hlinkClick r:id="rId6">
                  <a:extLst>
                    <a:ext uri="{A12FA001-AC4F-418D-AE19-62706E023703}">
                      <ahyp:hlinkClr val="tx"/>
                    </a:ext>
                  </a:extLst>
                </a:hlinkClick>
              </a:rPr>
              <a:t>https://kavita-ganesan.com/what-is-rouge-and-how-it-works-for-evaluation-of-summaries/</a:t>
            </a:r>
            <a:endParaRPr sz="3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2039"/>
        </a:solidFill>
      </p:bgPr>
    </p:bg>
    <p:spTree>
      <p:nvGrpSpPr>
        <p:cNvPr id="247" name="Shape 247"/>
        <p:cNvGrpSpPr/>
        <p:nvPr/>
      </p:nvGrpSpPr>
      <p:grpSpPr>
        <a:xfrm>
          <a:off x="0" y="0"/>
          <a:ext cx="0" cy="0"/>
          <a:chOff x="0" y="0"/>
          <a:chExt cx="0" cy="0"/>
        </a:xfrm>
      </p:grpSpPr>
      <p:sp>
        <p:nvSpPr>
          <p:cNvPr id="248" name="Google Shape;248;p26"/>
          <p:cNvSpPr txBox="1"/>
          <p:nvPr/>
        </p:nvSpPr>
        <p:spPr>
          <a:xfrm>
            <a:off x="4183950" y="3257550"/>
            <a:ext cx="9920100" cy="692700"/>
          </a:xfrm>
          <a:prstGeom prst="rect">
            <a:avLst/>
          </a:prstGeom>
          <a:noFill/>
          <a:ln>
            <a:noFill/>
          </a:ln>
        </p:spPr>
        <p:txBody>
          <a:bodyPr anchorCtr="0" anchor="t" bIns="0" lIns="0" spcFirstLastPara="1" rIns="0" wrap="square" tIns="0">
            <a:spAutoFit/>
          </a:bodyPr>
          <a:lstStyle/>
          <a:p>
            <a:pPr indent="0" lvl="0" marL="0" marR="0" rtl="0" algn="ctr">
              <a:lnSpc>
                <a:spcPct val="46875"/>
              </a:lnSpc>
              <a:spcBef>
                <a:spcPts val="0"/>
              </a:spcBef>
              <a:spcAft>
                <a:spcPts val="0"/>
              </a:spcAft>
              <a:buNone/>
            </a:pPr>
            <a:r>
              <a:rPr lang="en-US" sz="9600">
                <a:solidFill>
                  <a:srgbClr val="FFE34F"/>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pic>
        <p:nvPicPr>
          <p:cNvPr id="249" name="Google Shape;249;p26"/>
          <p:cNvPicPr preferRelativeResize="0"/>
          <p:nvPr/>
        </p:nvPicPr>
        <p:blipFill rotWithShape="1">
          <a:blip r:embed="rId3">
            <a:alphaModFix/>
          </a:blip>
          <a:srcRect b="0" l="0" r="0" t="0"/>
          <a:stretch/>
        </p:blipFill>
        <p:spPr>
          <a:xfrm>
            <a:off x="1028700" y="6371619"/>
            <a:ext cx="3729943" cy="3180624"/>
          </a:xfrm>
          <a:prstGeom prst="rect">
            <a:avLst/>
          </a:prstGeom>
          <a:noFill/>
          <a:ln>
            <a:noFill/>
          </a:ln>
        </p:spPr>
      </p:pic>
      <p:pic>
        <p:nvPicPr>
          <p:cNvPr id="250" name="Google Shape;250;p26"/>
          <p:cNvPicPr preferRelativeResize="0"/>
          <p:nvPr/>
        </p:nvPicPr>
        <p:blipFill rotWithShape="1">
          <a:blip r:embed="rId4">
            <a:alphaModFix/>
          </a:blip>
          <a:srcRect b="0" l="0" r="0" t="0"/>
          <a:stretch/>
        </p:blipFill>
        <p:spPr>
          <a:xfrm>
            <a:off x="5979363" y="274900"/>
            <a:ext cx="6329253" cy="2301547"/>
          </a:xfrm>
          <a:prstGeom prst="rect">
            <a:avLst/>
          </a:prstGeom>
          <a:noFill/>
          <a:ln>
            <a:noFill/>
          </a:ln>
        </p:spPr>
      </p:pic>
      <p:pic>
        <p:nvPicPr>
          <p:cNvPr id="251" name="Google Shape;251;p26"/>
          <p:cNvPicPr preferRelativeResize="0"/>
          <p:nvPr/>
        </p:nvPicPr>
        <p:blipFill rotWithShape="1">
          <a:blip r:embed="rId5">
            <a:alphaModFix/>
          </a:blip>
          <a:srcRect b="0" l="0" r="0" t="0"/>
          <a:stretch/>
        </p:blipFill>
        <p:spPr>
          <a:xfrm flipH="1">
            <a:off x="12899787" y="6846955"/>
            <a:ext cx="4635237" cy="2705292"/>
          </a:xfrm>
          <a:prstGeom prst="rect">
            <a:avLst/>
          </a:prstGeom>
          <a:noFill/>
          <a:ln>
            <a:noFill/>
          </a:ln>
        </p:spPr>
      </p:pic>
      <p:sp>
        <p:nvSpPr>
          <p:cNvPr id="252" name="Google Shape;252;p26"/>
          <p:cNvSpPr txBox="1"/>
          <p:nvPr/>
        </p:nvSpPr>
        <p:spPr>
          <a:xfrm>
            <a:off x="3158100" y="4631350"/>
            <a:ext cx="11971800" cy="246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700">
                <a:solidFill>
                  <a:srgbClr val="FFE34F"/>
                </a:solidFill>
                <a:highlight>
                  <a:srgbClr val="152039"/>
                </a:highlight>
                <a:latin typeface="Times New Roman"/>
                <a:ea typeface="Times New Roman"/>
                <a:cs typeface="Times New Roman"/>
                <a:sym typeface="Times New Roman"/>
              </a:rPr>
              <a:t>"Today, AI is in the hands of the high priests and priestesses. But most people have access only to the AI that they build for them. In the coming era for AI, we'll empower everyone to build AI systems for themselves."</a:t>
            </a:r>
            <a:endParaRPr sz="3700">
              <a:solidFill>
                <a:srgbClr val="FFE34F"/>
              </a:solidFill>
              <a:highlight>
                <a:srgbClr val="152039"/>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4"/>
          <p:cNvGrpSpPr/>
          <p:nvPr/>
        </p:nvGrpSpPr>
        <p:grpSpPr>
          <a:xfrm>
            <a:off x="4816492" y="459704"/>
            <a:ext cx="8328444" cy="2342009"/>
            <a:chOff x="0" y="85726"/>
            <a:chExt cx="11104593" cy="3122678"/>
          </a:xfrm>
        </p:grpSpPr>
        <p:sp>
          <p:nvSpPr>
            <p:cNvPr id="102" name="Google Shape;102;p14"/>
            <p:cNvSpPr txBox="1"/>
            <p:nvPr/>
          </p:nvSpPr>
          <p:spPr>
            <a:xfrm>
              <a:off x="0" y="85726"/>
              <a:ext cx="11104593" cy="1729248"/>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1" lang="en-US" sz="8999">
                  <a:solidFill>
                    <a:srgbClr val="152039"/>
                  </a:solidFill>
                  <a:latin typeface="Caveat"/>
                  <a:ea typeface="Caveat"/>
                  <a:cs typeface="Caveat"/>
                  <a:sym typeface="Caveat"/>
                </a:rPr>
                <a:t>Group Members</a:t>
              </a:r>
              <a:endParaRPr/>
            </a:p>
          </p:txBody>
        </p:sp>
        <p:sp>
          <p:nvSpPr>
            <p:cNvPr id="103" name="Google Shape;103;p14"/>
            <p:cNvSpPr txBox="1"/>
            <p:nvPr/>
          </p:nvSpPr>
          <p:spPr>
            <a:xfrm>
              <a:off x="2311172" y="2070027"/>
              <a:ext cx="6482249" cy="113837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6000">
                  <a:solidFill>
                    <a:srgbClr val="152039"/>
                  </a:solidFill>
                  <a:latin typeface="Caveat"/>
                  <a:ea typeface="Caveat"/>
                  <a:cs typeface="Caveat"/>
                  <a:sym typeface="Caveat"/>
                </a:rPr>
                <a:t>Group 02</a:t>
              </a:r>
              <a:endParaRPr/>
            </a:p>
          </p:txBody>
        </p:sp>
      </p:grpSp>
      <p:sp>
        <p:nvSpPr>
          <p:cNvPr id="104" name="Google Shape;104;p14"/>
          <p:cNvSpPr txBox="1"/>
          <p:nvPr/>
        </p:nvSpPr>
        <p:spPr>
          <a:xfrm>
            <a:off x="4572000" y="3963900"/>
            <a:ext cx="11731800" cy="500400"/>
          </a:xfrm>
          <a:prstGeom prst="rect">
            <a:avLst/>
          </a:prstGeom>
          <a:noFill/>
          <a:ln>
            <a:noFill/>
          </a:ln>
        </p:spPr>
        <p:txBody>
          <a:bodyPr anchorCtr="0" anchor="t" bIns="0" lIns="0" spcFirstLastPara="1" rIns="0" wrap="square" tIns="0">
            <a:spAutoFit/>
          </a:bodyPr>
          <a:lstStyle/>
          <a:p>
            <a:pPr indent="-482600" lvl="0" marL="457200" marR="0" rtl="0" algn="l">
              <a:lnSpc>
                <a:spcPct val="81250"/>
              </a:lnSpc>
              <a:spcBef>
                <a:spcPts val="0"/>
              </a:spcBef>
              <a:spcAft>
                <a:spcPts val="0"/>
              </a:spcAft>
              <a:buClr>
                <a:schemeClr val="dk1"/>
              </a:buClr>
              <a:buSzPts val="4000"/>
              <a:buFont typeface="Times New Roman"/>
              <a:buAutoNum type="arabicPeriod"/>
            </a:pPr>
            <a:r>
              <a:rPr lang="en-US" sz="4000">
                <a:solidFill>
                  <a:schemeClr val="dk1"/>
                </a:solidFill>
                <a:latin typeface="Times New Roman"/>
                <a:ea typeface="Times New Roman"/>
                <a:cs typeface="Times New Roman"/>
                <a:sym typeface="Times New Roman"/>
              </a:rPr>
              <a:t>Jamal Uddin Tanvin - 202014016</a:t>
            </a:r>
            <a:endParaRPr sz="4000">
              <a:solidFill>
                <a:schemeClr val="dk1"/>
              </a:solidFill>
              <a:latin typeface="Times New Roman"/>
              <a:ea typeface="Times New Roman"/>
              <a:cs typeface="Times New Roman"/>
              <a:sym typeface="Times New Roman"/>
            </a:endParaRPr>
          </a:p>
        </p:txBody>
      </p:sp>
      <p:sp>
        <p:nvSpPr>
          <p:cNvPr id="105" name="Google Shape;105;p14"/>
          <p:cNvSpPr txBox="1"/>
          <p:nvPr/>
        </p:nvSpPr>
        <p:spPr>
          <a:xfrm>
            <a:off x="4384200" y="4964475"/>
            <a:ext cx="10975200" cy="500400"/>
          </a:xfrm>
          <a:prstGeom prst="rect">
            <a:avLst/>
          </a:prstGeom>
          <a:noFill/>
          <a:ln>
            <a:noFill/>
          </a:ln>
        </p:spPr>
        <p:txBody>
          <a:bodyPr anchorCtr="0" anchor="t" bIns="0" lIns="0" spcFirstLastPara="1" rIns="0" wrap="square" tIns="0">
            <a:spAutoFit/>
          </a:bodyPr>
          <a:lstStyle/>
          <a:p>
            <a:pPr indent="0" lvl="0" marL="0" marR="0" rtl="0" algn="l">
              <a:lnSpc>
                <a:spcPct val="81250"/>
              </a:lnSpc>
              <a:spcBef>
                <a:spcPts val="0"/>
              </a:spcBef>
              <a:spcAft>
                <a:spcPts val="0"/>
              </a:spcAft>
              <a:buNone/>
            </a:pPr>
            <a:r>
              <a:rPr lang="en-US" sz="4000">
                <a:solidFill>
                  <a:schemeClr val="dk1"/>
                </a:solidFill>
                <a:latin typeface="Times New Roman"/>
                <a:ea typeface="Times New Roman"/>
                <a:cs typeface="Times New Roman"/>
                <a:sym typeface="Times New Roman"/>
              </a:rPr>
              <a:t>2.   Jubair Ahmed - 202014018</a:t>
            </a:r>
            <a:endParaRPr sz="4000">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4384200" y="5981088"/>
            <a:ext cx="11127900" cy="500400"/>
          </a:xfrm>
          <a:prstGeom prst="rect">
            <a:avLst/>
          </a:prstGeom>
          <a:noFill/>
          <a:ln>
            <a:noFill/>
          </a:ln>
        </p:spPr>
        <p:txBody>
          <a:bodyPr anchorCtr="0" anchor="t" bIns="0" lIns="0" spcFirstLastPara="1" rIns="0" wrap="square" tIns="0">
            <a:spAutoFit/>
          </a:bodyPr>
          <a:lstStyle/>
          <a:p>
            <a:pPr indent="0" lvl="0" marL="0" marR="0" rtl="0" algn="l">
              <a:lnSpc>
                <a:spcPct val="81250"/>
              </a:lnSpc>
              <a:spcBef>
                <a:spcPts val="0"/>
              </a:spcBef>
              <a:spcAft>
                <a:spcPts val="0"/>
              </a:spcAft>
              <a:buNone/>
            </a:pPr>
            <a:r>
              <a:rPr lang="en-US" sz="4000">
                <a:solidFill>
                  <a:schemeClr val="dk1"/>
                </a:solidFill>
                <a:latin typeface="Times New Roman"/>
                <a:ea typeface="Times New Roman"/>
                <a:cs typeface="Times New Roman"/>
                <a:sym typeface="Times New Roman"/>
              </a:rPr>
              <a:t>3.   Muhammad Rifat Islam - 202014034</a:t>
            </a:r>
            <a:endParaRPr sz="4000">
              <a:solidFill>
                <a:schemeClr val="dk1"/>
              </a:solidFill>
              <a:latin typeface="Times New Roman"/>
              <a:ea typeface="Times New Roman"/>
              <a:cs typeface="Times New Roman"/>
              <a:sym typeface="Times New Roman"/>
            </a:endParaRPr>
          </a:p>
        </p:txBody>
      </p:sp>
      <p:sp>
        <p:nvSpPr>
          <p:cNvPr id="107" name="Google Shape;107;p14"/>
          <p:cNvSpPr txBox="1"/>
          <p:nvPr/>
        </p:nvSpPr>
        <p:spPr>
          <a:xfrm>
            <a:off x="4384202" y="7050675"/>
            <a:ext cx="11568600" cy="500400"/>
          </a:xfrm>
          <a:prstGeom prst="rect">
            <a:avLst/>
          </a:prstGeom>
          <a:noFill/>
          <a:ln>
            <a:noFill/>
          </a:ln>
        </p:spPr>
        <p:txBody>
          <a:bodyPr anchorCtr="0" anchor="t" bIns="0" lIns="0" spcFirstLastPara="1" rIns="0" wrap="square" tIns="0">
            <a:spAutoFit/>
          </a:bodyPr>
          <a:lstStyle/>
          <a:p>
            <a:pPr indent="0" lvl="0" marL="0" marR="0" rtl="0" algn="l">
              <a:lnSpc>
                <a:spcPct val="81250"/>
              </a:lnSpc>
              <a:spcBef>
                <a:spcPts val="0"/>
              </a:spcBef>
              <a:spcAft>
                <a:spcPts val="0"/>
              </a:spcAft>
              <a:buNone/>
            </a:pPr>
            <a:r>
              <a:rPr lang="en-US" sz="4000">
                <a:solidFill>
                  <a:schemeClr val="dk1"/>
                </a:solidFill>
                <a:latin typeface="Times New Roman"/>
                <a:ea typeface="Times New Roman"/>
                <a:cs typeface="Times New Roman"/>
                <a:sym typeface="Times New Roman"/>
              </a:rPr>
              <a:t>4.   MD Tausiful Haque - 202014036</a:t>
            </a:r>
            <a:endParaRPr sz="4000">
              <a:solidFill>
                <a:schemeClr val="dk1"/>
              </a:solidFill>
              <a:latin typeface="Times New Roman"/>
              <a:ea typeface="Times New Roman"/>
              <a:cs typeface="Times New Roman"/>
              <a:sym typeface="Times New Roman"/>
            </a:endParaRPr>
          </a:p>
        </p:txBody>
      </p:sp>
      <p:sp>
        <p:nvSpPr>
          <p:cNvPr id="108" name="Google Shape;108;p14"/>
          <p:cNvSpPr txBox="1"/>
          <p:nvPr/>
        </p:nvSpPr>
        <p:spPr>
          <a:xfrm>
            <a:off x="4384200" y="8120250"/>
            <a:ext cx="11432400" cy="500400"/>
          </a:xfrm>
          <a:prstGeom prst="rect">
            <a:avLst/>
          </a:prstGeom>
          <a:noFill/>
          <a:ln>
            <a:noFill/>
          </a:ln>
        </p:spPr>
        <p:txBody>
          <a:bodyPr anchorCtr="0" anchor="t" bIns="0" lIns="0" spcFirstLastPara="1" rIns="0" wrap="square" tIns="0">
            <a:spAutoFit/>
          </a:bodyPr>
          <a:lstStyle/>
          <a:p>
            <a:pPr indent="0" lvl="0" marL="0" marR="0" rtl="0" algn="l">
              <a:lnSpc>
                <a:spcPct val="81250"/>
              </a:lnSpc>
              <a:spcBef>
                <a:spcPts val="0"/>
              </a:spcBef>
              <a:spcAft>
                <a:spcPts val="0"/>
              </a:spcAft>
              <a:buNone/>
            </a:pPr>
            <a:r>
              <a:rPr lang="en-US" sz="4000">
                <a:solidFill>
                  <a:schemeClr val="dk1"/>
                </a:solidFill>
                <a:latin typeface="Times New Roman"/>
                <a:ea typeface="Times New Roman"/>
                <a:cs typeface="Times New Roman"/>
                <a:sym typeface="Times New Roman"/>
              </a:rPr>
              <a:t>5.   Nurshat Fateh Ali - 202014040</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5"/>
          <p:cNvGrpSpPr/>
          <p:nvPr/>
        </p:nvGrpSpPr>
        <p:grpSpPr>
          <a:xfrm>
            <a:off x="3414192" y="2645949"/>
            <a:ext cx="5518125" cy="1142960"/>
            <a:chOff x="0" y="0"/>
            <a:chExt cx="6138753" cy="894335"/>
          </a:xfrm>
        </p:grpSpPr>
        <p:sp>
          <p:nvSpPr>
            <p:cNvPr id="114" name="Google Shape;114;p15"/>
            <p:cNvSpPr/>
            <p:nvPr/>
          </p:nvSpPr>
          <p:spPr>
            <a:xfrm rot="5400000">
              <a:off x="97923" y="-97923"/>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5400000">
              <a:off x="5146977"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698002" y="0"/>
              <a:ext cx="4895902" cy="894335"/>
            </a:xfrm>
            <a:custGeom>
              <a:rect b="b" l="l" r="r" t="t"/>
              <a:pathLst>
                <a:path extrusionOk="0" h="206966" w="1133005">
                  <a:moveTo>
                    <a:pt x="0" y="0"/>
                  </a:moveTo>
                  <a:lnTo>
                    <a:pt x="1133005" y="0"/>
                  </a:lnTo>
                  <a:lnTo>
                    <a:pt x="1133005" y="206966"/>
                  </a:lnTo>
                  <a:lnTo>
                    <a:pt x="0" y="206966"/>
                  </a:lnTo>
                  <a:close/>
                </a:path>
              </a:pathLst>
            </a:custGeom>
            <a:solidFill>
              <a:srgbClr val="152039"/>
            </a:solidFill>
            <a:ln>
              <a:noFill/>
            </a:ln>
          </p:spPr>
        </p:sp>
      </p:grpSp>
      <p:sp>
        <p:nvSpPr>
          <p:cNvPr id="117" name="Google Shape;117;p15"/>
          <p:cNvSpPr txBox="1"/>
          <p:nvPr/>
        </p:nvSpPr>
        <p:spPr>
          <a:xfrm>
            <a:off x="2124300" y="4672525"/>
            <a:ext cx="8097900" cy="2130900"/>
          </a:xfrm>
          <a:prstGeom prst="rect">
            <a:avLst/>
          </a:prstGeom>
          <a:noFill/>
          <a:ln>
            <a:noFill/>
          </a:ln>
        </p:spPr>
        <p:txBody>
          <a:bodyPr anchorCtr="0" anchor="t" bIns="0" lIns="0" spcFirstLastPara="1" rIns="0" wrap="square" tIns="0">
            <a:spAutoFit/>
          </a:bodyPr>
          <a:lstStyle/>
          <a:p>
            <a:pPr indent="0" lvl="0" marL="0" marR="0" rtl="0" algn="ctr">
              <a:lnSpc>
                <a:spcPct val="130716"/>
              </a:lnSpc>
              <a:spcBef>
                <a:spcPts val="0"/>
              </a:spcBef>
              <a:spcAft>
                <a:spcPts val="0"/>
              </a:spcAft>
              <a:buNone/>
            </a:pPr>
            <a:r>
              <a:rPr b="1" lang="en-US" sz="6000">
                <a:solidFill>
                  <a:srgbClr val="152039"/>
                </a:solidFill>
                <a:latin typeface="Caveat"/>
                <a:ea typeface="Caveat"/>
                <a:cs typeface="Caveat"/>
                <a:sym typeface="Caveat"/>
              </a:rPr>
              <a:t>YouTube Video Summarization</a:t>
            </a:r>
            <a:endParaRPr b="1" sz="6000">
              <a:solidFill>
                <a:srgbClr val="152039"/>
              </a:solidFill>
              <a:latin typeface="Caveat"/>
              <a:ea typeface="Caveat"/>
              <a:cs typeface="Caveat"/>
              <a:sym typeface="Caveat"/>
            </a:endParaRPr>
          </a:p>
          <a:p>
            <a:pPr indent="0" lvl="0" marL="0" marR="0" rtl="0" algn="ctr">
              <a:lnSpc>
                <a:spcPct val="130716"/>
              </a:lnSpc>
              <a:spcBef>
                <a:spcPts val="0"/>
              </a:spcBef>
              <a:spcAft>
                <a:spcPts val="0"/>
              </a:spcAft>
              <a:buNone/>
            </a:pPr>
            <a:r>
              <a:rPr b="1" lang="en-US" sz="6000">
                <a:solidFill>
                  <a:srgbClr val="152039"/>
                </a:solidFill>
                <a:latin typeface="Caveat"/>
                <a:ea typeface="Caveat"/>
                <a:cs typeface="Caveat"/>
                <a:sym typeface="Caveat"/>
              </a:rPr>
              <a:t>Using Google T5 &amp; SpaCy</a:t>
            </a:r>
            <a:endParaRPr b="1" sz="6000">
              <a:solidFill>
                <a:srgbClr val="152039"/>
              </a:solidFill>
              <a:latin typeface="Caveat"/>
              <a:ea typeface="Caveat"/>
              <a:cs typeface="Caveat"/>
              <a:sym typeface="Caveat"/>
            </a:endParaRPr>
          </a:p>
        </p:txBody>
      </p:sp>
      <p:sp>
        <p:nvSpPr>
          <p:cNvPr id="118" name="Google Shape;118;p15"/>
          <p:cNvSpPr txBox="1"/>
          <p:nvPr/>
        </p:nvSpPr>
        <p:spPr>
          <a:xfrm>
            <a:off x="3685055" y="2971575"/>
            <a:ext cx="4976400" cy="491700"/>
          </a:xfrm>
          <a:prstGeom prst="rect">
            <a:avLst/>
          </a:prstGeom>
          <a:noFill/>
          <a:ln>
            <a:noFill/>
          </a:ln>
        </p:spPr>
        <p:txBody>
          <a:bodyPr anchorCtr="0" anchor="t" bIns="0" lIns="0" spcFirstLastPara="1" rIns="0" wrap="square" tIns="0">
            <a:spAutoFit/>
          </a:bodyPr>
          <a:lstStyle/>
          <a:p>
            <a:pPr indent="0" lvl="0" marL="0" marR="0" rtl="0" algn="ctr">
              <a:lnSpc>
                <a:spcPct val="58090"/>
              </a:lnSpc>
              <a:spcBef>
                <a:spcPts val="0"/>
              </a:spcBef>
              <a:spcAft>
                <a:spcPts val="0"/>
              </a:spcAft>
              <a:buNone/>
            </a:pPr>
            <a:r>
              <a:rPr b="1" lang="en-US" sz="5500">
                <a:solidFill>
                  <a:srgbClr val="FFFFFF"/>
                </a:solidFill>
                <a:latin typeface="Caveat"/>
                <a:ea typeface="Caveat"/>
                <a:cs typeface="Caveat"/>
                <a:sym typeface="Caveat"/>
              </a:rPr>
              <a:t>Project Title</a:t>
            </a:r>
            <a:endParaRPr sz="5500"/>
          </a:p>
        </p:txBody>
      </p:sp>
      <p:pic>
        <p:nvPicPr>
          <p:cNvPr id="119" name="Google Shape;119;p15"/>
          <p:cNvPicPr preferRelativeResize="0"/>
          <p:nvPr/>
        </p:nvPicPr>
        <p:blipFill rotWithShape="1">
          <a:blip r:embed="rId3">
            <a:alphaModFix/>
          </a:blip>
          <a:srcRect b="0" l="0" r="0" t="0"/>
          <a:stretch/>
        </p:blipFill>
        <p:spPr>
          <a:xfrm>
            <a:off x="10591800" y="722894"/>
            <a:ext cx="6337268" cy="72918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6"/>
          <p:cNvGrpSpPr/>
          <p:nvPr/>
        </p:nvGrpSpPr>
        <p:grpSpPr>
          <a:xfrm>
            <a:off x="8534400" y="2628900"/>
            <a:ext cx="7772400" cy="5410200"/>
            <a:chOff x="0" y="1492965"/>
            <a:chExt cx="9592526" cy="2648540"/>
          </a:xfrm>
        </p:grpSpPr>
        <p:sp>
          <p:nvSpPr>
            <p:cNvPr id="125" name="Google Shape;125;p16"/>
            <p:cNvSpPr/>
            <p:nvPr/>
          </p:nvSpPr>
          <p:spPr>
            <a:xfrm rot="-5400000">
              <a:off x="4789908" y="-3296943"/>
              <a:ext cx="12710" cy="9592526"/>
            </a:xfrm>
            <a:prstGeom prst="rect">
              <a:avLst/>
            </a:pr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5400000">
              <a:off x="4789913" y="-661108"/>
              <a:ext cx="12700" cy="9592526"/>
            </a:xfrm>
            <a:prstGeom prst="rect">
              <a:avLst/>
            </a:pr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6"/>
          <p:cNvSpPr txBox="1"/>
          <p:nvPr>
            <p:ph type="title"/>
          </p:nvPr>
        </p:nvSpPr>
        <p:spPr>
          <a:xfrm>
            <a:off x="8428143" y="4276846"/>
            <a:ext cx="7772400" cy="1733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600"/>
              <a:buFont typeface="Quicksand"/>
              <a:buNone/>
            </a:pPr>
            <a:r>
              <a:rPr lang="en-US" sz="3600">
                <a:latin typeface="Quicksand"/>
                <a:ea typeface="Quicksand"/>
                <a:cs typeface="Quicksand"/>
                <a:sym typeface="Quicksand"/>
              </a:rPr>
              <a:t>Analyze youtube video using its link and then give a summary of that video in a textual form</a:t>
            </a:r>
            <a:endParaRPr/>
          </a:p>
        </p:txBody>
      </p:sp>
      <p:grpSp>
        <p:nvGrpSpPr>
          <p:cNvPr id="128" name="Google Shape;128;p16"/>
          <p:cNvGrpSpPr/>
          <p:nvPr/>
        </p:nvGrpSpPr>
        <p:grpSpPr>
          <a:xfrm>
            <a:off x="1887859" y="3515319"/>
            <a:ext cx="6276600" cy="3313427"/>
            <a:chOff x="0" y="76200"/>
            <a:chExt cx="8368800" cy="4417902"/>
          </a:xfrm>
        </p:grpSpPr>
        <p:sp>
          <p:nvSpPr>
            <p:cNvPr id="129" name="Google Shape;129;p16"/>
            <p:cNvSpPr txBox="1"/>
            <p:nvPr/>
          </p:nvSpPr>
          <p:spPr>
            <a:xfrm>
              <a:off x="0" y="76200"/>
              <a:ext cx="83688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a:p>
          </p:txBody>
        </p:sp>
        <p:sp>
          <p:nvSpPr>
            <p:cNvPr id="130" name="Google Shape;130;p16"/>
            <p:cNvSpPr txBox="1"/>
            <p:nvPr/>
          </p:nvSpPr>
          <p:spPr>
            <a:xfrm>
              <a:off x="0" y="2078202"/>
              <a:ext cx="7410000" cy="2415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152039"/>
                  </a:solidFill>
                  <a:latin typeface="Caveat"/>
                  <a:ea typeface="Caveat"/>
                  <a:cs typeface="Caveat"/>
                  <a:sym typeface="Caveat"/>
                </a:rPr>
                <a:t>What we want to achieve</a:t>
              </a:r>
              <a:endParaRPr/>
            </a:p>
          </p:txBody>
        </p:sp>
      </p:grpSp>
      <p:grpSp>
        <p:nvGrpSpPr>
          <p:cNvPr id="131" name="Google Shape;131;p16"/>
          <p:cNvGrpSpPr/>
          <p:nvPr/>
        </p:nvGrpSpPr>
        <p:grpSpPr>
          <a:xfrm>
            <a:off x="1887847" y="3469511"/>
            <a:ext cx="4997654" cy="1265484"/>
            <a:chOff x="-494" y="0"/>
            <a:chExt cx="5467893" cy="894335"/>
          </a:xfrm>
        </p:grpSpPr>
        <p:sp>
          <p:nvSpPr>
            <p:cNvPr id="132" name="Google Shape;132;p16"/>
            <p:cNvSpPr/>
            <p:nvPr/>
          </p:nvSpPr>
          <p:spPr>
            <a:xfrm rot="5400000">
              <a:off x="97473" y="-97968"/>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5400000">
              <a:off x="4475173" y="-97891"/>
              <a:ext cx="894258" cy="1090193"/>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98002" y="0"/>
              <a:ext cx="4349877" cy="894093"/>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6"/>
            <p:cNvSpPr txBox="1"/>
            <p:nvPr/>
          </p:nvSpPr>
          <p:spPr>
            <a:xfrm>
              <a:off x="572233" y="203464"/>
              <a:ext cx="4601400" cy="487500"/>
            </a:xfrm>
            <a:prstGeom prst="rect">
              <a:avLst/>
            </a:prstGeom>
            <a:noFill/>
            <a:ln>
              <a:noFill/>
            </a:ln>
          </p:spPr>
          <p:txBody>
            <a:bodyPr anchorCtr="0" anchor="t" bIns="0" lIns="0" spcFirstLastPara="1" rIns="0" wrap="square" tIns="0">
              <a:spAutoFit/>
            </a:bodyPr>
            <a:lstStyle/>
            <a:p>
              <a:pPr indent="0" lvl="0" marL="0" marR="0" rtl="0" algn="ctr">
                <a:lnSpc>
                  <a:spcPct val="62240"/>
                </a:lnSpc>
                <a:spcBef>
                  <a:spcPts val="0"/>
                </a:spcBef>
                <a:spcAft>
                  <a:spcPts val="0"/>
                </a:spcAft>
                <a:buNone/>
              </a:pPr>
              <a:r>
                <a:rPr b="1" lang="en-US" sz="7200">
                  <a:solidFill>
                    <a:srgbClr val="FFFFFF"/>
                  </a:solidFill>
                  <a:latin typeface="Caveat"/>
                  <a:ea typeface="Caveat"/>
                  <a:cs typeface="Caveat"/>
                  <a:sym typeface="Caveat"/>
                </a:rPr>
                <a:t>Features</a:t>
              </a:r>
              <a:endParaRPr sz="72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nvSpPr>
        <p:spPr>
          <a:xfrm>
            <a:off x="913350" y="5343150"/>
            <a:ext cx="5155800" cy="2770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US" sz="4000" u="sng">
                <a:solidFill>
                  <a:schemeClr val="hlink"/>
                </a:solidFill>
                <a:latin typeface="Times New Roman"/>
                <a:ea typeface="Times New Roman"/>
                <a:cs typeface="Times New Roman"/>
                <a:sym typeface="Times New Roman"/>
                <a:hlinkClick r:id="rId3"/>
              </a:rPr>
              <a:t>CNN_Dailymail</a:t>
            </a:r>
            <a:endParaRPr b="1" sz="4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Over 300k unique articles</a:t>
            </a:r>
            <a:endParaRPr sz="3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Article (string)</a:t>
            </a:r>
            <a:endParaRPr sz="3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Highlights (string)</a:t>
            </a:r>
            <a:endParaRPr sz="3000">
              <a:solidFill>
                <a:schemeClr val="dk1"/>
              </a:solidFill>
              <a:latin typeface="Times New Roman"/>
              <a:ea typeface="Times New Roman"/>
              <a:cs typeface="Times New Roman"/>
              <a:sym typeface="Times New Roman"/>
            </a:endParaRPr>
          </a:p>
        </p:txBody>
      </p:sp>
      <p:sp>
        <p:nvSpPr>
          <p:cNvPr id="141" name="Google Shape;141;p17"/>
          <p:cNvSpPr txBox="1"/>
          <p:nvPr/>
        </p:nvSpPr>
        <p:spPr>
          <a:xfrm>
            <a:off x="2037535" y="1127075"/>
            <a:ext cx="141069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9000">
                <a:solidFill>
                  <a:srgbClr val="152039"/>
                </a:solidFill>
                <a:latin typeface="Arial"/>
                <a:ea typeface="Arial"/>
                <a:cs typeface="Arial"/>
                <a:sym typeface="Arial"/>
              </a:rPr>
              <a:t>Dataset Collection</a:t>
            </a:r>
            <a:endParaRPr/>
          </a:p>
        </p:txBody>
      </p:sp>
      <p:sp>
        <p:nvSpPr>
          <p:cNvPr id="142" name="Google Shape;142;p17"/>
          <p:cNvSpPr txBox="1"/>
          <p:nvPr/>
        </p:nvSpPr>
        <p:spPr>
          <a:xfrm flipH="1" rot="-10140000">
            <a:off x="15456570" y="5250392"/>
            <a:ext cx="172426" cy="4854342"/>
          </a:xfrm>
          <a:prstGeom prst="rect">
            <a:avLst/>
          </a:prstGeom>
          <a:noFill/>
          <a:ln>
            <a:noFill/>
          </a:ln>
        </p:spPr>
        <p:txBody>
          <a:bodyPr anchorCtr="0" anchor="t" bIns="0" lIns="0" spcFirstLastPara="1" rIns="0" wrap="square" tIns="0">
            <a:spAutoFit/>
          </a:bodyPr>
          <a:lstStyle/>
          <a:p>
            <a:pPr indent="0" lvl="0" marL="0" marR="0" rtl="0" algn="ctr">
              <a:lnSpc>
                <a:spcPct val="62239"/>
              </a:lnSpc>
              <a:spcBef>
                <a:spcPts val="0"/>
              </a:spcBef>
              <a:spcAft>
                <a:spcPts val="0"/>
              </a:spcAft>
              <a:buNone/>
            </a:pPr>
            <a:r>
              <a:rPr b="1" lang="en-US" sz="5000">
                <a:solidFill>
                  <a:srgbClr val="FFFFFF"/>
                </a:solidFill>
                <a:latin typeface="Caveat"/>
                <a:ea typeface="Caveat"/>
                <a:cs typeface="Caveat"/>
                <a:sym typeface="Caveat"/>
              </a:rPr>
              <a:t>Web Scrapping </a:t>
            </a:r>
            <a:endParaRPr/>
          </a:p>
        </p:txBody>
      </p:sp>
      <p:grpSp>
        <p:nvGrpSpPr>
          <p:cNvPr id="143" name="Google Shape;143;p17"/>
          <p:cNvGrpSpPr/>
          <p:nvPr/>
        </p:nvGrpSpPr>
        <p:grpSpPr>
          <a:xfrm>
            <a:off x="6645623" y="3404536"/>
            <a:ext cx="4996750" cy="1265484"/>
            <a:chOff x="0" y="0"/>
            <a:chExt cx="5466904" cy="894335"/>
          </a:xfrm>
        </p:grpSpPr>
        <p:sp>
          <p:nvSpPr>
            <p:cNvPr id="144" name="Google Shape;144;p17"/>
            <p:cNvSpPr/>
            <p:nvPr/>
          </p:nvSpPr>
          <p:spPr>
            <a:xfrm rot="5400000">
              <a:off x="97923" y="-97923"/>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rot="-5400000">
              <a:off x="4475128" y="-97441"/>
              <a:ext cx="893853" cy="1089699"/>
            </a:xfrm>
            <a:custGeom>
              <a:rect b="b" l="l" r="r" t="t"/>
              <a:pathLst>
                <a:path extrusionOk="0"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1520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698002" y="0"/>
              <a:ext cx="4351052" cy="894335"/>
            </a:xfrm>
            <a:custGeom>
              <a:rect b="b" l="l" r="r" t="t"/>
              <a:pathLst>
                <a:path extrusionOk="0" h="206966" w="1006916">
                  <a:moveTo>
                    <a:pt x="0" y="0"/>
                  </a:moveTo>
                  <a:lnTo>
                    <a:pt x="1006916" y="0"/>
                  </a:lnTo>
                  <a:lnTo>
                    <a:pt x="1006916" y="206966"/>
                  </a:lnTo>
                  <a:lnTo>
                    <a:pt x="0" y="206966"/>
                  </a:lnTo>
                  <a:close/>
                </a:path>
              </a:pathLst>
            </a:custGeom>
            <a:solidFill>
              <a:srgbClr val="1520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7"/>
            <p:cNvSpPr txBox="1"/>
            <p:nvPr/>
          </p:nvSpPr>
          <p:spPr>
            <a:xfrm>
              <a:off x="447643" y="334029"/>
              <a:ext cx="4601400" cy="338400"/>
            </a:xfrm>
            <a:prstGeom prst="rect">
              <a:avLst/>
            </a:prstGeom>
            <a:noFill/>
            <a:ln>
              <a:noFill/>
            </a:ln>
          </p:spPr>
          <p:txBody>
            <a:bodyPr anchorCtr="0" anchor="t" bIns="0" lIns="0" spcFirstLastPara="1" rIns="0" wrap="square" tIns="0">
              <a:spAutoFit/>
            </a:bodyPr>
            <a:lstStyle/>
            <a:p>
              <a:pPr indent="0" lvl="0" marL="0" marR="0" rtl="0" algn="ctr">
                <a:lnSpc>
                  <a:spcPct val="62239"/>
                </a:lnSpc>
                <a:spcBef>
                  <a:spcPts val="0"/>
                </a:spcBef>
                <a:spcAft>
                  <a:spcPts val="0"/>
                </a:spcAft>
                <a:buNone/>
              </a:pPr>
              <a:r>
                <a:rPr b="1" lang="en-US" sz="5000">
                  <a:solidFill>
                    <a:srgbClr val="FFFFFF"/>
                  </a:solidFill>
                  <a:latin typeface="Caveat"/>
                  <a:ea typeface="Caveat"/>
                  <a:cs typeface="Caveat"/>
                  <a:sym typeface="Caveat"/>
                </a:rPr>
                <a:t>CNN/Dailymail</a:t>
              </a:r>
              <a:endParaRPr/>
            </a:p>
          </p:txBody>
        </p:sp>
      </p:grpSp>
      <p:sp>
        <p:nvSpPr>
          <p:cNvPr id="148" name="Google Shape;148;p17"/>
          <p:cNvSpPr txBox="1"/>
          <p:nvPr/>
        </p:nvSpPr>
        <p:spPr>
          <a:xfrm>
            <a:off x="6069150" y="5343150"/>
            <a:ext cx="11312400" cy="3232500"/>
          </a:xfrm>
          <a:prstGeom prst="rect">
            <a:avLst/>
          </a:prstGeom>
          <a:noFill/>
          <a:ln>
            <a:noFill/>
          </a:ln>
        </p:spPr>
        <p:txBody>
          <a:bodyPr anchorCtr="0" anchor="t" bIns="0" lIns="0" spcFirstLastPara="1" rIns="0" wrap="square" tIns="0">
            <a:spAutoFit/>
          </a:bodyPr>
          <a:lstStyle/>
          <a:p>
            <a:pPr indent="0" lvl="0" marL="457200" marR="0" rtl="0" algn="just">
              <a:lnSpc>
                <a:spcPct val="150000"/>
              </a:lnSpc>
              <a:spcBef>
                <a:spcPts val="0"/>
              </a:spcBef>
              <a:spcAft>
                <a:spcPts val="0"/>
              </a:spcAft>
              <a:buNone/>
            </a:pPr>
            <a:r>
              <a:rPr lang="en-US" sz="3000">
                <a:solidFill>
                  <a:schemeClr val="dk1"/>
                </a:solidFill>
                <a:highlight>
                  <a:srgbClr val="FFFFFF"/>
                </a:highlight>
                <a:latin typeface="Times New Roman"/>
                <a:ea typeface="Times New Roman"/>
                <a:cs typeface="Times New Roman"/>
                <a:sym typeface="Times New Roman"/>
              </a:rPr>
              <a:t>The CNN / DailyMail is an English-language dataset containing just over 300k unique articles on science, geopolitics, tech and so on. The current version supports both extractive and abstractive summarization, though the original version was created for machine reading, comprehension and abstractive question answering. [1]</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nvSpPr>
        <p:spPr>
          <a:xfrm>
            <a:off x="929850" y="548575"/>
            <a:ext cx="164283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9000">
                <a:solidFill>
                  <a:srgbClr val="152039"/>
                </a:solidFill>
                <a:latin typeface="Caveat"/>
                <a:ea typeface="Caveat"/>
                <a:cs typeface="Caveat"/>
                <a:sym typeface="Caveat"/>
              </a:rPr>
              <a:t>Models &amp; Libraries</a:t>
            </a:r>
            <a:endParaRPr/>
          </a:p>
        </p:txBody>
      </p:sp>
      <p:sp>
        <p:nvSpPr>
          <p:cNvPr id="154" name="Google Shape;154;p18"/>
          <p:cNvSpPr txBox="1"/>
          <p:nvPr/>
        </p:nvSpPr>
        <p:spPr>
          <a:xfrm>
            <a:off x="2426301" y="4278860"/>
            <a:ext cx="13435500" cy="3140100"/>
          </a:xfrm>
          <a:prstGeom prst="rect">
            <a:avLst/>
          </a:prstGeom>
          <a:noFill/>
          <a:ln>
            <a:noFill/>
          </a:ln>
        </p:spPr>
        <p:txBody>
          <a:bodyPr anchorCtr="0" anchor="t" bIns="0" lIns="0" spcFirstLastPara="1" rIns="0" wrap="square" tIns="0">
            <a:spAutoFit/>
          </a:bodyPr>
          <a:lstStyle/>
          <a:p>
            <a:pPr indent="-444500" lvl="0" marL="457200" marR="0" rtl="0" algn="l">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Text-To-Text Transfer</a:t>
            </a:r>
            <a:r>
              <a:rPr lang="en-US" sz="3400">
                <a:solidFill>
                  <a:schemeClr val="dk1"/>
                </a:solidFill>
                <a:latin typeface="Times New Roman"/>
                <a:ea typeface="Times New Roman"/>
                <a:cs typeface="Times New Roman"/>
                <a:sym typeface="Times New Roman"/>
              </a:rPr>
              <a:t> Transformer Model for </a:t>
            </a:r>
            <a:r>
              <a:rPr b="1" lang="en-US" sz="3400">
                <a:solidFill>
                  <a:schemeClr val="dk1"/>
                </a:solidFill>
                <a:latin typeface="Times New Roman"/>
                <a:ea typeface="Times New Roman"/>
                <a:cs typeface="Times New Roman"/>
                <a:sym typeface="Times New Roman"/>
              </a:rPr>
              <a:t>abstractive</a:t>
            </a:r>
            <a:r>
              <a:rPr lang="en-US" sz="3400">
                <a:solidFill>
                  <a:schemeClr val="dk1"/>
                </a:solidFill>
                <a:latin typeface="Times New Roman"/>
                <a:ea typeface="Times New Roman"/>
                <a:cs typeface="Times New Roman"/>
                <a:sym typeface="Times New Roman"/>
              </a:rPr>
              <a:t> summarization.</a:t>
            </a:r>
            <a:endParaRPr sz="3400">
              <a:solidFill>
                <a:schemeClr val="dk1"/>
              </a:solidFill>
              <a:latin typeface="Times New Roman"/>
              <a:ea typeface="Times New Roman"/>
              <a:cs typeface="Times New Roman"/>
              <a:sym typeface="Times New Roman"/>
            </a:endParaRPr>
          </a:p>
          <a:p>
            <a:pPr indent="-444500" lvl="0" marL="457200" marR="0" rtl="0" algn="just">
              <a:spcBef>
                <a:spcPts val="0"/>
              </a:spcBef>
              <a:spcAft>
                <a:spcPts val="0"/>
              </a:spcAft>
              <a:buClr>
                <a:schemeClr val="dk1"/>
              </a:buClr>
              <a:buSzPts val="3400"/>
              <a:buFont typeface="Times New Roman"/>
              <a:buChar char="●"/>
            </a:pPr>
            <a:r>
              <a:rPr lang="en-US" sz="3400">
                <a:solidFill>
                  <a:schemeClr val="dk1"/>
                </a:solidFill>
                <a:highlight>
                  <a:srgbClr val="FFFFFF"/>
                </a:highlight>
                <a:latin typeface="Times New Roman"/>
                <a:ea typeface="Times New Roman"/>
                <a:cs typeface="Times New Roman"/>
                <a:sym typeface="Times New Roman"/>
              </a:rPr>
              <a:t>Google T5 is an encoder-decoder model pre-trained on a multi-task mixture of unsupervised and supervised tasks and for which each task is converted into a text-to-text format.</a:t>
            </a:r>
            <a:endParaRPr sz="3400">
              <a:solidFill>
                <a:schemeClr val="dk1"/>
              </a:solidFill>
              <a:highlight>
                <a:srgbClr val="FFFFFF"/>
              </a:highlight>
              <a:latin typeface="Times New Roman"/>
              <a:ea typeface="Times New Roman"/>
              <a:cs typeface="Times New Roman"/>
              <a:sym typeface="Times New Roman"/>
            </a:endParaRPr>
          </a:p>
          <a:p>
            <a:pPr indent="-444500" lvl="0" marL="457200" marR="0" rtl="0" algn="just">
              <a:spcBef>
                <a:spcPts val="0"/>
              </a:spcBef>
              <a:spcAft>
                <a:spcPts val="0"/>
              </a:spcAft>
              <a:buClr>
                <a:schemeClr val="dk1"/>
              </a:buClr>
              <a:buSzPts val="3400"/>
              <a:buFont typeface="Times New Roman"/>
              <a:buChar char="●"/>
            </a:pPr>
            <a:r>
              <a:rPr lang="en-US" sz="3400">
                <a:solidFill>
                  <a:schemeClr val="dk1"/>
                </a:solidFill>
                <a:highlight>
                  <a:srgbClr val="FFFFFF"/>
                </a:highlight>
                <a:latin typeface="Times New Roman"/>
                <a:ea typeface="Times New Roman"/>
                <a:cs typeface="Times New Roman"/>
                <a:sym typeface="Times New Roman"/>
              </a:rPr>
              <a:t>Google T5 works well on a variety of tasks out-of-the-box by prepending a different prefix to the input corresponding to each task [2]</a:t>
            </a:r>
            <a:endParaRPr sz="3400">
              <a:solidFill>
                <a:schemeClr val="dk1"/>
              </a:solidFill>
              <a:highlight>
                <a:srgbClr val="FFFFFF"/>
              </a:highlight>
              <a:latin typeface="Times New Roman"/>
              <a:ea typeface="Times New Roman"/>
              <a:cs typeface="Times New Roman"/>
              <a:sym typeface="Times New Roman"/>
            </a:endParaRPr>
          </a:p>
        </p:txBody>
      </p:sp>
      <p:pic>
        <p:nvPicPr>
          <p:cNvPr id="155" name="Google Shape;155;p18"/>
          <p:cNvPicPr preferRelativeResize="0"/>
          <p:nvPr/>
        </p:nvPicPr>
        <p:blipFill>
          <a:blip r:embed="rId3">
            <a:alphaModFix/>
          </a:blip>
          <a:stretch>
            <a:fillRect/>
          </a:stretch>
        </p:blipFill>
        <p:spPr>
          <a:xfrm>
            <a:off x="7971550" y="1933975"/>
            <a:ext cx="2344875" cy="234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929850" y="0"/>
            <a:ext cx="164283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9000">
                <a:solidFill>
                  <a:srgbClr val="152039"/>
                </a:solidFill>
                <a:latin typeface="Caveat"/>
                <a:ea typeface="Caveat"/>
                <a:cs typeface="Caveat"/>
                <a:sym typeface="Caveat"/>
              </a:rPr>
              <a:t>Procedure T5</a:t>
            </a:r>
            <a:endParaRPr/>
          </a:p>
        </p:txBody>
      </p:sp>
      <p:pic>
        <p:nvPicPr>
          <p:cNvPr id="161" name="Google Shape;161;p19"/>
          <p:cNvPicPr preferRelativeResize="0"/>
          <p:nvPr/>
        </p:nvPicPr>
        <p:blipFill>
          <a:blip r:embed="rId3">
            <a:alphaModFix/>
          </a:blip>
          <a:stretch>
            <a:fillRect/>
          </a:stretch>
        </p:blipFill>
        <p:spPr>
          <a:xfrm>
            <a:off x="4026150" y="1385400"/>
            <a:ext cx="10235700" cy="85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nvSpPr>
        <p:spPr>
          <a:xfrm>
            <a:off x="929850" y="548575"/>
            <a:ext cx="164283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9000">
                <a:solidFill>
                  <a:srgbClr val="152039"/>
                </a:solidFill>
                <a:latin typeface="Caveat"/>
                <a:ea typeface="Caveat"/>
                <a:cs typeface="Caveat"/>
                <a:sym typeface="Caveat"/>
              </a:rPr>
              <a:t>Models &amp; Libraries</a:t>
            </a:r>
            <a:endParaRPr/>
          </a:p>
        </p:txBody>
      </p:sp>
      <p:sp>
        <p:nvSpPr>
          <p:cNvPr id="167" name="Google Shape;167;p20"/>
          <p:cNvSpPr txBox="1"/>
          <p:nvPr/>
        </p:nvSpPr>
        <p:spPr>
          <a:xfrm>
            <a:off x="1751450" y="4361550"/>
            <a:ext cx="15031200" cy="2093400"/>
          </a:xfrm>
          <a:prstGeom prst="rect">
            <a:avLst/>
          </a:prstGeom>
          <a:noFill/>
          <a:ln>
            <a:noFill/>
          </a:ln>
        </p:spPr>
        <p:txBody>
          <a:bodyPr anchorCtr="0" anchor="t" bIns="0" lIns="0" spcFirstLastPara="1" rIns="0" wrap="square" tIns="0">
            <a:spAutoFit/>
          </a:bodyPr>
          <a:lstStyle/>
          <a:p>
            <a:pPr indent="-444500" lvl="0" marL="457200" marR="0" rtl="0" algn="l">
              <a:spcBef>
                <a:spcPts val="0"/>
              </a:spcBef>
              <a:spcAft>
                <a:spcPts val="0"/>
              </a:spcAft>
              <a:buClr>
                <a:schemeClr val="dk1"/>
              </a:buClr>
              <a:buSzPts val="3400"/>
              <a:buFont typeface="Quicksand"/>
              <a:buChar char="●"/>
            </a:pPr>
            <a:r>
              <a:rPr lang="en-US" sz="3400">
                <a:solidFill>
                  <a:schemeClr val="dk1"/>
                </a:solidFill>
                <a:latin typeface="Times New Roman"/>
                <a:ea typeface="Times New Roman"/>
                <a:cs typeface="Times New Roman"/>
                <a:sym typeface="Times New Roman"/>
              </a:rPr>
              <a:t>SpaCy library Model is used for </a:t>
            </a:r>
            <a:r>
              <a:rPr b="1" lang="en-US" sz="3400">
                <a:solidFill>
                  <a:schemeClr val="dk1"/>
                </a:solidFill>
                <a:latin typeface="Times New Roman"/>
                <a:ea typeface="Times New Roman"/>
                <a:cs typeface="Times New Roman"/>
                <a:sym typeface="Times New Roman"/>
              </a:rPr>
              <a:t>extractive </a:t>
            </a:r>
            <a:r>
              <a:rPr lang="en-US" sz="3400">
                <a:solidFill>
                  <a:schemeClr val="dk1"/>
                </a:solidFill>
                <a:latin typeface="Times New Roman"/>
                <a:ea typeface="Times New Roman"/>
                <a:cs typeface="Times New Roman"/>
                <a:sym typeface="Times New Roman"/>
              </a:rPr>
              <a:t>summarization</a:t>
            </a:r>
            <a:endParaRPr sz="3400">
              <a:solidFill>
                <a:schemeClr val="dk1"/>
              </a:solidFill>
              <a:latin typeface="Times New Roman"/>
              <a:ea typeface="Times New Roman"/>
              <a:cs typeface="Times New Roman"/>
              <a:sym typeface="Times New Roman"/>
            </a:endParaRPr>
          </a:p>
          <a:p>
            <a:pPr indent="-444500" lvl="0" marL="457200" marR="0" rtl="0" algn="l">
              <a:spcBef>
                <a:spcPts val="0"/>
              </a:spcBef>
              <a:spcAft>
                <a:spcPts val="0"/>
              </a:spcAft>
              <a:buClr>
                <a:schemeClr val="dk1"/>
              </a:buClr>
              <a:buSzPts val="3400"/>
              <a:buFont typeface="Times New Roman"/>
              <a:buChar char="●"/>
            </a:pPr>
            <a:r>
              <a:rPr lang="en-US" sz="3400">
                <a:solidFill>
                  <a:schemeClr val="dk1"/>
                </a:solidFill>
                <a:highlight>
                  <a:srgbClr val="FFFFFF"/>
                </a:highlight>
                <a:latin typeface="Times New Roman"/>
                <a:ea typeface="Times New Roman"/>
                <a:cs typeface="Times New Roman"/>
                <a:sym typeface="Times New Roman"/>
              </a:rPr>
              <a:t>SpaCy is an open-source and free library for Natural Language Processing (NLP) in Python having a lot of in-built functionalities</a:t>
            </a:r>
            <a:endParaRPr sz="3400">
              <a:solidFill>
                <a:schemeClr val="dk1"/>
              </a:solidFill>
              <a:highlight>
                <a:srgbClr val="FFFFFF"/>
              </a:highlight>
              <a:latin typeface="Times New Roman"/>
              <a:ea typeface="Times New Roman"/>
              <a:cs typeface="Times New Roman"/>
              <a:sym typeface="Times New Roman"/>
            </a:endParaRPr>
          </a:p>
          <a:p>
            <a:pPr indent="-444500" lvl="0" marL="457200" marR="0" rtl="0" algn="l">
              <a:spcBef>
                <a:spcPts val="0"/>
              </a:spcBef>
              <a:spcAft>
                <a:spcPts val="0"/>
              </a:spcAft>
              <a:buClr>
                <a:schemeClr val="dk1"/>
              </a:buClr>
              <a:buSzPts val="3400"/>
              <a:buFont typeface="Times New Roman"/>
              <a:buChar char="●"/>
            </a:pPr>
            <a:r>
              <a:rPr lang="en-US" sz="3400">
                <a:solidFill>
                  <a:schemeClr val="dk1"/>
                </a:solidFill>
                <a:highlight>
                  <a:srgbClr val="FFFFFF"/>
                </a:highlight>
                <a:latin typeface="Times New Roman"/>
                <a:ea typeface="Times New Roman"/>
                <a:cs typeface="Times New Roman"/>
                <a:sym typeface="Times New Roman"/>
              </a:rPr>
              <a:t>It is popular because of  its speed, ease of use and its accuracy [3]</a:t>
            </a:r>
            <a:endParaRPr sz="3400">
              <a:solidFill>
                <a:schemeClr val="dk1"/>
              </a:solidFill>
              <a:highlight>
                <a:srgbClr val="FFFFFF"/>
              </a:highlight>
              <a:latin typeface="Times New Roman"/>
              <a:ea typeface="Times New Roman"/>
              <a:cs typeface="Times New Roman"/>
              <a:sym typeface="Times New Roman"/>
            </a:endParaRPr>
          </a:p>
        </p:txBody>
      </p:sp>
      <p:pic>
        <p:nvPicPr>
          <p:cNvPr id="168" name="Google Shape;168;p20"/>
          <p:cNvPicPr preferRelativeResize="0"/>
          <p:nvPr/>
        </p:nvPicPr>
        <p:blipFill>
          <a:blip r:embed="rId3">
            <a:alphaModFix/>
          </a:blip>
          <a:stretch>
            <a:fillRect/>
          </a:stretch>
        </p:blipFill>
        <p:spPr>
          <a:xfrm>
            <a:off x="7353300" y="2306325"/>
            <a:ext cx="3581400" cy="127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929850" y="0"/>
            <a:ext cx="16428300" cy="1385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9000">
                <a:solidFill>
                  <a:srgbClr val="152039"/>
                </a:solidFill>
                <a:latin typeface="Caveat"/>
                <a:ea typeface="Caveat"/>
                <a:cs typeface="Caveat"/>
                <a:sym typeface="Caveat"/>
              </a:rPr>
              <a:t>Procedure SpaCy</a:t>
            </a:r>
            <a:endParaRPr/>
          </a:p>
        </p:txBody>
      </p:sp>
      <p:pic>
        <p:nvPicPr>
          <p:cNvPr id="174" name="Google Shape;174;p21"/>
          <p:cNvPicPr preferRelativeResize="0"/>
          <p:nvPr/>
        </p:nvPicPr>
        <p:blipFill>
          <a:blip r:embed="rId3">
            <a:alphaModFix/>
          </a:blip>
          <a:stretch>
            <a:fillRect/>
          </a:stretch>
        </p:blipFill>
        <p:spPr>
          <a:xfrm>
            <a:off x="3861075" y="1562341"/>
            <a:ext cx="10565850" cy="836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