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4" r:id="rId34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3706"/>
  </p:normalViewPr>
  <p:slideViewPr>
    <p:cSldViewPr>
      <p:cViewPr varScale="1">
        <p:scale>
          <a:sx n="59" d="100"/>
          <a:sy n="59" d="100"/>
        </p:scale>
        <p:origin x="832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34384" y="718807"/>
            <a:ext cx="338963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EDEDE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EDEDE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50" b="1" i="0">
                <a:solidFill>
                  <a:srgbClr val="E6AC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EDEDE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EDEDE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00" y="241300"/>
            <a:ext cx="9601200" cy="7023100"/>
          </a:xfrm>
          <a:custGeom>
            <a:avLst/>
            <a:gdLst/>
            <a:ahLst/>
            <a:cxnLst/>
            <a:rect l="l" t="t" r="r" b="b"/>
            <a:pathLst>
              <a:path w="9601200" h="7023100">
                <a:moveTo>
                  <a:pt x="0" y="7023100"/>
                </a:moveTo>
                <a:lnTo>
                  <a:pt x="9601200" y="7023100"/>
                </a:lnTo>
                <a:lnTo>
                  <a:pt x="9601200" y="0"/>
                </a:lnTo>
                <a:lnTo>
                  <a:pt x="0" y="0"/>
                </a:lnTo>
                <a:lnTo>
                  <a:pt x="0" y="702310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40915" y="718794"/>
            <a:ext cx="5576569" cy="2537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EDEDE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1166" y="2019299"/>
            <a:ext cx="9196067" cy="4447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1" i="0">
                <a:solidFill>
                  <a:srgbClr val="E6AC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4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0.jp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5.jp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jp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jp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jpg"/><Relationship Id="rId4" Type="http://schemas.openxmlformats.org/officeDocument/2006/relationships/image" Target="../media/image8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jp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7" Type="http://schemas.openxmlformats.org/officeDocument/2006/relationships/hyperlink" Target="http://www.scipy.org/Numpy_Example_List" TargetMode="External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cipy.org/Tentative_NumPy_Tutorial" TargetMode="External"/><Relationship Id="rId5" Type="http://schemas.openxmlformats.org/officeDocument/2006/relationships/hyperlink" Target="http://docs.scipy.org/doc/numpy/user/index.html" TargetMode="External"/><Relationship Id="rId4" Type="http://schemas.openxmlformats.org/officeDocument/2006/relationships/hyperlink" Target="http://docs.scipy.org/doc/numpy/reference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jp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250" y="12700"/>
            <a:ext cx="9601200" cy="7023100"/>
          </a:xfrm>
          <a:custGeom>
            <a:avLst/>
            <a:gdLst/>
            <a:ahLst/>
            <a:cxnLst/>
            <a:rect l="l" t="t" r="r" b="b"/>
            <a:pathLst>
              <a:path w="9601200" h="7023100">
                <a:moveTo>
                  <a:pt x="0" y="7023100"/>
                </a:moveTo>
                <a:lnTo>
                  <a:pt x="9601200" y="7023100"/>
                </a:lnTo>
                <a:lnTo>
                  <a:pt x="9601200" y="0"/>
                </a:lnTo>
                <a:lnTo>
                  <a:pt x="0" y="0"/>
                </a:lnTo>
                <a:lnTo>
                  <a:pt x="0" y="702310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7607" y="1998941"/>
            <a:ext cx="7515225" cy="2126615"/>
          </a:xfrm>
          <a:prstGeom prst="rect">
            <a:avLst/>
          </a:prstGeom>
        </p:spPr>
        <p:txBody>
          <a:bodyPr vert="horz" wrap="square" lIns="0" tIns="324485" rIns="0" bIns="0" rtlCol="0">
            <a:spAutoFit/>
          </a:bodyPr>
          <a:lstStyle/>
          <a:p>
            <a:pPr marL="1938020" marR="5080" indent="-1925955">
              <a:lnSpc>
                <a:spcPct val="74300"/>
              </a:lnSpc>
              <a:spcBef>
                <a:spcPts val="2555"/>
              </a:spcBef>
            </a:pPr>
            <a:r>
              <a:rPr sz="7900" spc="215" dirty="0"/>
              <a:t>Introduction</a:t>
            </a:r>
            <a:r>
              <a:rPr sz="7900" spc="-509" dirty="0"/>
              <a:t> </a:t>
            </a:r>
            <a:r>
              <a:rPr sz="7900" spc="515" dirty="0"/>
              <a:t>to  </a:t>
            </a:r>
            <a:r>
              <a:rPr sz="7900" spc="285" dirty="0"/>
              <a:t>NumPy</a:t>
            </a:r>
            <a:endParaRPr sz="7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1898" y="718807"/>
            <a:ext cx="75933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Array </a:t>
            </a:r>
            <a:r>
              <a:rPr spc="145" dirty="0"/>
              <a:t>Element </a:t>
            </a:r>
            <a:r>
              <a:rPr spc="85" dirty="0"/>
              <a:t>Type</a:t>
            </a:r>
            <a:r>
              <a:rPr spc="-860" dirty="0"/>
              <a:t> </a:t>
            </a:r>
            <a:r>
              <a:rPr spc="160" dirty="0"/>
              <a:t>(dtype)</a:t>
            </a:r>
          </a:p>
        </p:txBody>
      </p:sp>
      <p:sp>
        <p:nvSpPr>
          <p:cNvPr id="3" name="object 3"/>
          <p:cNvSpPr/>
          <p:nvPr/>
        </p:nvSpPr>
        <p:spPr>
          <a:xfrm>
            <a:off x="1300480" y="1783079"/>
            <a:ext cx="101600" cy="101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00480" y="2240279"/>
            <a:ext cx="101600" cy="101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38960" y="3540759"/>
            <a:ext cx="101600" cy="101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38960" y="3997959"/>
            <a:ext cx="101600" cy="101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38960" y="4455159"/>
            <a:ext cx="101600" cy="101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38960" y="4912359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38860" y="1503159"/>
            <a:ext cx="7973059" cy="439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0700" marR="259079">
              <a:lnSpc>
                <a:spcPct val="146300"/>
              </a:lnSpc>
              <a:spcBef>
                <a:spcPts val="95"/>
              </a:spcBef>
            </a:pPr>
            <a:r>
              <a:rPr sz="2050" b="1" spc="10" dirty="0">
                <a:solidFill>
                  <a:srgbClr val="EDEDED"/>
                </a:solidFill>
                <a:latin typeface="Arial"/>
                <a:cs typeface="Arial"/>
              </a:rPr>
              <a:t>NumPy </a:t>
            </a:r>
            <a:r>
              <a:rPr sz="2050" b="1" spc="-25" dirty="0">
                <a:solidFill>
                  <a:srgbClr val="EDEDED"/>
                </a:solidFill>
                <a:latin typeface="Arial"/>
                <a:cs typeface="Arial"/>
              </a:rPr>
              <a:t>arrays </a:t>
            </a:r>
            <a:r>
              <a:rPr sz="2050" b="1" spc="-20" dirty="0">
                <a:solidFill>
                  <a:srgbClr val="EDEDED"/>
                </a:solidFill>
                <a:latin typeface="Arial"/>
                <a:cs typeface="Arial"/>
              </a:rPr>
              <a:t>comprise </a:t>
            </a:r>
            <a:r>
              <a:rPr sz="2050" b="1" spc="20" dirty="0">
                <a:solidFill>
                  <a:srgbClr val="EDEDED"/>
                </a:solidFill>
                <a:latin typeface="Arial"/>
                <a:cs typeface="Arial"/>
              </a:rPr>
              <a:t>elements of </a:t>
            </a:r>
            <a:r>
              <a:rPr sz="2050" b="1" spc="15" dirty="0">
                <a:solidFill>
                  <a:srgbClr val="EDEDED"/>
                </a:solidFill>
                <a:latin typeface="Arial"/>
                <a:cs typeface="Arial"/>
              </a:rPr>
              <a:t>a </a:t>
            </a:r>
            <a:r>
              <a:rPr sz="2050" b="1" spc="-50" dirty="0">
                <a:solidFill>
                  <a:srgbClr val="EDEDED"/>
                </a:solidFill>
                <a:latin typeface="Arial"/>
                <a:cs typeface="Arial"/>
              </a:rPr>
              <a:t>single </a:t>
            </a:r>
            <a:r>
              <a:rPr sz="2050" b="1" spc="10" dirty="0">
                <a:solidFill>
                  <a:srgbClr val="EDEDED"/>
                </a:solidFill>
                <a:latin typeface="Arial"/>
                <a:cs typeface="Arial"/>
              </a:rPr>
              <a:t>data </a:t>
            </a:r>
            <a:r>
              <a:rPr sz="2050" b="1" spc="-5" dirty="0">
                <a:solidFill>
                  <a:srgbClr val="EDEDED"/>
                </a:solidFill>
                <a:latin typeface="Arial"/>
                <a:cs typeface="Arial"/>
              </a:rPr>
              <a:t>type  </a:t>
            </a:r>
            <a:r>
              <a:rPr sz="2050" b="1" spc="-30" dirty="0">
                <a:solidFill>
                  <a:srgbClr val="EDEDED"/>
                </a:solidFill>
                <a:latin typeface="Arial"/>
                <a:cs typeface="Arial"/>
              </a:rPr>
              <a:t>The </a:t>
            </a:r>
            <a:r>
              <a:rPr sz="2050" b="1" spc="-5" dirty="0">
                <a:solidFill>
                  <a:srgbClr val="EDEDED"/>
                </a:solidFill>
                <a:latin typeface="Arial"/>
                <a:cs typeface="Arial"/>
              </a:rPr>
              <a:t>type </a:t>
            </a:r>
            <a:r>
              <a:rPr sz="2050" b="1" spc="-10" dirty="0">
                <a:solidFill>
                  <a:srgbClr val="EDEDED"/>
                </a:solidFill>
                <a:latin typeface="Arial"/>
                <a:cs typeface="Arial"/>
              </a:rPr>
              <a:t>object </a:t>
            </a:r>
            <a:r>
              <a:rPr sz="2050" b="1" spc="-85" dirty="0">
                <a:solidFill>
                  <a:srgbClr val="EDEDED"/>
                </a:solidFill>
                <a:latin typeface="Arial"/>
                <a:cs typeface="Arial"/>
              </a:rPr>
              <a:t>is </a:t>
            </a:r>
            <a:r>
              <a:rPr sz="2050" b="1" spc="-70" dirty="0">
                <a:solidFill>
                  <a:srgbClr val="EDEDED"/>
                </a:solidFill>
                <a:latin typeface="Arial"/>
                <a:cs typeface="Arial"/>
              </a:rPr>
              <a:t>accessible </a:t>
            </a:r>
            <a:r>
              <a:rPr sz="2050" b="1" spc="10" dirty="0">
                <a:solidFill>
                  <a:srgbClr val="EDEDED"/>
                </a:solidFill>
                <a:latin typeface="Arial"/>
                <a:cs typeface="Arial"/>
              </a:rPr>
              <a:t>through </a:t>
            </a:r>
            <a:r>
              <a:rPr sz="2050" b="1" spc="25" dirty="0">
                <a:solidFill>
                  <a:srgbClr val="EDEDED"/>
                </a:solidFill>
                <a:latin typeface="Arial"/>
                <a:cs typeface="Arial"/>
              </a:rPr>
              <a:t>the </a:t>
            </a: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.dtype</a:t>
            </a:r>
            <a:r>
              <a:rPr sz="2050" b="1" spc="-495" dirty="0">
                <a:solidFill>
                  <a:srgbClr val="EDEDED"/>
                </a:solidFill>
                <a:latin typeface="Courier New"/>
                <a:cs typeface="Courier New"/>
              </a:rPr>
              <a:t> </a:t>
            </a:r>
            <a:r>
              <a:rPr sz="2050" b="1" spc="25" dirty="0">
                <a:solidFill>
                  <a:srgbClr val="EDEDED"/>
                </a:solidFill>
                <a:latin typeface="Arial"/>
                <a:cs typeface="Arial"/>
              </a:rPr>
              <a:t>attribute</a:t>
            </a:r>
            <a:endParaRPr sz="2050">
              <a:latin typeface="Arial"/>
              <a:cs typeface="Arial"/>
            </a:endParaRPr>
          </a:p>
          <a:p>
            <a:pPr marL="1058545" marR="5080" indent="-1046480">
              <a:lnSpc>
                <a:spcPct val="156100"/>
              </a:lnSpc>
              <a:spcBef>
                <a:spcPts val="2320"/>
              </a:spcBef>
            </a:pPr>
            <a:r>
              <a:rPr sz="2050" b="1" spc="50" dirty="0">
                <a:solidFill>
                  <a:srgbClr val="EDEDED"/>
                </a:solidFill>
                <a:latin typeface="Arial"/>
                <a:cs typeface="Arial"/>
              </a:rPr>
              <a:t>Here </a:t>
            </a:r>
            <a:r>
              <a:rPr sz="2050" b="1" spc="25" dirty="0">
                <a:solidFill>
                  <a:srgbClr val="EDEDED"/>
                </a:solidFill>
                <a:latin typeface="Arial"/>
                <a:cs typeface="Arial"/>
              </a:rPr>
              <a:t>are </a:t>
            </a:r>
            <a:r>
              <a:rPr sz="2050" b="1" spc="15" dirty="0">
                <a:solidFill>
                  <a:srgbClr val="EDEDED"/>
                </a:solidFill>
                <a:latin typeface="Arial"/>
                <a:cs typeface="Arial"/>
              </a:rPr>
              <a:t>a </a:t>
            </a:r>
            <a:r>
              <a:rPr sz="2050" b="1" spc="35" dirty="0">
                <a:solidFill>
                  <a:srgbClr val="EDEDED"/>
                </a:solidFill>
                <a:latin typeface="Arial"/>
                <a:cs typeface="Arial"/>
              </a:rPr>
              <a:t>few </a:t>
            </a:r>
            <a:r>
              <a:rPr sz="2050" b="1" spc="20" dirty="0">
                <a:solidFill>
                  <a:srgbClr val="EDEDED"/>
                </a:solidFill>
                <a:latin typeface="Arial"/>
                <a:cs typeface="Arial"/>
              </a:rPr>
              <a:t>of </a:t>
            </a:r>
            <a:r>
              <a:rPr sz="2050" b="1" spc="25" dirty="0">
                <a:solidFill>
                  <a:srgbClr val="EDEDED"/>
                </a:solidFill>
                <a:latin typeface="Arial"/>
                <a:cs typeface="Arial"/>
              </a:rPr>
              <a:t>the </a:t>
            </a:r>
            <a:r>
              <a:rPr sz="2050" b="1" spc="-5" dirty="0">
                <a:solidFill>
                  <a:srgbClr val="EDEDED"/>
                </a:solidFill>
                <a:latin typeface="Arial"/>
                <a:cs typeface="Arial"/>
              </a:rPr>
              <a:t>most </a:t>
            </a:r>
            <a:r>
              <a:rPr sz="2050" b="1" spc="30" dirty="0">
                <a:solidFill>
                  <a:srgbClr val="EDEDED"/>
                </a:solidFill>
                <a:latin typeface="Arial"/>
                <a:cs typeface="Arial"/>
              </a:rPr>
              <a:t>important </a:t>
            </a:r>
            <a:r>
              <a:rPr sz="2050" b="1" spc="10" dirty="0">
                <a:solidFill>
                  <a:srgbClr val="EDEDED"/>
                </a:solidFill>
                <a:latin typeface="Arial"/>
                <a:cs typeface="Arial"/>
              </a:rPr>
              <a:t>attributes </a:t>
            </a:r>
            <a:r>
              <a:rPr sz="2050" b="1" spc="20" dirty="0">
                <a:solidFill>
                  <a:srgbClr val="EDEDED"/>
                </a:solidFill>
                <a:latin typeface="Arial"/>
                <a:cs typeface="Arial"/>
              </a:rPr>
              <a:t>of </a:t>
            </a:r>
            <a:r>
              <a:rPr sz="2050" b="1" dirty="0">
                <a:solidFill>
                  <a:srgbClr val="EDEDED"/>
                </a:solidFill>
                <a:latin typeface="Arial"/>
                <a:cs typeface="Arial"/>
              </a:rPr>
              <a:t>dtype</a:t>
            </a:r>
            <a:r>
              <a:rPr sz="2050" b="1" spc="-305" dirty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sz="2050" b="1" spc="-30" dirty="0">
                <a:solidFill>
                  <a:srgbClr val="EDEDED"/>
                </a:solidFill>
                <a:latin typeface="Arial"/>
                <a:cs typeface="Arial"/>
              </a:rPr>
              <a:t>objects  </a:t>
            </a:r>
            <a:r>
              <a:rPr sz="2050" b="1" spc="15" dirty="0">
                <a:solidFill>
                  <a:srgbClr val="AAAAED"/>
                </a:solidFill>
                <a:latin typeface="Courier New"/>
                <a:cs typeface="Courier New"/>
              </a:rPr>
              <a:t>dtype.byteorder </a:t>
            </a:r>
            <a:r>
              <a:rPr sz="2050" b="1" spc="30" dirty="0">
                <a:solidFill>
                  <a:srgbClr val="EDEDED"/>
                </a:solidFill>
                <a:latin typeface="Arial"/>
                <a:cs typeface="Arial"/>
              </a:rPr>
              <a:t>— </a:t>
            </a:r>
            <a:r>
              <a:rPr sz="2050" b="1" spc="-35" dirty="0">
                <a:solidFill>
                  <a:srgbClr val="EDEDED"/>
                </a:solidFill>
                <a:latin typeface="Arial"/>
                <a:cs typeface="Arial"/>
              </a:rPr>
              <a:t>big </a:t>
            </a:r>
            <a:r>
              <a:rPr sz="2050" b="1" spc="35" dirty="0">
                <a:solidFill>
                  <a:srgbClr val="EDEDED"/>
                </a:solidFill>
                <a:latin typeface="Arial"/>
                <a:cs typeface="Arial"/>
              </a:rPr>
              <a:t>or </a:t>
            </a:r>
            <a:r>
              <a:rPr sz="2050" b="1" spc="10" dirty="0">
                <a:solidFill>
                  <a:srgbClr val="EDEDED"/>
                </a:solidFill>
                <a:latin typeface="Arial"/>
                <a:cs typeface="Arial"/>
              </a:rPr>
              <a:t>little </a:t>
            </a:r>
            <a:r>
              <a:rPr sz="2050" b="1" spc="15" dirty="0">
                <a:solidFill>
                  <a:srgbClr val="EDEDED"/>
                </a:solidFill>
                <a:latin typeface="Arial"/>
                <a:cs typeface="Arial"/>
              </a:rPr>
              <a:t>endian  </a:t>
            </a:r>
            <a:r>
              <a:rPr sz="2050" b="1" spc="15" dirty="0">
                <a:solidFill>
                  <a:srgbClr val="AAAAED"/>
                </a:solidFill>
                <a:latin typeface="Courier New"/>
                <a:cs typeface="Courier New"/>
              </a:rPr>
              <a:t>dtype.itemsize</a:t>
            </a:r>
            <a:r>
              <a:rPr sz="2050" b="1" spc="-735" dirty="0">
                <a:solidFill>
                  <a:srgbClr val="AAAAED"/>
                </a:solidFill>
                <a:latin typeface="Courier New"/>
                <a:cs typeface="Courier New"/>
              </a:rPr>
              <a:t> </a:t>
            </a:r>
            <a:r>
              <a:rPr sz="2050" b="1" spc="30" dirty="0">
                <a:solidFill>
                  <a:srgbClr val="EDEDED"/>
                </a:solidFill>
                <a:latin typeface="Arial"/>
                <a:cs typeface="Arial"/>
              </a:rPr>
              <a:t>— </a:t>
            </a:r>
            <a:r>
              <a:rPr sz="2050" b="1" spc="45" dirty="0">
                <a:solidFill>
                  <a:srgbClr val="EDEDED"/>
                </a:solidFill>
                <a:latin typeface="Arial"/>
                <a:cs typeface="Arial"/>
              </a:rPr>
              <a:t>element </a:t>
            </a:r>
            <a:r>
              <a:rPr sz="2050" b="1" spc="-60" dirty="0">
                <a:solidFill>
                  <a:srgbClr val="EDEDED"/>
                </a:solidFill>
                <a:latin typeface="Arial"/>
                <a:cs typeface="Arial"/>
              </a:rPr>
              <a:t>size </a:t>
            </a:r>
            <a:r>
              <a:rPr sz="2050" b="1" spc="20" dirty="0">
                <a:solidFill>
                  <a:srgbClr val="EDEDED"/>
                </a:solidFill>
                <a:latin typeface="Arial"/>
                <a:cs typeface="Arial"/>
              </a:rPr>
              <a:t>of </a:t>
            </a:r>
            <a:r>
              <a:rPr sz="2050" b="1" spc="-30" dirty="0">
                <a:solidFill>
                  <a:srgbClr val="EDEDED"/>
                </a:solidFill>
                <a:latin typeface="Arial"/>
                <a:cs typeface="Arial"/>
              </a:rPr>
              <a:t>this </a:t>
            </a:r>
            <a:r>
              <a:rPr sz="2050" b="1" dirty="0">
                <a:solidFill>
                  <a:srgbClr val="EDEDED"/>
                </a:solidFill>
                <a:latin typeface="Arial"/>
                <a:cs typeface="Arial"/>
              </a:rPr>
              <a:t>dtype</a:t>
            </a:r>
            <a:endParaRPr sz="2050">
              <a:latin typeface="Arial"/>
              <a:cs typeface="Arial"/>
            </a:endParaRPr>
          </a:p>
          <a:p>
            <a:pPr marL="1058545">
              <a:lnSpc>
                <a:spcPct val="100000"/>
              </a:lnSpc>
              <a:spcBef>
                <a:spcPts val="1140"/>
              </a:spcBef>
            </a:pPr>
            <a:r>
              <a:rPr sz="2050" b="1" spc="15" dirty="0">
                <a:solidFill>
                  <a:srgbClr val="AAAAED"/>
                </a:solidFill>
                <a:latin typeface="Courier New"/>
                <a:cs typeface="Courier New"/>
              </a:rPr>
              <a:t>dtype.name</a:t>
            </a:r>
            <a:r>
              <a:rPr sz="2050" b="1" spc="-800" dirty="0">
                <a:solidFill>
                  <a:srgbClr val="AAAAED"/>
                </a:solidFill>
                <a:latin typeface="Courier New"/>
                <a:cs typeface="Courier New"/>
              </a:rPr>
              <a:t> </a:t>
            </a:r>
            <a:r>
              <a:rPr sz="2050" b="1" spc="30" dirty="0">
                <a:solidFill>
                  <a:srgbClr val="EDEDED"/>
                </a:solidFill>
                <a:latin typeface="Arial"/>
                <a:cs typeface="Arial"/>
              </a:rPr>
              <a:t>— </a:t>
            </a:r>
            <a:r>
              <a:rPr sz="2050" b="1" spc="15" dirty="0">
                <a:solidFill>
                  <a:srgbClr val="EDEDED"/>
                </a:solidFill>
                <a:latin typeface="Arial"/>
                <a:cs typeface="Arial"/>
              </a:rPr>
              <a:t>a </a:t>
            </a:r>
            <a:r>
              <a:rPr sz="2050" b="1" spc="30" dirty="0">
                <a:solidFill>
                  <a:srgbClr val="EDEDED"/>
                </a:solidFill>
                <a:latin typeface="Arial"/>
                <a:cs typeface="Arial"/>
              </a:rPr>
              <a:t>name </a:t>
            </a:r>
            <a:r>
              <a:rPr sz="2050" b="1" spc="35" dirty="0">
                <a:solidFill>
                  <a:srgbClr val="EDEDED"/>
                </a:solidFill>
                <a:latin typeface="Arial"/>
                <a:cs typeface="Arial"/>
              </a:rPr>
              <a:t>for </a:t>
            </a:r>
            <a:r>
              <a:rPr sz="2050" b="1" spc="-30" dirty="0">
                <a:solidFill>
                  <a:srgbClr val="EDEDED"/>
                </a:solidFill>
                <a:latin typeface="Arial"/>
                <a:cs typeface="Arial"/>
              </a:rPr>
              <a:t>this </a:t>
            </a:r>
            <a:r>
              <a:rPr sz="2050" b="1" dirty="0">
                <a:solidFill>
                  <a:srgbClr val="EDEDED"/>
                </a:solidFill>
                <a:latin typeface="Arial"/>
                <a:cs typeface="Arial"/>
              </a:rPr>
              <a:t>dtype </a:t>
            </a:r>
            <a:r>
              <a:rPr sz="2050" b="1" spc="-10" dirty="0">
                <a:solidFill>
                  <a:srgbClr val="EDEDED"/>
                </a:solidFill>
                <a:latin typeface="Arial"/>
                <a:cs typeface="Arial"/>
              </a:rPr>
              <a:t>object</a:t>
            </a:r>
            <a:endParaRPr sz="2050">
              <a:latin typeface="Arial"/>
              <a:cs typeface="Arial"/>
            </a:endParaRPr>
          </a:p>
          <a:p>
            <a:pPr marL="1058545">
              <a:lnSpc>
                <a:spcPct val="100000"/>
              </a:lnSpc>
              <a:spcBef>
                <a:spcPts val="1140"/>
              </a:spcBef>
            </a:pPr>
            <a:r>
              <a:rPr sz="2050" b="1" spc="15" dirty="0">
                <a:solidFill>
                  <a:srgbClr val="AAAAED"/>
                </a:solidFill>
                <a:latin typeface="Courier New"/>
                <a:cs typeface="Courier New"/>
              </a:rPr>
              <a:t>dtype.type</a:t>
            </a:r>
            <a:r>
              <a:rPr sz="2050" b="1" spc="-670" dirty="0">
                <a:solidFill>
                  <a:srgbClr val="AAAAED"/>
                </a:solidFill>
                <a:latin typeface="Courier New"/>
                <a:cs typeface="Courier New"/>
              </a:rPr>
              <a:t> </a:t>
            </a:r>
            <a:r>
              <a:rPr sz="2050" b="1" spc="30" dirty="0">
                <a:solidFill>
                  <a:srgbClr val="EDEDED"/>
                </a:solidFill>
                <a:latin typeface="Arial"/>
                <a:cs typeface="Arial"/>
              </a:rPr>
              <a:t>— </a:t>
            </a:r>
            <a:r>
              <a:rPr sz="2050" b="1" spc="-5" dirty="0">
                <a:solidFill>
                  <a:srgbClr val="EDEDED"/>
                </a:solidFill>
                <a:latin typeface="Arial"/>
                <a:cs typeface="Arial"/>
              </a:rPr>
              <a:t>type </a:t>
            </a:r>
            <a:r>
              <a:rPr sz="2050" b="1" spc="-10" dirty="0">
                <a:solidFill>
                  <a:srgbClr val="EDEDED"/>
                </a:solidFill>
                <a:latin typeface="Arial"/>
                <a:cs typeface="Arial"/>
              </a:rPr>
              <a:t>object </a:t>
            </a:r>
            <a:r>
              <a:rPr sz="2050" b="1" spc="-20" dirty="0">
                <a:solidFill>
                  <a:srgbClr val="EDEDED"/>
                </a:solidFill>
                <a:latin typeface="Arial"/>
                <a:cs typeface="Arial"/>
              </a:rPr>
              <a:t>used </a:t>
            </a:r>
            <a:r>
              <a:rPr sz="2050" b="1" spc="20" dirty="0">
                <a:solidFill>
                  <a:srgbClr val="EDEDED"/>
                </a:solidFill>
                <a:latin typeface="Arial"/>
                <a:cs typeface="Arial"/>
              </a:rPr>
              <a:t>to </a:t>
            </a:r>
            <a:r>
              <a:rPr sz="2050" b="1" spc="-5" dirty="0">
                <a:solidFill>
                  <a:srgbClr val="EDEDED"/>
                </a:solidFill>
                <a:latin typeface="Arial"/>
                <a:cs typeface="Arial"/>
              </a:rPr>
              <a:t>create </a:t>
            </a:r>
            <a:r>
              <a:rPr sz="2050" b="1" spc="-75" dirty="0">
                <a:solidFill>
                  <a:srgbClr val="EDEDED"/>
                </a:solidFill>
                <a:latin typeface="Arial"/>
                <a:cs typeface="Arial"/>
              </a:rPr>
              <a:t>scalars</a:t>
            </a:r>
            <a:endParaRPr sz="2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Times New Roman"/>
              <a:cs typeface="Times New Roman"/>
            </a:endParaRPr>
          </a:p>
          <a:p>
            <a:pPr marL="2466340">
              <a:lnSpc>
                <a:spcPct val="100000"/>
              </a:lnSpc>
            </a:pPr>
            <a:r>
              <a:rPr sz="2050" b="1" spc="10" dirty="0">
                <a:solidFill>
                  <a:srgbClr val="EDEDED"/>
                </a:solidFill>
                <a:latin typeface="Arial"/>
                <a:cs typeface="Arial"/>
              </a:rPr>
              <a:t>There </a:t>
            </a:r>
            <a:r>
              <a:rPr sz="2050" b="1" spc="25" dirty="0">
                <a:solidFill>
                  <a:srgbClr val="EDEDED"/>
                </a:solidFill>
                <a:latin typeface="Arial"/>
                <a:cs typeface="Arial"/>
              </a:rPr>
              <a:t>are </a:t>
            </a:r>
            <a:r>
              <a:rPr sz="2050" b="1" dirty="0">
                <a:solidFill>
                  <a:srgbClr val="EDEDED"/>
                </a:solidFill>
                <a:latin typeface="Arial"/>
                <a:cs typeface="Arial"/>
              </a:rPr>
              <a:t>many</a:t>
            </a:r>
            <a:r>
              <a:rPr sz="2050" b="1" spc="-25" dirty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sz="2050" b="1" dirty="0">
                <a:solidFill>
                  <a:srgbClr val="EDEDED"/>
                </a:solidFill>
                <a:latin typeface="Arial"/>
                <a:cs typeface="Arial"/>
              </a:rPr>
              <a:t>others...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5979" y="830568"/>
            <a:ext cx="579945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-35" dirty="0"/>
              <a:t>Array </a:t>
            </a:r>
            <a:r>
              <a:rPr sz="2050" spc="-20" dirty="0"/>
              <a:t>dtypes </a:t>
            </a:r>
            <a:r>
              <a:rPr sz="2050" spc="25" dirty="0"/>
              <a:t>are </a:t>
            </a:r>
            <a:r>
              <a:rPr sz="2050" spc="-40" dirty="0"/>
              <a:t>usually </a:t>
            </a:r>
            <a:r>
              <a:rPr sz="2050" spc="40" dirty="0"/>
              <a:t>inferred</a:t>
            </a:r>
            <a:r>
              <a:rPr sz="2050" dirty="0"/>
              <a:t> </a:t>
            </a:r>
            <a:r>
              <a:rPr sz="2050" spc="-15" dirty="0"/>
              <a:t>automatically</a:t>
            </a:r>
            <a:endParaRPr sz="2050"/>
          </a:p>
        </p:txBody>
      </p:sp>
      <p:sp>
        <p:nvSpPr>
          <p:cNvPr id="3" name="object 3"/>
          <p:cNvSpPr txBox="1"/>
          <p:nvPr/>
        </p:nvSpPr>
        <p:spPr>
          <a:xfrm>
            <a:off x="2903220" y="3390887"/>
            <a:ext cx="424243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spc="-20" dirty="0">
                <a:solidFill>
                  <a:srgbClr val="EDEDED"/>
                </a:solidFill>
                <a:latin typeface="Arial"/>
                <a:cs typeface="Arial"/>
              </a:rPr>
              <a:t>But </a:t>
            </a:r>
            <a:r>
              <a:rPr sz="2050" b="1" spc="-60" dirty="0">
                <a:solidFill>
                  <a:srgbClr val="EDEDED"/>
                </a:solidFill>
                <a:latin typeface="Arial"/>
                <a:cs typeface="Arial"/>
              </a:rPr>
              <a:t>can </a:t>
            </a:r>
            <a:r>
              <a:rPr sz="2050" b="1" spc="-55" dirty="0">
                <a:solidFill>
                  <a:srgbClr val="EDEDED"/>
                </a:solidFill>
                <a:latin typeface="Arial"/>
                <a:cs typeface="Arial"/>
              </a:rPr>
              <a:t>also </a:t>
            </a:r>
            <a:r>
              <a:rPr sz="2050" b="1" spc="25" dirty="0">
                <a:solidFill>
                  <a:srgbClr val="EDEDED"/>
                </a:solidFill>
                <a:latin typeface="Arial"/>
                <a:cs typeface="Arial"/>
              </a:rPr>
              <a:t>be </a:t>
            </a:r>
            <a:r>
              <a:rPr sz="2050" b="1" spc="-25" dirty="0">
                <a:solidFill>
                  <a:srgbClr val="EDEDED"/>
                </a:solidFill>
                <a:latin typeface="Arial"/>
                <a:cs typeface="Arial"/>
              </a:rPr>
              <a:t>specified</a:t>
            </a:r>
            <a:r>
              <a:rPr sz="2050" b="1" spc="75" dirty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sz="2050" b="1" spc="-25" dirty="0">
                <a:solidFill>
                  <a:srgbClr val="EDEDED"/>
                </a:solidFill>
                <a:latin typeface="Arial"/>
                <a:cs typeface="Arial"/>
              </a:rPr>
              <a:t>explicitly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0600" y="1239519"/>
            <a:ext cx="8067040" cy="5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600" y="3271520"/>
            <a:ext cx="8067040" cy="5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57640" y="1239519"/>
            <a:ext cx="101600" cy="2082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9000" y="1239519"/>
            <a:ext cx="101600" cy="2082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39800" y="1290319"/>
            <a:ext cx="8168640" cy="1808480"/>
          </a:xfrm>
          <a:prstGeom prst="rect">
            <a:avLst/>
          </a:prstGeom>
          <a:solidFill>
            <a:srgbClr val="3D3D3D"/>
          </a:solidFill>
        </p:spPr>
        <p:txBody>
          <a:bodyPr vert="horz" wrap="square" lIns="0" tIns="27939" rIns="0" bIns="0" rtlCol="0">
            <a:spAutoFit/>
          </a:bodyPr>
          <a:lstStyle/>
          <a:p>
            <a:pPr marL="40005" marR="5559425">
              <a:lnSpc>
                <a:spcPct val="206100"/>
              </a:lnSpc>
              <a:spcBef>
                <a:spcPts val="219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16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 a =</a:t>
            </a:r>
            <a:r>
              <a:rPr sz="1100" b="1" spc="-4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np.array([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])  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17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100" b="1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a.dtype</a:t>
            </a:r>
            <a:endParaRPr sz="11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Out[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17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dtype(</a:t>
            </a:r>
            <a:r>
              <a:rPr sz="1100" b="1" spc="10" dirty="0">
                <a:solidFill>
                  <a:srgbClr val="CC9393"/>
                </a:solidFill>
                <a:latin typeface="Courier New"/>
                <a:cs typeface="Courier New"/>
              </a:rPr>
              <a:t>'int64'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40005">
              <a:lnSpc>
                <a:spcPct val="100000"/>
              </a:lnSpc>
              <a:spcBef>
                <a:spcPts val="5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18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 b =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np.array([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4.567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40005" marR="5986145">
              <a:lnSpc>
                <a:spcPct val="103000"/>
              </a:lnSpc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19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 b.dtype  Out[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19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100" b="1" spc="-4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dtype(</a:t>
            </a:r>
            <a:r>
              <a:rPr sz="1100" b="1" spc="10" dirty="0">
                <a:solidFill>
                  <a:srgbClr val="CC9393"/>
                </a:solidFill>
                <a:latin typeface="Courier New"/>
                <a:cs typeface="Courier New"/>
              </a:rPr>
              <a:t>'float64'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90600" y="3799840"/>
            <a:ext cx="8067040" cy="5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0600" y="5486400"/>
            <a:ext cx="8067040" cy="5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57640" y="3799840"/>
            <a:ext cx="101600" cy="17373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9000" y="3799840"/>
            <a:ext cx="101600" cy="17373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39800" y="3850640"/>
            <a:ext cx="8168640" cy="1463040"/>
          </a:xfrm>
          <a:prstGeom prst="rect">
            <a:avLst/>
          </a:prstGeom>
          <a:solidFill>
            <a:srgbClr val="3D3D3D"/>
          </a:solidFill>
        </p:spPr>
        <p:txBody>
          <a:bodyPr vert="horz" wrap="square" lIns="0" tIns="27939" rIns="0" bIns="0" rtlCol="0">
            <a:spAutoFit/>
          </a:bodyPr>
          <a:lstStyle/>
          <a:p>
            <a:pPr marL="40005" marR="4022725">
              <a:lnSpc>
                <a:spcPct val="206100"/>
              </a:lnSpc>
              <a:spcBef>
                <a:spcPts val="219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20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 a = np.array([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], dtype=np.float32)  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21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a.dtype</a:t>
            </a:r>
            <a:endParaRPr sz="11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Out[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21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dtype(</a:t>
            </a:r>
            <a:r>
              <a:rPr sz="1100" b="1" spc="10" dirty="0">
                <a:solidFill>
                  <a:srgbClr val="CC9393"/>
                </a:solidFill>
                <a:latin typeface="Courier New"/>
                <a:cs typeface="Courier New"/>
              </a:rPr>
              <a:t>'int64'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40005">
              <a:lnSpc>
                <a:spcPct val="100000"/>
              </a:lnSpc>
              <a:spcBef>
                <a:spcPts val="5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22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a</a:t>
            </a:r>
            <a:endParaRPr sz="11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40"/>
              </a:spcBef>
              <a:tabLst>
                <a:tab pos="1918335" algn="l"/>
                <a:tab pos="2345055" algn="l"/>
              </a:tabLst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Out[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22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100" b="1" spc="2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array([</a:t>
            </a:r>
            <a:r>
              <a:rPr sz="1100" b="1" spc="2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1.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2.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3.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], dtype=float32)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898" y="482392"/>
            <a:ext cx="6581140" cy="1361440"/>
          </a:xfrm>
          <a:prstGeom prst="rect">
            <a:avLst/>
          </a:prstGeom>
        </p:spPr>
        <p:txBody>
          <a:bodyPr vert="horz" wrap="square" lIns="0" tIns="248920" rIns="0" bIns="0" rtlCol="0">
            <a:spAutoFit/>
          </a:bodyPr>
          <a:lstStyle/>
          <a:p>
            <a:pPr marL="2552700">
              <a:lnSpc>
                <a:spcPct val="100000"/>
              </a:lnSpc>
              <a:spcBef>
                <a:spcPts val="1960"/>
              </a:spcBef>
            </a:pPr>
            <a:r>
              <a:rPr spc="75" dirty="0"/>
              <a:t>Array</a:t>
            </a:r>
            <a:r>
              <a:rPr spc="-290" dirty="0"/>
              <a:t> </a:t>
            </a:r>
            <a:r>
              <a:rPr spc="105" dirty="0"/>
              <a:t>Creation</a:t>
            </a: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2050" spc="-55" dirty="0"/>
              <a:t>Explicitly </a:t>
            </a:r>
            <a:r>
              <a:rPr sz="2050" spc="60" dirty="0"/>
              <a:t>from </a:t>
            </a:r>
            <a:r>
              <a:rPr sz="2050" spc="15" dirty="0"/>
              <a:t>a </a:t>
            </a:r>
            <a:r>
              <a:rPr sz="2050" spc="-40" dirty="0"/>
              <a:t>list </a:t>
            </a:r>
            <a:r>
              <a:rPr sz="2050" spc="20" dirty="0"/>
              <a:t>of</a:t>
            </a:r>
            <a:r>
              <a:rPr sz="2050" spc="-105" dirty="0"/>
              <a:t> </a:t>
            </a:r>
            <a:r>
              <a:rPr sz="2050" spc="-35" dirty="0"/>
              <a:t>values</a:t>
            </a:r>
            <a:endParaRPr sz="2050"/>
          </a:p>
        </p:txBody>
      </p:sp>
      <p:sp>
        <p:nvSpPr>
          <p:cNvPr id="3" name="object 3"/>
          <p:cNvSpPr txBox="1"/>
          <p:nvPr/>
        </p:nvSpPr>
        <p:spPr>
          <a:xfrm>
            <a:off x="469898" y="2852407"/>
            <a:ext cx="248920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spc="-180" dirty="0">
                <a:solidFill>
                  <a:srgbClr val="EDEDED"/>
                </a:solidFill>
                <a:latin typeface="Arial"/>
                <a:cs typeface="Arial"/>
              </a:rPr>
              <a:t>As </a:t>
            </a:r>
            <a:r>
              <a:rPr sz="2050" b="1" spc="15" dirty="0">
                <a:solidFill>
                  <a:srgbClr val="EDEDED"/>
                </a:solidFill>
                <a:latin typeface="Arial"/>
                <a:cs typeface="Arial"/>
              </a:rPr>
              <a:t>a </a:t>
            </a:r>
            <a:r>
              <a:rPr sz="2050" b="1" spc="-5" dirty="0">
                <a:solidFill>
                  <a:srgbClr val="EDEDED"/>
                </a:solidFill>
                <a:latin typeface="Arial"/>
                <a:cs typeface="Arial"/>
              </a:rPr>
              <a:t>range </a:t>
            </a:r>
            <a:r>
              <a:rPr sz="2050" b="1" spc="20" dirty="0">
                <a:solidFill>
                  <a:srgbClr val="EDEDED"/>
                </a:solidFill>
                <a:latin typeface="Arial"/>
                <a:cs typeface="Arial"/>
              </a:rPr>
              <a:t>of</a:t>
            </a:r>
            <a:r>
              <a:rPr sz="2050" b="1" spc="-365" dirty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sz="2050" b="1" spc="-35" dirty="0">
                <a:solidFill>
                  <a:srgbClr val="EDEDED"/>
                </a:solidFill>
                <a:latin typeface="Arial"/>
                <a:cs typeface="Arial"/>
              </a:rPr>
              <a:t>values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9898" y="4203687"/>
            <a:ext cx="472313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spc="-110" dirty="0">
                <a:solidFill>
                  <a:srgbClr val="EDEDED"/>
                </a:solidFill>
                <a:latin typeface="Arial"/>
                <a:cs typeface="Arial"/>
              </a:rPr>
              <a:t>By </a:t>
            </a:r>
            <a:r>
              <a:rPr sz="2050" b="1" spc="-50" dirty="0">
                <a:solidFill>
                  <a:srgbClr val="EDEDED"/>
                </a:solidFill>
                <a:latin typeface="Arial"/>
                <a:cs typeface="Arial"/>
              </a:rPr>
              <a:t>specifying </a:t>
            </a:r>
            <a:r>
              <a:rPr sz="2050" b="1" spc="25" dirty="0">
                <a:solidFill>
                  <a:srgbClr val="EDEDED"/>
                </a:solidFill>
                <a:latin typeface="Arial"/>
                <a:cs typeface="Arial"/>
              </a:rPr>
              <a:t>the </a:t>
            </a:r>
            <a:r>
              <a:rPr sz="2050" b="1" spc="45" dirty="0">
                <a:solidFill>
                  <a:srgbClr val="EDEDED"/>
                </a:solidFill>
                <a:latin typeface="Arial"/>
                <a:cs typeface="Arial"/>
              </a:rPr>
              <a:t>number </a:t>
            </a:r>
            <a:r>
              <a:rPr sz="2050" b="1" spc="20" dirty="0">
                <a:solidFill>
                  <a:srgbClr val="EDEDED"/>
                </a:solidFill>
                <a:latin typeface="Arial"/>
                <a:cs typeface="Arial"/>
              </a:rPr>
              <a:t>of</a:t>
            </a:r>
            <a:r>
              <a:rPr sz="2050" b="1" spc="45" dirty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sz="2050" b="1" spc="20" dirty="0">
                <a:solidFill>
                  <a:srgbClr val="EDEDED"/>
                </a:solidFill>
                <a:latin typeface="Arial"/>
                <a:cs typeface="Arial"/>
              </a:rPr>
              <a:t>elements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0600" y="1910079"/>
            <a:ext cx="8067040" cy="5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600" y="2733039"/>
            <a:ext cx="8067040" cy="5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57640" y="1910079"/>
            <a:ext cx="101600" cy="873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9000" y="1910079"/>
            <a:ext cx="101600" cy="873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39800" y="1960879"/>
            <a:ext cx="8168640" cy="599440"/>
          </a:xfrm>
          <a:prstGeom prst="rect">
            <a:avLst/>
          </a:prstGeom>
          <a:solidFill>
            <a:srgbClr val="3D3D3D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40005">
              <a:lnSpc>
                <a:spcPct val="100000"/>
              </a:lnSpc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100" b="1" spc="-4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np.array([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])</a:t>
            </a:r>
            <a:endParaRPr sz="11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Out[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 array([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-4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90600" y="3261359"/>
            <a:ext cx="8067040" cy="5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90600" y="4084320"/>
            <a:ext cx="8067040" cy="5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57640" y="3261359"/>
            <a:ext cx="101600" cy="873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9000" y="3261359"/>
            <a:ext cx="101600" cy="873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39800" y="3312159"/>
            <a:ext cx="8168640" cy="599440"/>
          </a:xfrm>
          <a:prstGeom prst="rect">
            <a:avLst/>
          </a:prstGeom>
          <a:solidFill>
            <a:srgbClr val="3D3D3D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40005">
              <a:lnSpc>
                <a:spcPct val="100000"/>
              </a:lnSpc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np.arange(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10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Out[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 array([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0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5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6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7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8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9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90600" y="4612640"/>
            <a:ext cx="8067040" cy="5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90600" y="5435600"/>
            <a:ext cx="8067040" cy="5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57640" y="4612640"/>
            <a:ext cx="101600" cy="873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9000" y="4612640"/>
            <a:ext cx="101600" cy="873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39800" y="4663440"/>
            <a:ext cx="8168640" cy="599440"/>
          </a:xfrm>
          <a:prstGeom prst="rect">
            <a:avLst/>
          </a:prstGeom>
          <a:solidFill>
            <a:srgbClr val="3D3D3D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40005">
              <a:lnSpc>
                <a:spcPct val="100000"/>
              </a:lnSpc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 np.linspace(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0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5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40"/>
              </a:spcBef>
              <a:tabLst>
                <a:tab pos="1747520" algn="l"/>
                <a:tab pos="2003425" algn="l"/>
                <a:tab pos="2600960" algn="l"/>
                <a:tab pos="3198495" algn="l"/>
                <a:tab pos="3796029" algn="l"/>
                <a:tab pos="4137660" algn="l"/>
              </a:tabLst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Out[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100" b="1" spc="2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array([</a:t>
            </a:r>
            <a:r>
              <a:rPr sz="1100" b="1" spc="2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0.	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0.25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0.5</a:t>
            </a:r>
            <a:r>
              <a:rPr sz="1100" b="1" spc="15" dirty="0">
                <a:solidFill>
                  <a:srgbClr val="8ACFD3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0.75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1.	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898" y="830570"/>
            <a:ext cx="187388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dirty="0"/>
              <a:t>Zero-initialized</a:t>
            </a:r>
            <a:endParaRPr sz="2050"/>
          </a:p>
        </p:txBody>
      </p:sp>
      <p:sp>
        <p:nvSpPr>
          <p:cNvPr id="3" name="object 3"/>
          <p:cNvSpPr txBox="1"/>
          <p:nvPr/>
        </p:nvSpPr>
        <p:spPr>
          <a:xfrm>
            <a:off x="469898" y="2527287"/>
            <a:ext cx="181292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dirty="0">
                <a:solidFill>
                  <a:srgbClr val="EDEDED"/>
                </a:solidFill>
                <a:latin typeface="Arial"/>
                <a:cs typeface="Arial"/>
              </a:rPr>
              <a:t>One-initialized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9898" y="3878567"/>
            <a:ext cx="156908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dirty="0">
                <a:solidFill>
                  <a:srgbClr val="EDEDED"/>
                </a:solidFill>
                <a:latin typeface="Arial"/>
                <a:cs typeface="Arial"/>
              </a:rPr>
              <a:t>Uninitialized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0600" y="1239519"/>
            <a:ext cx="8067040" cy="5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600" y="2407920"/>
            <a:ext cx="8067040" cy="5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57640" y="1239519"/>
            <a:ext cx="101600" cy="1219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9000" y="1239519"/>
            <a:ext cx="101600" cy="1219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39800" y="1290319"/>
            <a:ext cx="8168640" cy="944880"/>
          </a:xfrm>
          <a:prstGeom prst="rect">
            <a:avLst/>
          </a:prstGeom>
          <a:solidFill>
            <a:srgbClr val="3D3D3D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40005" marR="6156960">
              <a:lnSpc>
                <a:spcPct val="103000"/>
              </a:lnSpc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100" b="1" spc="-5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np.zeros((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))  Out[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endParaRPr sz="11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40"/>
              </a:spcBef>
              <a:tabLst>
                <a:tab pos="1235075" algn="l"/>
              </a:tabLst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array([[</a:t>
            </a:r>
            <a:r>
              <a:rPr sz="1100" b="1" spc="2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0.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0.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],</a:t>
            </a:r>
            <a:endParaRPr sz="11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40"/>
              </a:spcBef>
              <a:tabLst>
                <a:tab pos="637540" algn="l"/>
              </a:tabLst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[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0.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0.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]])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90600" y="2936239"/>
            <a:ext cx="8067040" cy="5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90600" y="3759200"/>
            <a:ext cx="8067040" cy="5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57640" y="2936239"/>
            <a:ext cx="101600" cy="8737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9000" y="2936239"/>
            <a:ext cx="101600" cy="8737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39800" y="2987039"/>
            <a:ext cx="8168640" cy="599440"/>
          </a:xfrm>
          <a:prstGeom prst="rect">
            <a:avLst/>
          </a:prstGeom>
          <a:solidFill>
            <a:srgbClr val="3D3D3D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40005">
              <a:lnSpc>
                <a:spcPct val="100000"/>
              </a:lnSpc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5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np.ones((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5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))</a:t>
            </a:r>
            <a:endParaRPr sz="11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40"/>
              </a:spcBef>
              <a:tabLst>
                <a:tab pos="1918335" algn="l"/>
                <a:tab pos="2345055" algn="l"/>
                <a:tab pos="2771775" algn="l"/>
                <a:tab pos="3198495" algn="l"/>
              </a:tabLst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Out[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5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100" b="1" spc="2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array([[</a:t>
            </a:r>
            <a:r>
              <a:rPr sz="1100" b="1" spc="2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1.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1.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1.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1.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1.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]])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90600" y="4287520"/>
            <a:ext cx="8067040" cy="5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90600" y="5110479"/>
            <a:ext cx="8067040" cy="5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57640" y="4287520"/>
            <a:ext cx="101600" cy="8737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9000" y="4287520"/>
            <a:ext cx="101600" cy="8737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9800" y="4338320"/>
            <a:ext cx="8168640" cy="599440"/>
          </a:xfrm>
          <a:custGeom>
            <a:avLst/>
            <a:gdLst/>
            <a:ahLst/>
            <a:cxnLst/>
            <a:rect l="l" t="t" r="r" b="b"/>
            <a:pathLst>
              <a:path w="8168640" h="599439">
                <a:moveTo>
                  <a:pt x="0" y="0"/>
                </a:moveTo>
                <a:lnTo>
                  <a:pt x="8168640" y="0"/>
                </a:lnTo>
                <a:lnTo>
                  <a:pt x="8168640" y="599439"/>
                </a:lnTo>
                <a:lnTo>
                  <a:pt x="0" y="599439"/>
                </a:lnTo>
                <a:lnTo>
                  <a:pt x="0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80438" y="4528807"/>
            <a:ext cx="2915285" cy="368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100" b="1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np.empty((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))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tabLst>
                <a:tab pos="1536065" algn="l"/>
              </a:tabLst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Out[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100" b="1" spc="2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array([[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2.12716633e-314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38676" y="4701527"/>
            <a:ext cx="137858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2.12716633e-314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60478" y="4701527"/>
            <a:ext cx="154940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2.15203762e-314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]])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898" y="830570"/>
            <a:ext cx="297815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-35" dirty="0"/>
              <a:t>Constant </a:t>
            </a:r>
            <a:r>
              <a:rPr sz="2050" spc="-20" dirty="0"/>
              <a:t>diagonal value</a:t>
            </a:r>
            <a:endParaRPr sz="2050"/>
          </a:p>
        </p:txBody>
      </p:sp>
      <p:sp>
        <p:nvSpPr>
          <p:cNvPr id="3" name="object 3"/>
          <p:cNvSpPr txBox="1"/>
          <p:nvPr/>
        </p:nvSpPr>
        <p:spPr>
          <a:xfrm>
            <a:off x="469898" y="2700007"/>
            <a:ext cx="302831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spc="25" dirty="0">
                <a:solidFill>
                  <a:srgbClr val="EDEDED"/>
                </a:solidFill>
                <a:latin typeface="Arial"/>
                <a:cs typeface="Arial"/>
              </a:rPr>
              <a:t>Multiple </a:t>
            </a:r>
            <a:r>
              <a:rPr sz="2050" b="1" spc="-20" dirty="0">
                <a:solidFill>
                  <a:srgbClr val="EDEDED"/>
                </a:solidFill>
                <a:latin typeface="Arial"/>
                <a:cs typeface="Arial"/>
              </a:rPr>
              <a:t>diagonal</a:t>
            </a:r>
            <a:r>
              <a:rPr sz="2050" b="1" spc="-65" dirty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sz="2050" b="1" spc="-35" dirty="0">
                <a:solidFill>
                  <a:srgbClr val="EDEDED"/>
                </a:solidFill>
                <a:latin typeface="Arial"/>
                <a:cs typeface="Arial"/>
              </a:rPr>
              <a:t>values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0600" y="1239519"/>
            <a:ext cx="8067040" cy="5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600" y="2580639"/>
            <a:ext cx="8067040" cy="5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57640" y="1239519"/>
            <a:ext cx="101600" cy="13919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9000" y="1239519"/>
            <a:ext cx="101600" cy="13919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9800" y="1290319"/>
            <a:ext cx="8168640" cy="1117600"/>
          </a:xfrm>
          <a:custGeom>
            <a:avLst/>
            <a:gdLst/>
            <a:ahLst/>
            <a:cxnLst/>
            <a:rect l="l" t="t" r="r" b="b"/>
            <a:pathLst>
              <a:path w="8168640" h="1117600">
                <a:moveTo>
                  <a:pt x="0" y="0"/>
                </a:moveTo>
                <a:lnTo>
                  <a:pt x="8168640" y="0"/>
                </a:lnTo>
                <a:lnTo>
                  <a:pt x="8168640" y="1117599"/>
                </a:lnTo>
                <a:lnTo>
                  <a:pt x="0" y="1117599"/>
                </a:lnTo>
                <a:lnTo>
                  <a:pt x="0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67738" y="1480807"/>
            <a:ext cx="1477010" cy="54165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3000"/>
              </a:lnSpc>
              <a:spcBef>
                <a:spcPts val="80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6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100" b="1" spc="-6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np.eye(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)  Out[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6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1207135" algn="l"/>
              </a:tabLst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array([[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1.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dirty="0">
                <a:solidFill>
                  <a:srgbClr val="DBDBDB"/>
                </a:solidFill>
                <a:latin typeface="Courier New"/>
                <a:cs typeface="Courier New"/>
              </a:rPr>
              <a:t>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0.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89542" y="1826247"/>
            <a:ext cx="36703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0.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],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939800" y="2046671"/>
          <a:ext cx="1524633" cy="360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6845">
                <a:tc>
                  <a:txBody>
                    <a:bodyPr/>
                    <a:lstStyle/>
                    <a:p>
                      <a:pPr marL="40005">
                        <a:lnSpc>
                          <a:spcPts val="1065"/>
                        </a:lnSpc>
                      </a:pPr>
                      <a:r>
                        <a:rPr sz="1100" b="1" spc="1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100" b="1" spc="-4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spc="10" dirty="0">
                          <a:solidFill>
                            <a:srgbClr val="8ACFD3"/>
                          </a:solidFill>
                          <a:latin typeface="Courier New"/>
                          <a:cs typeface="Courier New"/>
                        </a:rPr>
                        <a:t>0.</a:t>
                      </a:r>
                      <a:r>
                        <a:rPr sz="1100" b="1" spc="1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D3D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100" b="1" spc="10" dirty="0">
                          <a:solidFill>
                            <a:srgbClr val="8ACFD3"/>
                          </a:solidFill>
                          <a:latin typeface="Courier New"/>
                          <a:cs typeface="Courier New"/>
                        </a:rPr>
                        <a:t>1.</a:t>
                      </a:r>
                      <a:r>
                        <a:rPr sz="1100" b="1" spc="1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D3D3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065"/>
                        </a:lnSpc>
                      </a:pPr>
                      <a:r>
                        <a:rPr sz="1100" b="1" spc="10" dirty="0">
                          <a:solidFill>
                            <a:srgbClr val="8ACFD3"/>
                          </a:solidFill>
                          <a:latin typeface="Courier New"/>
                          <a:cs typeface="Courier New"/>
                        </a:rPr>
                        <a:t>0.</a:t>
                      </a:r>
                      <a:r>
                        <a:rPr sz="1100" b="1" spc="1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],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D3D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40005">
                        <a:lnSpc>
                          <a:spcPts val="1185"/>
                        </a:lnSpc>
                      </a:pPr>
                      <a:r>
                        <a:rPr sz="1100" b="1" spc="1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100" b="1" spc="-4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spc="10" dirty="0">
                          <a:solidFill>
                            <a:srgbClr val="8ACFD3"/>
                          </a:solidFill>
                          <a:latin typeface="Courier New"/>
                          <a:cs typeface="Courier New"/>
                        </a:rPr>
                        <a:t>0.</a:t>
                      </a:r>
                      <a:r>
                        <a:rPr sz="1100" b="1" spc="1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D3D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sz="1100" b="1" spc="10" dirty="0">
                          <a:solidFill>
                            <a:srgbClr val="8ACFD3"/>
                          </a:solidFill>
                          <a:latin typeface="Courier New"/>
                          <a:cs typeface="Courier New"/>
                        </a:rPr>
                        <a:t>0.</a:t>
                      </a:r>
                      <a:r>
                        <a:rPr sz="1100" b="1" spc="1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D3D3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5"/>
                        </a:lnSpc>
                      </a:pPr>
                      <a:r>
                        <a:rPr sz="1100" b="1" spc="10" dirty="0">
                          <a:solidFill>
                            <a:srgbClr val="8ACFD3"/>
                          </a:solidFill>
                          <a:latin typeface="Courier New"/>
                          <a:cs typeface="Courier New"/>
                        </a:rPr>
                        <a:t>1.</a:t>
                      </a:r>
                      <a:r>
                        <a:rPr sz="1100" b="1" spc="1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]])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D3D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990600" y="3108960"/>
            <a:ext cx="8067040" cy="5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90600" y="4622800"/>
            <a:ext cx="8067040" cy="5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57640" y="3108960"/>
            <a:ext cx="101600" cy="15646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9000" y="3108960"/>
            <a:ext cx="101600" cy="15646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9800" y="3159760"/>
            <a:ext cx="8168640" cy="1290320"/>
          </a:xfrm>
          <a:custGeom>
            <a:avLst/>
            <a:gdLst/>
            <a:ahLst/>
            <a:cxnLst/>
            <a:rect l="l" t="t" r="r" b="b"/>
            <a:pathLst>
              <a:path w="8168640" h="1290320">
                <a:moveTo>
                  <a:pt x="0" y="0"/>
                </a:moveTo>
                <a:lnTo>
                  <a:pt x="8168640" y="0"/>
                </a:lnTo>
                <a:lnTo>
                  <a:pt x="8168640" y="1290319"/>
                </a:lnTo>
                <a:lnTo>
                  <a:pt x="0" y="1290319"/>
                </a:lnTo>
                <a:lnTo>
                  <a:pt x="0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67738" y="3350247"/>
            <a:ext cx="2244725" cy="54165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3000"/>
              </a:lnSpc>
              <a:spcBef>
                <a:spcPts val="80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7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100" b="1" spc="-4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np.diag([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])  Out[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7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array([[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0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0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-1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0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],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939800" y="3916111"/>
          <a:ext cx="1266824" cy="532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6845">
                <a:tc>
                  <a:txBody>
                    <a:bodyPr/>
                    <a:lstStyle/>
                    <a:p>
                      <a:pPr marL="40005">
                        <a:lnSpc>
                          <a:spcPts val="1065"/>
                        </a:lnSpc>
                      </a:pPr>
                      <a:r>
                        <a:rPr sz="1100" b="1" spc="1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100" b="1" spc="10" dirty="0">
                          <a:solidFill>
                            <a:srgbClr val="8ACFD3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100" b="1" spc="1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D3D3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065"/>
                        </a:lnSpc>
                      </a:pPr>
                      <a:r>
                        <a:rPr sz="1100" b="1" spc="10" dirty="0">
                          <a:solidFill>
                            <a:srgbClr val="8ACFD3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100" b="1" spc="1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D3D3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065"/>
                        </a:lnSpc>
                      </a:pPr>
                      <a:r>
                        <a:rPr sz="1100" b="1" spc="10" dirty="0">
                          <a:solidFill>
                            <a:srgbClr val="8ACFD3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100" b="1" spc="1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D3D3D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065"/>
                        </a:lnSpc>
                      </a:pPr>
                      <a:r>
                        <a:rPr sz="1100" b="1" spc="10" dirty="0">
                          <a:solidFill>
                            <a:srgbClr val="8ACFD3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100" b="1" spc="1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],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D3D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pPr marL="40005">
                        <a:lnSpc>
                          <a:spcPts val="1185"/>
                        </a:lnSpc>
                      </a:pPr>
                      <a:r>
                        <a:rPr sz="1100" b="1" spc="1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100" b="1" spc="10" dirty="0">
                          <a:solidFill>
                            <a:srgbClr val="8ACFD3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100" b="1" spc="1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D3D3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85"/>
                        </a:lnSpc>
                      </a:pPr>
                      <a:r>
                        <a:rPr sz="1100" b="1" spc="10" dirty="0">
                          <a:solidFill>
                            <a:srgbClr val="8ACFD3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100" b="1" spc="1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D3D3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85"/>
                        </a:lnSpc>
                      </a:pPr>
                      <a:r>
                        <a:rPr sz="1100" b="1" spc="10" dirty="0">
                          <a:solidFill>
                            <a:srgbClr val="8ACFD3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100" b="1" spc="1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D3D3D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185"/>
                        </a:lnSpc>
                      </a:pPr>
                      <a:r>
                        <a:rPr sz="1100" b="1" spc="10" dirty="0">
                          <a:solidFill>
                            <a:srgbClr val="8ACFD3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100" b="1" spc="1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],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D3D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40005">
                        <a:lnSpc>
                          <a:spcPts val="1185"/>
                        </a:lnSpc>
                      </a:pPr>
                      <a:r>
                        <a:rPr sz="1100" b="1" spc="1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100" b="1" spc="10" dirty="0">
                          <a:solidFill>
                            <a:srgbClr val="8ACFD3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100" b="1" spc="1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D3D3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85"/>
                        </a:lnSpc>
                      </a:pPr>
                      <a:r>
                        <a:rPr sz="1100" b="1" spc="10" dirty="0">
                          <a:solidFill>
                            <a:srgbClr val="8ACFD3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100" b="1" spc="1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D3D3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85"/>
                        </a:lnSpc>
                      </a:pPr>
                      <a:r>
                        <a:rPr sz="1100" b="1" spc="10" dirty="0">
                          <a:solidFill>
                            <a:srgbClr val="8ACFD3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100" b="1" spc="1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D3D3D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185"/>
                        </a:lnSpc>
                      </a:pPr>
                      <a:r>
                        <a:rPr sz="1100" b="1" spc="10" dirty="0">
                          <a:solidFill>
                            <a:srgbClr val="8ACFD3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100" b="1" spc="1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]])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D3D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9620" y="718807"/>
            <a:ext cx="59817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Array </a:t>
            </a:r>
            <a:r>
              <a:rPr spc="204" dirty="0"/>
              <a:t>Memory</a:t>
            </a:r>
            <a:r>
              <a:rPr spc="-610" dirty="0"/>
              <a:t> </a:t>
            </a:r>
            <a:r>
              <a:rPr spc="75" dirty="0"/>
              <a:t>Layout</a:t>
            </a:r>
          </a:p>
        </p:txBody>
      </p:sp>
      <p:sp>
        <p:nvSpPr>
          <p:cNvPr id="3" name="object 3"/>
          <p:cNvSpPr/>
          <p:nvPr/>
        </p:nvSpPr>
        <p:spPr>
          <a:xfrm>
            <a:off x="1295400" y="1564639"/>
            <a:ext cx="7457440" cy="162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5400" y="4937759"/>
            <a:ext cx="7457440" cy="162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52840" y="1564639"/>
            <a:ext cx="162559" cy="35356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2839" y="1564639"/>
            <a:ext cx="162559" cy="3535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14119" y="1645920"/>
            <a:ext cx="7620004" cy="33731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7739" y="718794"/>
            <a:ext cx="55797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Indexing </a:t>
            </a:r>
            <a:r>
              <a:rPr spc="125" dirty="0"/>
              <a:t>and</a:t>
            </a:r>
            <a:r>
              <a:rPr spc="-459" dirty="0"/>
              <a:t> </a:t>
            </a:r>
            <a:r>
              <a:rPr dirty="0"/>
              <a:t>Slicing</a:t>
            </a:r>
          </a:p>
        </p:txBody>
      </p:sp>
      <p:sp>
        <p:nvSpPr>
          <p:cNvPr id="3" name="object 3"/>
          <p:cNvSpPr/>
          <p:nvPr/>
        </p:nvSpPr>
        <p:spPr>
          <a:xfrm>
            <a:off x="1813560" y="1564639"/>
            <a:ext cx="6421120" cy="162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13560" y="5049520"/>
            <a:ext cx="6421120" cy="162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34680" y="1564639"/>
            <a:ext cx="162560" cy="3647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1000" y="1564639"/>
            <a:ext cx="162560" cy="36474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32279" y="1645920"/>
            <a:ext cx="6583680" cy="34848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2120" y="894080"/>
            <a:ext cx="6614159" cy="162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22120" y="3515359"/>
            <a:ext cx="6614159" cy="162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36280" y="894080"/>
            <a:ext cx="162560" cy="27838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9560" y="894080"/>
            <a:ext cx="162559" cy="27838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40839" y="975360"/>
            <a:ext cx="6776716" cy="26212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6974840"/>
            <a:ext cx="9083040" cy="0"/>
          </a:xfrm>
          <a:custGeom>
            <a:avLst/>
            <a:gdLst/>
            <a:ahLst/>
            <a:cxnLst/>
            <a:rect l="l" t="t" r="r" b="b"/>
            <a:pathLst>
              <a:path w="9083040">
                <a:moveTo>
                  <a:pt x="0" y="0"/>
                </a:moveTo>
                <a:lnTo>
                  <a:pt x="9083040" y="0"/>
                </a:lnTo>
              </a:path>
            </a:pathLst>
          </a:custGeom>
          <a:ln w="10160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6985000"/>
            <a:ext cx="9083040" cy="0"/>
          </a:xfrm>
          <a:custGeom>
            <a:avLst/>
            <a:gdLst/>
            <a:ahLst/>
            <a:cxnLst/>
            <a:rect l="l" t="t" r="r" b="b"/>
            <a:pathLst>
              <a:path w="9083040">
                <a:moveTo>
                  <a:pt x="0" y="0"/>
                </a:moveTo>
                <a:lnTo>
                  <a:pt x="9083040" y="0"/>
                </a:lnTo>
              </a:path>
            </a:pathLst>
          </a:custGeom>
          <a:ln w="10159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6969759"/>
            <a:ext cx="10160" cy="20320"/>
          </a:xfrm>
          <a:custGeom>
            <a:avLst/>
            <a:gdLst/>
            <a:ahLst/>
            <a:cxnLst/>
            <a:rect l="l" t="t" r="r" b="b"/>
            <a:pathLst>
              <a:path w="10159" h="20320">
                <a:moveTo>
                  <a:pt x="0" y="20320"/>
                </a:moveTo>
                <a:lnTo>
                  <a:pt x="0" y="0"/>
                </a:lnTo>
                <a:lnTo>
                  <a:pt x="10159" y="0"/>
                </a:lnTo>
                <a:lnTo>
                  <a:pt x="10159" y="10160"/>
                </a:lnTo>
                <a:lnTo>
                  <a:pt x="0" y="2032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55480" y="6969759"/>
            <a:ext cx="10160" cy="20320"/>
          </a:xfrm>
          <a:custGeom>
            <a:avLst/>
            <a:gdLst/>
            <a:ahLst/>
            <a:cxnLst/>
            <a:rect l="l" t="t" r="r" b="b"/>
            <a:pathLst>
              <a:path w="10159" h="20320">
                <a:moveTo>
                  <a:pt x="10160" y="20320"/>
                </a:moveTo>
                <a:lnTo>
                  <a:pt x="0" y="20320"/>
                </a:lnTo>
                <a:lnTo>
                  <a:pt x="0" y="10160"/>
                </a:lnTo>
                <a:lnTo>
                  <a:pt x="10160" y="0"/>
                </a:lnTo>
                <a:lnTo>
                  <a:pt x="10160" y="2032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75460" y="830566"/>
            <a:ext cx="649224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10" dirty="0"/>
              <a:t>NumPy </a:t>
            </a:r>
            <a:r>
              <a:rPr sz="2050" dirty="0"/>
              <a:t>array </a:t>
            </a:r>
            <a:r>
              <a:rPr sz="2050" spc="-40" dirty="0"/>
              <a:t>indices </a:t>
            </a:r>
            <a:r>
              <a:rPr sz="2050" spc="-65" dirty="0"/>
              <a:t>can </a:t>
            </a:r>
            <a:r>
              <a:rPr sz="2050" spc="-55" dirty="0"/>
              <a:t>also </a:t>
            </a:r>
            <a:r>
              <a:rPr sz="2050" dirty="0"/>
              <a:t>take an </a:t>
            </a:r>
            <a:r>
              <a:rPr sz="2050" spc="5" dirty="0"/>
              <a:t>optional</a:t>
            </a:r>
            <a:r>
              <a:rPr sz="2050" spc="110" dirty="0"/>
              <a:t> </a:t>
            </a:r>
            <a:r>
              <a:rPr sz="2050" spc="-5" dirty="0"/>
              <a:t>stride</a:t>
            </a:r>
            <a:endParaRPr sz="2050"/>
          </a:p>
        </p:txBody>
      </p:sp>
      <p:sp>
        <p:nvSpPr>
          <p:cNvPr id="7" name="object 7"/>
          <p:cNvSpPr/>
          <p:nvPr/>
        </p:nvSpPr>
        <p:spPr>
          <a:xfrm>
            <a:off x="574040" y="1747520"/>
            <a:ext cx="6126480" cy="162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4040" y="3992879"/>
            <a:ext cx="6126480" cy="162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00519" y="1747520"/>
            <a:ext cx="162559" cy="24079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1480" y="1747520"/>
            <a:ext cx="162560" cy="24079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2759" y="1828800"/>
            <a:ext cx="6289038" cy="22453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4040" y="4318000"/>
            <a:ext cx="6370320" cy="1625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4040" y="6563359"/>
            <a:ext cx="6370320" cy="1625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44359" y="4318000"/>
            <a:ext cx="162560" cy="24079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1480" y="4318000"/>
            <a:ext cx="162560" cy="24079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2759" y="4399279"/>
            <a:ext cx="6532875" cy="224536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0579" y="200643"/>
            <a:ext cx="331342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Array</a:t>
            </a:r>
            <a:r>
              <a:rPr spc="-295" dirty="0"/>
              <a:t> </a:t>
            </a:r>
            <a:r>
              <a:rPr spc="100" dirty="0"/>
              <a:t>Views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1338" y="982970"/>
            <a:ext cx="8932545" cy="972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065" marR="5080" indent="-1270" algn="ctr">
              <a:lnSpc>
                <a:spcPct val="100800"/>
              </a:lnSpc>
              <a:spcBef>
                <a:spcPts val="110"/>
              </a:spcBef>
            </a:pPr>
            <a:r>
              <a:rPr sz="2050" b="1" spc="-25" dirty="0">
                <a:solidFill>
                  <a:srgbClr val="EDEDED"/>
                </a:solidFill>
                <a:latin typeface="Arial"/>
                <a:cs typeface="Arial"/>
              </a:rPr>
              <a:t>Simple </a:t>
            </a:r>
            <a:r>
              <a:rPr sz="2050" b="1" spc="-50" dirty="0">
                <a:solidFill>
                  <a:srgbClr val="EDEDED"/>
                </a:solidFill>
                <a:latin typeface="Arial"/>
                <a:cs typeface="Arial"/>
              </a:rPr>
              <a:t>assigments </a:t>
            </a:r>
            <a:r>
              <a:rPr sz="2050" b="1" spc="15" dirty="0">
                <a:solidFill>
                  <a:srgbClr val="EDEDED"/>
                </a:solidFill>
                <a:latin typeface="Arial"/>
                <a:cs typeface="Arial"/>
              </a:rPr>
              <a:t>do </a:t>
            </a:r>
            <a:r>
              <a:rPr sz="2050" b="1" spc="30" dirty="0">
                <a:solidFill>
                  <a:srgbClr val="EDEDED"/>
                </a:solidFill>
                <a:latin typeface="Arial"/>
                <a:cs typeface="Arial"/>
              </a:rPr>
              <a:t>not </a:t>
            </a:r>
            <a:r>
              <a:rPr sz="2050" b="1" spc="15" dirty="0">
                <a:solidFill>
                  <a:srgbClr val="EDEDED"/>
                </a:solidFill>
                <a:latin typeface="Arial"/>
                <a:cs typeface="Arial"/>
              </a:rPr>
              <a:t>make </a:t>
            </a:r>
            <a:r>
              <a:rPr sz="2050" b="1" spc="-40" dirty="0">
                <a:solidFill>
                  <a:srgbClr val="EDEDED"/>
                </a:solidFill>
                <a:latin typeface="Arial"/>
                <a:cs typeface="Arial"/>
              </a:rPr>
              <a:t>copies </a:t>
            </a:r>
            <a:r>
              <a:rPr sz="2050" b="1" spc="20" dirty="0">
                <a:solidFill>
                  <a:srgbClr val="EDEDED"/>
                </a:solidFill>
                <a:latin typeface="Arial"/>
                <a:cs typeface="Arial"/>
              </a:rPr>
              <a:t>of </a:t>
            </a:r>
            <a:r>
              <a:rPr sz="2050" b="1" spc="-25" dirty="0">
                <a:solidFill>
                  <a:srgbClr val="EDEDED"/>
                </a:solidFill>
                <a:latin typeface="Arial"/>
                <a:cs typeface="Arial"/>
              </a:rPr>
              <a:t>arrays </a:t>
            </a:r>
            <a:r>
              <a:rPr sz="2050" b="1" spc="-30" dirty="0">
                <a:solidFill>
                  <a:srgbClr val="EDEDED"/>
                </a:solidFill>
                <a:latin typeface="Arial"/>
                <a:cs typeface="Arial"/>
              </a:rPr>
              <a:t>(same </a:t>
            </a:r>
            <a:r>
              <a:rPr sz="2050" b="1" spc="-40" dirty="0">
                <a:solidFill>
                  <a:srgbClr val="EDEDED"/>
                </a:solidFill>
                <a:latin typeface="Arial"/>
                <a:cs typeface="Arial"/>
              </a:rPr>
              <a:t>semantics </a:t>
            </a:r>
            <a:r>
              <a:rPr sz="2050" b="1" spc="-90" dirty="0">
                <a:solidFill>
                  <a:srgbClr val="EDEDED"/>
                </a:solidFill>
                <a:latin typeface="Arial"/>
                <a:cs typeface="Arial"/>
              </a:rPr>
              <a:t>as  </a:t>
            </a:r>
            <a:r>
              <a:rPr sz="2050" b="1" spc="-20" dirty="0">
                <a:solidFill>
                  <a:srgbClr val="EDEDED"/>
                </a:solidFill>
                <a:latin typeface="Arial"/>
                <a:cs typeface="Arial"/>
              </a:rPr>
              <a:t>Python). </a:t>
            </a:r>
            <a:r>
              <a:rPr sz="2050" b="1" spc="-85" dirty="0">
                <a:solidFill>
                  <a:srgbClr val="EDEDED"/>
                </a:solidFill>
                <a:latin typeface="Arial"/>
                <a:cs typeface="Arial"/>
              </a:rPr>
              <a:t>Slicing </a:t>
            </a:r>
            <a:r>
              <a:rPr sz="2050" b="1" spc="5" dirty="0">
                <a:solidFill>
                  <a:srgbClr val="EDEDED"/>
                </a:solidFill>
                <a:latin typeface="Arial"/>
                <a:cs typeface="Arial"/>
              </a:rPr>
              <a:t>operations </a:t>
            </a:r>
            <a:r>
              <a:rPr sz="2050" b="1" spc="15" dirty="0">
                <a:solidFill>
                  <a:srgbClr val="EDEDED"/>
                </a:solidFill>
                <a:latin typeface="Arial"/>
                <a:cs typeface="Arial"/>
              </a:rPr>
              <a:t>do </a:t>
            </a:r>
            <a:r>
              <a:rPr sz="2050" b="1" spc="30" dirty="0">
                <a:solidFill>
                  <a:srgbClr val="EDEDED"/>
                </a:solidFill>
                <a:latin typeface="Arial"/>
                <a:cs typeface="Arial"/>
              </a:rPr>
              <a:t>not </a:t>
            </a:r>
            <a:r>
              <a:rPr sz="2050" b="1" spc="15" dirty="0">
                <a:solidFill>
                  <a:srgbClr val="EDEDED"/>
                </a:solidFill>
                <a:latin typeface="Arial"/>
                <a:cs typeface="Arial"/>
              </a:rPr>
              <a:t>make </a:t>
            </a:r>
            <a:r>
              <a:rPr sz="2050" b="1" spc="-40" dirty="0">
                <a:solidFill>
                  <a:srgbClr val="EDEDED"/>
                </a:solidFill>
                <a:latin typeface="Arial"/>
                <a:cs typeface="Arial"/>
              </a:rPr>
              <a:t>copies </a:t>
            </a:r>
            <a:r>
              <a:rPr sz="2050" b="1" spc="15" dirty="0">
                <a:solidFill>
                  <a:srgbClr val="EDEDED"/>
                </a:solidFill>
                <a:latin typeface="Arial"/>
                <a:cs typeface="Arial"/>
              </a:rPr>
              <a:t>either; </a:t>
            </a:r>
            <a:r>
              <a:rPr sz="2050" b="1" spc="5" dirty="0">
                <a:solidFill>
                  <a:srgbClr val="EDEDED"/>
                </a:solidFill>
                <a:latin typeface="Arial"/>
                <a:cs typeface="Arial"/>
              </a:rPr>
              <a:t>they </a:t>
            </a:r>
            <a:r>
              <a:rPr sz="2050" b="1" spc="50" dirty="0">
                <a:solidFill>
                  <a:srgbClr val="EDEDED"/>
                </a:solidFill>
                <a:latin typeface="Arial"/>
                <a:cs typeface="Arial"/>
              </a:rPr>
              <a:t>return </a:t>
            </a:r>
            <a:r>
              <a:rPr sz="2050" b="1" spc="-45" dirty="0">
                <a:solidFill>
                  <a:srgbClr val="EDEDED"/>
                </a:solidFill>
                <a:latin typeface="Arial"/>
                <a:cs typeface="Arial"/>
              </a:rPr>
              <a:t>views  </a:t>
            </a:r>
            <a:r>
              <a:rPr sz="2050" b="1" spc="20" dirty="0">
                <a:solidFill>
                  <a:srgbClr val="EDEDED"/>
                </a:solidFill>
                <a:latin typeface="Arial"/>
                <a:cs typeface="Arial"/>
              </a:rPr>
              <a:t>on </a:t>
            </a:r>
            <a:r>
              <a:rPr sz="2050" b="1" spc="25" dirty="0">
                <a:solidFill>
                  <a:srgbClr val="EDEDED"/>
                </a:solidFill>
                <a:latin typeface="Arial"/>
                <a:cs typeface="Arial"/>
              </a:rPr>
              <a:t>the </a:t>
            </a:r>
            <a:r>
              <a:rPr sz="2050" b="1" spc="-15" dirty="0">
                <a:solidFill>
                  <a:srgbClr val="EDEDED"/>
                </a:solidFill>
                <a:latin typeface="Arial"/>
                <a:cs typeface="Arial"/>
              </a:rPr>
              <a:t>original </a:t>
            </a:r>
            <a:r>
              <a:rPr sz="2050" b="1" spc="-5" dirty="0">
                <a:solidFill>
                  <a:srgbClr val="EDEDED"/>
                </a:solidFill>
                <a:latin typeface="Arial"/>
                <a:cs typeface="Arial"/>
              </a:rPr>
              <a:t>array.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5780" y="5036807"/>
            <a:ext cx="9001760" cy="99314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065" marR="5080" algn="ctr">
              <a:lnSpc>
                <a:spcPct val="104099"/>
              </a:lnSpc>
              <a:spcBef>
                <a:spcPts val="30"/>
              </a:spcBef>
            </a:pPr>
            <a:r>
              <a:rPr sz="2050" b="1" spc="-35" dirty="0">
                <a:solidFill>
                  <a:srgbClr val="EDEDED"/>
                </a:solidFill>
                <a:latin typeface="Arial"/>
                <a:cs typeface="Arial"/>
              </a:rPr>
              <a:t>Array </a:t>
            </a:r>
            <a:r>
              <a:rPr sz="2050" b="1" spc="-45" dirty="0">
                <a:solidFill>
                  <a:srgbClr val="EDEDED"/>
                </a:solidFill>
                <a:latin typeface="Arial"/>
                <a:cs typeface="Arial"/>
              </a:rPr>
              <a:t>views </a:t>
            </a:r>
            <a:r>
              <a:rPr sz="2050" b="1" spc="-20" dirty="0">
                <a:solidFill>
                  <a:srgbClr val="EDEDED"/>
                </a:solidFill>
                <a:latin typeface="Arial"/>
                <a:cs typeface="Arial"/>
              </a:rPr>
              <a:t>contain </a:t>
            </a:r>
            <a:r>
              <a:rPr sz="2050" b="1" spc="15" dirty="0">
                <a:solidFill>
                  <a:srgbClr val="EDEDED"/>
                </a:solidFill>
                <a:latin typeface="Arial"/>
                <a:cs typeface="Arial"/>
              </a:rPr>
              <a:t>a </a:t>
            </a:r>
            <a:r>
              <a:rPr sz="2050" b="1" spc="25" dirty="0">
                <a:solidFill>
                  <a:srgbClr val="EDEDED"/>
                </a:solidFill>
                <a:latin typeface="Arial"/>
                <a:cs typeface="Arial"/>
              </a:rPr>
              <a:t>pointer </a:t>
            </a:r>
            <a:r>
              <a:rPr sz="2050" b="1" spc="20" dirty="0">
                <a:solidFill>
                  <a:srgbClr val="EDEDED"/>
                </a:solidFill>
                <a:latin typeface="Arial"/>
                <a:cs typeface="Arial"/>
              </a:rPr>
              <a:t>to </a:t>
            </a:r>
            <a:r>
              <a:rPr sz="2050" b="1" spc="25" dirty="0">
                <a:solidFill>
                  <a:srgbClr val="EDEDED"/>
                </a:solidFill>
                <a:latin typeface="Arial"/>
                <a:cs typeface="Arial"/>
              </a:rPr>
              <a:t>the </a:t>
            </a:r>
            <a:r>
              <a:rPr sz="2050" b="1" spc="-15" dirty="0">
                <a:solidFill>
                  <a:srgbClr val="EDEDED"/>
                </a:solidFill>
                <a:latin typeface="Arial"/>
                <a:cs typeface="Arial"/>
              </a:rPr>
              <a:t>original </a:t>
            </a:r>
            <a:r>
              <a:rPr sz="2050" b="1" spc="-10" dirty="0">
                <a:solidFill>
                  <a:srgbClr val="EDEDED"/>
                </a:solidFill>
                <a:latin typeface="Arial"/>
                <a:cs typeface="Arial"/>
              </a:rPr>
              <a:t>data, </a:t>
            </a:r>
            <a:r>
              <a:rPr sz="2050" b="1" spc="30" dirty="0">
                <a:solidFill>
                  <a:srgbClr val="EDEDED"/>
                </a:solidFill>
                <a:latin typeface="Arial"/>
                <a:cs typeface="Arial"/>
              </a:rPr>
              <a:t>but </a:t>
            </a:r>
            <a:r>
              <a:rPr sz="2050" b="1" spc="-10" dirty="0">
                <a:solidFill>
                  <a:srgbClr val="EDEDED"/>
                </a:solidFill>
                <a:latin typeface="Arial"/>
                <a:cs typeface="Arial"/>
              </a:rPr>
              <a:t>may </a:t>
            </a:r>
            <a:r>
              <a:rPr sz="2050" b="1" spc="-20" dirty="0">
                <a:solidFill>
                  <a:srgbClr val="EDEDED"/>
                </a:solidFill>
                <a:latin typeface="Arial"/>
                <a:cs typeface="Arial"/>
              </a:rPr>
              <a:t>have </a:t>
            </a:r>
            <a:r>
              <a:rPr sz="2050" b="1" spc="35" dirty="0">
                <a:solidFill>
                  <a:srgbClr val="EDEDED"/>
                </a:solidFill>
                <a:latin typeface="Arial"/>
                <a:cs typeface="Arial"/>
              </a:rPr>
              <a:t>different  </a:t>
            </a:r>
            <a:r>
              <a:rPr sz="2050" b="1" spc="-30" dirty="0">
                <a:solidFill>
                  <a:srgbClr val="EDEDED"/>
                </a:solidFill>
                <a:latin typeface="Arial"/>
                <a:cs typeface="Arial"/>
              </a:rPr>
              <a:t>shape </a:t>
            </a:r>
            <a:r>
              <a:rPr sz="2050" b="1" spc="35" dirty="0">
                <a:solidFill>
                  <a:srgbClr val="EDEDED"/>
                </a:solidFill>
                <a:latin typeface="Arial"/>
                <a:cs typeface="Arial"/>
              </a:rPr>
              <a:t>or </a:t>
            </a:r>
            <a:r>
              <a:rPr sz="2050" b="1" spc="-5" dirty="0">
                <a:solidFill>
                  <a:srgbClr val="EDEDED"/>
                </a:solidFill>
                <a:latin typeface="Arial"/>
                <a:cs typeface="Arial"/>
              </a:rPr>
              <a:t>stride </a:t>
            </a:r>
            <a:r>
              <a:rPr sz="2050" b="1" spc="-40" dirty="0">
                <a:solidFill>
                  <a:srgbClr val="EDEDED"/>
                </a:solidFill>
                <a:latin typeface="Arial"/>
                <a:cs typeface="Arial"/>
              </a:rPr>
              <a:t>values. </a:t>
            </a:r>
            <a:r>
              <a:rPr sz="2050" b="1" spc="-55" dirty="0">
                <a:solidFill>
                  <a:srgbClr val="EDEDED"/>
                </a:solidFill>
                <a:latin typeface="Arial"/>
                <a:cs typeface="Arial"/>
              </a:rPr>
              <a:t>Views always </a:t>
            </a:r>
            <a:r>
              <a:rPr sz="2050" b="1" spc="-20" dirty="0">
                <a:solidFill>
                  <a:srgbClr val="EDEDED"/>
                </a:solidFill>
                <a:latin typeface="Arial"/>
                <a:cs typeface="Arial"/>
              </a:rPr>
              <a:t>have </a:t>
            </a: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flags.owndata </a:t>
            </a:r>
            <a:r>
              <a:rPr sz="2050" b="1" spc="5" dirty="0">
                <a:solidFill>
                  <a:srgbClr val="EDEDED"/>
                </a:solidFill>
                <a:latin typeface="Arial"/>
                <a:cs typeface="Arial"/>
              </a:rPr>
              <a:t>equal </a:t>
            </a:r>
            <a:r>
              <a:rPr sz="2050" b="1" spc="20" dirty="0">
                <a:solidFill>
                  <a:srgbClr val="EDEDED"/>
                </a:solidFill>
                <a:latin typeface="Arial"/>
                <a:cs typeface="Arial"/>
              </a:rPr>
              <a:t>to  </a:t>
            </a:r>
            <a:r>
              <a:rPr sz="2050" b="1" spc="10" dirty="0">
                <a:solidFill>
                  <a:srgbClr val="EDEDED"/>
                </a:solidFill>
                <a:latin typeface="Courier New"/>
                <a:cs typeface="Courier New"/>
              </a:rPr>
              <a:t>False</a:t>
            </a:r>
            <a:r>
              <a:rPr sz="2050" b="1" spc="10" dirty="0">
                <a:solidFill>
                  <a:srgbClr val="EDEDED"/>
                </a:solidFill>
                <a:latin typeface="Arial"/>
                <a:cs typeface="Arial"/>
              </a:rPr>
              <a:t>.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0600" y="2021839"/>
            <a:ext cx="8067040" cy="5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600" y="4917440"/>
            <a:ext cx="8067040" cy="5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57640" y="2021839"/>
            <a:ext cx="101600" cy="294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9000" y="2021839"/>
            <a:ext cx="101600" cy="2946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39800" y="2072639"/>
            <a:ext cx="8168640" cy="2672080"/>
          </a:xfrm>
          <a:prstGeom prst="rect">
            <a:avLst/>
          </a:prstGeom>
          <a:solidFill>
            <a:srgbClr val="3D3D3D"/>
          </a:solidFill>
        </p:spPr>
        <p:txBody>
          <a:bodyPr vert="horz" wrap="square" lIns="0" tIns="27939" rIns="0" bIns="0" rtlCol="0">
            <a:spAutoFit/>
          </a:bodyPr>
          <a:lstStyle/>
          <a:p>
            <a:pPr marL="40005" marR="5986145">
              <a:lnSpc>
                <a:spcPct val="206100"/>
              </a:lnSpc>
              <a:spcBef>
                <a:spcPts val="219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 a =</a:t>
            </a:r>
            <a:r>
              <a:rPr sz="1100" b="1" spc="-5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np.arange(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10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)  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 b =</a:t>
            </a:r>
            <a:r>
              <a:rPr sz="1100" b="1" spc="-2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a[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: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7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40005">
              <a:lnSpc>
                <a:spcPct val="100000"/>
              </a:lnSpc>
              <a:spcBef>
                <a:spcPts val="5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b</a:t>
            </a:r>
            <a:endParaRPr sz="11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Out[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 array([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5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6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40005">
              <a:lnSpc>
                <a:spcPct val="100000"/>
              </a:lnSpc>
              <a:spcBef>
                <a:spcPts val="5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5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 b[:] =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40005">
              <a:lnSpc>
                <a:spcPct val="100000"/>
              </a:lnSpc>
              <a:spcBef>
                <a:spcPts val="5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6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a</a:t>
            </a:r>
            <a:endParaRPr sz="11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Out[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6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 array([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0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0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0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0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0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7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8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9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40005" marR="6156960">
              <a:lnSpc>
                <a:spcPct val="103000"/>
              </a:lnSpc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7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100" b="1" spc="-5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b.flags.owndata  Out[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7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100" b="1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EFEFAF"/>
                </a:solidFill>
                <a:latin typeface="Courier New"/>
                <a:cs typeface="Courier New"/>
              </a:rPr>
              <a:t>False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379" y="718807"/>
            <a:ext cx="42367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0" dirty="0"/>
              <a:t>What </a:t>
            </a:r>
            <a:r>
              <a:rPr spc="-95" dirty="0"/>
              <a:t>is</a:t>
            </a:r>
            <a:r>
              <a:rPr spc="-625" dirty="0"/>
              <a:t> </a:t>
            </a:r>
            <a:r>
              <a:rPr spc="155" dirty="0"/>
              <a:t>NumPy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659" y="482365"/>
            <a:ext cx="8879840" cy="1676400"/>
          </a:xfrm>
          <a:prstGeom prst="rect">
            <a:avLst/>
          </a:prstGeom>
        </p:spPr>
        <p:txBody>
          <a:bodyPr vert="horz" wrap="square" lIns="0" tIns="248920" rIns="0" bIns="0" rtlCol="0">
            <a:spAutoFit/>
          </a:bodyPr>
          <a:lstStyle/>
          <a:p>
            <a:pPr marL="555625">
              <a:lnSpc>
                <a:spcPct val="100000"/>
              </a:lnSpc>
              <a:spcBef>
                <a:spcPts val="1960"/>
              </a:spcBef>
            </a:pPr>
            <a:r>
              <a:rPr spc="25" dirty="0"/>
              <a:t>Universal </a:t>
            </a:r>
            <a:r>
              <a:rPr spc="35" dirty="0"/>
              <a:t>Functions</a:t>
            </a:r>
            <a:r>
              <a:rPr spc="-380" dirty="0"/>
              <a:t> </a:t>
            </a:r>
            <a:r>
              <a:rPr spc="35" dirty="0"/>
              <a:t>(ufuncs)</a:t>
            </a:r>
          </a:p>
          <a:p>
            <a:pPr marL="12065" marR="5080" algn="ctr">
              <a:lnSpc>
                <a:spcPct val="100800"/>
              </a:lnSpc>
              <a:spcBef>
                <a:spcPts val="890"/>
              </a:spcBef>
            </a:pPr>
            <a:r>
              <a:rPr sz="2050" spc="10" dirty="0"/>
              <a:t>NumPy </a:t>
            </a:r>
            <a:r>
              <a:rPr sz="2050" spc="-40" dirty="0"/>
              <a:t>ufuncs </a:t>
            </a:r>
            <a:r>
              <a:rPr sz="2050" spc="25" dirty="0"/>
              <a:t>are </a:t>
            </a:r>
            <a:r>
              <a:rPr sz="2050" spc="-20" dirty="0"/>
              <a:t>functions </a:t>
            </a:r>
            <a:r>
              <a:rPr sz="2050" spc="20" dirty="0"/>
              <a:t>that </a:t>
            </a:r>
            <a:r>
              <a:rPr sz="2050" spc="30" dirty="0"/>
              <a:t>operate </a:t>
            </a:r>
            <a:r>
              <a:rPr sz="2050" spc="5" dirty="0"/>
              <a:t>element-wise </a:t>
            </a:r>
            <a:r>
              <a:rPr sz="2050" spc="20" dirty="0"/>
              <a:t>on </a:t>
            </a:r>
            <a:r>
              <a:rPr sz="2050" spc="25" dirty="0"/>
              <a:t>one </a:t>
            </a:r>
            <a:r>
              <a:rPr sz="2050" spc="35" dirty="0"/>
              <a:t>or</a:t>
            </a:r>
            <a:r>
              <a:rPr sz="2050" spc="-90" dirty="0"/>
              <a:t> </a:t>
            </a:r>
            <a:r>
              <a:rPr sz="2050" spc="55" dirty="0"/>
              <a:t>more  </a:t>
            </a:r>
            <a:r>
              <a:rPr sz="2050" spc="-25" dirty="0"/>
              <a:t>arrays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1529080" y="2275839"/>
            <a:ext cx="6990080" cy="162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9080" y="5303520"/>
            <a:ext cx="6990080" cy="162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19159" y="2275839"/>
            <a:ext cx="162560" cy="31902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66519" y="2275839"/>
            <a:ext cx="162560" cy="31902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47800" y="2357120"/>
            <a:ext cx="7152635" cy="30276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18538" y="5636247"/>
            <a:ext cx="800862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spc="-40" dirty="0">
                <a:solidFill>
                  <a:srgbClr val="EDEDED"/>
                </a:solidFill>
                <a:latin typeface="Arial"/>
                <a:cs typeface="Arial"/>
              </a:rPr>
              <a:t>ufuncs dispatch </a:t>
            </a:r>
            <a:r>
              <a:rPr sz="2050" b="1" spc="20" dirty="0">
                <a:solidFill>
                  <a:srgbClr val="EDEDED"/>
                </a:solidFill>
                <a:latin typeface="Arial"/>
                <a:cs typeface="Arial"/>
              </a:rPr>
              <a:t>to </a:t>
            </a:r>
            <a:r>
              <a:rPr sz="2050" b="1" spc="15" dirty="0">
                <a:solidFill>
                  <a:srgbClr val="EDEDED"/>
                </a:solidFill>
                <a:latin typeface="Arial"/>
                <a:cs typeface="Arial"/>
              </a:rPr>
              <a:t>optimized </a:t>
            </a:r>
            <a:r>
              <a:rPr sz="2050" b="1" spc="-170" dirty="0">
                <a:solidFill>
                  <a:srgbClr val="EDEDED"/>
                </a:solidFill>
                <a:latin typeface="Arial"/>
                <a:cs typeface="Arial"/>
              </a:rPr>
              <a:t>C </a:t>
            </a:r>
            <a:r>
              <a:rPr sz="2050" b="1" dirty="0">
                <a:solidFill>
                  <a:srgbClr val="EDEDED"/>
                </a:solidFill>
                <a:latin typeface="Arial"/>
                <a:cs typeface="Arial"/>
              </a:rPr>
              <a:t>inner-loops </a:t>
            </a:r>
            <a:r>
              <a:rPr sz="2050" b="1" spc="-20" dirty="0">
                <a:solidFill>
                  <a:srgbClr val="EDEDED"/>
                </a:solidFill>
                <a:latin typeface="Arial"/>
                <a:cs typeface="Arial"/>
              </a:rPr>
              <a:t>based </a:t>
            </a:r>
            <a:r>
              <a:rPr sz="2050" b="1" spc="20" dirty="0">
                <a:solidFill>
                  <a:srgbClr val="EDEDED"/>
                </a:solidFill>
                <a:latin typeface="Arial"/>
                <a:cs typeface="Arial"/>
              </a:rPr>
              <a:t>on </a:t>
            </a:r>
            <a:r>
              <a:rPr sz="2050" b="1" dirty="0">
                <a:solidFill>
                  <a:srgbClr val="EDEDED"/>
                </a:solidFill>
                <a:latin typeface="Arial"/>
                <a:cs typeface="Arial"/>
              </a:rPr>
              <a:t>array</a:t>
            </a:r>
            <a:r>
              <a:rPr sz="2050" b="1" spc="-285" dirty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sz="2050" b="1" dirty="0">
                <a:solidFill>
                  <a:srgbClr val="EDEDED"/>
                </a:solidFill>
                <a:latin typeface="Arial"/>
                <a:cs typeface="Arial"/>
              </a:rPr>
              <a:t>dtype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0060" y="749283"/>
            <a:ext cx="6561455" cy="525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50" spc="110" dirty="0"/>
              <a:t>NumPy</a:t>
            </a:r>
            <a:r>
              <a:rPr sz="3250" spc="-210" dirty="0"/>
              <a:t> </a:t>
            </a:r>
            <a:r>
              <a:rPr sz="3250" spc="-20" dirty="0"/>
              <a:t>has</a:t>
            </a:r>
            <a:r>
              <a:rPr sz="3250" spc="-225" dirty="0"/>
              <a:t> </a:t>
            </a:r>
            <a:r>
              <a:rPr sz="3250" spc="95" dirty="0"/>
              <a:t>many</a:t>
            </a:r>
            <a:r>
              <a:rPr sz="3250" spc="-204" dirty="0"/>
              <a:t> </a:t>
            </a:r>
            <a:r>
              <a:rPr sz="3250" spc="105" dirty="0"/>
              <a:t>built-in</a:t>
            </a:r>
            <a:r>
              <a:rPr sz="3250" spc="-215" dirty="0"/>
              <a:t> </a:t>
            </a:r>
            <a:r>
              <a:rPr sz="3250" spc="10" dirty="0"/>
              <a:t>ufuncs</a:t>
            </a:r>
            <a:endParaRPr sz="3250"/>
          </a:p>
        </p:txBody>
      </p:sp>
      <p:sp>
        <p:nvSpPr>
          <p:cNvPr id="3" name="object 3"/>
          <p:cNvSpPr/>
          <p:nvPr/>
        </p:nvSpPr>
        <p:spPr>
          <a:xfrm>
            <a:off x="487680" y="1681479"/>
            <a:ext cx="101600" cy="101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7680" y="2189479"/>
            <a:ext cx="101600" cy="101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7680" y="2697479"/>
            <a:ext cx="101600" cy="101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7680" y="3540759"/>
            <a:ext cx="101600" cy="101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7680" y="4048759"/>
            <a:ext cx="101600" cy="101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7680" y="4556759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34058" y="1541767"/>
            <a:ext cx="8298815" cy="321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spc="-25" dirty="0">
                <a:solidFill>
                  <a:srgbClr val="AAAAED"/>
                </a:solidFill>
                <a:latin typeface="Arial"/>
                <a:cs typeface="Arial"/>
              </a:rPr>
              <a:t>comparison: </a:t>
            </a: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&lt;, &lt;=, ==, !=, &gt;=,</a:t>
            </a:r>
            <a:r>
              <a:rPr sz="2050" b="1" spc="20" dirty="0">
                <a:solidFill>
                  <a:srgbClr val="EDEDED"/>
                </a:solidFill>
                <a:latin typeface="Courier New"/>
                <a:cs typeface="Courier New"/>
              </a:rPr>
              <a:t> </a:t>
            </a: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&gt;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050" b="1" spc="-5" dirty="0">
                <a:solidFill>
                  <a:srgbClr val="AAAAED"/>
                </a:solidFill>
                <a:latin typeface="Arial"/>
                <a:cs typeface="Arial"/>
              </a:rPr>
              <a:t>arithmetic: </a:t>
            </a: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+, -, *, /, reciprocal,</a:t>
            </a:r>
            <a:r>
              <a:rPr sz="2050" b="1" spc="5" dirty="0">
                <a:solidFill>
                  <a:srgbClr val="EDEDED"/>
                </a:solidFill>
                <a:latin typeface="Courier New"/>
                <a:cs typeface="Courier New"/>
              </a:rPr>
              <a:t> </a:t>
            </a: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square</a:t>
            </a:r>
            <a:endParaRPr sz="2050">
              <a:latin typeface="Courier New"/>
              <a:cs typeface="Courier New"/>
            </a:endParaRPr>
          </a:p>
          <a:p>
            <a:pPr marL="12700" marR="5080">
              <a:lnSpc>
                <a:spcPct val="107300"/>
              </a:lnSpc>
              <a:spcBef>
                <a:spcPts val="1360"/>
              </a:spcBef>
            </a:pPr>
            <a:r>
              <a:rPr sz="2050" b="1" dirty="0">
                <a:solidFill>
                  <a:srgbClr val="AAAAED"/>
                </a:solidFill>
                <a:latin typeface="Arial"/>
                <a:cs typeface="Arial"/>
              </a:rPr>
              <a:t>exponential: </a:t>
            </a: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exp, expm1, exp2, log, log10, log1p, log2,  power,</a:t>
            </a:r>
            <a:r>
              <a:rPr sz="2050" b="1" spc="10" dirty="0">
                <a:solidFill>
                  <a:srgbClr val="EDEDED"/>
                </a:solidFill>
                <a:latin typeface="Courier New"/>
                <a:cs typeface="Courier New"/>
              </a:rPr>
              <a:t> </a:t>
            </a: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sqrt</a:t>
            </a:r>
            <a:endParaRPr sz="2050">
              <a:latin typeface="Courier New"/>
              <a:cs typeface="Courier New"/>
            </a:endParaRPr>
          </a:p>
          <a:p>
            <a:pPr marL="12700" marR="168275">
              <a:lnSpc>
                <a:spcPct val="162600"/>
              </a:lnSpc>
            </a:pPr>
            <a:r>
              <a:rPr sz="2050" b="1" spc="-5" dirty="0">
                <a:solidFill>
                  <a:srgbClr val="AAAAED"/>
                </a:solidFill>
                <a:latin typeface="Arial"/>
                <a:cs typeface="Arial"/>
              </a:rPr>
              <a:t>trigonometric: </a:t>
            </a: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sin, cos, tan, acsin, arccos, atctan  </a:t>
            </a:r>
            <a:r>
              <a:rPr sz="2050" b="1" spc="-20" dirty="0">
                <a:solidFill>
                  <a:srgbClr val="AAAAED"/>
                </a:solidFill>
                <a:latin typeface="Arial"/>
                <a:cs typeface="Arial"/>
              </a:rPr>
              <a:t>hyperbolic: </a:t>
            </a: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sinh, cosh, tanh, acsinh, arccosh, atctanh  </a:t>
            </a:r>
            <a:r>
              <a:rPr sz="2050" b="1" spc="-20" dirty="0">
                <a:solidFill>
                  <a:srgbClr val="AAAAED"/>
                </a:solidFill>
                <a:latin typeface="Arial"/>
                <a:cs typeface="Arial"/>
              </a:rPr>
              <a:t>bitwise </a:t>
            </a:r>
            <a:r>
              <a:rPr sz="2050" b="1" spc="-10" dirty="0">
                <a:solidFill>
                  <a:srgbClr val="AAAAED"/>
                </a:solidFill>
                <a:latin typeface="Arial"/>
                <a:cs typeface="Arial"/>
              </a:rPr>
              <a:t>operations: </a:t>
            </a: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&amp;, |, ~, ^, left_shift,</a:t>
            </a:r>
            <a:r>
              <a:rPr sz="2050" b="1" spc="95" dirty="0">
                <a:solidFill>
                  <a:srgbClr val="EDEDED"/>
                </a:solidFill>
                <a:latin typeface="Courier New"/>
                <a:cs typeface="Courier New"/>
              </a:rPr>
              <a:t> </a:t>
            </a: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right_shift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7680" y="5064759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7680" y="5572759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7680" y="6080759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263827" y="5941047"/>
            <a:ext cx="81851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sinc,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14961" y="5941047"/>
            <a:ext cx="81851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sign,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4058" y="4925047"/>
            <a:ext cx="6396990" cy="1694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spc="-60" dirty="0">
                <a:solidFill>
                  <a:srgbClr val="AAAAED"/>
                </a:solidFill>
                <a:latin typeface="Arial"/>
                <a:cs typeface="Arial"/>
              </a:rPr>
              <a:t>logical </a:t>
            </a:r>
            <a:r>
              <a:rPr sz="2050" b="1" spc="-10" dirty="0">
                <a:solidFill>
                  <a:srgbClr val="AAAAED"/>
                </a:solidFill>
                <a:latin typeface="Arial"/>
                <a:cs typeface="Arial"/>
              </a:rPr>
              <a:t>operations: </a:t>
            </a: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and, logical_xor, not,</a:t>
            </a:r>
            <a:r>
              <a:rPr sz="2050" b="1" spc="130" dirty="0">
                <a:solidFill>
                  <a:srgbClr val="EDEDED"/>
                </a:solidFill>
                <a:latin typeface="Courier New"/>
                <a:cs typeface="Courier New"/>
              </a:rPr>
              <a:t> </a:t>
            </a: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or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050" b="1" spc="-25" dirty="0">
                <a:solidFill>
                  <a:srgbClr val="AAAAED"/>
                </a:solidFill>
                <a:latin typeface="Arial"/>
                <a:cs typeface="Arial"/>
              </a:rPr>
              <a:t>predicates: </a:t>
            </a: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isfinite, isinf, isnan,</a:t>
            </a:r>
            <a:r>
              <a:rPr sz="2050" b="1" spc="40" dirty="0">
                <a:solidFill>
                  <a:srgbClr val="EDEDED"/>
                </a:solidFill>
                <a:latin typeface="Courier New"/>
                <a:cs typeface="Courier New"/>
              </a:rPr>
              <a:t> </a:t>
            </a: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signbit</a:t>
            </a:r>
            <a:endParaRPr sz="2050">
              <a:latin typeface="Courier New"/>
              <a:cs typeface="Courier New"/>
            </a:endParaRPr>
          </a:p>
          <a:p>
            <a:pPr marL="12700" marR="5080">
              <a:lnSpc>
                <a:spcPct val="107300"/>
              </a:lnSpc>
              <a:spcBef>
                <a:spcPts val="1360"/>
              </a:spcBef>
            </a:pPr>
            <a:r>
              <a:rPr sz="2050" b="1" spc="15" dirty="0">
                <a:solidFill>
                  <a:srgbClr val="AAAAED"/>
                </a:solidFill>
                <a:latin typeface="Arial"/>
                <a:cs typeface="Arial"/>
              </a:rPr>
              <a:t>other: </a:t>
            </a: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abs, ceil, floor, mod, modf, round,  trunc</a:t>
            </a:r>
            <a:endParaRPr sz="2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2300" y="718807"/>
            <a:ext cx="11893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A</a:t>
            </a:r>
            <a:r>
              <a:rPr spc="25" dirty="0"/>
              <a:t>x</a:t>
            </a:r>
            <a:r>
              <a:rPr spc="-30" dirty="0"/>
              <a:t>i</a:t>
            </a:r>
            <a:r>
              <a:rPr spc="-16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854" y="1929866"/>
            <a:ext cx="8984615" cy="1092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7300"/>
              </a:lnSpc>
              <a:spcBef>
                <a:spcPts val="95"/>
              </a:spcBef>
            </a:pPr>
            <a:r>
              <a:rPr sz="2050" b="1" spc="-35" dirty="0">
                <a:solidFill>
                  <a:srgbClr val="EDEDED"/>
                </a:solidFill>
                <a:latin typeface="Arial"/>
                <a:cs typeface="Arial"/>
              </a:rPr>
              <a:t>Array </a:t>
            </a:r>
            <a:r>
              <a:rPr sz="2050" b="1" spc="40" dirty="0">
                <a:solidFill>
                  <a:srgbClr val="EDEDED"/>
                </a:solidFill>
                <a:latin typeface="Arial"/>
                <a:cs typeface="Arial"/>
              </a:rPr>
              <a:t>method </a:t>
            </a:r>
            <a:r>
              <a:rPr sz="2050" b="1" spc="-10" dirty="0">
                <a:solidFill>
                  <a:srgbClr val="EDEDED"/>
                </a:solidFill>
                <a:latin typeface="Arial"/>
                <a:cs typeface="Arial"/>
              </a:rPr>
              <a:t>reductions </a:t>
            </a:r>
            <a:r>
              <a:rPr sz="2050" b="1" dirty="0">
                <a:solidFill>
                  <a:srgbClr val="EDEDED"/>
                </a:solidFill>
                <a:latin typeface="Arial"/>
                <a:cs typeface="Arial"/>
              </a:rPr>
              <a:t>take an </a:t>
            </a:r>
            <a:r>
              <a:rPr sz="2050" b="1" spc="5" dirty="0">
                <a:solidFill>
                  <a:srgbClr val="EDEDED"/>
                </a:solidFill>
                <a:latin typeface="Arial"/>
                <a:cs typeface="Arial"/>
              </a:rPr>
              <a:t>optional </a:t>
            </a: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axis</a:t>
            </a:r>
            <a:r>
              <a:rPr sz="2050" b="1" spc="-730" dirty="0">
                <a:solidFill>
                  <a:srgbClr val="EDEDED"/>
                </a:solidFill>
                <a:latin typeface="Courier New"/>
                <a:cs typeface="Courier New"/>
              </a:rPr>
              <a:t> </a:t>
            </a:r>
            <a:r>
              <a:rPr sz="2050" b="1" spc="40" dirty="0">
                <a:solidFill>
                  <a:srgbClr val="EDEDED"/>
                </a:solidFill>
                <a:latin typeface="Arial"/>
                <a:cs typeface="Arial"/>
              </a:rPr>
              <a:t>parameter </a:t>
            </a:r>
            <a:r>
              <a:rPr sz="2050" b="1" spc="20" dirty="0">
                <a:solidFill>
                  <a:srgbClr val="EDEDED"/>
                </a:solidFill>
                <a:latin typeface="Arial"/>
                <a:cs typeface="Arial"/>
              </a:rPr>
              <a:t>that </a:t>
            </a:r>
            <a:r>
              <a:rPr sz="2050" b="1" spc="-45" dirty="0">
                <a:solidFill>
                  <a:srgbClr val="EDEDED"/>
                </a:solidFill>
                <a:latin typeface="Arial"/>
                <a:cs typeface="Arial"/>
              </a:rPr>
              <a:t>specifies  </a:t>
            </a:r>
            <a:r>
              <a:rPr sz="2050" b="1" spc="5" dirty="0">
                <a:solidFill>
                  <a:srgbClr val="EDEDED"/>
                </a:solidFill>
                <a:latin typeface="Arial"/>
                <a:cs typeface="Arial"/>
              </a:rPr>
              <a:t>over </a:t>
            </a:r>
            <a:r>
              <a:rPr sz="2050" b="1" spc="-30" dirty="0">
                <a:solidFill>
                  <a:srgbClr val="EDEDED"/>
                </a:solidFill>
                <a:latin typeface="Arial"/>
                <a:cs typeface="Arial"/>
              </a:rPr>
              <a:t>which </a:t>
            </a:r>
            <a:r>
              <a:rPr sz="2050" b="1" spc="-35" dirty="0">
                <a:solidFill>
                  <a:srgbClr val="EDEDED"/>
                </a:solidFill>
                <a:latin typeface="Arial"/>
                <a:cs typeface="Arial"/>
              </a:rPr>
              <a:t>axes </a:t>
            </a:r>
            <a:r>
              <a:rPr sz="2050" b="1" spc="20" dirty="0">
                <a:solidFill>
                  <a:srgbClr val="EDEDED"/>
                </a:solidFill>
                <a:latin typeface="Arial"/>
                <a:cs typeface="Arial"/>
              </a:rPr>
              <a:t>to</a:t>
            </a:r>
            <a:r>
              <a:rPr sz="2050" b="1" spc="25" dirty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sz="2050" b="1" spc="5" dirty="0">
                <a:solidFill>
                  <a:srgbClr val="EDEDED"/>
                </a:solidFill>
                <a:latin typeface="Arial"/>
                <a:cs typeface="Arial"/>
              </a:rPr>
              <a:t>reduce</a:t>
            </a:r>
            <a:endParaRPr sz="2050">
              <a:latin typeface="Arial"/>
              <a:cs typeface="Arial"/>
            </a:endParaRPr>
          </a:p>
          <a:p>
            <a:pPr marR="635" algn="ctr">
              <a:lnSpc>
                <a:spcPct val="100000"/>
              </a:lnSpc>
              <a:spcBef>
                <a:spcPts val="660"/>
              </a:spcBef>
            </a:pP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axis=None</a:t>
            </a:r>
            <a:r>
              <a:rPr sz="2050" b="1" spc="-705" dirty="0">
                <a:solidFill>
                  <a:srgbClr val="EDEDED"/>
                </a:solidFill>
                <a:latin typeface="Courier New"/>
                <a:cs typeface="Courier New"/>
              </a:rPr>
              <a:t> </a:t>
            </a:r>
            <a:r>
              <a:rPr sz="2050" b="1" spc="-15" dirty="0">
                <a:solidFill>
                  <a:srgbClr val="EDEDED"/>
                </a:solidFill>
                <a:latin typeface="Arial"/>
                <a:cs typeface="Arial"/>
              </a:rPr>
              <a:t>reduces </a:t>
            </a:r>
            <a:r>
              <a:rPr sz="2050" b="1" spc="10" dirty="0">
                <a:solidFill>
                  <a:srgbClr val="EDEDED"/>
                </a:solidFill>
                <a:latin typeface="Arial"/>
                <a:cs typeface="Arial"/>
              </a:rPr>
              <a:t>into </a:t>
            </a:r>
            <a:r>
              <a:rPr sz="2050" b="1" spc="15" dirty="0">
                <a:solidFill>
                  <a:srgbClr val="EDEDED"/>
                </a:solidFill>
                <a:latin typeface="Arial"/>
                <a:cs typeface="Arial"/>
              </a:rPr>
              <a:t>a </a:t>
            </a:r>
            <a:r>
              <a:rPr sz="2050" b="1" spc="-50" dirty="0">
                <a:solidFill>
                  <a:srgbClr val="EDEDED"/>
                </a:solidFill>
                <a:latin typeface="Arial"/>
                <a:cs typeface="Arial"/>
              </a:rPr>
              <a:t>single </a:t>
            </a:r>
            <a:r>
              <a:rPr sz="2050" b="1" spc="-65" dirty="0">
                <a:solidFill>
                  <a:srgbClr val="EDEDED"/>
                </a:solidFill>
                <a:latin typeface="Arial"/>
                <a:cs typeface="Arial"/>
              </a:rPr>
              <a:t>scalar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26920" y="3810000"/>
            <a:ext cx="6431280" cy="162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26920" y="5943600"/>
            <a:ext cx="6431280" cy="162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3810000"/>
            <a:ext cx="162559" cy="22961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64360" y="3810000"/>
            <a:ext cx="162560" cy="22961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45639" y="3891279"/>
            <a:ext cx="6593836" cy="21335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4680" y="3840479"/>
            <a:ext cx="112775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4680" y="5303520"/>
            <a:ext cx="1127759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42439" y="3840479"/>
            <a:ext cx="101600" cy="15646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3080" y="3840479"/>
            <a:ext cx="101600" cy="15646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63880" y="4064000"/>
            <a:ext cx="1229360" cy="944880"/>
          </a:xfrm>
          <a:prstGeom prst="rect">
            <a:avLst/>
          </a:prstGeom>
          <a:solidFill>
            <a:srgbClr val="3D3D3D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40640" marR="71120">
              <a:lnSpc>
                <a:spcPct val="103000"/>
              </a:lnSpc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7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100" b="1" spc="-7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a.sum  ()</a:t>
            </a:r>
            <a:endParaRPr sz="1100">
              <a:latin typeface="Courier New"/>
              <a:cs typeface="Courier New"/>
            </a:endParaRPr>
          </a:p>
          <a:p>
            <a:pPr marL="40640"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Out[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7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100" b="1" spc="-1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105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793" y="241285"/>
            <a:ext cx="314071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15" dirty="0">
                <a:latin typeface="Courier New"/>
                <a:cs typeface="Courier New"/>
              </a:rPr>
              <a:t>axis=None</a:t>
            </a:r>
            <a:r>
              <a:rPr sz="2050" spc="-670" dirty="0">
                <a:latin typeface="Courier New"/>
                <a:cs typeface="Courier New"/>
              </a:rPr>
              <a:t> </a:t>
            </a:r>
            <a:r>
              <a:rPr sz="2050" spc="-85" dirty="0"/>
              <a:t>is </a:t>
            </a:r>
            <a:r>
              <a:rPr sz="2050" spc="25" dirty="0"/>
              <a:t>the </a:t>
            </a:r>
            <a:r>
              <a:rPr sz="2050" spc="20" dirty="0"/>
              <a:t>default</a:t>
            </a:r>
            <a:endParaRPr sz="2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3375" y="222250"/>
            <a:ext cx="9601200" cy="7023100"/>
          </a:xfrm>
          <a:custGeom>
            <a:avLst/>
            <a:gdLst/>
            <a:ahLst/>
            <a:cxnLst/>
            <a:rect l="l" t="t" r="r" b="b"/>
            <a:pathLst>
              <a:path w="9601200" h="7023100">
                <a:moveTo>
                  <a:pt x="0" y="7023100"/>
                </a:moveTo>
                <a:lnTo>
                  <a:pt x="9601200" y="7023100"/>
                </a:lnTo>
                <a:lnTo>
                  <a:pt x="9601200" y="0"/>
                </a:lnTo>
                <a:lnTo>
                  <a:pt x="0" y="0"/>
                </a:lnTo>
                <a:lnTo>
                  <a:pt x="0" y="702310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0058" y="840731"/>
            <a:ext cx="532447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15" dirty="0">
                <a:latin typeface="Courier New"/>
                <a:cs typeface="Courier New"/>
              </a:rPr>
              <a:t>axis=0</a:t>
            </a:r>
            <a:r>
              <a:rPr sz="2050" spc="-735" dirty="0">
                <a:latin typeface="Courier New"/>
                <a:cs typeface="Courier New"/>
              </a:rPr>
              <a:t> </a:t>
            </a:r>
            <a:r>
              <a:rPr sz="2050" spc="-15" dirty="0"/>
              <a:t>reduces </a:t>
            </a:r>
            <a:r>
              <a:rPr sz="2050" spc="10" dirty="0"/>
              <a:t>into </a:t>
            </a:r>
            <a:r>
              <a:rPr sz="2050" spc="25" dirty="0"/>
              <a:t>the zeroth </a:t>
            </a:r>
            <a:r>
              <a:rPr sz="2050" dirty="0"/>
              <a:t>dimension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33800" y="1249680"/>
            <a:ext cx="5374640" cy="162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33800" y="3312159"/>
            <a:ext cx="5374640" cy="162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08440" y="1412239"/>
            <a:ext cx="162559" cy="18999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57320" y="4569459"/>
            <a:ext cx="5537204" cy="20624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01648" y="3830942"/>
            <a:ext cx="499745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spc="10" dirty="0">
                <a:solidFill>
                  <a:srgbClr val="EDEDED"/>
                </a:solidFill>
                <a:latin typeface="Courier New"/>
                <a:cs typeface="Courier New"/>
              </a:rPr>
              <a:t>axis=1</a:t>
            </a:r>
            <a:r>
              <a:rPr sz="2050" b="1" spc="-770" dirty="0">
                <a:solidFill>
                  <a:srgbClr val="EDEDED"/>
                </a:solidFill>
                <a:latin typeface="Courier New"/>
                <a:cs typeface="Courier New"/>
              </a:rPr>
              <a:t> </a:t>
            </a:r>
            <a:r>
              <a:rPr sz="3075" b="1" spc="-22" baseline="1355" dirty="0">
                <a:solidFill>
                  <a:srgbClr val="EDEDED"/>
                </a:solidFill>
                <a:latin typeface="Arial"/>
                <a:cs typeface="Arial"/>
              </a:rPr>
              <a:t>reduces </a:t>
            </a:r>
            <a:r>
              <a:rPr sz="3075" b="1" spc="15" baseline="1355" dirty="0">
                <a:solidFill>
                  <a:srgbClr val="EDEDED"/>
                </a:solidFill>
                <a:latin typeface="Arial"/>
                <a:cs typeface="Arial"/>
              </a:rPr>
              <a:t>into </a:t>
            </a:r>
            <a:r>
              <a:rPr sz="3075" b="1" spc="37" baseline="1355" dirty="0">
                <a:solidFill>
                  <a:srgbClr val="EDEDED"/>
                </a:solidFill>
                <a:latin typeface="Arial"/>
                <a:cs typeface="Arial"/>
              </a:rPr>
              <a:t>the </a:t>
            </a:r>
            <a:r>
              <a:rPr sz="3075" b="1" spc="-15" baseline="1355" dirty="0">
                <a:solidFill>
                  <a:srgbClr val="EDEDED"/>
                </a:solidFill>
                <a:latin typeface="Arial"/>
                <a:cs typeface="Arial"/>
              </a:rPr>
              <a:t>first </a:t>
            </a:r>
            <a:r>
              <a:rPr sz="3075" b="1" baseline="1355" dirty="0">
                <a:solidFill>
                  <a:srgbClr val="EDEDED"/>
                </a:solidFill>
                <a:latin typeface="Arial"/>
                <a:cs typeface="Arial"/>
              </a:rPr>
              <a:t>dimension</a:t>
            </a:r>
            <a:endParaRPr sz="3075" baseline="1355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85895" y="1130300"/>
            <a:ext cx="5537204" cy="24587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5159" y="1503680"/>
            <a:ext cx="2763520" cy="944880"/>
          </a:xfrm>
          <a:prstGeom prst="rect">
            <a:avLst/>
          </a:prstGeom>
          <a:solidFill>
            <a:srgbClr val="3D3D3D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40640">
              <a:lnSpc>
                <a:spcPct val="100000"/>
              </a:lnSpc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8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 </a:t>
            </a:r>
            <a:r>
              <a:rPr sz="1100" b="1" spc="-5" dirty="0">
                <a:solidFill>
                  <a:srgbClr val="DBDBDB"/>
                </a:solidFill>
                <a:latin typeface="Courier New"/>
                <a:cs typeface="Courier New"/>
              </a:rPr>
              <a:t>a.sum(axis=</a:t>
            </a:r>
            <a:r>
              <a:rPr sz="1100" b="1" spc="-5" dirty="0">
                <a:solidFill>
                  <a:srgbClr val="8ACFD3"/>
                </a:solidFill>
                <a:latin typeface="Courier New"/>
                <a:cs typeface="Courier New"/>
              </a:rPr>
              <a:t>0</a:t>
            </a:r>
            <a:r>
              <a:rPr sz="1100" b="1" spc="-500" dirty="0">
                <a:solidFill>
                  <a:srgbClr val="8ACFD3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40640"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Out[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8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 array([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15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18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21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-3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endParaRPr sz="1100">
              <a:latin typeface="Courier New"/>
              <a:cs typeface="Courier New"/>
            </a:endParaRPr>
          </a:p>
          <a:p>
            <a:pPr marL="40640"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27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5959" y="5303520"/>
            <a:ext cx="266191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7059" y="4932045"/>
            <a:ext cx="2763520" cy="772160"/>
          </a:xfrm>
          <a:prstGeom prst="rect">
            <a:avLst/>
          </a:prstGeom>
          <a:solidFill>
            <a:srgbClr val="3D3D3D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35890" marR="457834" indent="-9525">
              <a:lnSpc>
                <a:spcPct val="137100"/>
              </a:lnSpc>
            </a:pPr>
            <a:r>
              <a:rPr sz="1650" b="1" spc="15" baseline="2525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9</a:t>
            </a:r>
            <a:r>
              <a:rPr sz="1650" b="1" spc="15" baseline="2525" dirty="0">
                <a:solidFill>
                  <a:srgbClr val="DBDBDB"/>
                </a:solidFill>
                <a:latin typeface="Courier New"/>
                <a:cs typeface="Courier New"/>
              </a:rPr>
              <a:t>]: a.sum(axis= </a:t>
            </a:r>
            <a:r>
              <a:rPr sz="1100" b="1" spc="45" dirty="0">
                <a:solidFill>
                  <a:srgbClr val="8ACFD3"/>
                </a:solidFill>
                <a:latin typeface="Courier New"/>
                <a:cs typeface="Courier New"/>
              </a:rPr>
              <a:t>1</a:t>
            </a:r>
            <a:r>
              <a:rPr sz="1650" b="1" spc="67" baseline="7575" dirty="0">
                <a:solidFill>
                  <a:srgbClr val="DBDBDB"/>
                </a:solidFill>
                <a:latin typeface="Courier New"/>
                <a:cs typeface="Courier New"/>
              </a:rPr>
              <a:t>)  </a:t>
            </a:r>
            <a:r>
              <a:rPr sz="1650" b="1" spc="-37" baseline="5050" dirty="0">
                <a:solidFill>
                  <a:srgbClr val="DBDBDB"/>
                </a:solidFill>
                <a:latin typeface="Courier New"/>
                <a:cs typeface="Courier New"/>
              </a:rPr>
              <a:t>Out[</a:t>
            </a:r>
            <a:r>
              <a:rPr sz="1650" b="1" spc="-37" baseline="-5050" dirty="0">
                <a:solidFill>
                  <a:srgbClr val="8ACFD3"/>
                </a:solidFill>
                <a:latin typeface="Courier New"/>
                <a:cs typeface="Courier New"/>
              </a:rPr>
              <a:t>9</a:t>
            </a:r>
            <a:r>
              <a:rPr sz="1650" b="1" spc="-37" baseline="505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650" b="1" spc="-30" baseline="505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650" b="1" spc="15" baseline="5050" dirty="0">
                <a:solidFill>
                  <a:srgbClr val="DBDBDB"/>
                </a:solidFill>
                <a:latin typeface="Courier New"/>
                <a:cs typeface="Courier New"/>
              </a:rPr>
              <a:t>array([</a:t>
            </a:r>
            <a:r>
              <a:rPr sz="1650" b="1" spc="15" baseline="-5050" dirty="0">
                <a:solidFill>
                  <a:srgbClr val="8ACFD3"/>
                </a:solidFill>
                <a:latin typeface="Courier New"/>
                <a:cs typeface="Courier New"/>
              </a:rPr>
              <a:t>10</a:t>
            </a:r>
            <a:r>
              <a:rPr sz="1650" b="1" spc="15" baseline="-505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650" b="1" spc="-780" baseline="-505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650" b="1" spc="52" baseline="-5050" dirty="0">
                <a:solidFill>
                  <a:srgbClr val="8ACFD3"/>
                </a:solidFill>
                <a:latin typeface="Courier New"/>
                <a:cs typeface="Courier New"/>
              </a:rPr>
              <a:t>35</a:t>
            </a:r>
            <a:r>
              <a:rPr sz="1650" b="1" spc="52" baseline="-7575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650" b="1" spc="-787" baseline="-757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30" dirty="0">
                <a:solidFill>
                  <a:srgbClr val="8ACFD3"/>
                </a:solidFill>
                <a:latin typeface="Courier New"/>
                <a:cs typeface="Courier New"/>
              </a:rPr>
              <a:t>60</a:t>
            </a:r>
            <a:r>
              <a:rPr sz="1650" b="1" spc="44" baseline="5050" dirty="0">
                <a:solidFill>
                  <a:srgbClr val="DBDBDB"/>
                </a:solidFill>
                <a:latin typeface="Courier New"/>
                <a:cs typeface="Courier New"/>
              </a:rPr>
              <a:t>])</a:t>
            </a:r>
            <a:endParaRPr sz="1650" baseline="5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178" y="482365"/>
            <a:ext cx="8950960" cy="1676400"/>
          </a:xfrm>
          <a:prstGeom prst="rect">
            <a:avLst/>
          </a:prstGeom>
        </p:spPr>
        <p:txBody>
          <a:bodyPr vert="horz" wrap="square" lIns="0" tIns="248920" rIns="0" bIns="0" rtlCol="0">
            <a:spAutoFit/>
          </a:bodyPr>
          <a:lstStyle/>
          <a:p>
            <a:pPr marL="2639060">
              <a:lnSpc>
                <a:spcPct val="100000"/>
              </a:lnSpc>
              <a:spcBef>
                <a:spcPts val="1960"/>
              </a:spcBef>
            </a:pPr>
            <a:r>
              <a:rPr spc="65" dirty="0"/>
              <a:t>Broadcasting</a:t>
            </a:r>
          </a:p>
          <a:p>
            <a:pPr marL="12700" marR="5080" algn="ctr">
              <a:lnSpc>
                <a:spcPct val="100800"/>
              </a:lnSpc>
              <a:spcBef>
                <a:spcPts val="890"/>
              </a:spcBef>
            </a:pPr>
            <a:r>
              <a:rPr sz="2050" spc="-165" dirty="0"/>
              <a:t>A </a:t>
            </a:r>
            <a:r>
              <a:rPr sz="2050" spc="-20" dirty="0"/>
              <a:t>key </a:t>
            </a:r>
            <a:r>
              <a:rPr sz="2050" spc="30" dirty="0"/>
              <a:t>feature </a:t>
            </a:r>
            <a:r>
              <a:rPr sz="2050" spc="20" dirty="0"/>
              <a:t>of </a:t>
            </a:r>
            <a:r>
              <a:rPr sz="2050" spc="10" dirty="0"/>
              <a:t>NumPy </a:t>
            </a:r>
            <a:r>
              <a:rPr sz="2050" spc="-85" dirty="0"/>
              <a:t>is </a:t>
            </a:r>
            <a:r>
              <a:rPr sz="2050" spc="-35" dirty="0"/>
              <a:t>broadcasting, </a:t>
            </a:r>
            <a:r>
              <a:rPr sz="2050" spc="35" dirty="0"/>
              <a:t>where </a:t>
            </a:r>
            <a:r>
              <a:rPr sz="2050" spc="-25" dirty="0"/>
              <a:t>arrays </a:t>
            </a:r>
            <a:r>
              <a:rPr sz="2050" spc="10" dirty="0"/>
              <a:t>with </a:t>
            </a:r>
            <a:r>
              <a:rPr sz="2050" spc="25" dirty="0"/>
              <a:t>different, </a:t>
            </a:r>
            <a:r>
              <a:rPr sz="2050" spc="30" dirty="0"/>
              <a:t>but  </a:t>
            </a:r>
            <a:r>
              <a:rPr sz="2050" dirty="0"/>
              <a:t>compatible </a:t>
            </a:r>
            <a:r>
              <a:rPr sz="2050" spc="-45" dirty="0"/>
              <a:t>shapes </a:t>
            </a:r>
            <a:r>
              <a:rPr sz="2050" spc="-65" dirty="0"/>
              <a:t>can </a:t>
            </a:r>
            <a:r>
              <a:rPr sz="2050" spc="25" dirty="0"/>
              <a:t>be </a:t>
            </a:r>
            <a:r>
              <a:rPr sz="2050" spc="-20" dirty="0"/>
              <a:t>used </a:t>
            </a:r>
            <a:r>
              <a:rPr sz="2050" spc="-90" dirty="0"/>
              <a:t>as </a:t>
            </a:r>
            <a:r>
              <a:rPr sz="2050" dirty="0"/>
              <a:t>arguments </a:t>
            </a:r>
            <a:r>
              <a:rPr sz="2050" spc="20" dirty="0"/>
              <a:t>to</a:t>
            </a:r>
            <a:r>
              <a:rPr sz="2050" spc="90" dirty="0"/>
              <a:t> </a:t>
            </a:r>
            <a:r>
              <a:rPr sz="2050" spc="-40" dirty="0"/>
              <a:t>ufuncs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1468119" y="2275839"/>
            <a:ext cx="7122159" cy="162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68119" y="5303520"/>
            <a:ext cx="7122159" cy="162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90280" y="2275839"/>
            <a:ext cx="162560" cy="31902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5560" y="2275839"/>
            <a:ext cx="162559" cy="31902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86839" y="2357120"/>
            <a:ext cx="7284717" cy="30276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4633" y="5636247"/>
            <a:ext cx="849947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spc="5" dirty="0">
                <a:solidFill>
                  <a:srgbClr val="EDEDED"/>
                </a:solidFill>
                <a:latin typeface="Arial"/>
                <a:cs typeface="Arial"/>
              </a:rPr>
              <a:t>In </a:t>
            </a:r>
            <a:r>
              <a:rPr sz="2050" b="1" spc="-30" dirty="0">
                <a:solidFill>
                  <a:srgbClr val="EDEDED"/>
                </a:solidFill>
                <a:latin typeface="Arial"/>
                <a:cs typeface="Arial"/>
              </a:rPr>
              <a:t>this </a:t>
            </a:r>
            <a:r>
              <a:rPr sz="2050" b="1" spc="-95" dirty="0">
                <a:solidFill>
                  <a:srgbClr val="EDEDED"/>
                </a:solidFill>
                <a:latin typeface="Arial"/>
                <a:cs typeface="Arial"/>
              </a:rPr>
              <a:t>case </a:t>
            </a:r>
            <a:r>
              <a:rPr sz="2050" b="1" dirty="0">
                <a:solidFill>
                  <a:srgbClr val="EDEDED"/>
                </a:solidFill>
                <a:latin typeface="Arial"/>
                <a:cs typeface="Arial"/>
              </a:rPr>
              <a:t>an array </a:t>
            </a:r>
            <a:r>
              <a:rPr sz="2050" b="1" spc="-65" dirty="0">
                <a:solidFill>
                  <a:srgbClr val="EDEDED"/>
                </a:solidFill>
                <a:latin typeface="Arial"/>
                <a:cs typeface="Arial"/>
              </a:rPr>
              <a:t>scalar </a:t>
            </a:r>
            <a:r>
              <a:rPr sz="2050" b="1" spc="-85" dirty="0">
                <a:solidFill>
                  <a:srgbClr val="EDEDED"/>
                </a:solidFill>
                <a:latin typeface="Arial"/>
                <a:cs typeface="Arial"/>
              </a:rPr>
              <a:t>is </a:t>
            </a:r>
            <a:r>
              <a:rPr sz="2050" b="1" spc="-25" dirty="0">
                <a:solidFill>
                  <a:srgbClr val="EDEDED"/>
                </a:solidFill>
                <a:latin typeface="Arial"/>
                <a:cs typeface="Arial"/>
              </a:rPr>
              <a:t>broadcast </a:t>
            </a:r>
            <a:r>
              <a:rPr sz="2050" b="1" spc="20" dirty="0">
                <a:solidFill>
                  <a:srgbClr val="EDEDED"/>
                </a:solidFill>
                <a:latin typeface="Arial"/>
                <a:cs typeface="Arial"/>
              </a:rPr>
              <a:t>to </a:t>
            </a:r>
            <a:r>
              <a:rPr sz="2050" b="1" dirty="0">
                <a:solidFill>
                  <a:srgbClr val="EDEDED"/>
                </a:solidFill>
                <a:latin typeface="Arial"/>
                <a:cs typeface="Arial"/>
              </a:rPr>
              <a:t>an array </a:t>
            </a:r>
            <a:r>
              <a:rPr sz="2050" b="1" spc="10" dirty="0">
                <a:solidFill>
                  <a:srgbClr val="EDEDED"/>
                </a:solidFill>
                <a:latin typeface="Arial"/>
                <a:cs typeface="Arial"/>
              </a:rPr>
              <a:t>with </a:t>
            </a:r>
            <a:r>
              <a:rPr sz="2050" b="1" spc="-30" dirty="0">
                <a:solidFill>
                  <a:srgbClr val="EDEDED"/>
                </a:solidFill>
                <a:latin typeface="Arial"/>
                <a:cs typeface="Arial"/>
              </a:rPr>
              <a:t>shape </a:t>
            </a: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(5,</a:t>
            </a:r>
            <a:r>
              <a:rPr sz="2050" b="1" spc="275" dirty="0">
                <a:solidFill>
                  <a:srgbClr val="EDEDED"/>
                </a:solidFill>
                <a:latin typeface="Courier New"/>
                <a:cs typeface="Courier New"/>
              </a:rPr>
              <a:t> </a:t>
            </a: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)</a:t>
            </a:r>
            <a:endParaRPr sz="2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2657" y="830568"/>
            <a:ext cx="812927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-165" dirty="0"/>
              <a:t>A </a:t>
            </a:r>
            <a:r>
              <a:rPr sz="2050" spc="-50" dirty="0"/>
              <a:t>slightly </a:t>
            </a:r>
            <a:r>
              <a:rPr sz="2050" spc="55" dirty="0"/>
              <a:t>more </a:t>
            </a:r>
            <a:r>
              <a:rPr sz="2050" spc="-15" dirty="0"/>
              <a:t>involved </a:t>
            </a:r>
            <a:r>
              <a:rPr sz="2050" spc="-30" dirty="0"/>
              <a:t>broadcasting </a:t>
            </a:r>
            <a:r>
              <a:rPr sz="2050" spc="20" dirty="0"/>
              <a:t>example </a:t>
            </a:r>
            <a:r>
              <a:rPr sz="2050" spc="5" dirty="0"/>
              <a:t>in </a:t>
            </a:r>
            <a:r>
              <a:rPr sz="2050" spc="10" dirty="0"/>
              <a:t>two</a:t>
            </a:r>
            <a:r>
              <a:rPr sz="2050" spc="160" dirty="0"/>
              <a:t> </a:t>
            </a:r>
            <a:r>
              <a:rPr sz="2050" spc="-15" dirty="0"/>
              <a:t>dimensions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1691639" y="1290319"/>
            <a:ext cx="6664959" cy="162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91639" y="5069840"/>
            <a:ext cx="6664959" cy="162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56600" y="1290319"/>
            <a:ext cx="162559" cy="39420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9080" y="1290319"/>
            <a:ext cx="162560" cy="39420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10360" y="1371600"/>
            <a:ext cx="6827521" cy="37795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93493" y="5402567"/>
            <a:ext cx="340677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spc="50" dirty="0">
                <a:solidFill>
                  <a:srgbClr val="EDEDED"/>
                </a:solidFill>
                <a:latin typeface="Arial"/>
                <a:cs typeface="Arial"/>
              </a:rPr>
              <a:t>Here </a:t>
            </a:r>
            <a:r>
              <a:rPr sz="2050" b="1" dirty="0">
                <a:solidFill>
                  <a:srgbClr val="EDEDED"/>
                </a:solidFill>
                <a:latin typeface="Arial"/>
                <a:cs typeface="Arial"/>
              </a:rPr>
              <a:t>an array </a:t>
            </a:r>
            <a:r>
              <a:rPr sz="2050" b="1" spc="20" dirty="0">
                <a:solidFill>
                  <a:srgbClr val="EDEDED"/>
                </a:solidFill>
                <a:latin typeface="Arial"/>
                <a:cs typeface="Arial"/>
              </a:rPr>
              <a:t>of </a:t>
            </a:r>
            <a:r>
              <a:rPr sz="2050" b="1" spc="-30" dirty="0">
                <a:solidFill>
                  <a:srgbClr val="EDEDED"/>
                </a:solidFill>
                <a:latin typeface="Arial"/>
                <a:cs typeface="Arial"/>
              </a:rPr>
              <a:t>shape</a:t>
            </a:r>
            <a:r>
              <a:rPr sz="2050" b="1" spc="-95" dirty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(3,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33345" y="5384279"/>
            <a:ext cx="4716145" cy="69596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1)</a:t>
            </a:r>
            <a:r>
              <a:rPr sz="2050" b="1" spc="-700" dirty="0">
                <a:solidFill>
                  <a:srgbClr val="EDEDED"/>
                </a:solidFill>
                <a:latin typeface="Courier New"/>
                <a:cs typeface="Courier New"/>
              </a:rPr>
              <a:t> </a:t>
            </a:r>
            <a:r>
              <a:rPr sz="2050" b="1" spc="-85" dirty="0">
                <a:solidFill>
                  <a:srgbClr val="EDEDED"/>
                </a:solidFill>
                <a:latin typeface="Arial"/>
                <a:cs typeface="Arial"/>
              </a:rPr>
              <a:t>is </a:t>
            </a:r>
            <a:r>
              <a:rPr sz="2050" b="1" spc="-25" dirty="0">
                <a:solidFill>
                  <a:srgbClr val="EDEDED"/>
                </a:solidFill>
                <a:latin typeface="Arial"/>
                <a:cs typeface="Arial"/>
              </a:rPr>
              <a:t>broadcast </a:t>
            </a:r>
            <a:r>
              <a:rPr sz="2050" b="1" spc="20" dirty="0">
                <a:solidFill>
                  <a:srgbClr val="EDEDED"/>
                </a:solidFill>
                <a:latin typeface="Arial"/>
                <a:cs typeface="Arial"/>
              </a:rPr>
              <a:t>to </a:t>
            </a:r>
            <a:r>
              <a:rPr sz="2050" b="1" dirty="0">
                <a:solidFill>
                  <a:srgbClr val="EDEDED"/>
                </a:solidFill>
                <a:latin typeface="Arial"/>
                <a:cs typeface="Arial"/>
              </a:rPr>
              <a:t>an array </a:t>
            </a:r>
            <a:r>
              <a:rPr sz="2050" b="1" spc="10" dirty="0">
                <a:solidFill>
                  <a:srgbClr val="EDEDED"/>
                </a:solidFill>
                <a:latin typeface="Arial"/>
                <a:cs typeface="Arial"/>
              </a:rPr>
              <a:t>with </a:t>
            </a:r>
            <a:r>
              <a:rPr sz="2050" b="1" spc="-30" dirty="0">
                <a:solidFill>
                  <a:srgbClr val="EDEDED"/>
                </a:solidFill>
                <a:latin typeface="Arial"/>
                <a:cs typeface="Arial"/>
              </a:rPr>
              <a:t>shape</a:t>
            </a:r>
            <a:endParaRPr sz="2050">
              <a:latin typeface="Arial"/>
              <a:cs typeface="Arial"/>
            </a:endParaRPr>
          </a:p>
          <a:p>
            <a:pPr marL="114935">
              <a:lnSpc>
                <a:spcPct val="100000"/>
              </a:lnSpc>
              <a:spcBef>
                <a:spcPts val="180"/>
              </a:spcBef>
            </a:pP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(3,</a:t>
            </a:r>
            <a:r>
              <a:rPr sz="2050" b="1" spc="10" dirty="0">
                <a:solidFill>
                  <a:srgbClr val="EDEDED"/>
                </a:solidFill>
                <a:latin typeface="Courier New"/>
                <a:cs typeface="Courier New"/>
              </a:rPr>
              <a:t> </a:t>
            </a: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2)</a:t>
            </a:r>
            <a:endParaRPr sz="2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0860" y="749292"/>
            <a:ext cx="3920490" cy="525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50" spc="25" dirty="0"/>
              <a:t>Broadcasting</a:t>
            </a:r>
            <a:r>
              <a:rPr sz="3250" spc="-245" dirty="0"/>
              <a:t> </a:t>
            </a:r>
            <a:r>
              <a:rPr sz="3250" spc="-10" dirty="0"/>
              <a:t>Rules</a:t>
            </a:r>
            <a:endParaRPr sz="3250"/>
          </a:p>
        </p:txBody>
      </p:sp>
      <p:sp>
        <p:nvSpPr>
          <p:cNvPr id="3" name="object 3"/>
          <p:cNvSpPr txBox="1"/>
          <p:nvPr/>
        </p:nvSpPr>
        <p:spPr>
          <a:xfrm>
            <a:off x="1064258" y="1369047"/>
            <a:ext cx="7921625" cy="14097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065" marR="5080" algn="ctr">
              <a:lnSpc>
                <a:spcPct val="100800"/>
              </a:lnSpc>
              <a:spcBef>
                <a:spcPts val="110"/>
              </a:spcBef>
            </a:pPr>
            <a:r>
              <a:rPr sz="2050" b="1" spc="5" dirty="0">
                <a:solidFill>
                  <a:srgbClr val="EDEDED"/>
                </a:solidFill>
                <a:latin typeface="Arial"/>
                <a:cs typeface="Arial"/>
              </a:rPr>
              <a:t>In </a:t>
            </a:r>
            <a:r>
              <a:rPr sz="2050" b="1" spc="45" dirty="0">
                <a:solidFill>
                  <a:srgbClr val="EDEDED"/>
                </a:solidFill>
                <a:latin typeface="Arial"/>
                <a:cs typeface="Arial"/>
              </a:rPr>
              <a:t>order </a:t>
            </a:r>
            <a:r>
              <a:rPr sz="2050" b="1" spc="35" dirty="0">
                <a:solidFill>
                  <a:srgbClr val="EDEDED"/>
                </a:solidFill>
                <a:latin typeface="Arial"/>
                <a:cs typeface="Arial"/>
              </a:rPr>
              <a:t>for </a:t>
            </a:r>
            <a:r>
              <a:rPr sz="2050" b="1" dirty="0">
                <a:solidFill>
                  <a:srgbClr val="EDEDED"/>
                </a:solidFill>
                <a:latin typeface="Arial"/>
                <a:cs typeface="Arial"/>
              </a:rPr>
              <a:t>an </a:t>
            </a:r>
            <a:r>
              <a:rPr sz="2050" b="1" spc="25" dirty="0">
                <a:solidFill>
                  <a:srgbClr val="EDEDED"/>
                </a:solidFill>
                <a:latin typeface="Arial"/>
                <a:cs typeface="Arial"/>
              </a:rPr>
              <a:t>operation </a:t>
            </a:r>
            <a:r>
              <a:rPr sz="2050" b="1" spc="20" dirty="0">
                <a:solidFill>
                  <a:srgbClr val="EDEDED"/>
                </a:solidFill>
                <a:latin typeface="Arial"/>
                <a:cs typeface="Arial"/>
              </a:rPr>
              <a:t>to </a:t>
            </a:r>
            <a:r>
              <a:rPr sz="2050" b="1" spc="-30" dirty="0">
                <a:solidFill>
                  <a:srgbClr val="EDEDED"/>
                </a:solidFill>
                <a:latin typeface="Arial"/>
                <a:cs typeface="Arial"/>
              </a:rPr>
              <a:t>broadcast, </a:t>
            </a:r>
            <a:r>
              <a:rPr sz="2050" b="1" spc="25" dirty="0">
                <a:solidFill>
                  <a:srgbClr val="EDEDED"/>
                </a:solidFill>
                <a:latin typeface="Arial"/>
                <a:cs typeface="Arial"/>
              </a:rPr>
              <a:t>the </a:t>
            </a:r>
            <a:r>
              <a:rPr sz="2050" b="1" spc="-60" dirty="0">
                <a:solidFill>
                  <a:srgbClr val="EDEDED"/>
                </a:solidFill>
                <a:latin typeface="Arial"/>
                <a:cs typeface="Arial"/>
              </a:rPr>
              <a:t>size </a:t>
            </a:r>
            <a:r>
              <a:rPr sz="2050" b="1" spc="20" dirty="0">
                <a:solidFill>
                  <a:srgbClr val="EDEDED"/>
                </a:solidFill>
                <a:latin typeface="Arial"/>
                <a:cs typeface="Arial"/>
              </a:rPr>
              <a:t>of </a:t>
            </a:r>
            <a:r>
              <a:rPr sz="2050" b="1" spc="-30" dirty="0">
                <a:solidFill>
                  <a:srgbClr val="EDEDED"/>
                </a:solidFill>
                <a:latin typeface="Arial"/>
                <a:cs typeface="Arial"/>
              </a:rPr>
              <a:t>all </a:t>
            </a:r>
            <a:r>
              <a:rPr sz="2050" b="1" spc="25" dirty="0">
                <a:solidFill>
                  <a:srgbClr val="EDEDED"/>
                </a:solidFill>
                <a:latin typeface="Arial"/>
                <a:cs typeface="Arial"/>
              </a:rPr>
              <a:t>the </a:t>
            </a:r>
            <a:r>
              <a:rPr sz="2050" b="1" spc="-5" dirty="0">
                <a:solidFill>
                  <a:srgbClr val="EDEDED"/>
                </a:solidFill>
                <a:latin typeface="Arial"/>
                <a:cs typeface="Arial"/>
              </a:rPr>
              <a:t>trailing  </a:t>
            </a:r>
            <a:r>
              <a:rPr sz="2050" b="1" spc="-15" dirty="0">
                <a:solidFill>
                  <a:srgbClr val="EDEDED"/>
                </a:solidFill>
                <a:latin typeface="Arial"/>
                <a:cs typeface="Arial"/>
              </a:rPr>
              <a:t>dimensions </a:t>
            </a:r>
            <a:r>
              <a:rPr sz="2050" b="1" spc="35" dirty="0">
                <a:solidFill>
                  <a:srgbClr val="EDEDED"/>
                </a:solidFill>
                <a:latin typeface="Arial"/>
                <a:cs typeface="Arial"/>
              </a:rPr>
              <a:t>for </a:t>
            </a:r>
            <a:r>
              <a:rPr sz="2050" b="1" spc="25" dirty="0">
                <a:solidFill>
                  <a:srgbClr val="EDEDED"/>
                </a:solidFill>
                <a:latin typeface="Arial"/>
                <a:cs typeface="Arial"/>
              </a:rPr>
              <a:t>both </a:t>
            </a:r>
            <a:r>
              <a:rPr sz="2050" b="1" spc="-25" dirty="0">
                <a:solidFill>
                  <a:srgbClr val="EDEDED"/>
                </a:solidFill>
                <a:latin typeface="Arial"/>
                <a:cs typeface="Arial"/>
              </a:rPr>
              <a:t>arrays </a:t>
            </a:r>
            <a:r>
              <a:rPr sz="2050" b="1" spc="-5" dirty="0">
                <a:solidFill>
                  <a:srgbClr val="EDEDED"/>
                </a:solidFill>
                <a:latin typeface="Arial"/>
                <a:cs typeface="Arial"/>
              </a:rPr>
              <a:t>must</a:t>
            </a:r>
            <a:r>
              <a:rPr sz="2050" b="1" spc="-125" dirty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sz="2050" b="1" spc="15" dirty="0">
                <a:solidFill>
                  <a:srgbClr val="EDEDED"/>
                </a:solidFill>
                <a:latin typeface="Arial"/>
                <a:cs typeface="Arial"/>
              </a:rPr>
              <a:t>either:</a:t>
            </a:r>
            <a:endParaRPr sz="2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tabLst>
                <a:tab pos="1332865" algn="l"/>
                <a:tab pos="1911985" algn="l"/>
              </a:tabLst>
            </a:pPr>
            <a:r>
              <a:rPr sz="2050" b="1" spc="25" dirty="0">
                <a:solidFill>
                  <a:srgbClr val="EDEDED"/>
                </a:solidFill>
                <a:latin typeface="Arial"/>
                <a:cs typeface="Arial"/>
              </a:rPr>
              <a:t>be </a:t>
            </a:r>
            <a:r>
              <a:rPr sz="2050" b="1" spc="75" dirty="0">
                <a:solidFill>
                  <a:srgbClr val="EDEDED"/>
                </a:solidFill>
                <a:latin typeface="Arial"/>
                <a:cs typeface="Arial"/>
              </a:rPr>
              <a:t>equal	</a:t>
            </a:r>
            <a:r>
              <a:rPr sz="2050" b="1" spc="-95" dirty="0">
                <a:solidFill>
                  <a:srgbClr val="EDEDED"/>
                </a:solidFill>
                <a:latin typeface="Arial"/>
                <a:cs typeface="Arial"/>
              </a:rPr>
              <a:t>OR	</a:t>
            </a:r>
            <a:r>
              <a:rPr sz="2050" b="1" spc="25" dirty="0">
                <a:solidFill>
                  <a:srgbClr val="EDEDED"/>
                </a:solidFill>
                <a:latin typeface="Arial"/>
                <a:cs typeface="Arial"/>
              </a:rPr>
              <a:t>be</a:t>
            </a:r>
            <a:r>
              <a:rPr sz="2050" b="1" spc="15" dirty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sz="2050" b="1" spc="70" dirty="0">
                <a:solidFill>
                  <a:srgbClr val="EDEDED"/>
                </a:solidFill>
                <a:latin typeface="Arial"/>
                <a:cs typeface="Arial"/>
              </a:rPr>
              <a:t>one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0600" y="3200400"/>
            <a:ext cx="8067040" cy="5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600" y="4074159"/>
            <a:ext cx="8067040" cy="5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9000" y="3200400"/>
            <a:ext cx="8270240" cy="10058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600" y="5029200"/>
            <a:ext cx="8067040" cy="5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9000" y="4155440"/>
            <a:ext cx="8270240" cy="10058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678557" y="3278227"/>
          <a:ext cx="4692013" cy="2688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06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06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06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06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06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25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 marL="31750">
                        <a:lnSpc>
                          <a:spcPts val="1755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755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(1d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755"/>
                        </a:lnSpc>
                      </a:pPr>
                      <a:r>
                        <a:rPr sz="1850" b="1" spc="-10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array):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755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1914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914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(2d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914"/>
                        </a:lnSpc>
                      </a:pPr>
                      <a:r>
                        <a:rPr sz="1850" b="1" spc="-10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array):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914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marL="31750">
                        <a:lnSpc>
                          <a:spcPts val="1914"/>
                        </a:lnSpc>
                      </a:pPr>
                      <a:r>
                        <a:rPr sz="1850" b="1" spc="-10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Result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914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(2d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914"/>
                        </a:lnSpc>
                      </a:pPr>
                      <a:r>
                        <a:rPr sz="1850" b="1" spc="-10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array):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914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(2d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50" b="1" spc="-10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array):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solidFill>
                      <a:srgbClr val="0E0E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1914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914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(3d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914"/>
                        </a:lnSpc>
                      </a:pPr>
                      <a:r>
                        <a:rPr sz="1850" b="1" spc="-10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array):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14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914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31750">
                        <a:lnSpc>
                          <a:spcPts val="1914"/>
                        </a:lnSpc>
                      </a:pPr>
                      <a:r>
                        <a:rPr sz="1850" b="1" spc="-10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Result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914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(3d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914"/>
                        </a:lnSpc>
                      </a:pPr>
                      <a:r>
                        <a:rPr sz="1850" b="1" spc="-10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array):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14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914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(4d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50" b="1" spc="-10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array):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solidFill>
                      <a:srgbClr val="0E0E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1914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914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(3d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914"/>
                        </a:lnSpc>
                      </a:pPr>
                      <a:r>
                        <a:rPr sz="1850" b="1" spc="-10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array):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14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914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31750">
                        <a:lnSpc>
                          <a:spcPts val="1900"/>
                        </a:lnSpc>
                      </a:pPr>
                      <a:r>
                        <a:rPr sz="1850" b="1" spc="-10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Result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900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(4d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900"/>
                        </a:lnSpc>
                      </a:pPr>
                      <a:r>
                        <a:rPr sz="1850" b="1" spc="-10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array):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900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00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00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900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990600" y="5984240"/>
            <a:ext cx="8067040" cy="5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57640" y="5110479"/>
            <a:ext cx="101600" cy="9245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9000" y="5110479"/>
            <a:ext cx="101600" cy="9245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660" y="749283"/>
            <a:ext cx="5596890" cy="525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50" spc="30" dirty="0"/>
              <a:t>Square</a:t>
            </a:r>
            <a:r>
              <a:rPr sz="3250" spc="-220" dirty="0"/>
              <a:t> </a:t>
            </a:r>
            <a:r>
              <a:rPr sz="3250" spc="100" dirty="0"/>
              <a:t>Peg</a:t>
            </a:r>
            <a:r>
              <a:rPr sz="3250" spc="-225" dirty="0"/>
              <a:t> </a:t>
            </a:r>
            <a:r>
              <a:rPr sz="3250" spc="40" dirty="0"/>
              <a:t>in</a:t>
            </a:r>
            <a:r>
              <a:rPr sz="3250" spc="-210" dirty="0"/>
              <a:t> </a:t>
            </a:r>
            <a:r>
              <a:rPr sz="3250" spc="140" dirty="0"/>
              <a:t>a</a:t>
            </a:r>
            <a:r>
              <a:rPr sz="3250" spc="-225" dirty="0"/>
              <a:t> </a:t>
            </a:r>
            <a:r>
              <a:rPr sz="3250" spc="55" dirty="0"/>
              <a:t>Round</a:t>
            </a:r>
            <a:r>
              <a:rPr sz="3250" spc="-220" dirty="0"/>
              <a:t> </a:t>
            </a:r>
            <a:r>
              <a:rPr sz="3250" spc="85" dirty="0"/>
              <a:t>Hole</a:t>
            </a:r>
            <a:endParaRPr sz="3250"/>
          </a:p>
        </p:txBody>
      </p:sp>
      <p:sp>
        <p:nvSpPr>
          <p:cNvPr id="3" name="object 3"/>
          <p:cNvSpPr txBox="1"/>
          <p:nvPr/>
        </p:nvSpPr>
        <p:spPr>
          <a:xfrm>
            <a:off x="1120010" y="1369047"/>
            <a:ext cx="780415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spc="5" dirty="0">
                <a:solidFill>
                  <a:srgbClr val="EDEDED"/>
                </a:solidFill>
                <a:latin typeface="Arial"/>
                <a:cs typeface="Arial"/>
              </a:rPr>
              <a:t>If </a:t>
            </a:r>
            <a:r>
              <a:rPr sz="2050" b="1" spc="25" dirty="0">
                <a:solidFill>
                  <a:srgbClr val="EDEDED"/>
                </a:solidFill>
                <a:latin typeface="Arial"/>
                <a:cs typeface="Arial"/>
              </a:rPr>
              <a:t>the </a:t>
            </a:r>
            <a:r>
              <a:rPr sz="2050" b="1" spc="-15" dirty="0">
                <a:solidFill>
                  <a:srgbClr val="EDEDED"/>
                </a:solidFill>
                <a:latin typeface="Arial"/>
                <a:cs typeface="Arial"/>
              </a:rPr>
              <a:t>dimensions </a:t>
            </a:r>
            <a:r>
              <a:rPr sz="2050" b="1" spc="15" dirty="0">
                <a:solidFill>
                  <a:srgbClr val="EDEDED"/>
                </a:solidFill>
                <a:latin typeface="Arial"/>
                <a:cs typeface="Arial"/>
              </a:rPr>
              <a:t>do </a:t>
            </a:r>
            <a:r>
              <a:rPr sz="2050" b="1" spc="30" dirty="0">
                <a:solidFill>
                  <a:srgbClr val="EDEDED"/>
                </a:solidFill>
                <a:latin typeface="Arial"/>
                <a:cs typeface="Arial"/>
              </a:rPr>
              <a:t>not </a:t>
            </a:r>
            <a:r>
              <a:rPr sz="2050" b="1" spc="-10" dirty="0">
                <a:solidFill>
                  <a:srgbClr val="EDEDED"/>
                </a:solidFill>
                <a:latin typeface="Arial"/>
                <a:cs typeface="Arial"/>
              </a:rPr>
              <a:t>match </a:t>
            </a:r>
            <a:r>
              <a:rPr sz="2050" b="1" spc="-5" dirty="0">
                <a:solidFill>
                  <a:srgbClr val="EDEDED"/>
                </a:solidFill>
                <a:latin typeface="Arial"/>
                <a:cs typeface="Arial"/>
              </a:rPr>
              <a:t>up, </a:t>
            </a: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np.newaxis</a:t>
            </a:r>
            <a:r>
              <a:rPr sz="2050" b="1" spc="-785" dirty="0">
                <a:solidFill>
                  <a:srgbClr val="EDEDED"/>
                </a:solidFill>
                <a:latin typeface="Courier New"/>
                <a:cs typeface="Courier New"/>
              </a:rPr>
              <a:t> </a:t>
            </a:r>
            <a:r>
              <a:rPr sz="2050" b="1" spc="-10" dirty="0">
                <a:solidFill>
                  <a:srgbClr val="EDEDED"/>
                </a:solidFill>
                <a:latin typeface="Arial"/>
                <a:cs typeface="Arial"/>
              </a:rPr>
              <a:t>may </a:t>
            </a:r>
            <a:r>
              <a:rPr sz="2050" b="1" spc="25" dirty="0">
                <a:solidFill>
                  <a:srgbClr val="EDEDED"/>
                </a:solidFill>
                <a:latin typeface="Arial"/>
                <a:cs typeface="Arial"/>
              </a:rPr>
              <a:t>be </a:t>
            </a:r>
            <a:r>
              <a:rPr sz="2050" b="1" spc="-15" dirty="0">
                <a:solidFill>
                  <a:srgbClr val="EDEDED"/>
                </a:solidFill>
                <a:latin typeface="Arial"/>
                <a:cs typeface="Arial"/>
              </a:rPr>
              <a:t>useful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0600" y="1798320"/>
            <a:ext cx="8067040" cy="5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600" y="5557520"/>
            <a:ext cx="8067040" cy="5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57640" y="1798320"/>
            <a:ext cx="101600" cy="3810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9000" y="1798320"/>
            <a:ext cx="101600" cy="3810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39800" y="1849120"/>
            <a:ext cx="8168640" cy="3535679"/>
          </a:xfrm>
          <a:prstGeom prst="rect">
            <a:avLst/>
          </a:prstGeom>
          <a:solidFill>
            <a:srgbClr val="3D3D3D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40005">
              <a:lnSpc>
                <a:spcPct val="100000"/>
              </a:lnSpc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[16]: a = np.arange(6).reshape((2,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3))</a:t>
            </a:r>
            <a:endParaRPr sz="1100">
              <a:latin typeface="Courier New"/>
              <a:cs typeface="Courier New"/>
            </a:endParaRPr>
          </a:p>
          <a:p>
            <a:pPr marL="40005" marR="5388610">
              <a:lnSpc>
                <a:spcPct val="206100"/>
              </a:lnSpc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[17]: b = np.array([10,</a:t>
            </a:r>
            <a:r>
              <a:rPr sz="1100" b="1" spc="-4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100])  In [18]: a *</a:t>
            </a:r>
            <a:r>
              <a:rPr sz="1100" b="1" spc="-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b</a:t>
            </a:r>
            <a:endParaRPr sz="11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---------------------------------------------------------------------------</a:t>
            </a:r>
            <a:endParaRPr sz="1100">
              <a:latin typeface="Courier New"/>
              <a:cs typeface="Courier New"/>
            </a:endParaRPr>
          </a:p>
          <a:p>
            <a:pPr marL="125730" marR="1718310" indent="-85725">
              <a:lnSpc>
                <a:spcPct val="103000"/>
              </a:lnSpc>
              <a:tabLst>
                <a:tab pos="3625215" algn="l"/>
              </a:tabLst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ValueError	Traceback (most recent call</a:t>
            </a:r>
            <a:r>
              <a:rPr sz="1100" b="1" spc="-3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last)  in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()</a:t>
            </a:r>
            <a:endParaRPr sz="11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----&gt; 1 a *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b</a:t>
            </a:r>
            <a:endParaRPr sz="1100">
              <a:latin typeface="Courier New"/>
              <a:cs typeface="Courier New"/>
            </a:endParaRPr>
          </a:p>
          <a:p>
            <a:pPr marL="40005" marR="1803400">
              <a:lnSpc>
                <a:spcPct val="206100"/>
              </a:lnSpc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ValueError: operands could not be broadcast together with shapes (2,3) (2)  In [19]: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b[:,np.newaxis].shape</a:t>
            </a:r>
            <a:endParaRPr sz="11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Out[19]: (2,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1)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40005" marR="5815330">
              <a:lnSpc>
                <a:spcPct val="103000"/>
              </a:lnSpc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[20]: a</a:t>
            </a:r>
            <a:r>
              <a:rPr sz="1100" b="1" spc="-4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*b[:,np.newaxis]  Out[20]:</a:t>
            </a:r>
            <a:endParaRPr sz="11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40"/>
              </a:spcBef>
              <a:tabLst>
                <a:tab pos="894080" algn="l"/>
                <a:tab pos="1235075" algn="l"/>
                <a:tab pos="1661795" algn="l"/>
              </a:tabLst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array([[	0,	10,	20],</a:t>
            </a:r>
            <a:endParaRPr sz="11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[300, 400,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500]])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4339" y="718807"/>
            <a:ext cx="41065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Array</a:t>
            </a:r>
            <a:r>
              <a:rPr spc="-295" dirty="0"/>
              <a:t> </a:t>
            </a:r>
            <a:r>
              <a:rPr spc="160" dirty="0"/>
              <a:t>Methods</a:t>
            </a:r>
          </a:p>
        </p:txBody>
      </p:sp>
      <p:sp>
        <p:nvSpPr>
          <p:cNvPr id="3" name="object 3"/>
          <p:cNvSpPr/>
          <p:nvPr/>
        </p:nvSpPr>
        <p:spPr>
          <a:xfrm>
            <a:off x="487680" y="1813560"/>
            <a:ext cx="101600" cy="101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3119" y="2128520"/>
            <a:ext cx="101600" cy="101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06200" y="1988807"/>
            <a:ext cx="113538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a.all()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7680" y="2636520"/>
            <a:ext cx="101600" cy="101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3119" y="2951479"/>
            <a:ext cx="101600" cy="101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4058" y="1673847"/>
            <a:ext cx="1797685" cy="1480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spc="-25" dirty="0">
                <a:solidFill>
                  <a:srgbClr val="EDEDED"/>
                </a:solidFill>
                <a:latin typeface="Arial"/>
                <a:cs typeface="Arial"/>
              </a:rPr>
              <a:t>Predicates</a:t>
            </a:r>
            <a:endParaRPr sz="2050">
              <a:latin typeface="Arial"/>
              <a:cs typeface="Arial"/>
            </a:endParaRPr>
          </a:p>
          <a:p>
            <a:pPr marL="357505">
              <a:lnSpc>
                <a:spcPct val="100000"/>
              </a:lnSpc>
              <a:spcBef>
                <a:spcPts val="20"/>
              </a:spcBef>
            </a:pP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a.any(),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050" b="1" spc="-40" dirty="0">
                <a:solidFill>
                  <a:srgbClr val="EDEDED"/>
                </a:solidFill>
                <a:latin typeface="Arial"/>
                <a:cs typeface="Arial"/>
              </a:rPr>
              <a:t>Reductions</a:t>
            </a:r>
            <a:endParaRPr sz="2050">
              <a:latin typeface="Arial"/>
              <a:cs typeface="Arial"/>
            </a:endParaRPr>
          </a:p>
          <a:p>
            <a:pPr marL="357505">
              <a:lnSpc>
                <a:spcPct val="100000"/>
              </a:lnSpc>
              <a:spcBef>
                <a:spcPts val="20"/>
              </a:spcBef>
            </a:pP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a.mean(),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64722" y="2811767"/>
            <a:ext cx="367157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a.argmin(),</a:t>
            </a:r>
            <a:r>
              <a:rPr sz="2050" b="1" spc="-20" dirty="0">
                <a:solidFill>
                  <a:srgbClr val="EDEDED"/>
                </a:solidFill>
                <a:latin typeface="Courier New"/>
                <a:cs typeface="Courier New"/>
              </a:rPr>
              <a:t> </a:t>
            </a: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a.argmax(),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69260" y="2811767"/>
            <a:ext cx="161099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a.trace(),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81767" y="3147060"/>
            <a:ext cx="176974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a.cumprod()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7680" y="3794759"/>
            <a:ext cx="101600" cy="101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3119" y="4109720"/>
            <a:ext cx="101600" cy="101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34058" y="3147060"/>
            <a:ext cx="2273300" cy="1165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7505">
              <a:lnSpc>
                <a:spcPct val="100000"/>
              </a:lnSpc>
              <a:spcBef>
                <a:spcPts val="130"/>
              </a:spcBef>
            </a:pP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a.cumsum(),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050" b="1" spc="15" dirty="0">
                <a:solidFill>
                  <a:srgbClr val="EDEDED"/>
                </a:solidFill>
                <a:latin typeface="Arial"/>
                <a:cs typeface="Arial"/>
              </a:rPr>
              <a:t>Manipulation</a:t>
            </a:r>
            <a:endParaRPr sz="2050">
              <a:latin typeface="Arial"/>
              <a:cs typeface="Arial"/>
            </a:endParaRPr>
          </a:p>
          <a:p>
            <a:pPr marL="357505">
              <a:lnSpc>
                <a:spcPct val="100000"/>
              </a:lnSpc>
              <a:spcBef>
                <a:spcPts val="20"/>
              </a:spcBef>
            </a:pP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a.argsort(),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40290" y="3970007"/>
            <a:ext cx="478155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a.transpose(),</a:t>
            </a:r>
            <a:r>
              <a:rPr sz="2050" b="1" dirty="0">
                <a:solidFill>
                  <a:srgbClr val="EDEDED"/>
                </a:solidFill>
                <a:latin typeface="Courier New"/>
                <a:cs typeface="Courier New"/>
              </a:rPr>
              <a:t> </a:t>
            </a: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a.reshape(...),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79498" y="4305287"/>
            <a:ext cx="557403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a.ravel(), a.fill(...),</a:t>
            </a:r>
            <a:r>
              <a:rPr sz="2050" b="1" spc="10" dirty="0">
                <a:solidFill>
                  <a:srgbClr val="EDEDED"/>
                </a:solidFill>
                <a:latin typeface="Courier New"/>
                <a:cs typeface="Courier New"/>
              </a:rPr>
              <a:t> </a:t>
            </a: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a.clip(...)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7680" y="4953000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3119" y="5267959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34058" y="4813287"/>
            <a:ext cx="2748915" cy="657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spc="-10" dirty="0">
                <a:solidFill>
                  <a:srgbClr val="EDEDED"/>
                </a:solidFill>
                <a:latin typeface="Arial"/>
                <a:cs typeface="Arial"/>
              </a:rPr>
              <a:t>Complex</a:t>
            </a:r>
            <a:r>
              <a:rPr sz="2050" b="1" spc="5" dirty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sz="2050" b="1" spc="35" dirty="0">
                <a:solidFill>
                  <a:srgbClr val="EDEDED"/>
                </a:solidFill>
                <a:latin typeface="Arial"/>
                <a:cs typeface="Arial"/>
              </a:rPr>
              <a:t>Numbers</a:t>
            </a:r>
            <a:endParaRPr sz="2050">
              <a:latin typeface="Arial"/>
              <a:cs typeface="Arial"/>
            </a:endParaRPr>
          </a:p>
          <a:p>
            <a:pPr marL="357505">
              <a:lnSpc>
                <a:spcPct val="100000"/>
              </a:lnSpc>
              <a:spcBef>
                <a:spcPts val="20"/>
              </a:spcBef>
            </a:pP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a.real,</a:t>
            </a:r>
            <a:r>
              <a:rPr sz="2050" b="1" spc="-40" dirty="0">
                <a:solidFill>
                  <a:srgbClr val="EDEDED"/>
                </a:solidFill>
                <a:latin typeface="Courier New"/>
                <a:cs typeface="Courier New"/>
              </a:rPr>
              <a:t> </a:t>
            </a: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a.imag,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15857" y="5128247"/>
            <a:ext cx="129413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a.conj()</a:t>
            </a:r>
            <a:endParaRPr sz="2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0880" y="604519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36319" y="919480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6319" y="1234439"/>
            <a:ext cx="101600" cy="101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6319" y="1549400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6319" y="1864360"/>
            <a:ext cx="101600" cy="101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37258" y="464809"/>
            <a:ext cx="8439785" cy="1602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8140" marR="5080" indent="-345440">
              <a:lnSpc>
                <a:spcPct val="100800"/>
              </a:lnSpc>
              <a:spcBef>
                <a:spcPts val="110"/>
              </a:spcBef>
            </a:pPr>
            <a:r>
              <a:rPr sz="2050" b="1" spc="10" dirty="0">
                <a:solidFill>
                  <a:srgbClr val="EDEDED"/>
                </a:solidFill>
                <a:latin typeface="Arial"/>
                <a:cs typeface="Arial"/>
              </a:rPr>
              <a:t>NumPy </a:t>
            </a:r>
            <a:r>
              <a:rPr sz="2050" b="1" spc="-85" dirty="0">
                <a:solidFill>
                  <a:srgbClr val="EDEDED"/>
                </a:solidFill>
                <a:latin typeface="Arial"/>
                <a:cs typeface="Arial"/>
              </a:rPr>
              <a:t>is </a:t>
            </a:r>
            <a:r>
              <a:rPr sz="2050" b="1" spc="15" dirty="0">
                <a:solidFill>
                  <a:srgbClr val="EDEDED"/>
                </a:solidFill>
                <a:latin typeface="Arial"/>
                <a:cs typeface="Arial"/>
              </a:rPr>
              <a:t>a </a:t>
            </a:r>
            <a:r>
              <a:rPr sz="2050" b="1" spc="-15" dirty="0">
                <a:solidFill>
                  <a:srgbClr val="EDEDED"/>
                </a:solidFill>
                <a:latin typeface="Arial"/>
                <a:cs typeface="Arial"/>
              </a:rPr>
              <a:t>Python </a:t>
            </a:r>
            <a:r>
              <a:rPr sz="2050" b="1" spc="-170" dirty="0">
                <a:solidFill>
                  <a:srgbClr val="EDEDED"/>
                </a:solidFill>
                <a:latin typeface="Arial"/>
                <a:cs typeface="Arial"/>
              </a:rPr>
              <a:t>C </a:t>
            </a:r>
            <a:r>
              <a:rPr sz="2050" b="1" dirty="0">
                <a:solidFill>
                  <a:srgbClr val="EDEDED"/>
                </a:solidFill>
                <a:latin typeface="Arial"/>
                <a:cs typeface="Arial"/>
              </a:rPr>
              <a:t>extension </a:t>
            </a:r>
            <a:r>
              <a:rPr sz="2050" b="1" spc="5" dirty="0">
                <a:solidFill>
                  <a:srgbClr val="EDEDED"/>
                </a:solidFill>
                <a:latin typeface="Arial"/>
                <a:cs typeface="Arial"/>
              </a:rPr>
              <a:t>library </a:t>
            </a:r>
            <a:r>
              <a:rPr sz="2050" b="1" spc="35" dirty="0">
                <a:solidFill>
                  <a:srgbClr val="EDEDED"/>
                </a:solidFill>
                <a:latin typeface="Arial"/>
                <a:cs typeface="Arial"/>
              </a:rPr>
              <a:t>for </a:t>
            </a:r>
            <a:r>
              <a:rPr sz="2050" b="1" spc="15" dirty="0">
                <a:solidFill>
                  <a:srgbClr val="EDEDED"/>
                </a:solidFill>
                <a:latin typeface="Arial"/>
                <a:cs typeface="Arial"/>
              </a:rPr>
              <a:t>array-oriented </a:t>
            </a:r>
            <a:r>
              <a:rPr sz="2050" b="1" spc="-10" dirty="0">
                <a:solidFill>
                  <a:srgbClr val="EDEDED"/>
                </a:solidFill>
                <a:latin typeface="Arial"/>
                <a:cs typeface="Arial"/>
              </a:rPr>
              <a:t>computing  </a:t>
            </a:r>
            <a:r>
              <a:rPr sz="2050" b="1" spc="-30" dirty="0">
                <a:solidFill>
                  <a:srgbClr val="EDEDED"/>
                </a:solidFill>
                <a:latin typeface="Arial"/>
                <a:cs typeface="Arial"/>
              </a:rPr>
              <a:t>Efficient</a:t>
            </a:r>
            <a:endParaRPr sz="2050">
              <a:latin typeface="Arial"/>
              <a:cs typeface="Arial"/>
            </a:endParaRPr>
          </a:p>
          <a:p>
            <a:pPr marL="358140">
              <a:lnSpc>
                <a:spcPct val="100000"/>
              </a:lnSpc>
              <a:spcBef>
                <a:spcPts val="20"/>
              </a:spcBef>
            </a:pPr>
            <a:r>
              <a:rPr sz="2050" b="1" spc="25" dirty="0">
                <a:solidFill>
                  <a:srgbClr val="EDEDED"/>
                </a:solidFill>
                <a:latin typeface="Arial"/>
                <a:cs typeface="Arial"/>
              </a:rPr>
              <a:t>In-memory</a:t>
            </a:r>
            <a:endParaRPr sz="2050">
              <a:latin typeface="Arial"/>
              <a:cs typeface="Arial"/>
            </a:endParaRPr>
          </a:p>
          <a:p>
            <a:pPr marL="358140">
              <a:lnSpc>
                <a:spcPct val="100000"/>
              </a:lnSpc>
              <a:spcBef>
                <a:spcPts val="20"/>
              </a:spcBef>
            </a:pPr>
            <a:r>
              <a:rPr sz="2050" b="1" spc="-35" dirty="0">
                <a:solidFill>
                  <a:srgbClr val="EDEDED"/>
                </a:solidFill>
                <a:latin typeface="Arial"/>
                <a:cs typeface="Arial"/>
              </a:rPr>
              <a:t>Contiguous </a:t>
            </a:r>
            <a:r>
              <a:rPr sz="2050" b="1" spc="5" dirty="0">
                <a:solidFill>
                  <a:srgbClr val="EDEDED"/>
                </a:solidFill>
                <a:latin typeface="Arial"/>
                <a:cs typeface="Arial"/>
              </a:rPr>
              <a:t>(or </a:t>
            </a:r>
            <a:r>
              <a:rPr sz="2050" b="1" spc="-15" dirty="0">
                <a:solidFill>
                  <a:srgbClr val="EDEDED"/>
                </a:solidFill>
                <a:latin typeface="Arial"/>
                <a:cs typeface="Arial"/>
              </a:rPr>
              <a:t>Strided)</a:t>
            </a:r>
            <a:endParaRPr sz="2050">
              <a:latin typeface="Arial"/>
              <a:cs typeface="Arial"/>
            </a:endParaRPr>
          </a:p>
          <a:p>
            <a:pPr marL="358140">
              <a:lnSpc>
                <a:spcPct val="100000"/>
              </a:lnSpc>
              <a:spcBef>
                <a:spcPts val="20"/>
              </a:spcBef>
            </a:pPr>
            <a:r>
              <a:rPr sz="2050" b="1" spc="5" dirty="0">
                <a:solidFill>
                  <a:srgbClr val="EDEDED"/>
                </a:solidFill>
                <a:latin typeface="Arial"/>
                <a:cs typeface="Arial"/>
              </a:rPr>
              <a:t>Homogeneous </a:t>
            </a:r>
            <a:r>
              <a:rPr sz="2050" b="1" spc="10" dirty="0">
                <a:solidFill>
                  <a:srgbClr val="EDEDED"/>
                </a:solidFill>
                <a:latin typeface="Arial"/>
                <a:cs typeface="Arial"/>
              </a:rPr>
              <a:t>(but </a:t>
            </a:r>
            <a:r>
              <a:rPr sz="2050" b="1" spc="-30" dirty="0">
                <a:solidFill>
                  <a:srgbClr val="EDEDED"/>
                </a:solidFill>
                <a:latin typeface="Arial"/>
                <a:cs typeface="Arial"/>
              </a:rPr>
              <a:t>types </a:t>
            </a:r>
            <a:r>
              <a:rPr sz="2050" b="1" spc="-60" dirty="0">
                <a:solidFill>
                  <a:srgbClr val="EDEDED"/>
                </a:solidFill>
                <a:latin typeface="Arial"/>
                <a:cs typeface="Arial"/>
              </a:rPr>
              <a:t>can </a:t>
            </a:r>
            <a:r>
              <a:rPr sz="2050" b="1" spc="25" dirty="0">
                <a:solidFill>
                  <a:srgbClr val="EDEDED"/>
                </a:solidFill>
                <a:latin typeface="Arial"/>
                <a:cs typeface="Arial"/>
              </a:rPr>
              <a:t>be</a:t>
            </a:r>
            <a:r>
              <a:rPr sz="2050" b="1" spc="-40" dirty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sz="2050" b="1" spc="-30" dirty="0">
                <a:solidFill>
                  <a:srgbClr val="EDEDED"/>
                </a:solidFill>
                <a:latin typeface="Arial"/>
                <a:cs typeface="Arial"/>
              </a:rPr>
              <a:t>algebraic)</a:t>
            </a:r>
            <a:endParaRPr sz="20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31239" y="2103120"/>
            <a:ext cx="7274559" cy="1625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1239" y="3942079"/>
            <a:ext cx="7274559" cy="1625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05800" y="2103120"/>
            <a:ext cx="162559" cy="20015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8680" y="2103120"/>
            <a:ext cx="162559" cy="20015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9960" y="2184400"/>
            <a:ext cx="7437122" cy="18389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0880" y="4577079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36319" y="4892040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36319" y="5207000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36319" y="5521959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6319" y="5836920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37258" y="4437367"/>
            <a:ext cx="4662170" cy="1602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8140" marR="5080" indent="-345440">
              <a:lnSpc>
                <a:spcPct val="100800"/>
              </a:lnSpc>
              <a:spcBef>
                <a:spcPts val="110"/>
              </a:spcBef>
            </a:pPr>
            <a:r>
              <a:rPr sz="2050" b="1" spc="10" dirty="0">
                <a:solidFill>
                  <a:srgbClr val="EDEDED"/>
                </a:solidFill>
                <a:latin typeface="Arial"/>
                <a:cs typeface="Arial"/>
              </a:rPr>
              <a:t>NumPy </a:t>
            </a:r>
            <a:r>
              <a:rPr sz="2050" b="1" spc="-85" dirty="0">
                <a:solidFill>
                  <a:srgbClr val="EDEDED"/>
                </a:solidFill>
                <a:latin typeface="Arial"/>
                <a:cs typeface="Arial"/>
              </a:rPr>
              <a:t>is </a:t>
            </a:r>
            <a:r>
              <a:rPr sz="2050" b="1" spc="-10" dirty="0">
                <a:solidFill>
                  <a:srgbClr val="EDEDED"/>
                </a:solidFill>
                <a:latin typeface="Arial"/>
                <a:cs typeface="Arial"/>
              </a:rPr>
              <a:t>suited </a:t>
            </a:r>
            <a:r>
              <a:rPr sz="2050" b="1" spc="20" dirty="0">
                <a:solidFill>
                  <a:srgbClr val="EDEDED"/>
                </a:solidFill>
                <a:latin typeface="Arial"/>
                <a:cs typeface="Arial"/>
              </a:rPr>
              <a:t>to </a:t>
            </a:r>
            <a:r>
              <a:rPr sz="2050" b="1" dirty="0">
                <a:solidFill>
                  <a:srgbClr val="EDEDED"/>
                </a:solidFill>
                <a:latin typeface="Arial"/>
                <a:cs typeface="Arial"/>
              </a:rPr>
              <a:t>many </a:t>
            </a:r>
            <a:r>
              <a:rPr sz="2050" b="1" spc="-25" dirty="0">
                <a:solidFill>
                  <a:srgbClr val="EDEDED"/>
                </a:solidFill>
                <a:latin typeface="Arial"/>
                <a:cs typeface="Arial"/>
              </a:rPr>
              <a:t>applications  </a:t>
            </a:r>
            <a:r>
              <a:rPr sz="2050" b="1" spc="-10" dirty="0">
                <a:solidFill>
                  <a:srgbClr val="EDEDED"/>
                </a:solidFill>
                <a:latin typeface="Arial"/>
                <a:cs typeface="Arial"/>
              </a:rPr>
              <a:t>Image</a:t>
            </a:r>
            <a:r>
              <a:rPr sz="2050" b="1" spc="15" dirty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sz="2050" b="1" spc="-50" dirty="0">
                <a:solidFill>
                  <a:srgbClr val="EDEDED"/>
                </a:solidFill>
                <a:latin typeface="Arial"/>
                <a:cs typeface="Arial"/>
              </a:rPr>
              <a:t>processing</a:t>
            </a:r>
            <a:endParaRPr sz="2050">
              <a:latin typeface="Arial"/>
              <a:cs typeface="Arial"/>
            </a:endParaRPr>
          </a:p>
          <a:p>
            <a:pPr marL="358140" marR="2159000">
              <a:lnSpc>
                <a:spcPct val="100800"/>
              </a:lnSpc>
            </a:pPr>
            <a:r>
              <a:rPr sz="2050" b="1" spc="-75" dirty="0">
                <a:solidFill>
                  <a:srgbClr val="EDEDED"/>
                </a:solidFill>
                <a:latin typeface="Arial"/>
                <a:cs typeface="Arial"/>
              </a:rPr>
              <a:t>Signal </a:t>
            </a:r>
            <a:r>
              <a:rPr sz="2050" b="1" spc="-50" dirty="0">
                <a:solidFill>
                  <a:srgbClr val="EDEDED"/>
                </a:solidFill>
                <a:latin typeface="Arial"/>
                <a:cs typeface="Arial"/>
              </a:rPr>
              <a:t>processing  </a:t>
            </a:r>
            <a:r>
              <a:rPr sz="2050" b="1" spc="-20" dirty="0">
                <a:solidFill>
                  <a:srgbClr val="EDEDED"/>
                </a:solidFill>
                <a:latin typeface="Arial"/>
                <a:cs typeface="Arial"/>
              </a:rPr>
              <a:t>Linear</a:t>
            </a:r>
            <a:r>
              <a:rPr sz="2050" b="1" spc="5" dirty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sz="2050" b="1" dirty="0">
                <a:solidFill>
                  <a:srgbClr val="EDEDED"/>
                </a:solidFill>
                <a:latin typeface="Arial"/>
                <a:cs typeface="Arial"/>
              </a:rPr>
              <a:t>algebra</a:t>
            </a:r>
            <a:endParaRPr sz="2050">
              <a:latin typeface="Arial"/>
              <a:cs typeface="Arial"/>
            </a:endParaRPr>
          </a:p>
          <a:p>
            <a:pPr marL="358140">
              <a:lnSpc>
                <a:spcPct val="100000"/>
              </a:lnSpc>
              <a:spcBef>
                <a:spcPts val="20"/>
              </a:spcBef>
            </a:pPr>
            <a:r>
              <a:rPr sz="2050" b="1" spc="-165" dirty="0">
                <a:solidFill>
                  <a:srgbClr val="EDEDED"/>
                </a:solidFill>
                <a:latin typeface="Arial"/>
                <a:cs typeface="Arial"/>
              </a:rPr>
              <a:t>A </a:t>
            </a:r>
            <a:r>
              <a:rPr sz="2050" b="1" spc="30" dirty="0">
                <a:solidFill>
                  <a:srgbClr val="EDEDED"/>
                </a:solidFill>
                <a:latin typeface="Arial"/>
                <a:cs typeface="Arial"/>
              </a:rPr>
              <a:t>plethora </a:t>
            </a:r>
            <a:r>
              <a:rPr sz="2050" b="1" spc="20" dirty="0">
                <a:solidFill>
                  <a:srgbClr val="EDEDED"/>
                </a:solidFill>
                <a:latin typeface="Arial"/>
                <a:cs typeface="Arial"/>
              </a:rPr>
              <a:t>of</a:t>
            </a:r>
            <a:r>
              <a:rPr sz="2050" b="1" spc="30" dirty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sz="2050" b="1" spc="10" dirty="0">
                <a:solidFill>
                  <a:srgbClr val="EDEDED"/>
                </a:solidFill>
                <a:latin typeface="Arial"/>
                <a:cs typeface="Arial"/>
              </a:rPr>
              <a:t>others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3539" y="718807"/>
            <a:ext cx="42094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Fancy</a:t>
            </a:r>
            <a:r>
              <a:rPr spc="-250" dirty="0"/>
              <a:t> </a:t>
            </a:r>
            <a:r>
              <a:rPr spc="100" dirty="0"/>
              <a:t>Indexing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04339" y="1501139"/>
            <a:ext cx="664337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spc="10" dirty="0">
                <a:solidFill>
                  <a:srgbClr val="EDEDED"/>
                </a:solidFill>
                <a:latin typeface="Arial"/>
                <a:cs typeface="Arial"/>
              </a:rPr>
              <a:t>NumPy </a:t>
            </a:r>
            <a:r>
              <a:rPr sz="2050" b="1" spc="-25" dirty="0">
                <a:solidFill>
                  <a:srgbClr val="EDEDED"/>
                </a:solidFill>
                <a:latin typeface="Arial"/>
                <a:cs typeface="Arial"/>
              </a:rPr>
              <a:t>arrays </a:t>
            </a:r>
            <a:r>
              <a:rPr sz="2050" b="1" spc="-10" dirty="0">
                <a:solidFill>
                  <a:srgbClr val="EDEDED"/>
                </a:solidFill>
                <a:latin typeface="Arial"/>
                <a:cs typeface="Arial"/>
              </a:rPr>
              <a:t>may </a:t>
            </a:r>
            <a:r>
              <a:rPr sz="2050" b="1" spc="25" dirty="0">
                <a:solidFill>
                  <a:srgbClr val="EDEDED"/>
                </a:solidFill>
                <a:latin typeface="Arial"/>
                <a:cs typeface="Arial"/>
              </a:rPr>
              <a:t>be </a:t>
            </a:r>
            <a:r>
              <a:rPr sz="2050" b="1" spc="-20" dirty="0">
                <a:solidFill>
                  <a:srgbClr val="EDEDED"/>
                </a:solidFill>
                <a:latin typeface="Arial"/>
                <a:cs typeface="Arial"/>
              </a:rPr>
              <a:t>used </a:t>
            </a:r>
            <a:r>
              <a:rPr sz="2050" b="1" spc="20" dirty="0">
                <a:solidFill>
                  <a:srgbClr val="EDEDED"/>
                </a:solidFill>
                <a:latin typeface="Arial"/>
                <a:cs typeface="Arial"/>
              </a:rPr>
              <a:t>to </a:t>
            </a:r>
            <a:r>
              <a:rPr sz="2050" b="1" spc="5" dirty="0">
                <a:solidFill>
                  <a:srgbClr val="EDEDED"/>
                </a:solidFill>
                <a:latin typeface="Arial"/>
                <a:cs typeface="Arial"/>
              </a:rPr>
              <a:t>index </a:t>
            </a:r>
            <a:r>
              <a:rPr sz="2050" b="1" spc="10" dirty="0">
                <a:solidFill>
                  <a:srgbClr val="EDEDED"/>
                </a:solidFill>
                <a:latin typeface="Arial"/>
                <a:cs typeface="Arial"/>
              </a:rPr>
              <a:t>into </a:t>
            </a:r>
            <a:r>
              <a:rPr sz="2050" b="1" spc="35" dirty="0">
                <a:solidFill>
                  <a:srgbClr val="EDEDED"/>
                </a:solidFill>
                <a:latin typeface="Arial"/>
                <a:cs typeface="Arial"/>
              </a:rPr>
              <a:t>other</a:t>
            </a:r>
            <a:r>
              <a:rPr sz="2050" b="1" spc="-20" dirty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sz="2050" b="1" spc="-25" dirty="0">
                <a:solidFill>
                  <a:srgbClr val="EDEDED"/>
                </a:solidFill>
                <a:latin typeface="Arial"/>
                <a:cs typeface="Arial"/>
              </a:rPr>
              <a:t>arrays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0600" y="1910079"/>
            <a:ext cx="8067040" cy="5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600" y="4978400"/>
            <a:ext cx="8067040" cy="5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57640" y="1910079"/>
            <a:ext cx="101600" cy="31191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9000" y="1910079"/>
            <a:ext cx="101600" cy="31191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39800" y="1960879"/>
            <a:ext cx="8168640" cy="2844800"/>
          </a:xfrm>
          <a:prstGeom prst="rect">
            <a:avLst/>
          </a:prstGeom>
          <a:solidFill>
            <a:srgbClr val="3D3D3D"/>
          </a:solidFill>
        </p:spPr>
        <p:txBody>
          <a:bodyPr vert="horz" wrap="square" lIns="0" tIns="27939" rIns="0" bIns="0" rtlCol="0">
            <a:spAutoFit/>
          </a:bodyPr>
          <a:lstStyle/>
          <a:p>
            <a:pPr marL="40005" marR="4705985">
              <a:lnSpc>
                <a:spcPct val="206100"/>
              </a:lnSpc>
              <a:spcBef>
                <a:spcPts val="219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 a =</a:t>
            </a:r>
            <a:r>
              <a:rPr sz="1100" b="1" spc="-2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np.arange(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15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).reshape((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5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))  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100" b="1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a</a:t>
            </a:r>
            <a:endParaRPr sz="11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Out[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endParaRPr sz="11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40"/>
              </a:spcBef>
              <a:tabLst>
                <a:tab pos="1149985" algn="l"/>
                <a:tab pos="1491615" algn="l"/>
                <a:tab pos="1832610" algn="l"/>
                <a:tab pos="2174240" algn="l"/>
              </a:tabLst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array([[</a:t>
            </a:r>
            <a:r>
              <a:rPr sz="1100" b="1" spc="2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0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],</a:t>
            </a:r>
            <a:endParaRPr sz="11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40"/>
              </a:spcBef>
              <a:tabLst>
                <a:tab pos="552450" algn="l"/>
                <a:tab pos="894080" algn="l"/>
                <a:tab pos="1235075" algn="l"/>
                <a:tab pos="1576705" algn="l"/>
              </a:tabLst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[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5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6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7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8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9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],</a:t>
            </a:r>
            <a:endParaRPr sz="11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10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11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12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]])</a:t>
            </a:r>
            <a:endParaRPr sz="11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 i = np.array([[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0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],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]])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40005">
              <a:lnSpc>
                <a:spcPct val="100000"/>
              </a:lnSpc>
              <a:spcBef>
                <a:spcPts val="5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5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 j = np.array([[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],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]])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40005" marR="6925309">
              <a:lnSpc>
                <a:spcPct val="103000"/>
              </a:lnSpc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6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100" b="1" spc="-6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a[i,j]  Out[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6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endParaRPr sz="11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40"/>
              </a:spcBef>
              <a:tabLst>
                <a:tab pos="1149985" algn="l"/>
              </a:tabLst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array([[</a:t>
            </a:r>
            <a:r>
              <a:rPr sz="1100" b="1" spc="2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6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],</a:t>
            </a:r>
            <a:endParaRPr sz="11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[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9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]])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3180" y="830580"/>
            <a:ext cx="742632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-5" dirty="0"/>
              <a:t>Boolean </a:t>
            </a:r>
            <a:r>
              <a:rPr sz="2050" spc="-25" dirty="0"/>
              <a:t>arrays </a:t>
            </a:r>
            <a:r>
              <a:rPr sz="2050" spc="-60" dirty="0"/>
              <a:t>can </a:t>
            </a:r>
            <a:r>
              <a:rPr sz="2050" spc="-55" dirty="0"/>
              <a:t>also </a:t>
            </a:r>
            <a:r>
              <a:rPr sz="2050" spc="25" dirty="0"/>
              <a:t>be </a:t>
            </a:r>
            <a:r>
              <a:rPr sz="2050" spc="-20" dirty="0"/>
              <a:t>used </a:t>
            </a:r>
            <a:r>
              <a:rPr sz="2050" spc="-90" dirty="0"/>
              <a:t>as </a:t>
            </a:r>
            <a:r>
              <a:rPr sz="2050" spc="-40" dirty="0"/>
              <a:t>indices </a:t>
            </a:r>
            <a:r>
              <a:rPr sz="2050" spc="10" dirty="0"/>
              <a:t>into </a:t>
            </a:r>
            <a:r>
              <a:rPr sz="2050" spc="35" dirty="0"/>
              <a:t>other</a:t>
            </a:r>
            <a:r>
              <a:rPr sz="2050" spc="170" dirty="0"/>
              <a:t> </a:t>
            </a:r>
            <a:r>
              <a:rPr sz="2050" spc="-25" dirty="0"/>
              <a:t>arrays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990600" y="1239519"/>
            <a:ext cx="8067040" cy="5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600" y="4826000"/>
            <a:ext cx="8067040" cy="5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57640" y="1239519"/>
            <a:ext cx="101600" cy="36372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9000" y="1239519"/>
            <a:ext cx="101600" cy="36372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9800" y="1290319"/>
            <a:ext cx="8168640" cy="3362960"/>
          </a:xfrm>
          <a:custGeom>
            <a:avLst/>
            <a:gdLst/>
            <a:ahLst/>
            <a:cxnLst/>
            <a:rect l="l" t="t" r="r" b="b"/>
            <a:pathLst>
              <a:path w="8168640" h="3362960">
                <a:moveTo>
                  <a:pt x="0" y="0"/>
                </a:moveTo>
                <a:lnTo>
                  <a:pt x="8168640" y="0"/>
                </a:lnTo>
                <a:lnTo>
                  <a:pt x="8168640" y="3362959"/>
                </a:lnTo>
                <a:lnTo>
                  <a:pt x="0" y="3362959"/>
                </a:lnTo>
                <a:lnTo>
                  <a:pt x="0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80438" y="1480819"/>
            <a:ext cx="3427095" cy="22688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 a =</a:t>
            </a:r>
            <a:r>
              <a:rPr sz="1100" b="1" spc="-2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np.arange(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15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).reshape((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5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))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100" b="1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a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Out[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tabLst>
                <a:tab pos="1109345" algn="l"/>
                <a:tab pos="1450975" algn="l"/>
                <a:tab pos="1791970" algn="l"/>
                <a:tab pos="2133600" algn="l"/>
              </a:tabLst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array([[</a:t>
            </a:r>
            <a:r>
              <a:rPr sz="1100" b="1" spc="2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0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],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tabLst>
                <a:tab pos="511809" algn="l"/>
                <a:tab pos="853440" algn="l"/>
                <a:tab pos="1194435" algn="l"/>
                <a:tab pos="1536065" algn="l"/>
              </a:tabLst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[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5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6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7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8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9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],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10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11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12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-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]])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 b = (a %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==</a:t>
            </a:r>
            <a:r>
              <a:rPr sz="1100" b="1" spc="-1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0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5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100" b="1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b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Out[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5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array([[ </a:t>
            </a:r>
            <a:r>
              <a:rPr sz="1100" b="1" spc="10" dirty="0">
                <a:solidFill>
                  <a:srgbClr val="EFEFAF"/>
                </a:solidFill>
                <a:latin typeface="Courier New"/>
                <a:cs typeface="Courier New"/>
              </a:rPr>
              <a:t>True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EFEFAF"/>
                </a:solidFill>
                <a:latin typeface="Courier New"/>
                <a:cs typeface="Courier New"/>
              </a:rPr>
              <a:t>False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-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EFEFAF"/>
                </a:solidFill>
                <a:latin typeface="Courier New"/>
                <a:cs typeface="Courier New"/>
              </a:rPr>
              <a:t>False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0438" y="3726179"/>
            <a:ext cx="240284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767715" algn="l"/>
              </a:tabLst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[</a:t>
            </a:r>
            <a:r>
              <a:rPr sz="1100" b="1" spc="10" dirty="0">
                <a:solidFill>
                  <a:srgbClr val="EFEFAF"/>
                </a:solidFill>
                <a:latin typeface="Courier New"/>
                <a:cs typeface="Courier New"/>
              </a:rPr>
              <a:t>False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EFEFAF"/>
                </a:solidFill>
                <a:latin typeface="Courier New"/>
                <a:cs typeface="Courier New"/>
              </a:rPr>
              <a:t>True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EFEFAF"/>
                </a:solidFill>
                <a:latin typeface="Courier New"/>
                <a:cs typeface="Courier New"/>
              </a:rPr>
              <a:t>False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-6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EFEFAF"/>
                </a:solidFill>
                <a:latin typeface="Courier New"/>
                <a:cs typeface="Courier New"/>
              </a:rPr>
              <a:t>False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41179" y="3553459"/>
            <a:ext cx="1122680" cy="36893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080">
              <a:lnSpc>
                <a:spcPct val="103000"/>
              </a:lnSpc>
              <a:spcBef>
                <a:spcPts val="80"/>
              </a:spcBef>
            </a:pPr>
            <a:r>
              <a:rPr sz="1100" b="1" spc="10" dirty="0">
                <a:solidFill>
                  <a:srgbClr val="EFEFAF"/>
                </a:solidFill>
                <a:latin typeface="Courier New"/>
                <a:cs typeface="Courier New"/>
              </a:rPr>
              <a:t>True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-6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EFEFAF"/>
                </a:solidFill>
                <a:latin typeface="Courier New"/>
                <a:cs typeface="Courier New"/>
              </a:rPr>
              <a:t>False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],  </a:t>
            </a:r>
            <a:r>
              <a:rPr sz="1100" b="1" spc="10" dirty="0">
                <a:solidFill>
                  <a:srgbClr val="EFEFAF"/>
                </a:solidFill>
                <a:latin typeface="Courier New"/>
                <a:cs typeface="Courier New"/>
              </a:rPr>
              <a:t>True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],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0438" y="3898900"/>
            <a:ext cx="4195445" cy="7143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1365250" algn="l"/>
              </a:tabLst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[</a:t>
            </a:r>
            <a:r>
              <a:rPr sz="1100" b="1" spc="10" dirty="0">
                <a:solidFill>
                  <a:srgbClr val="EFEFAF"/>
                </a:solidFill>
                <a:latin typeface="Courier New"/>
                <a:cs typeface="Courier New"/>
              </a:rPr>
              <a:t>False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2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EFEFAF"/>
                </a:solidFill>
                <a:latin typeface="Courier New"/>
                <a:cs typeface="Courier New"/>
              </a:rPr>
              <a:t>False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EFEFAF"/>
                </a:solidFill>
                <a:latin typeface="Courier New"/>
                <a:cs typeface="Courier New"/>
              </a:rPr>
              <a:t>True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EFEFAF"/>
                </a:solidFill>
                <a:latin typeface="Courier New"/>
                <a:cs typeface="Courier New"/>
              </a:rPr>
              <a:t>False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EFEFAF"/>
                </a:solidFill>
                <a:latin typeface="Courier New"/>
                <a:cs typeface="Courier New"/>
              </a:rPr>
              <a:t>False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]],</a:t>
            </a:r>
            <a:r>
              <a:rPr sz="1100" b="1" spc="-3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dtype=bool)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6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a[b]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tabLst>
                <a:tab pos="1706880" algn="l"/>
                <a:tab pos="2048510" algn="l"/>
                <a:tab pos="2389505" algn="l"/>
              </a:tabLst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Out[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6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100" b="1" spc="2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array([</a:t>
            </a:r>
            <a:r>
              <a:rPr sz="1100" b="1" spc="2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0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6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9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12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8100" y="718794"/>
            <a:ext cx="48983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5" dirty="0"/>
              <a:t>NumPy</a:t>
            </a:r>
            <a:r>
              <a:rPr spc="-290" dirty="0"/>
              <a:t> </a:t>
            </a:r>
            <a:r>
              <a:rPr spc="40" dirty="0"/>
              <a:t>Functions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1803387"/>
            <a:ext cx="101600" cy="101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7439" y="2118347"/>
            <a:ext cx="101600" cy="101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41313" y="1978647"/>
            <a:ext cx="81851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load,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92447" y="1978647"/>
            <a:ext cx="129413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loadtxt,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19149" y="1978647"/>
            <a:ext cx="81851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save,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70284" y="1978647"/>
            <a:ext cx="113538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savetxt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2000" y="2616187"/>
            <a:ext cx="101600" cy="101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07439" y="2931147"/>
            <a:ext cx="101600" cy="1015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08378" y="1663674"/>
            <a:ext cx="3858895" cy="1470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spc="15" dirty="0">
                <a:solidFill>
                  <a:srgbClr val="EDEDED"/>
                </a:solidFill>
                <a:latin typeface="Arial"/>
                <a:cs typeface="Arial"/>
              </a:rPr>
              <a:t>Data</a:t>
            </a:r>
            <a:r>
              <a:rPr sz="2050" b="1" spc="-55" dirty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sz="2050" b="1" spc="80" dirty="0">
                <a:solidFill>
                  <a:srgbClr val="EDEDED"/>
                </a:solidFill>
                <a:latin typeface="Arial"/>
                <a:cs typeface="Arial"/>
              </a:rPr>
              <a:t>I/O</a:t>
            </a:r>
            <a:endParaRPr sz="2050">
              <a:latin typeface="Arial"/>
              <a:cs typeface="Arial"/>
            </a:endParaRPr>
          </a:p>
          <a:p>
            <a:pPr marL="358140">
              <a:lnSpc>
                <a:spcPct val="100000"/>
              </a:lnSpc>
              <a:spcBef>
                <a:spcPts val="20"/>
              </a:spcBef>
            </a:pP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fromfile,</a:t>
            </a:r>
            <a:r>
              <a:rPr sz="2050" b="1" spc="-5" dirty="0">
                <a:solidFill>
                  <a:srgbClr val="EDEDED"/>
                </a:solidFill>
                <a:latin typeface="Courier New"/>
                <a:cs typeface="Courier New"/>
              </a:rPr>
              <a:t> </a:t>
            </a: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genfromtxt,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2050" b="1" spc="5" dirty="0">
                <a:solidFill>
                  <a:srgbClr val="EDEDED"/>
                </a:solidFill>
                <a:latin typeface="Arial"/>
                <a:cs typeface="Arial"/>
              </a:rPr>
              <a:t>Mesh</a:t>
            </a:r>
            <a:r>
              <a:rPr sz="2050" b="1" spc="-10" dirty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sz="2050" b="1" spc="-5" dirty="0">
                <a:solidFill>
                  <a:srgbClr val="EDEDED"/>
                </a:solidFill>
                <a:latin typeface="Arial"/>
                <a:cs typeface="Arial"/>
              </a:rPr>
              <a:t>Creation</a:t>
            </a:r>
            <a:endParaRPr sz="2050">
              <a:latin typeface="Arial"/>
              <a:cs typeface="Arial"/>
            </a:endParaRPr>
          </a:p>
          <a:p>
            <a:pPr marL="358140">
              <a:lnSpc>
                <a:spcPct val="100000"/>
              </a:lnSpc>
              <a:spcBef>
                <a:spcPts val="20"/>
              </a:spcBef>
            </a:pP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mgrid, meshgrid,</a:t>
            </a:r>
            <a:r>
              <a:rPr sz="2050" b="1" spc="-25" dirty="0">
                <a:solidFill>
                  <a:srgbClr val="EDEDED"/>
                </a:solidFill>
                <a:latin typeface="Courier New"/>
                <a:cs typeface="Courier New"/>
              </a:rPr>
              <a:t> </a:t>
            </a: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ogrid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2000" y="3428987"/>
            <a:ext cx="101600" cy="101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07439" y="3743947"/>
            <a:ext cx="101600" cy="101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08378" y="3289287"/>
            <a:ext cx="2748915" cy="657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spc="15" dirty="0">
                <a:solidFill>
                  <a:srgbClr val="EDEDED"/>
                </a:solidFill>
                <a:latin typeface="Arial"/>
                <a:cs typeface="Arial"/>
              </a:rPr>
              <a:t>Manipulation</a:t>
            </a:r>
            <a:endParaRPr sz="2050">
              <a:latin typeface="Arial"/>
              <a:cs typeface="Arial"/>
            </a:endParaRPr>
          </a:p>
          <a:p>
            <a:pPr marL="358140">
              <a:lnSpc>
                <a:spcPct val="100000"/>
              </a:lnSpc>
              <a:spcBef>
                <a:spcPts val="20"/>
              </a:spcBef>
            </a:pP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einsum,</a:t>
            </a:r>
            <a:r>
              <a:rPr sz="2050" b="1" spc="-40" dirty="0">
                <a:solidFill>
                  <a:srgbClr val="EDEDED"/>
                </a:solidFill>
                <a:latin typeface="Courier New"/>
                <a:cs typeface="Courier New"/>
              </a:rPr>
              <a:t> </a:t>
            </a: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hstack,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90178" y="3604234"/>
            <a:ext cx="81851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take,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41313" y="3604234"/>
            <a:ext cx="97663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vstack</a:t>
            </a:r>
            <a:endParaRPr sz="2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3779" y="718807"/>
            <a:ext cx="29070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Resources</a:t>
            </a:r>
          </a:p>
        </p:txBody>
      </p:sp>
      <p:sp>
        <p:nvSpPr>
          <p:cNvPr id="3" name="object 3"/>
          <p:cNvSpPr/>
          <p:nvPr/>
        </p:nvSpPr>
        <p:spPr>
          <a:xfrm>
            <a:off x="1645920" y="2159000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45920" y="2992120"/>
            <a:ext cx="101600" cy="101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45920" y="3825240"/>
            <a:ext cx="101600" cy="101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45920" y="4658359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473835">
              <a:lnSpc>
                <a:spcPct val="100000"/>
              </a:lnSpc>
              <a:spcBef>
                <a:spcPts val="130"/>
              </a:spcBef>
            </a:pPr>
            <a:r>
              <a:rPr spc="75" dirty="0">
                <a:hlinkClick r:id="rId4"/>
              </a:rPr>
              <a:t>http://docs.scipy.org/doc/numpy/reference/</a:t>
            </a:r>
          </a:p>
          <a:p>
            <a:pPr marL="1473835" marR="1202690">
              <a:lnSpc>
                <a:spcPct val="266700"/>
              </a:lnSpc>
            </a:pPr>
            <a:r>
              <a:rPr spc="80" dirty="0">
                <a:hlinkClick r:id="rId5"/>
              </a:rPr>
              <a:t>http://docs.scipy.org/doc/numpy/user/index.html </a:t>
            </a:r>
            <a:r>
              <a:rPr spc="80" dirty="0"/>
              <a:t> </a:t>
            </a:r>
            <a:r>
              <a:rPr spc="75" dirty="0">
                <a:hlinkClick r:id="rId6"/>
              </a:rPr>
              <a:t>http://www.scipy.org/Tentative_NumPy_Tutorial </a:t>
            </a:r>
            <a:r>
              <a:rPr spc="75" dirty="0"/>
              <a:t> </a:t>
            </a:r>
            <a:r>
              <a:rPr spc="60" dirty="0">
                <a:hlinkClick r:id="rId7"/>
              </a:rPr>
              <a:t>http://www.scipy.org/Numpy_Example_List</a:t>
            </a:r>
          </a:p>
          <a:p>
            <a:pPr marL="51435" marR="5080" indent="2225040">
              <a:lnSpc>
                <a:spcPts val="6640"/>
              </a:lnSpc>
              <a:spcBef>
                <a:spcPts val="275"/>
              </a:spcBef>
            </a:pPr>
            <a:r>
              <a:rPr spc="-45" dirty="0">
                <a:solidFill>
                  <a:srgbClr val="EDEDED"/>
                </a:solidFill>
              </a:rPr>
              <a:t>These </a:t>
            </a:r>
            <a:r>
              <a:rPr spc="-50" dirty="0">
                <a:solidFill>
                  <a:srgbClr val="EDEDED"/>
                </a:solidFill>
              </a:rPr>
              <a:t>slides </a:t>
            </a:r>
            <a:r>
              <a:rPr spc="25" dirty="0">
                <a:solidFill>
                  <a:srgbClr val="EDEDED"/>
                </a:solidFill>
              </a:rPr>
              <a:t>are </a:t>
            </a:r>
            <a:r>
              <a:rPr dirty="0">
                <a:solidFill>
                  <a:srgbClr val="EDEDED"/>
                </a:solidFill>
              </a:rPr>
              <a:t>currently </a:t>
            </a:r>
            <a:r>
              <a:rPr spc="-20" dirty="0">
                <a:solidFill>
                  <a:srgbClr val="EDEDED"/>
                </a:solidFill>
              </a:rPr>
              <a:t>available </a:t>
            </a:r>
            <a:r>
              <a:rPr spc="10" dirty="0">
                <a:solidFill>
                  <a:srgbClr val="EDEDED"/>
                </a:solidFill>
              </a:rPr>
              <a:t>at  </a:t>
            </a:r>
            <a:r>
              <a:rPr spc="25" dirty="0"/>
              <a:t>https://github.com/ContinuumIO/tutorials/blob/master/Intro</a:t>
            </a:r>
            <a:r>
              <a:rPr i="1" spc="25" dirty="0">
                <a:latin typeface="Times New Roman"/>
                <a:cs typeface="Times New Roman"/>
              </a:rPr>
              <a:t>to</a:t>
            </a:r>
            <a:r>
              <a:rPr spc="25" dirty="0"/>
              <a:t>NumPy.pdf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3740" y="3441687"/>
            <a:ext cx="8632190" cy="1193800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1196340" marR="5080" indent="-1183640">
              <a:lnSpc>
                <a:spcPct val="74200"/>
              </a:lnSpc>
              <a:spcBef>
                <a:spcPts val="1460"/>
              </a:spcBef>
            </a:pPr>
            <a:r>
              <a:rPr spc="155" dirty="0">
                <a:solidFill>
                  <a:srgbClr val="AAAAED"/>
                </a:solidFill>
              </a:rPr>
              <a:t>NumPy</a:t>
            </a:r>
            <a:r>
              <a:rPr spc="-225" dirty="0">
                <a:solidFill>
                  <a:srgbClr val="AAAAED"/>
                </a:solidFill>
              </a:rPr>
              <a:t> </a:t>
            </a:r>
            <a:r>
              <a:rPr spc="-95" dirty="0">
                <a:solidFill>
                  <a:srgbClr val="AAAAED"/>
                </a:solidFill>
              </a:rPr>
              <a:t>is</a:t>
            </a:r>
            <a:r>
              <a:rPr spc="-160" dirty="0">
                <a:solidFill>
                  <a:srgbClr val="AAAAED"/>
                </a:solidFill>
              </a:rPr>
              <a:t> </a:t>
            </a:r>
            <a:r>
              <a:rPr spc="220" dirty="0">
                <a:solidFill>
                  <a:srgbClr val="AAAAED"/>
                </a:solidFill>
              </a:rPr>
              <a:t>the</a:t>
            </a:r>
            <a:r>
              <a:rPr spc="-190" dirty="0">
                <a:solidFill>
                  <a:srgbClr val="AAAAED"/>
                </a:solidFill>
              </a:rPr>
              <a:t> </a:t>
            </a:r>
            <a:r>
              <a:rPr spc="125" dirty="0">
                <a:solidFill>
                  <a:srgbClr val="AAAAED"/>
                </a:solidFill>
              </a:rPr>
              <a:t>foundation</a:t>
            </a:r>
            <a:r>
              <a:rPr spc="-204" dirty="0">
                <a:solidFill>
                  <a:srgbClr val="AAAAED"/>
                </a:solidFill>
              </a:rPr>
              <a:t> </a:t>
            </a:r>
            <a:r>
              <a:rPr spc="204" dirty="0">
                <a:solidFill>
                  <a:srgbClr val="AAAAED"/>
                </a:solidFill>
              </a:rPr>
              <a:t>of</a:t>
            </a:r>
            <a:r>
              <a:rPr spc="-200" dirty="0">
                <a:solidFill>
                  <a:srgbClr val="AAAAED"/>
                </a:solidFill>
              </a:rPr>
              <a:t> </a:t>
            </a:r>
            <a:r>
              <a:rPr spc="220" dirty="0">
                <a:solidFill>
                  <a:srgbClr val="AAAAED"/>
                </a:solidFill>
              </a:rPr>
              <a:t>the  </a:t>
            </a:r>
            <a:r>
              <a:rPr spc="140" dirty="0">
                <a:solidFill>
                  <a:srgbClr val="AAAAED"/>
                </a:solidFill>
              </a:rPr>
              <a:t>python </a:t>
            </a:r>
            <a:r>
              <a:rPr spc="65" dirty="0">
                <a:solidFill>
                  <a:srgbClr val="AAAAED"/>
                </a:solidFill>
              </a:rPr>
              <a:t>scientific</a:t>
            </a:r>
            <a:r>
              <a:rPr spc="-535" dirty="0">
                <a:solidFill>
                  <a:srgbClr val="AAAAED"/>
                </a:solidFill>
              </a:rPr>
              <a:t> </a:t>
            </a:r>
            <a:r>
              <a:rPr spc="95" dirty="0">
                <a:solidFill>
                  <a:srgbClr val="AAAAED"/>
                </a:solidFill>
              </a:rPr>
              <a:t>stack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5700" y="718807"/>
            <a:ext cx="5208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5" dirty="0"/>
              <a:t>NumPy</a:t>
            </a:r>
            <a:r>
              <a:rPr spc="-290" dirty="0"/>
              <a:t> </a:t>
            </a:r>
            <a:r>
              <a:rPr spc="65" dirty="0"/>
              <a:t>Ecosystem</a:t>
            </a:r>
          </a:p>
        </p:txBody>
      </p:sp>
      <p:sp>
        <p:nvSpPr>
          <p:cNvPr id="3" name="object 3"/>
          <p:cNvSpPr/>
          <p:nvPr/>
        </p:nvSpPr>
        <p:spPr>
          <a:xfrm>
            <a:off x="1630679" y="1564639"/>
            <a:ext cx="6786880" cy="162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30679" y="6217920"/>
            <a:ext cx="6786880" cy="162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17559" y="1564639"/>
            <a:ext cx="162560" cy="48158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68119" y="1564639"/>
            <a:ext cx="162560" cy="48158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9400" y="1645920"/>
            <a:ext cx="6949438" cy="465328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100" y="718794"/>
            <a:ext cx="31267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Quick</a:t>
            </a:r>
            <a:r>
              <a:rPr spc="-235" dirty="0"/>
              <a:t> </a:t>
            </a:r>
            <a:r>
              <a:rPr spc="155" dirty="0"/>
              <a:t>Start</a:t>
            </a:r>
          </a:p>
        </p:txBody>
      </p:sp>
      <p:sp>
        <p:nvSpPr>
          <p:cNvPr id="3" name="object 3"/>
          <p:cNvSpPr/>
          <p:nvPr/>
        </p:nvSpPr>
        <p:spPr>
          <a:xfrm>
            <a:off x="990600" y="1463039"/>
            <a:ext cx="8067040" cy="5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600" y="5394959"/>
            <a:ext cx="8067040" cy="5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57640" y="1463039"/>
            <a:ext cx="101600" cy="39827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9000" y="1463039"/>
            <a:ext cx="101600" cy="39827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39800" y="1513839"/>
            <a:ext cx="8168640" cy="3708400"/>
          </a:xfrm>
          <a:prstGeom prst="rect">
            <a:avLst/>
          </a:prstGeom>
          <a:solidFill>
            <a:srgbClr val="3D3D3D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40005">
              <a:lnSpc>
                <a:spcPct val="100000"/>
              </a:lnSpc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 </a:t>
            </a:r>
            <a:r>
              <a:rPr sz="1100" b="1" spc="10" dirty="0">
                <a:solidFill>
                  <a:srgbClr val="E2CDAA"/>
                </a:solidFill>
                <a:latin typeface="Courier New"/>
                <a:cs typeface="Courier New"/>
              </a:rPr>
              <a:t>import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numpy </a:t>
            </a:r>
            <a:r>
              <a:rPr sz="1100" b="1" spc="10" dirty="0">
                <a:solidFill>
                  <a:srgbClr val="E2CDAA"/>
                </a:solidFill>
                <a:latin typeface="Courier New"/>
                <a:cs typeface="Courier New"/>
              </a:rPr>
              <a:t>as</a:t>
            </a:r>
            <a:r>
              <a:rPr sz="1100" b="1" spc="5" dirty="0">
                <a:solidFill>
                  <a:srgbClr val="E2CDAA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np</a:t>
            </a:r>
            <a:endParaRPr sz="1100">
              <a:latin typeface="Courier New"/>
              <a:cs typeface="Courier New"/>
            </a:endParaRPr>
          </a:p>
          <a:p>
            <a:pPr marL="40005" marR="4620260">
              <a:lnSpc>
                <a:spcPct val="206100"/>
              </a:lnSpc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 a =</a:t>
            </a:r>
            <a:r>
              <a:rPr sz="1100" b="1" spc="-2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np.array([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5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6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7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8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9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])  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a</a:t>
            </a:r>
            <a:endParaRPr sz="11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Out[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 array([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5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6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7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8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9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])</a:t>
            </a:r>
            <a:endParaRPr sz="1100">
              <a:latin typeface="Courier New"/>
              <a:cs typeface="Courier New"/>
            </a:endParaRPr>
          </a:p>
          <a:p>
            <a:pPr marL="40005" marR="5730240">
              <a:lnSpc>
                <a:spcPct val="206100"/>
              </a:lnSpc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 b =</a:t>
            </a:r>
            <a:r>
              <a:rPr sz="1100" b="1" spc="-4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a.reshape((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))  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5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100" b="1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b</a:t>
            </a:r>
            <a:endParaRPr sz="11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35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Out[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5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endParaRPr sz="11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array([[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],</a:t>
            </a:r>
            <a:endParaRPr sz="11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5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6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],</a:t>
            </a:r>
            <a:endParaRPr sz="11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7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8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9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]])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imes New Roman"/>
              <a:cs typeface="Times New Roman"/>
            </a:endParaRPr>
          </a:p>
          <a:p>
            <a:pPr marL="40005" marR="6583680">
              <a:lnSpc>
                <a:spcPct val="103000"/>
              </a:lnSpc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6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 b *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10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+</a:t>
            </a:r>
            <a:r>
              <a:rPr sz="1100" b="1" spc="-7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4 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Out[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6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endParaRPr sz="11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array([[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],</a:t>
            </a:r>
            <a:endParaRPr sz="11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44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54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64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],</a:t>
            </a:r>
            <a:endParaRPr sz="11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74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84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94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]])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Array</a:t>
            </a:r>
            <a:r>
              <a:rPr spc="-305" dirty="0"/>
              <a:t> </a:t>
            </a:r>
            <a:r>
              <a:rPr spc="75" dirty="0"/>
              <a:t>Shape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1060" y="1419847"/>
            <a:ext cx="8333105" cy="89154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039745" marR="5080" indent="-3027680">
              <a:lnSpc>
                <a:spcPct val="73800"/>
              </a:lnSpc>
              <a:spcBef>
                <a:spcPts val="1150"/>
              </a:spcBef>
            </a:pPr>
            <a:r>
              <a:rPr sz="3250" b="1" spc="110" dirty="0">
                <a:solidFill>
                  <a:srgbClr val="EDEDED"/>
                </a:solidFill>
                <a:latin typeface="Arial"/>
                <a:cs typeface="Arial"/>
              </a:rPr>
              <a:t>One</a:t>
            </a:r>
            <a:r>
              <a:rPr sz="3250" b="1" spc="-215" dirty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sz="3250" b="1" spc="30" dirty="0">
                <a:solidFill>
                  <a:srgbClr val="EDEDED"/>
                </a:solidFill>
                <a:latin typeface="Arial"/>
                <a:cs typeface="Arial"/>
              </a:rPr>
              <a:t>dimensional</a:t>
            </a:r>
            <a:r>
              <a:rPr sz="3250" b="1" spc="-180" dirty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sz="3250" b="1" dirty="0">
                <a:solidFill>
                  <a:srgbClr val="EDEDED"/>
                </a:solidFill>
                <a:latin typeface="Arial"/>
                <a:cs typeface="Arial"/>
              </a:rPr>
              <a:t>arrays</a:t>
            </a:r>
            <a:r>
              <a:rPr sz="3250" b="1" spc="-210" dirty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sz="3250" b="1" spc="70" dirty="0">
                <a:solidFill>
                  <a:srgbClr val="EDEDED"/>
                </a:solidFill>
                <a:latin typeface="Arial"/>
                <a:cs typeface="Arial"/>
              </a:rPr>
              <a:t>have</a:t>
            </a:r>
            <a:r>
              <a:rPr sz="3250" b="1" spc="-210" dirty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sz="3250" b="1" spc="140" dirty="0">
                <a:solidFill>
                  <a:srgbClr val="EDEDED"/>
                </a:solidFill>
                <a:latin typeface="Arial"/>
                <a:cs typeface="Arial"/>
              </a:rPr>
              <a:t>a</a:t>
            </a:r>
            <a:r>
              <a:rPr sz="3250" b="1" spc="-215" dirty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sz="3250" b="1" spc="65" dirty="0">
                <a:solidFill>
                  <a:srgbClr val="EDEDED"/>
                </a:solidFill>
                <a:latin typeface="Arial"/>
                <a:cs typeface="Arial"/>
              </a:rPr>
              <a:t>1-tuple</a:t>
            </a:r>
            <a:r>
              <a:rPr sz="3250" b="1" spc="-210" dirty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sz="3250" b="1" spc="95" dirty="0">
                <a:solidFill>
                  <a:srgbClr val="EDEDED"/>
                </a:solidFill>
                <a:latin typeface="Arial"/>
                <a:cs typeface="Arial"/>
              </a:rPr>
              <a:t>for  </a:t>
            </a:r>
            <a:r>
              <a:rPr sz="3250" b="1" spc="90" dirty="0">
                <a:solidFill>
                  <a:srgbClr val="EDEDED"/>
                </a:solidFill>
                <a:latin typeface="Arial"/>
                <a:cs typeface="Arial"/>
              </a:rPr>
              <a:t>their</a:t>
            </a:r>
            <a:r>
              <a:rPr sz="3250" b="1" spc="-180" dirty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sz="3250" b="1" spc="25" dirty="0">
                <a:solidFill>
                  <a:srgbClr val="EDEDED"/>
                </a:solidFill>
                <a:latin typeface="Arial"/>
                <a:cs typeface="Arial"/>
              </a:rPr>
              <a:t>shape</a:t>
            </a:r>
            <a:endParaRPr sz="32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25880" y="2468879"/>
            <a:ext cx="7406640" cy="162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25880" y="4866640"/>
            <a:ext cx="7406640" cy="162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32519" y="2468879"/>
            <a:ext cx="162559" cy="2560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63319" y="2468879"/>
            <a:ext cx="162560" cy="25603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44600" y="2550160"/>
            <a:ext cx="7569197" cy="23977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818" y="749287"/>
            <a:ext cx="8117205" cy="525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50" spc="55" dirty="0"/>
              <a:t>...Two</a:t>
            </a:r>
            <a:r>
              <a:rPr sz="3250" spc="-150" dirty="0"/>
              <a:t> </a:t>
            </a:r>
            <a:r>
              <a:rPr sz="3250" spc="30" dirty="0"/>
              <a:t>dimensional</a:t>
            </a:r>
            <a:r>
              <a:rPr sz="3250" spc="-180" dirty="0"/>
              <a:t> </a:t>
            </a:r>
            <a:r>
              <a:rPr sz="3250" dirty="0"/>
              <a:t>arrays</a:t>
            </a:r>
            <a:r>
              <a:rPr sz="3250" spc="-210" dirty="0"/>
              <a:t> </a:t>
            </a:r>
            <a:r>
              <a:rPr sz="3250" spc="70" dirty="0"/>
              <a:t>have</a:t>
            </a:r>
            <a:r>
              <a:rPr sz="3250" spc="-204" dirty="0"/>
              <a:t> </a:t>
            </a:r>
            <a:r>
              <a:rPr sz="3250" spc="140" dirty="0"/>
              <a:t>a</a:t>
            </a:r>
            <a:r>
              <a:rPr sz="3250" spc="-210" dirty="0"/>
              <a:t> </a:t>
            </a:r>
            <a:r>
              <a:rPr sz="3250" spc="160" dirty="0"/>
              <a:t>2-tuple</a:t>
            </a:r>
            <a:endParaRPr sz="3250"/>
          </a:p>
        </p:txBody>
      </p:sp>
      <p:sp>
        <p:nvSpPr>
          <p:cNvPr id="3" name="object 3"/>
          <p:cNvSpPr/>
          <p:nvPr/>
        </p:nvSpPr>
        <p:spPr>
          <a:xfrm>
            <a:off x="1762760" y="1432560"/>
            <a:ext cx="6522720" cy="162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62760" y="4500879"/>
            <a:ext cx="6522720" cy="162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85480" y="1432560"/>
            <a:ext cx="162560" cy="3230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0200" y="1432560"/>
            <a:ext cx="162560" cy="32308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81479" y="1513839"/>
            <a:ext cx="6685277" cy="30683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7940" y="749287"/>
            <a:ext cx="2385060" cy="525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50" spc="30" dirty="0"/>
              <a:t>...And </a:t>
            </a:r>
            <a:r>
              <a:rPr sz="3250" spc="-35" dirty="0"/>
              <a:t>so</a:t>
            </a:r>
            <a:r>
              <a:rPr sz="3250" spc="-470" dirty="0"/>
              <a:t> </a:t>
            </a:r>
            <a:r>
              <a:rPr sz="3250" spc="100" dirty="0"/>
              <a:t>on</a:t>
            </a:r>
            <a:endParaRPr sz="3250"/>
          </a:p>
        </p:txBody>
      </p:sp>
      <p:sp>
        <p:nvSpPr>
          <p:cNvPr id="3" name="object 3"/>
          <p:cNvSpPr/>
          <p:nvPr/>
        </p:nvSpPr>
        <p:spPr>
          <a:xfrm>
            <a:off x="1356360" y="1432560"/>
            <a:ext cx="7335520" cy="162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6360" y="4968240"/>
            <a:ext cx="7335520" cy="162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91880" y="1432560"/>
            <a:ext cx="162560" cy="36982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93800" y="1432560"/>
            <a:ext cx="162559" cy="36982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75080" y="1513839"/>
            <a:ext cx="7498076" cy="35356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6AC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1605</Words>
  <Application>Microsoft Macintosh PowerPoint</Application>
  <PresentationFormat>Custom</PresentationFormat>
  <Paragraphs>306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Courier New</vt:lpstr>
      <vt:lpstr>Times New Roman</vt:lpstr>
      <vt:lpstr>Office Theme</vt:lpstr>
      <vt:lpstr>Introduction to  NumPy</vt:lpstr>
      <vt:lpstr>What is NumPy</vt:lpstr>
      <vt:lpstr>PowerPoint Presentation</vt:lpstr>
      <vt:lpstr>NumPy is the foundation of the  python scientific stack</vt:lpstr>
      <vt:lpstr>NumPy Ecosystem</vt:lpstr>
      <vt:lpstr>Quick Start</vt:lpstr>
      <vt:lpstr>Array Shape</vt:lpstr>
      <vt:lpstr>...Two dimensional arrays have a 2-tuple</vt:lpstr>
      <vt:lpstr>...And so on</vt:lpstr>
      <vt:lpstr>Array Element Type (dtype)</vt:lpstr>
      <vt:lpstr>Array dtypes are usually inferred automatically</vt:lpstr>
      <vt:lpstr>Array Creation Explicitly from a list of values</vt:lpstr>
      <vt:lpstr>Zero-initialized</vt:lpstr>
      <vt:lpstr>Constant diagonal value</vt:lpstr>
      <vt:lpstr>Array Memory Layout</vt:lpstr>
      <vt:lpstr>Indexing and Slicing</vt:lpstr>
      <vt:lpstr>PowerPoint Presentation</vt:lpstr>
      <vt:lpstr>NumPy array indices can also take an optional stride</vt:lpstr>
      <vt:lpstr>Array Views</vt:lpstr>
      <vt:lpstr>Universal Functions (ufuncs) NumPy ufuncs are functions that operate element-wise on one or more  arrays</vt:lpstr>
      <vt:lpstr>NumPy has many built-in ufuncs</vt:lpstr>
      <vt:lpstr>Axis</vt:lpstr>
      <vt:lpstr>axis=None is the default</vt:lpstr>
      <vt:lpstr>axis=0 reduces into the zeroth dimension</vt:lpstr>
      <vt:lpstr>Broadcasting A key feature of NumPy is broadcasting, where arrays with different, but  compatible shapes can be used as arguments to ufuncs</vt:lpstr>
      <vt:lpstr>A slightly more involved broadcasting example in two dimensions</vt:lpstr>
      <vt:lpstr>Broadcasting Rules</vt:lpstr>
      <vt:lpstr>Square Peg in a Round Hole</vt:lpstr>
      <vt:lpstr>Array Methods</vt:lpstr>
      <vt:lpstr>Fancy Indexing</vt:lpstr>
      <vt:lpstr>Boolean arrays can also be used as indices into other arrays</vt:lpstr>
      <vt:lpstr>NumPy Functions</vt:lpstr>
      <vt:lpstr>Resources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Numpy</dc:title>
  <dc:creator>Bryan Van de Ven</dc:creator>
  <cp:lastModifiedBy>Mohamed Noordeen</cp:lastModifiedBy>
  <cp:revision>1</cp:revision>
  <dcterms:created xsi:type="dcterms:W3CDTF">2018-01-26T15:28:56Z</dcterms:created>
  <dcterms:modified xsi:type="dcterms:W3CDTF">2018-09-02T04:41:51Z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2014-06-25T00:00:00Z</vt:filetime>
  </property>
  <property fmtid="{D5CDD505-2E9C-101B-9397-08002B2CF9AE}" pid="3" name="Creator">
    <vt:lpwstr>Safari</vt:lpwstr>
  </property>
  <property fmtid="{D5CDD505-2E9C-101B-9397-08002B2CF9AE}" pid="4" name="LastSaved">
    <vt:filetime>2018-01-26T00:00:00Z</vt:filetime>
  </property>
</Properties>
</file>