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28" r:id="rId2"/>
    <p:sldMasterId id="2147483736" r:id="rId3"/>
  </p:sldMasterIdLst>
  <p:notesMasterIdLst>
    <p:notesMasterId r:id="rId23"/>
  </p:notesMasterIdLst>
  <p:sldIdLst>
    <p:sldId id="340" r:id="rId4"/>
    <p:sldId id="360" r:id="rId5"/>
    <p:sldId id="419" r:id="rId6"/>
    <p:sldId id="344" r:id="rId7"/>
    <p:sldId id="345" r:id="rId8"/>
    <p:sldId id="418" r:id="rId9"/>
    <p:sldId id="347" r:id="rId10"/>
    <p:sldId id="348" r:id="rId11"/>
    <p:sldId id="349" r:id="rId12"/>
    <p:sldId id="350" r:id="rId13"/>
    <p:sldId id="351" r:id="rId14"/>
    <p:sldId id="352" r:id="rId15"/>
    <p:sldId id="353" r:id="rId16"/>
    <p:sldId id="354" r:id="rId17"/>
    <p:sldId id="298" r:id="rId18"/>
    <p:sldId id="306" r:id="rId19"/>
    <p:sldId id="460" r:id="rId20"/>
    <p:sldId id="461" r:id="rId21"/>
    <p:sldId id="465" r:id="rId22"/>
  </p:sldIdLst>
  <p:sldSz cx="10287000" cy="6858000" type="35mm"/>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6E78CE95-162B-40C8-A951-718D90E62CB7}">
          <p14:sldIdLst>
            <p14:sldId id="340"/>
            <p14:sldId id="360"/>
            <p14:sldId id="419"/>
            <p14:sldId id="344"/>
            <p14:sldId id="345"/>
            <p14:sldId id="418"/>
            <p14:sldId id="347"/>
            <p14:sldId id="348"/>
            <p14:sldId id="349"/>
            <p14:sldId id="350"/>
            <p14:sldId id="351"/>
            <p14:sldId id="352"/>
            <p14:sldId id="353"/>
            <p14:sldId id="354"/>
            <p14:sldId id="298"/>
            <p14:sldId id="306"/>
            <p14:sldId id="460"/>
            <p14:sldId id="461"/>
            <p14:sldId id="465"/>
          </p14:sldIdLst>
        </p14:section>
      </p14:sectionLst>
    </p:ex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CECFF"/>
    <a:srgbClr val="F0F6FE"/>
    <a:srgbClr val="E6F1FE"/>
    <a:srgbClr val="DEEDFE"/>
    <a:srgbClr val="FFFF00"/>
    <a:srgbClr val="346374"/>
    <a:srgbClr val="0077BD"/>
    <a:srgbClr val="00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6" autoAdjust="0"/>
    <p:restoredTop sz="94343" autoAdjust="0"/>
  </p:normalViewPr>
  <p:slideViewPr>
    <p:cSldViewPr>
      <p:cViewPr varScale="1">
        <p:scale>
          <a:sx n="70" d="100"/>
          <a:sy n="70" d="100"/>
        </p:scale>
        <p:origin x="1254" y="54"/>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a:defRPr sz="13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a:defRPr sz="1300"/>
            </a:lvl1pPr>
          </a:lstStyle>
          <a:p>
            <a:pPr>
              <a:defRPr/>
            </a:pPr>
            <a:endParaRPr lang="en-US"/>
          </a:p>
        </p:txBody>
      </p:sp>
      <p:sp>
        <p:nvSpPr>
          <p:cNvPr id="615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a:defRPr sz="1300"/>
            </a:lvl1pPr>
          </a:lstStyle>
          <a:p>
            <a:pPr>
              <a:defRPr/>
            </a:pPr>
            <a:fld id="{35648293-2628-4091-BED1-7FD9F7535785}" type="slidenum">
              <a:rPr lang="en-US"/>
              <a:pPr>
                <a:defRPr/>
              </a:pPr>
              <a:t>‹#›</a:t>
            </a:fld>
            <a:endParaRPr lang="en-US"/>
          </a:p>
        </p:txBody>
      </p:sp>
    </p:spTree>
    <p:extLst>
      <p:ext uri="{BB962C8B-B14F-4D97-AF65-F5344CB8AC3E}">
        <p14:creationId xmlns:p14="http://schemas.microsoft.com/office/powerpoint/2010/main" val="14741899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eaLnBrk="1" hangingPunct="1"/>
            <a:fld id="{EC65E541-0C65-4668-97E0-BC8F9EF85E8B}" type="slidenum">
              <a:rPr lang="en-US" smtClean="0"/>
              <a:pPr eaLnBrk="1" hangingPunct="1"/>
              <a:t>1</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16311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9E195-EC4D-45FC-9499-7012363BCA62}" type="slidenum">
              <a:rPr lang="en-US"/>
              <a:pPr/>
              <a:t>16</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65186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acebook.com/intl.school.engineering" TargetMode="External"/><Relationship Id="rId2" Type="http://schemas.openxmlformats.org/officeDocument/2006/relationships/hyperlink" Target="http://www.inse.edu.in/" TargetMode="External"/><Relationship Id="rId1" Type="http://schemas.openxmlformats.org/officeDocument/2006/relationships/slideMaster" Target="../slideMasters/slideMaster2.xml"/><Relationship Id="rId6" Type="http://schemas.openxmlformats.org/officeDocument/2006/relationships/hyperlink" Target="http://www.slideshare.net/INSOFE" TargetMode="External"/><Relationship Id="rId5" Type="http://schemas.openxmlformats.org/officeDocument/2006/relationships/hyperlink" Target="http://www.youtube.com/InsofeVideos" TargetMode="External"/><Relationship Id="rId4" Type="http://schemas.openxmlformats.org/officeDocument/2006/relationships/hyperlink" Target="https://twitter.com/IntlSchEng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s://www.facebook.com/insofe" TargetMode="External"/><Relationship Id="rId7" Type="http://schemas.openxmlformats.org/officeDocument/2006/relationships/hyperlink" Target="http://www.linkedin.com/company/international-school-of-engineering" TargetMode="External"/><Relationship Id="rId2" Type="http://schemas.openxmlformats.org/officeDocument/2006/relationships/hyperlink" Target="http://www.inse.edu.in/" TargetMode="External"/><Relationship Id="rId1" Type="http://schemas.openxmlformats.org/officeDocument/2006/relationships/slideMaster" Target="../slideMasters/slideMaster3.xml"/><Relationship Id="rId6" Type="http://schemas.openxmlformats.org/officeDocument/2006/relationships/hyperlink" Target="http://www.slideshare.net/INSOFE" TargetMode="External"/><Relationship Id="rId5" Type="http://schemas.openxmlformats.org/officeDocument/2006/relationships/hyperlink" Target="http://www.youtube.com/InsofeVideos" TargetMode="External"/><Relationship Id="rId4" Type="http://schemas.openxmlformats.org/officeDocument/2006/relationships/hyperlink" Target="https://twitter.com/Insofeedu" TargetMode="External"/><Relationship Id="rId9" Type="http://schemas.openxmlformats.org/officeDocument/2006/relationships/image" Target="../media/image1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9" name="Picture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0500" y="1066800"/>
            <a:ext cx="42291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3"/>
          <p:cNvSpPr txBox="1">
            <a:spLocks noChangeArrowheads="1"/>
          </p:cNvSpPr>
          <p:nvPr userDrawn="1"/>
        </p:nvSpPr>
        <p:spPr bwMode="auto">
          <a:xfrm>
            <a:off x="4610100" y="2750277"/>
            <a:ext cx="46021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000" b="1" dirty="0">
                <a:solidFill>
                  <a:schemeClr val="bg2"/>
                </a:solidFill>
                <a:latin typeface="Arial" pitchFamily="34" charset="0"/>
                <a:cs typeface="Arial" pitchFamily="34" charset="0"/>
              </a:rPr>
              <a:t>Inspire…Educate…Transform.</a:t>
            </a:r>
          </a:p>
        </p:txBody>
      </p:sp>
      <p:grpSp>
        <p:nvGrpSpPr>
          <p:cNvPr id="3" name="Group 2"/>
          <p:cNvGrpSpPr/>
          <p:nvPr userDrawn="1"/>
        </p:nvGrpSpPr>
        <p:grpSpPr>
          <a:xfrm>
            <a:off x="4381500" y="2133600"/>
            <a:ext cx="152400" cy="1752600"/>
            <a:chOff x="5108634" y="2674938"/>
            <a:chExt cx="152400" cy="1752600"/>
          </a:xfrm>
        </p:grpSpPr>
        <p:sp>
          <p:nvSpPr>
            <p:cNvPr id="8" name="Line 64"/>
            <p:cNvSpPr>
              <a:spLocks noChangeShapeType="1"/>
            </p:cNvSpPr>
            <p:nvPr userDrawn="1"/>
          </p:nvSpPr>
          <p:spPr bwMode="auto">
            <a:xfrm>
              <a:off x="5108634" y="2674938"/>
              <a:ext cx="0" cy="1752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5"/>
            <p:cNvSpPr>
              <a:spLocks noChangeShapeType="1"/>
            </p:cNvSpPr>
            <p:nvPr userDrawn="1"/>
          </p:nvSpPr>
          <p:spPr bwMode="auto">
            <a:xfrm>
              <a:off x="5261034" y="2903538"/>
              <a:ext cx="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userDrawn="1"/>
        </p:nvGrpSpPr>
        <p:grpSpPr>
          <a:xfrm>
            <a:off x="493428" y="1177160"/>
            <a:ext cx="3578509" cy="3402747"/>
            <a:chOff x="722028" y="1720116"/>
            <a:chExt cx="3578509" cy="3402747"/>
          </a:xfrm>
        </p:grpSpPr>
        <p:pic>
          <p:nvPicPr>
            <p:cNvPr id="2052" name="Picture 4"/>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2247900" y="4267200"/>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22028" y="329323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userDrawn="1"/>
          </p:nvPicPr>
          <p:blipFill>
            <a:blip r:embed="rId5" cstate="email">
              <a:extLst>
                <a:ext uri="{28A0092B-C50C-407E-A947-70E740481C1C}">
                  <a14:useLocalDpi xmlns:a14="http://schemas.microsoft.com/office/drawing/2010/main" val="0"/>
                </a:ext>
              </a:extLst>
            </a:blip>
            <a:srcRect/>
            <a:stretch>
              <a:fillRect/>
            </a:stretch>
          </p:blipFill>
          <p:spPr bwMode="auto">
            <a:xfrm>
              <a:off x="2247900" y="328463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2247900" y="1720116"/>
              <a:ext cx="205263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userDrawn="1"/>
          </p:nvPicPr>
          <p:blipFill>
            <a:blip r:embed="rId7" cstate="email">
              <a:extLst>
                <a:ext uri="{28A0092B-C50C-407E-A947-70E740481C1C}">
                  <a14:useLocalDpi xmlns:a14="http://schemas.microsoft.com/office/drawing/2010/main" val="0"/>
                </a:ext>
              </a:extLst>
            </a:blip>
            <a:srcRect/>
            <a:stretch>
              <a:fillRect/>
            </a:stretch>
          </p:blipFill>
          <p:spPr bwMode="auto">
            <a:xfrm>
              <a:off x="722028" y="4267200"/>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722028" y="2236053"/>
              <a:ext cx="1284287"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6" name="Picture 6" descr="saffron.jpg"/>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Arial" panose="020B0604020202020204" pitchFamily="34" charset="0"/>
              <a:cs typeface="Arial" charset="0"/>
            </a:endParaRPr>
          </a:p>
        </p:txBody>
      </p:sp>
      <p:sp>
        <p:nvSpPr>
          <p:cNvPr id="21" name="TextBox 2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http://www.insofe.edu.in</a:t>
            </a:r>
            <a:endParaRPr lang="en-US" sz="1200" dirty="0">
              <a:ln>
                <a:noFill/>
              </a:ln>
              <a:solidFill>
                <a:schemeClr val="bg1"/>
              </a:solidFill>
            </a:endParaRPr>
          </a:p>
        </p:txBody>
      </p:sp>
      <p:pic>
        <p:nvPicPr>
          <p:cNvPr id="5" name="Picture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048500" y="76200"/>
            <a:ext cx="3117371" cy="954658"/>
          </a:xfrm>
          <a:prstGeom prst="rect">
            <a:avLst/>
          </a:prstGeom>
        </p:spPr>
      </p:pic>
    </p:spTree>
    <p:extLst>
      <p:ext uri="{BB962C8B-B14F-4D97-AF65-F5344CB8AC3E}">
        <p14:creationId xmlns:p14="http://schemas.microsoft.com/office/powerpoint/2010/main" val="120700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701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113" y="152400"/>
            <a:ext cx="2395537" cy="5973763"/>
          </a:xfrm>
        </p:spPr>
        <p:txBody>
          <a:bodyPr vert="eaVert"/>
          <a:lstStyle>
            <a:lvl1pPr>
              <a:defRPr sz="3600"/>
            </a:lvl1pPr>
          </a:lstStyle>
          <a:p>
            <a:r>
              <a:rPr lang="en-US" dirty="0"/>
              <a:t>Click to edit Master title style</a:t>
            </a:r>
          </a:p>
        </p:txBody>
      </p:sp>
      <p:sp>
        <p:nvSpPr>
          <p:cNvPr id="3" name="Vertical Text Placeholder 2"/>
          <p:cNvSpPr>
            <a:spLocks noGrp="1"/>
          </p:cNvSpPr>
          <p:nvPr>
            <p:ph type="body" orient="vert" idx="1"/>
          </p:nvPr>
        </p:nvSpPr>
        <p:spPr>
          <a:xfrm>
            <a:off x="190500" y="152400"/>
            <a:ext cx="7034213" cy="5973763"/>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700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190500" y="1574800"/>
            <a:ext cx="9753600" cy="1123384"/>
          </a:xfrm>
          <a:prstGeom prst="rect">
            <a:avLst/>
          </a:prstGeom>
        </p:spPr>
        <p:txBody>
          <a:bodyPr wrap="square">
            <a:spAutoFit/>
          </a:bodyPr>
          <a:lstStyle/>
          <a:p>
            <a:pPr algn="ctr"/>
            <a:r>
              <a:rPr lang="en-US" sz="2000" b="1" dirty="0">
                <a:latin typeface="Arial" panose="020B0604020202020204" pitchFamily="34" charset="0"/>
                <a:ea typeface="Verdana" pitchFamily="34" charset="0"/>
                <a:cs typeface="Arial" panose="020B0604020202020204" pitchFamily="34" charset="0"/>
              </a:rPr>
              <a:t>International School of Engineering</a:t>
            </a:r>
          </a:p>
          <a:p>
            <a:pPr algn="ctr"/>
            <a:endParaRPr lang="en-US" sz="2000" b="1" dirty="0">
              <a:latin typeface="Arial" panose="020B0604020202020204" pitchFamily="34" charset="0"/>
              <a:ea typeface="Verdana" pitchFamily="34" charset="0"/>
              <a:cs typeface="Arial" panose="020B0604020202020204" pitchFamily="34" charset="0"/>
            </a:endParaRPr>
          </a:p>
          <a:p>
            <a:pPr algn="ctr">
              <a:lnSpc>
                <a:spcPct val="150000"/>
              </a:lnSpc>
            </a:pPr>
            <a:r>
              <a:rPr lang="en-US" sz="1800" dirty="0">
                <a:solidFill>
                  <a:prstClr val="black"/>
                </a:solidFill>
                <a:ea typeface="Cambria Math" panose="02040503050406030204" pitchFamily="18" charset="0"/>
              </a:rPr>
              <a:t>Plot No 63/A, Floors 1&amp;2, Road No 13, Film Nagar, Jubilee Hills, Hyderabad – 33</a:t>
            </a:r>
          </a:p>
        </p:txBody>
      </p:sp>
      <p:graphicFrame>
        <p:nvGraphicFramePr>
          <p:cNvPr id="3" name="Table 2"/>
          <p:cNvGraphicFramePr>
            <a:graphicFrameLocks noGrp="1"/>
          </p:cNvGraphicFramePr>
          <p:nvPr userDrawn="1">
            <p:extLst>
              <p:ext uri="{D42A27DB-BD31-4B8C-83A1-F6EECF244321}">
                <p14:modId xmlns:p14="http://schemas.microsoft.com/office/powerpoint/2010/main" val="57948134"/>
              </p:ext>
            </p:extLst>
          </p:nvPr>
        </p:nvGraphicFramePr>
        <p:xfrm>
          <a:off x="1447800" y="2717800"/>
          <a:ext cx="7239000" cy="741680"/>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gridCol w="4495800">
                  <a:extLst>
                    <a:ext uri="{9D8B030D-6E8A-4147-A177-3AD203B41FA5}">
                      <a16:colId xmlns:a16="http://schemas.microsoft.com/office/drawing/2014/main" xmlns="" val="20001"/>
                    </a:ext>
                  </a:extLst>
                </a:gridCol>
              </a:tblGrid>
              <a:tr h="370840">
                <a:tc>
                  <a:txBody>
                    <a:bodyPr/>
                    <a:lstStyle/>
                    <a:p>
                      <a:pPr algn="r"/>
                      <a:r>
                        <a:rPr lang="en-US" sz="1800" b="0" dirty="0"/>
                        <a:t>For Individuals:</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800" b="0" dirty="0"/>
                        <a:t>+91-9177585755 or 040-65743991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algn="r"/>
                      <a:r>
                        <a:rPr lang="en-US" sz="1800" b="0" dirty="0"/>
                        <a:t>For Corporates:</a:t>
                      </a:r>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+91-7893866005</a:t>
                      </a:r>
                      <a:endParaRPr lang="en-US" sz="1800" b="0" dirty="0">
                        <a:latin typeface="Arial" panose="020B0604020202020204" pitchFamily="34" charset="0"/>
                        <a:ea typeface="Verdana" pitchFamily="34" charset="0"/>
                        <a:cs typeface="Arial" panose="020B0604020202020204" pitchFamily="34" charset="0"/>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graphicFrame>
        <p:nvGraphicFramePr>
          <p:cNvPr id="4" name="Table 3"/>
          <p:cNvGraphicFramePr>
            <a:graphicFrameLocks noGrp="1"/>
          </p:cNvGraphicFramePr>
          <p:nvPr userDrawn="1">
            <p:extLst>
              <p:ext uri="{D42A27DB-BD31-4B8C-83A1-F6EECF244321}">
                <p14:modId xmlns:p14="http://schemas.microsoft.com/office/powerpoint/2010/main" val="3979537793"/>
              </p:ext>
            </p:extLst>
          </p:nvPr>
        </p:nvGraphicFramePr>
        <p:xfrm>
          <a:off x="2476500" y="3708400"/>
          <a:ext cx="7200900" cy="1854200"/>
        </p:xfrm>
        <a:graphic>
          <a:graphicData uri="http://schemas.openxmlformats.org/drawingml/2006/table">
            <a:tbl>
              <a:tblPr>
                <a:tableStyleId>{2D5ABB26-0587-4C30-8999-92F81FD0307C}</a:tableStyleId>
              </a:tblPr>
              <a:tblGrid>
                <a:gridCol w="1677880">
                  <a:extLst>
                    <a:ext uri="{9D8B030D-6E8A-4147-A177-3AD203B41FA5}">
                      <a16:colId xmlns:a16="http://schemas.microsoft.com/office/drawing/2014/main" xmlns="" val="20000"/>
                    </a:ext>
                  </a:extLst>
                </a:gridCol>
                <a:gridCol w="5523020">
                  <a:extLst>
                    <a:ext uri="{9D8B030D-6E8A-4147-A177-3AD203B41FA5}">
                      <a16:colId xmlns:a16="http://schemas.microsoft.com/office/drawing/2014/main" xmlns="" val="20001"/>
                    </a:ext>
                  </a:extLst>
                </a:gridCol>
              </a:tblGrid>
              <a:tr h="370840">
                <a:tc>
                  <a:txBody>
                    <a:bodyPr/>
                    <a:lstStyle/>
                    <a:p>
                      <a:pPr algn="r"/>
                      <a:r>
                        <a:rPr lang="en-IN" dirty="0">
                          <a:solidFill>
                            <a:schemeClr val="tx1"/>
                          </a:solidFill>
                        </a:rPr>
                        <a:t>Web:</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dirty="0">
                          <a:solidFill>
                            <a:schemeClr val="tx1"/>
                          </a:solidFill>
                          <a:hlinkClick r:id="rId2"/>
                        </a:rPr>
                        <a:t>http://www.insofe.edu.in</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70840">
                <a:tc>
                  <a:txBody>
                    <a:bodyPr/>
                    <a:lstStyle/>
                    <a:p>
                      <a:pPr algn="r"/>
                      <a:r>
                        <a:rPr lang="en-IN" dirty="0">
                          <a:solidFill>
                            <a:schemeClr val="tx1"/>
                          </a:solidFill>
                        </a:rPr>
                        <a:t>Facebook:</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dirty="0">
                          <a:solidFill>
                            <a:schemeClr val="tx1"/>
                          </a:solidFill>
                          <a:hlinkClick r:id="rId3"/>
                        </a:rPr>
                        <a:t>https://www.facebook.com/intl.school.engineering</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algn="r"/>
                      <a:r>
                        <a:rPr lang="en-IN" dirty="0">
                          <a:solidFill>
                            <a:schemeClr val="tx1"/>
                          </a:solidFill>
                        </a:rPr>
                        <a:t>Twitter:</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4"/>
                        </a:rPr>
                        <a:t>https://twitter.com/IntlSchEngg</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algn="r"/>
                      <a:r>
                        <a:rPr lang="en-IN" dirty="0">
                          <a:solidFill>
                            <a:schemeClr val="tx1"/>
                          </a:solidFill>
                        </a:rPr>
                        <a:t>YouTube:</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5"/>
                        </a:rPr>
                        <a:t>http://www.youtube.com/InsofeVideos</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pPr algn="r"/>
                      <a:r>
                        <a:rPr lang="en-IN" dirty="0" err="1">
                          <a:solidFill>
                            <a:schemeClr val="tx1"/>
                          </a:solidFill>
                        </a:rPr>
                        <a:t>SlideShare</a:t>
                      </a:r>
                      <a:r>
                        <a:rPr lang="en-IN" dirty="0">
                          <a:solidFill>
                            <a:schemeClr val="tx1"/>
                          </a:solidFill>
                        </a:rPr>
                        <a:t>:</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u="sng" dirty="0">
                          <a:solidFill>
                            <a:schemeClr val="tx1"/>
                          </a:solidFill>
                          <a:hlinkClick r:id="rId6"/>
                        </a:rPr>
                        <a:t>http://www.slideshare.net/INSOFE</a:t>
                      </a:r>
                      <a:endParaRPr lang="en-US"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5" name="Text Box 4"/>
          <p:cNvSpPr txBox="1">
            <a:spLocks noChangeArrowheads="1"/>
          </p:cNvSpPr>
          <p:nvPr userDrawn="1"/>
        </p:nvSpPr>
        <p:spPr bwMode="auto">
          <a:xfrm>
            <a:off x="339725" y="6172200"/>
            <a:ext cx="9756775" cy="42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spcBef>
                <a:spcPct val="25000"/>
              </a:spcBef>
            </a:pPr>
            <a:r>
              <a:rPr lang="en-US" sz="900" i="1" dirty="0">
                <a:cs typeface="Arial" charset="0"/>
              </a:rPr>
              <a:t>This presentation may contain references to findings of various reports available in the public domain. INSOFE  makes no representation as to their accuracy or that the organization subscribes to those findings.</a:t>
            </a:r>
          </a:p>
        </p:txBody>
      </p:sp>
    </p:spTree>
    <p:extLst>
      <p:ext uri="{BB962C8B-B14F-4D97-AF65-F5344CB8AC3E}">
        <p14:creationId xmlns:p14="http://schemas.microsoft.com/office/powerpoint/2010/main" val="627185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p:nvSpPr>
        <p:spPr>
          <a:xfrm>
            <a:off x="29135" y="2362202"/>
            <a:ext cx="4885765" cy="2062103"/>
          </a:xfrm>
          <a:prstGeom prst="rect">
            <a:avLst/>
          </a:prstGeom>
        </p:spPr>
        <p:txBody>
          <a:bodyPr wrap="square">
            <a:spAutoFit/>
          </a:bodyPr>
          <a:lstStyle/>
          <a:p>
            <a:pPr algn="ctr" fontAlgn="base">
              <a:spcBef>
                <a:spcPct val="0"/>
              </a:spcBef>
              <a:spcAft>
                <a:spcPct val="0"/>
              </a:spcAft>
            </a:pPr>
            <a:r>
              <a:rPr lang="en-IN" sz="1600" b="1" dirty="0">
                <a:solidFill>
                  <a:srgbClr val="FF0000"/>
                </a:solidFill>
                <a:ea typeface="Verdana" pitchFamily="34" charset="0"/>
                <a:cs typeface="Verdana" pitchFamily="34" charset="0"/>
              </a:rPr>
              <a:t>HYDERABAD</a:t>
            </a:r>
          </a:p>
          <a:p>
            <a:pPr fontAlgn="base">
              <a:spcBef>
                <a:spcPct val="0"/>
              </a:spcBef>
              <a:spcAft>
                <a:spcPct val="0"/>
              </a:spcAft>
            </a:pPr>
            <a:r>
              <a:rPr lang="en-IN" sz="1600" b="1" dirty="0">
                <a:solidFill>
                  <a:srgbClr val="000000"/>
                </a:solidFill>
                <a:ea typeface="Verdana" pitchFamily="34" charset="0"/>
                <a:cs typeface="Verdana" pitchFamily="34" charset="0"/>
              </a:rPr>
              <a:t>Office and Classrooms </a:t>
            </a:r>
          </a:p>
          <a:p>
            <a:pPr fontAlgn="base">
              <a:spcBef>
                <a:spcPct val="0"/>
              </a:spcBef>
              <a:spcAft>
                <a:spcPct val="0"/>
              </a:spcAft>
            </a:pPr>
            <a:r>
              <a:rPr lang="en-IN" sz="1600" dirty="0">
                <a:solidFill>
                  <a:srgbClr val="000000"/>
                </a:solidFill>
                <a:ea typeface="Verdana" pitchFamily="34" charset="0"/>
                <a:cs typeface="Verdana" pitchFamily="34" charset="0"/>
              </a:rPr>
              <a:t>Plot 63/A, Floors 1&amp;2, Road # 13, Film Nagar, Jubilee Hills, Hyderabad - 500 033</a:t>
            </a:r>
          </a:p>
          <a:p>
            <a:pPr fontAlgn="base">
              <a:spcBef>
                <a:spcPct val="0"/>
              </a:spcBef>
              <a:spcAft>
                <a:spcPct val="0"/>
              </a:spcAft>
            </a:pPr>
            <a:r>
              <a:rPr lang="en-IN" sz="1600" dirty="0">
                <a:solidFill>
                  <a:srgbClr val="000000"/>
                </a:solidFill>
                <a:ea typeface="Verdana" pitchFamily="34" charset="0"/>
                <a:cs typeface="Verdana" pitchFamily="34" charset="0"/>
              </a:rPr>
              <a:t>+91-9701685511 (Individuals)</a:t>
            </a:r>
          </a:p>
          <a:p>
            <a:pPr fontAlgn="base">
              <a:spcBef>
                <a:spcPct val="0"/>
              </a:spcBef>
              <a:spcAft>
                <a:spcPct val="0"/>
              </a:spcAft>
            </a:pPr>
            <a:r>
              <a:rPr lang="en-IN" sz="1600" dirty="0">
                <a:solidFill>
                  <a:srgbClr val="000000"/>
                </a:solidFill>
                <a:ea typeface="Verdana" pitchFamily="34" charset="0"/>
                <a:cs typeface="Verdana" pitchFamily="34" charset="0"/>
              </a:rPr>
              <a:t>+91-9618483483 (Corporates)</a:t>
            </a:r>
          </a:p>
          <a:p>
            <a:pPr fontAlgn="base">
              <a:spcBef>
                <a:spcPct val="0"/>
              </a:spcBef>
              <a:spcAft>
                <a:spcPct val="0"/>
              </a:spcAft>
            </a:pPr>
            <a:endParaRPr lang="en-IN" sz="1600" dirty="0">
              <a:solidFill>
                <a:srgbClr val="000000"/>
              </a:solidFill>
              <a:ea typeface="Verdana" pitchFamily="34" charset="0"/>
              <a:cs typeface="Verdana" pitchFamily="34" charset="0"/>
            </a:endParaRPr>
          </a:p>
          <a:p>
            <a:pPr algn="ctr" fontAlgn="base">
              <a:spcBef>
                <a:spcPct val="0"/>
              </a:spcBef>
              <a:spcAft>
                <a:spcPct val="0"/>
              </a:spcAft>
            </a:pPr>
            <a:r>
              <a:rPr lang="en-IN" sz="1600" b="1" dirty="0">
                <a:solidFill>
                  <a:srgbClr val="000000"/>
                </a:solidFill>
                <a:ea typeface="Verdana" pitchFamily="34" charset="0"/>
                <a:cs typeface="Verdana" pitchFamily="34" charset="0"/>
              </a:rPr>
              <a:t>Social Media</a:t>
            </a:r>
          </a:p>
        </p:txBody>
      </p:sp>
      <p:graphicFrame>
        <p:nvGraphicFramePr>
          <p:cNvPr id="4" name="Table 3"/>
          <p:cNvGraphicFramePr>
            <a:graphicFrameLocks noGrp="1"/>
          </p:cNvGraphicFramePr>
          <p:nvPr userDrawn="1">
            <p:extLst/>
          </p:nvPr>
        </p:nvGraphicFramePr>
        <p:xfrm>
          <a:off x="103095" y="4369324"/>
          <a:ext cx="6945406" cy="1828800"/>
        </p:xfrm>
        <a:graphic>
          <a:graphicData uri="http://schemas.openxmlformats.org/drawingml/2006/table">
            <a:tbl>
              <a:tblPr>
                <a:tableStyleId>{2D5ABB26-0587-4C30-8999-92F81FD0307C}</a:tableStyleId>
              </a:tblPr>
              <a:tblGrid>
                <a:gridCol w="1143000">
                  <a:extLst>
                    <a:ext uri="{9D8B030D-6E8A-4147-A177-3AD203B41FA5}">
                      <a16:colId xmlns:a16="http://schemas.microsoft.com/office/drawing/2014/main" xmlns="" val="20000"/>
                    </a:ext>
                  </a:extLst>
                </a:gridCol>
                <a:gridCol w="5802406">
                  <a:extLst>
                    <a:ext uri="{9D8B030D-6E8A-4147-A177-3AD203B41FA5}">
                      <a16:colId xmlns:a16="http://schemas.microsoft.com/office/drawing/2014/main" xmlns="" val="20001"/>
                    </a:ext>
                  </a:extLst>
                </a:gridCol>
              </a:tblGrid>
              <a:tr h="304800">
                <a:tc>
                  <a:txBody>
                    <a:bodyPr/>
                    <a:lstStyle/>
                    <a:p>
                      <a:pPr algn="l"/>
                      <a:r>
                        <a:rPr lang="en-IN" sz="1400" dirty="0">
                          <a:solidFill>
                            <a:schemeClr val="tx1"/>
                          </a:solidFill>
                        </a:rPr>
                        <a:t>Web:</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dirty="0">
                          <a:solidFill>
                            <a:schemeClr val="tx1"/>
                          </a:solidFill>
                          <a:hlinkClick r:id="rId2"/>
                        </a:rPr>
                        <a:t>http://www.insofe.edu.in</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04800">
                <a:tc>
                  <a:txBody>
                    <a:bodyPr/>
                    <a:lstStyle/>
                    <a:p>
                      <a:pPr algn="l"/>
                      <a:r>
                        <a:rPr lang="en-IN" sz="1400" dirty="0">
                          <a:solidFill>
                            <a:schemeClr val="tx1"/>
                          </a:solidFill>
                        </a:rPr>
                        <a:t>Facebook:</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dirty="0">
                          <a:solidFill>
                            <a:schemeClr val="tx1"/>
                          </a:solidFill>
                          <a:hlinkClick r:id="rId3"/>
                        </a:rPr>
                        <a:t>https://www.facebook.com/insofe</a:t>
                      </a:r>
                      <a:r>
                        <a:rPr lang="en-IN" sz="1400" dirty="0">
                          <a:solidFill>
                            <a:schemeClr val="tx1"/>
                          </a:solidFill>
                        </a:rPr>
                        <a:t> </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04800">
                <a:tc>
                  <a:txBody>
                    <a:bodyPr/>
                    <a:lstStyle/>
                    <a:p>
                      <a:pPr algn="l"/>
                      <a:r>
                        <a:rPr lang="en-IN" sz="1400" dirty="0">
                          <a:solidFill>
                            <a:schemeClr val="tx1"/>
                          </a:solidFill>
                        </a:rPr>
                        <a:t>Twitter:</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4"/>
                        </a:rPr>
                        <a:t>https://twitter.com/Insofeedu</a:t>
                      </a:r>
                      <a:r>
                        <a:rPr lang="en-IN" sz="1400" u="sng" dirty="0">
                          <a:solidFill>
                            <a:schemeClr val="tx1"/>
                          </a:solidFill>
                        </a:rPr>
                        <a:t> </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04800">
                <a:tc>
                  <a:txBody>
                    <a:bodyPr/>
                    <a:lstStyle/>
                    <a:p>
                      <a:pPr algn="l"/>
                      <a:r>
                        <a:rPr lang="en-IN" sz="1400" dirty="0">
                          <a:solidFill>
                            <a:schemeClr val="tx1"/>
                          </a:solidFill>
                        </a:rPr>
                        <a:t>YouTube:</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5"/>
                        </a:rPr>
                        <a:t>http://www.youtube.com/InsofeVideos</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04800">
                <a:tc>
                  <a:txBody>
                    <a:bodyPr/>
                    <a:lstStyle/>
                    <a:p>
                      <a:pPr algn="l"/>
                      <a:r>
                        <a:rPr lang="en-IN" sz="1400" dirty="0" err="1">
                          <a:solidFill>
                            <a:schemeClr val="tx1"/>
                          </a:solidFill>
                        </a:rPr>
                        <a:t>SlideShare</a:t>
                      </a:r>
                      <a:r>
                        <a:rPr lang="en-IN" sz="1400" dirty="0">
                          <a:solidFill>
                            <a:schemeClr val="tx1"/>
                          </a:solidFill>
                        </a:rPr>
                        <a:t>:</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dirty="0">
                          <a:solidFill>
                            <a:schemeClr val="tx1"/>
                          </a:solidFill>
                          <a:hlinkClick r:id="rId6"/>
                        </a:rPr>
                        <a:t>http://www.slideshare.net/INSOFE</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04800">
                <a:tc>
                  <a:txBody>
                    <a:bodyPr/>
                    <a:lstStyle/>
                    <a:p>
                      <a:pPr algn="l"/>
                      <a:r>
                        <a:rPr lang="en-US" sz="1400" b="0" dirty="0">
                          <a:solidFill>
                            <a:schemeClr val="tx1"/>
                          </a:solidFill>
                        </a:rPr>
                        <a:t>LinkedIn:</a:t>
                      </a:r>
                    </a:p>
                  </a:txBody>
                  <a:tcPr>
                    <a:lnL>
                      <a:noFill/>
                    </a:lnL>
                    <a:lnR>
                      <a:noFill/>
                    </a:lnR>
                    <a:lnT>
                      <a:noFill/>
                    </a:lnT>
                    <a:lnB>
                      <a:noFill/>
                    </a:lnB>
                    <a:lnTlToBr w="12700" cmpd="sng">
                      <a:noFill/>
                      <a:prstDash val="solid"/>
                    </a:lnTlToBr>
                    <a:lnBlToTr w="12700" cmpd="sng">
                      <a:noFill/>
                      <a:prstDash val="solid"/>
                    </a:lnBlToTr>
                  </a:tcPr>
                </a:tc>
                <a:tc>
                  <a:txBody>
                    <a:bodyPr/>
                    <a:lstStyle/>
                    <a:p>
                      <a:r>
                        <a:rPr lang="en-IN" sz="1400" u="sng" kern="1200" dirty="0">
                          <a:solidFill>
                            <a:schemeClr val="tx1"/>
                          </a:solidFill>
                          <a:effectLst/>
                          <a:latin typeface="+mn-lt"/>
                          <a:ea typeface="+mn-ea"/>
                          <a:cs typeface="+mn-cs"/>
                          <a:hlinkClick r:id="rId7"/>
                        </a:rPr>
                        <a:t>http://www.linkedin.com/company/international-school-of-engineering</a:t>
                      </a:r>
                      <a:endParaRPr lang="en-US"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bl>
          </a:graphicData>
        </a:graphic>
      </p:graphicFrame>
      <p:sp>
        <p:nvSpPr>
          <p:cNvPr id="5" name="Text Box 4"/>
          <p:cNvSpPr txBox="1">
            <a:spLocks noChangeArrowheads="1"/>
          </p:cNvSpPr>
          <p:nvPr/>
        </p:nvSpPr>
        <p:spPr bwMode="auto">
          <a:xfrm>
            <a:off x="339726" y="6172201"/>
            <a:ext cx="9756775"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lnSpc>
                <a:spcPct val="125000"/>
              </a:lnSpc>
              <a:spcBef>
                <a:spcPct val="25000"/>
              </a:spcBef>
              <a:spcAft>
                <a:spcPct val="0"/>
              </a:spcAft>
            </a:pPr>
            <a:r>
              <a:rPr lang="en-US" sz="900" i="1" dirty="0">
                <a:solidFill>
                  <a:srgbClr val="000000"/>
                </a:solidFill>
                <a:cs typeface="Arial" charset="0"/>
              </a:rPr>
              <a:t>This presentation may contain references to findings of various reports available in the public domain. INSOFE  makes no representation as to their accuracy or that the organization subscribes to those findings.</a:t>
            </a:r>
          </a:p>
        </p:txBody>
      </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502" y="2"/>
            <a:ext cx="2565399" cy="2279999"/>
          </a:xfrm>
          <a:prstGeom prst="rect">
            <a:avLst/>
          </a:prstGeom>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58101" y="2"/>
            <a:ext cx="2556270" cy="2279999"/>
          </a:xfrm>
          <a:prstGeom prst="rect">
            <a:avLst/>
          </a:prstGeom>
        </p:spPr>
      </p:pic>
      <p:sp>
        <p:nvSpPr>
          <p:cNvPr id="8" name="Arc 7"/>
          <p:cNvSpPr/>
          <p:nvPr/>
        </p:nvSpPr>
        <p:spPr>
          <a:xfrm rot="10800000">
            <a:off x="2628901" y="0"/>
            <a:ext cx="5029200" cy="2279998"/>
          </a:xfrm>
          <a:prstGeom prst="arc">
            <a:avLst>
              <a:gd name="adj1" fmla="val 10837693"/>
              <a:gd name="adj2" fmla="val 21587353"/>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00">
              <a:solidFill>
                <a:srgbClr val="000000"/>
              </a:solidFill>
            </a:endParaRPr>
          </a:p>
        </p:txBody>
      </p:sp>
      <p:sp>
        <p:nvSpPr>
          <p:cNvPr id="10" name="Rectangle 9"/>
          <p:cNvSpPr/>
          <p:nvPr/>
        </p:nvSpPr>
        <p:spPr>
          <a:xfrm>
            <a:off x="4914901" y="2362202"/>
            <a:ext cx="5299471" cy="1815882"/>
          </a:xfrm>
          <a:prstGeom prst="rect">
            <a:avLst/>
          </a:prstGeom>
        </p:spPr>
        <p:txBody>
          <a:bodyPr wrap="square">
            <a:spAutoFit/>
          </a:bodyPr>
          <a:lstStyle/>
          <a:p>
            <a:pPr algn="ctr" fontAlgn="base">
              <a:spcBef>
                <a:spcPct val="0"/>
              </a:spcBef>
              <a:spcAft>
                <a:spcPct val="0"/>
              </a:spcAft>
            </a:pPr>
            <a:r>
              <a:rPr lang="en-IN" sz="1600" b="1" dirty="0">
                <a:solidFill>
                  <a:srgbClr val="FF0000"/>
                </a:solidFill>
                <a:ea typeface="Verdana" pitchFamily="34" charset="0"/>
                <a:cs typeface="Verdana" pitchFamily="34" charset="0"/>
              </a:rPr>
              <a:t>BENGALURU</a:t>
            </a:r>
          </a:p>
          <a:p>
            <a:pPr fontAlgn="base">
              <a:spcBef>
                <a:spcPct val="0"/>
              </a:spcBef>
              <a:spcAft>
                <a:spcPct val="0"/>
              </a:spcAft>
            </a:pPr>
            <a:r>
              <a:rPr lang="en-IN" sz="1600" b="1" dirty="0">
                <a:solidFill>
                  <a:srgbClr val="000000"/>
                </a:solidFill>
                <a:ea typeface="Verdana" pitchFamily="34" charset="0"/>
                <a:cs typeface="Verdana" pitchFamily="34" charset="0"/>
              </a:rPr>
              <a:t>Office</a:t>
            </a:r>
          </a:p>
          <a:p>
            <a:pPr fontAlgn="base">
              <a:spcBef>
                <a:spcPct val="0"/>
              </a:spcBef>
              <a:spcAft>
                <a:spcPct val="0"/>
              </a:spcAft>
            </a:pPr>
            <a:r>
              <a:rPr lang="en-IN" sz="1600" dirty="0" err="1">
                <a:solidFill>
                  <a:srgbClr val="000000"/>
                </a:solidFill>
                <a:ea typeface="Verdana" pitchFamily="34" charset="0"/>
                <a:cs typeface="Verdana" pitchFamily="34" charset="0"/>
              </a:rPr>
              <a:t>Incubex</a:t>
            </a:r>
            <a:r>
              <a:rPr lang="en-IN" sz="1600" dirty="0">
                <a:solidFill>
                  <a:srgbClr val="000000"/>
                </a:solidFill>
                <a:ea typeface="Verdana" pitchFamily="34" charset="0"/>
                <a:cs typeface="Verdana" pitchFamily="34" charset="0"/>
              </a:rPr>
              <a:t>, #728, Grace Platina, 4th Floor, CMH Road, Indira Nagar, 1st Stage, Bengaluru – 560038</a:t>
            </a:r>
          </a:p>
          <a:p>
            <a:pPr fontAlgn="base">
              <a:spcBef>
                <a:spcPct val="0"/>
              </a:spcBef>
              <a:spcAft>
                <a:spcPct val="0"/>
              </a:spcAft>
            </a:pPr>
            <a:r>
              <a:rPr lang="en-IN" sz="1600" dirty="0">
                <a:solidFill>
                  <a:srgbClr val="000000"/>
                </a:solidFill>
                <a:ea typeface="Verdana" pitchFamily="34" charset="0"/>
                <a:cs typeface="Verdana" pitchFamily="34" charset="0"/>
              </a:rPr>
              <a:t>+91-9502334561 (Individuals)</a:t>
            </a:r>
          </a:p>
          <a:p>
            <a:pPr fontAlgn="base">
              <a:spcBef>
                <a:spcPct val="0"/>
              </a:spcBef>
              <a:spcAft>
                <a:spcPct val="0"/>
              </a:spcAft>
            </a:pPr>
            <a:r>
              <a:rPr lang="en-IN" sz="1600" dirty="0">
                <a:solidFill>
                  <a:srgbClr val="000000"/>
                </a:solidFill>
                <a:ea typeface="Verdana" pitchFamily="34" charset="0"/>
                <a:cs typeface="Verdana" pitchFamily="34" charset="0"/>
              </a:rPr>
              <a:t>+91-9502799088 (Corporates)</a:t>
            </a:r>
          </a:p>
          <a:p>
            <a:pPr fontAlgn="base">
              <a:spcBef>
                <a:spcPct val="0"/>
              </a:spcBef>
              <a:spcAft>
                <a:spcPct val="0"/>
              </a:spcAft>
            </a:pPr>
            <a:endParaRPr lang="en-IN" sz="1600" dirty="0">
              <a:solidFill>
                <a:srgbClr val="000000"/>
              </a:solidFill>
              <a:ea typeface="Verdana" pitchFamily="34" charset="0"/>
              <a:cs typeface="Verdana" pitchFamily="34" charset="0"/>
            </a:endParaRPr>
          </a:p>
        </p:txBody>
      </p:sp>
    </p:spTree>
    <p:extLst>
      <p:ext uri="{BB962C8B-B14F-4D97-AF65-F5344CB8AC3E}">
        <p14:creationId xmlns:p14="http://schemas.microsoft.com/office/powerpoint/2010/main" val="19930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ea typeface="Verdana" pitchFamily="34" charset="0"/>
                <a:cs typeface="Arial" panose="020B0604020202020204" pitchFamily="34" charset="0"/>
              </a:defRPr>
            </a:lvl1pPr>
            <a:lvl2pPr>
              <a:defRPr>
                <a:latin typeface="Arial" panose="020B0604020202020204" pitchFamily="34" charset="0"/>
                <a:ea typeface="Verdana" pitchFamily="34" charset="0"/>
                <a:cs typeface="Arial" panose="020B0604020202020204" pitchFamily="34" charset="0"/>
              </a:defRPr>
            </a:lvl2pPr>
            <a:lvl3pPr>
              <a:defRPr>
                <a:latin typeface="Arial" panose="020B0604020202020204" pitchFamily="34" charset="0"/>
                <a:ea typeface="Verdana" pitchFamily="34" charset="0"/>
                <a:cs typeface="Arial" panose="020B0604020202020204" pitchFamily="34" charset="0"/>
              </a:defRPr>
            </a:lvl3pPr>
            <a:lvl4pPr>
              <a:defRPr>
                <a:latin typeface="Arial" panose="020B0604020202020204" pitchFamily="34" charset="0"/>
                <a:ea typeface="Verdana" pitchFamily="34" charset="0"/>
                <a:cs typeface="Arial" panose="020B0604020202020204" pitchFamily="34" charset="0"/>
              </a:defRPr>
            </a:lvl4pPr>
            <a:lvl5pPr>
              <a:defRPr>
                <a:latin typeface="Arial" panose="020B0604020202020204" pitchFamily="34" charset="0"/>
                <a:ea typeface="Verdana"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99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0" y="4406900"/>
            <a:ext cx="8743950" cy="1362075"/>
          </a:xfrm>
        </p:spPr>
        <p:txBody>
          <a:bodyPr anchor="t"/>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812800" y="2906713"/>
            <a:ext cx="874395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75763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51435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19700" y="1600200"/>
            <a:ext cx="45529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152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514350" y="1535113"/>
            <a:ext cx="45450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4350" y="2174875"/>
            <a:ext cx="45450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226050" y="1535113"/>
            <a:ext cx="454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226050" y="2174875"/>
            <a:ext cx="4546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29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35808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6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3050"/>
            <a:ext cx="338455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022725" y="273050"/>
            <a:ext cx="5749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14350" y="1435100"/>
            <a:ext cx="3384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5158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125" y="4800600"/>
            <a:ext cx="6172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016125"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016125"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2874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1600200"/>
            <a:ext cx="925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0"/>
            <a:ext cx="8210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Arial" panose="020B0604020202020204" pitchFamily="34" charset="0"/>
              <a:cs typeface="Arial" charset="0"/>
            </a:endParaRPr>
          </a:p>
        </p:txBody>
      </p:sp>
      <p:pic>
        <p:nvPicPr>
          <p:cNvPr id="3"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081541" y="31534"/>
            <a:ext cx="1117285" cy="1117285"/>
          </a:xfrm>
          <a:prstGeom prst="rect">
            <a:avLst/>
          </a:prstGeom>
        </p:spPr>
      </p:pic>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32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1600200"/>
            <a:ext cx="925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2"/>
          <p:cNvSpPr>
            <a:spLocks noGrp="1" noChangeArrowheads="1"/>
          </p:cNvSpPr>
          <p:nvPr>
            <p:ph type="title"/>
          </p:nvPr>
        </p:nvSpPr>
        <p:spPr bwMode="auto">
          <a:xfrm>
            <a:off x="190500" y="152400"/>
            <a:ext cx="8210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0" name="Picture 6" descr="saffron.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Arial" panose="020B0604020202020204" pitchFamily="34" charset="0"/>
              <a:cs typeface="Arial" charset="0"/>
            </a:endParaRPr>
          </a:p>
        </p:txBody>
      </p:sp>
      <p:pic>
        <p:nvPicPr>
          <p:cNvPr id="3"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8500" y="76200"/>
            <a:ext cx="3117371" cy="954658"/>
          </a:xfrm>
          <a:prstGeom prst="rect">
            <a:avLst/>
          </a:prstGeom>
        </p:spPr>
      </p:pic>
      <p:sp>
        <p:nvSpPr>
          <p:cNvPr id="11" name="TextBox 10"/>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spTree>
    <p:extLst>
      <p:ext uri="{BB962C8B-B14F-4D97-AF65-F5344CB8AC3E}">
        <p14:creationId xmlns:p14="http://schemas.microsoft.com/office/powerpoint/2010/main" val="1023705024"/>
      </p:ext>
    </p:extLst>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sz="3600" b="1">
          <a:solidFill>
            <a:schemeClr val="tx1"/>
          </a:solidFill>
          <a:latin typeface="+mj-lt"/>
          <a:ea typeface="MASTERPLAN" pitchFamily="2" charset="0"/>
          <a:cs typeface="Times New Roman" pitchFamily="18" charset="0"/>
        </a:defRPr>
      </a:lvl1pPr>
      <a:lvl2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0" fontAlgn="base" hangingPunct="0">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14350" y="1600202"/>
            <a:ext cx="925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2"/>
          <p:cNvSpPr>
            <a:spLocks noGrp="1" noChangeArrowheads="1"/>
          </p:cNvSpPr>
          <p:nvPr>
            <p:ph type="title"/>
          </p:nvPr>
        </p:nvSpPr>
        <p:spPr bwMode="auto">
          <a:xfrm>
            <a:off x="190500" y="152402"/>
            <a:ext cx="8210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1030" name="Picture 6" descr="saffro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V="1">
            <a:off x="-14463"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14464" y="6589715"/>
            <a:ext cx="10301464" cy="268287"/>
          </a:xfrm>
          <a:prstGeom prst="rect">
            <a:avLst/>
          </a:prstGeom>
          <a:solidFill>
            <a:srgbClr val="FF6600"/>
          </a:solidFill>
          <a:ln>
            <a:noFill/>
          </a:ln>
          <a:extLst/>
        </p:spPr>
        <p:txBody>
          <a:bodyPr wrap="none" anchor="ctr"/>
          <a:lstStyle/>
          <a:p>
            <a:pPr algn="just" eaLnBrk="0" fontAlgn="base" hangingPunct="0">
              <a:spcBef>
                <a:spcPct val="0"/>
              </a:spcBef>
              <a:spcAft>
                <a:spcPct val="0"/>
              </a:spcAft>
            </a:pPr>
            <a:endParaRPr lang="en-US" sz="1200" dirty="0">
              <a:solidFill>
                <a:srgbClr val="FFFFFF"/>
              </a:solidFill>
              <a:latin typeface="Verdana" pitchFamily="34" charset="0"/>
              <a:cs typeface="Arial" charset="0"/>
            </a:endParaRP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933"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7583" y="147918"/>
            <a:ext cx="3117371" cy="954658"/>
          </a:xfrm>
          <a:prstGeom prst="rect">
            <a:avLst/>
          </a:prstGeom>
        </p:spPr>
      </p:pic>
      <p:sp>
        <p:nvSpPr>
          <p:cNvPr id="11" name="TextBox 10"/>
          <p:cNvSpPr txBox="1"/>
          <p:nvPr/>
        </p:nvSpPr>
        <p:spPr>
          <a:xfrm>
            <a:off x="29448" y="6604086"/>
            <a:ext cx="10228107" cy="276999"/>
          </a:xfrm>
          <a:prstGeom prst="rect">
            <a:avLst/>
          </a:prstGeom>
          <a:noFill/>
        </p:spPr>
        <p:txBody>
          <a:bodyPr wrap="square" rtlCol="0">
            <a:spAutoFit/>
          </a:bodyPr>
          <a:lstStyle/>
          <a:p>
            <a:pPr fontAlgn="base">
              <a:spcBef>
                <a:spcPct val="0"/>
              </a:spcBef>
              <a:spcAft>
                <a:spcPct val="0"/>
              </a:spcAft>
            </a:pPr>
            <a:r>
              <a:rPr lang="en-US" sz="1200" dirty="0">
                <a:solidFill>
                  <a:srgbClr val="FFFFFF"/>
                </a:solidFill>
              </a:rPr>
              <a:t>The best place for students to learn Applied Engineering                         	  </a:t>
            </a:r>
            <a:fld id="{92F25A20-6FD6-46FE-A78E-BF2E59310FDC}" type="slidenum">
              <a:rPr lang="en-US" sz="1200">
                <a:solidFill>
                  <a:srgbClr val="FFFFFF"/>
                </a:solidFill>
              </a:rPr>
              <a:pPr fontAlgn="base">
                <a:spcBef>
                  <a:spcPct val="0"/>
                </a:spcBef>
                <a:spcAft>
                  <a:spcPct val="0"/>
                </a:spcAft>
              </a:pPr>
              <a:t>‹#›</a:t>
            </a:fld>
            <a:r>
              <a:rPr lang="en-US" sz="1200" dirty="0">
                <a:solidFill>
                  <a:srgbClr val="FFFFFF"/>
                </a:solidFill>
              </a:rPr>
              <a:t>  			http://www.insofe.edu.in</a:t>
            </a:r>
          </a:p>
        </p:txBody>
      </p:sp>
      <p:pic>
        <p:nvPicPr>
          <p:cNvPr id="9" name="Picture 6" descr="saffron.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39132" y="6172200"/>
            <a:ext cx="685800" cy="685800"/>
          </a:xfrm>
          <a:prstGeom prst="rect">
            <a:avLst/>
          </a:prstGeom>
        </p:spPr>
      </p:pic>
      <p:pic>
        <p:nvPicPr>
          <p:cNvPr id="16" name="Picture 6" descr="saffron.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a:spLocks noChangeArrowheads="1"/>
          </p:cNvSpPr>
          <p:nvPr/>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Verdana" pitchFamily="34" charset="0"/>
              <a:cs typeface="Arial" charset="0"/>
            </a:endParaRPr>
          </a:p>
        </p:txBody>
      </p:sp>
      <p:pic>
        <p:nvPicPr>
          <p:cNvPr id="18"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20" name="Picture 1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055415" y="31534"/>
            <a:ext cx="1117285" cy="1117285"/>
          </a:xfrm>
          <a:prstGeom prst="rect">
            <a:avLst/>
          </a:prstGeom>
        </p:spPr>
      </p:pic>
      <p:pic>
        <p:nvPicPr>
          <p:cNvPr id="21" name="Picture 6" descr="saffron.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V="1">
            <a:off x="-14464" y="1270000"/>
            <a:ext cx="6350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a:spLocks noChangeArrowheads="1"/>
          </p:cNvSpPr>
          <p:nvPr userDrawn="1"/>
        </p:nvSpPr>
        <p:spPr bwMode="auto">
          <a:xfrm>
            <a:off x="-14464" y="6589713"/>
            <a:ext cx="10301464" cy="268287"/>
          </a:xfrm>
          <a:prstGeom prst="rect">
            <a:avLst/>
          </a:prstGeom>
          <a:solidFill>
            <a:srgbClr val="FF6600"/>
          </a:solidFill>
          <a:ln>
            <a:noFill/>
          </a:ln>
          <a:extLst/>
        </p:spPr>
        <p:txBody>
          <a:bodyPr wrap="none" anchor="ctr"/>
          <a:lstStyle/>
          <a:p>
            <a:pPr algn="just" eaLnBrk="0" hangingPunct="0"/>
            <a:endParaRPr lang="en-US" sz="1200" dirty="0">
              <a:solidFill>
                <a:schemeClr val="bg1"/>
              </a:solidFill>
              <a:latin typeface="Arial" panose="020B0604020202020204" pitchFamily="34" charset="0"/>
              <a:cs typeface="Arial" charset="0"/>
            </a:endParaRPr>
          </a:p>
        </p:txBody>
      </p:sp>
      <p:pic>
        <p:nvPicPr>
          <p:cNvPr id="23" name="Picture 2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224932" y="0"/>
            <a:ext cx="71023" cy="52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userDrawn="1"/>
        </p:nvSpPr>
        <p:spPr>
          <a:xfrm>
            <a:off x="29447" y="6604084"/>
            <a:ext cx="10228107" cy="276999"/>
          </a:xfrm>
          <a:prstGeom prst="rect">
            <a:avLst/>
          </a:prstGeom>
          <a:noFill/>
        </p:spPr>
        <p:txBody>
          <a:bodyPr wrap="square" rtlCol="0">
            <a:spAutoFit/>
          </a:bodyPr>
          <a:lstStyle/>
          <a:p>
            <a:pPr algn="l"/>
            <a:r>
              <a:rPr lang="en-US" sz="1200" dirty="0">
                <a:ln>
                  <a:noFill/>
                </a:ln>
                <a:solidFill>
                  <a:schemeClr val="bg1"/>
                </a:solidFill>
              </a:rPr>
              <a:t>The best place for students</a:t>
            </a:r>
            <a:r>
              <a:rPr lang="en-US" sz="1200" baseline="0" dirty="0">
                <a:ln>
                  <a:noFill/>
                </a:ln>
                <a:solidFill>
                  <a:schemeClr val="bg1"/>
                </a:solidFill>
              </a:rPr>
              <a:t> to learn Applied Engineering                       	    </a:t>
            </a:r>
            <a:fld id="{92F25A20-6FD6-46FE-A78E-BF2E59310FDC}" type="slidenum">
              <a:rPr lang="en-US" sz="1200" smtClean="0">
                <a:ln>
                  <a:noFill/>
                </a:ln>
                <a:solidFill>
                  <a:schemeClr val="bg1"/>
                </a:solidFill>
              </a:rPr>
              <a:pPr algn="l"/>
              <a:t>‹#›</a:t>
            </a:fld>
            <a:r>
              <a:rPr lang="en-US" sz="1200" baseline="0" dirty="0">
                <a:ln>
                  <a:noFill/>
                </a:ln>
                <a:solidFill>
                  <a:schemeClr val="bg1"/>
                </a:solidFill>
              </a:rPr>
              <a:t>  			http://www.insofe.edu.in</a:t>
            </a:r>
            <a:endParaRPr lang="en-US" sz="1200" dirty="0">
              <a:ln>
                <a:noFill/>
              </a:ln>
              <a:solidFill>
                <a:schemeClr val="bg1"/>
              </a:solidFill>
            </a:endParaRPr>
          </a:p>
        </p:txBody>
      </p:sp>
      <p:pic>
        <p:nvPicPr>
          <p:cNvPr id="25" name="Picture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081541" y="31534"/>
            <a:ext cx="1117285" cy="1117285"/>
          </a:xfrm>
          <a:prstGeom prst="rect">
            <a:avLst/>
          </a:prstGeom>
        </p:spPr>
      </p:pic>
    </p:spTree>
    <p:extLst>
      <p:ext uri="{BB962C8B-B14F-4D97-AF65-F5344CB8AC3E}">
        <p14:creationId xmlns:p14="http://schemas.microsoft.com/office/powerpoint/2010/main" val="4190859831"/>
      </p:ext>
    </p:extLst>
  </p:cSld>
  <p:clrMap bg1="lt1" tx1="dk1" bg2="lt2" tx2="dk2" accent1="accent1" accent2="accent2" accent3="accent3" accent4="accent4" accent5="accent5" accent6="accent6" hlink="hlink" folHlink="folHlink"/>
  <p:sldLayoutIdLst>
    <p:sldLayoutId id="2147483737" r:id="rId1"/>
  </p:sldLayoutIdLst>
  <p:hf hdr="0" ftr="0" dt="0"/>
  <p:txStyles>
    <p:titleStyle>
      <a:lvl1pPr algn="l" rtl="0" eaLnBrk="1" fontAlgn="base" hangingPunct="1">
        <a:spcBef>
          <a:spcPct val="0"/>
        </a:spcBef>
        <a:spcAft>
          <a:spcPct val="0"/>
        </a:spcAft>
        <a:defRPr sz="3200" b="1">
          <a:solidFill>
            <a:schemeClr val="tx1"/>
          </a:solidFill>
          <a:latin typeface="+mj-lt"/>
          <a:ea typeface="MASTERPLAN" pitchFamily="2" charset="0"/>
          <a:cs typeface="Times New Roman" pitchFamily="18" charset="0"/>
        </a:defRPr>
      </a:lvl1pPr>
      <a:lvl2pPr algn="l" rtl="0" eaLnBrk="1" fontAlgn="base" hangingPunct="1">
        <a:spcBef>
          <a:spcPct val="0"/>
        </a:spcBef>
        <a:spcAft>
          <a:spcPct val="0"/>
        </a:spcAft>
        <a:defRPr sz="4000" b="1">
          <a:solidFill>
            <a:schemeClr val="tx1"/>
          </a:solidFill>
          <a:latin typeface="Andalus" pitchFamily="18" charset="-78"/>
          <a:ea typeface="MASTERPLAN" pitchFamily="2" charset="0"/>
          <a:cs typeface="Andalus" pitchFamily="18" charset="-78"/>
        </a:defRPr>
      </a:lvl2pPr>
      <a:lvl3pPr algn="l" rtl="0" eaLnBrk="1" fontAlgn="base" hangingPunct="1">
        <a:spcBef>
          <a:spcPct val="0"/>
        </a:spcBef>
        <a:spcAft>
          <a:spcPct val="0"/>
        </a:spcAft>
        <a:defRPr sz="4000" b="1">
          <a:solidFill>
            <a:schemeClr val="tx1"/>
          </a:solidFill>
          <a:latin typeface="Andalus" pitchFamily="18" charset="-78"/>
          <a:ea typeface="MASTERPLAN" pitchFamily="2" charset="0"/>
          <a:cs typeface="Andalus" pitchFamily="18" charset="-78"/>
        </a:defRPr>
      </a:lvl3pPr>
      <a:lvl4pPr algn="l" rtl="0" eaLnBrk="1" fontAlgn="base" hangingPunct="1">
        <a:spcBef>
          <a:spcPct val="0"/>
        </a:spcBef>
        <a:spcAft>
          <a:spcPct val="0"/>
        </a:spcAft>
        <a:defRPr sz="4000" b="1">
          <a:solidFill>
            <a:schemeClr val="tx1"/>
          </a:solidFill>
          <a:latin typeface="Andalus" pitchFamily="18" charset="-78"/>
          <a:ea typeface="MASTERPLAN" pitchFamily="2" charset="0"/>
          <a:cs typeface="Andalus" pitchFamily="18" charset="-78"/>
        </a:defRPr>
      </a:lvl4pPr>
      <a:lvl5pPr algn="l" rtl="0" eaLnBrk="1" fontAlgn="base" hangingPunct="1">
        <a:spcBef>
          <a:spcPct val="0"/>
        </a:spcBef>
        <a:spcAft>
          <a:spcPct val="0"/>
        </a:spcAft>
        <a:defRPr sz="4000" b="1">
          <a:solidFill>
            <a:schemeClr val="tx1"/>
          </a:solidFill>
          <a:latin typeface="Andalus" pitchFamily="18" charset="-78"/>
          <a:ea typeface="MASTERPLAN" pitchFamily="2" charset="0"/>
          <a:cs typeface="Andalus" pitchFamily="18" charset="-78"/>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1.e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18.emf"/><Relationship Id="rId12" Type="http://schemas.openxmlformats.org/officeDocument/2006/relationships/oleObject" Target="../embeddings/oleObject5.bin"/><Relationship Id="rId17"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0.emf"/><Relationship Id="rId5" Type="http://schemas.openxmlformats.org/officeDocument/2006/relationships/image" Target="../media/image17.emf"/><Relationship Id="rId15" Type="http://schemas.openxmlformats.org/officeDocument/2006/relationships/image" Target="../media/image22.emf"/><Relationship Id="rId10" Type="http://schemas.openxmlformats.org/officeDocument/2006/relationships/oleObject" Target="../embeddings/oleObject4.bin"/><Relationship Id="rId19" Type="http://schemas.openxmlformats.org/officeDocument/2006/relationships/image" Target="../media/image24.emf"/><Relationship Id="rId4" Type="http://schemas.openxmlformats.org/officeDocument/2006/relationships/oleObject" Target="../embeddings/oleObject1.bin"/><Relationship Id="rId9" Type="http://schemas.openxmlformats.org/officeDocument/2006/relationships/image" Target="../media/image19.emf"/><Relationship Id="rId1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0"/>
          <p:cNvSpPr txBox="1">
            <a:spLocks/>
          </p:cNvSpPr>
          <p:nvPr/>
        </p:nvSpPr>
        <p:spPr>
          <a:xfrm>
            <a:off x="4610100" y="5010150"/>
            <a:ext cx="5562600" cy="43815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1" dirty="0">
              <a:solidFill>
                <a:srgbClr val="346374"/>
              </a:solidFill>
              <a:cs typeface="Arial" panose="020B0604020202020204" pitchFamily="34" charset="0"/>
            </a:endParaRPr>
          </a:p>
          <a:p>
            <a:endParaRPr lang="en-US" b="1" dirty="0">
              <a:solidFill>
                <a:schemeClr val="bg1">
                  <a:lumMod val="50000"/>
                </a:schemeClr>
              </a:solidFill>
              <a:cs typeface="Arial" panose="020B0604020202020204" pitchFamily="34" charset="0"/>
            </a:endParaRPr>
          </a:p>
        </p:txBody>
      </p:sp>
      <p:sp>
        <p:nvSpPr>
          <p:cNvPr id="6" name="Text Placeholder 20"/>
          <p:cNvSpPr txBox="1">
            <a:spLocks/>
          </p:cNvSpPr>
          <p:nvPr/>
        </p:nvSpPr>
        <p:spPr>
          <a:xfrm>
            <a:off x="4610100" y="5965751"/>
            <a:ext cx="5410200" cy="587449"/>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400" dirty="0">
                <a:cs typeface="Arial" panose="020B0604020202020204" pitchFamily="34" charset="0"/>
              </a:rPr>
              <a:t>Jan 28, 2017</a:t>
            </a:r>
          </a:p>
        </p:txBody>
      </p:sp>
      <p:sp>
        <p:nvSpPr>
          <p:cNvPr id="2" name="TextBox 1"/>
          <p:cNvSpPr txBox="1"/>
          <p:nvPr/>
        </p:nvSpPr>
        <p:spPr>
          <a:xfrm>
            <a:off x="4610100" y="3200400"/>
            <a:ext cx="5105400" cy="523220"/>
          </a:xfrm>
          <a:prstGeom prst="rect">
            <a:avLst/>
          </a:prstGeom>
          <a:noFill/>
        </p:spPr>
        <p:txBody>
          <a:bodyPr wrap="square" rtlCol="0">
            <a:spAutoFit/>
          </a:bodyPr>
          <a:lstStyle/>
          <a:p>
            <a:r>
              <a:rPr lang="en-US" sz="2800" b="1" dirty="0">
                <a:solidFill>
                  <a:srgbClr val="346374"/>
                </a:solidFill>
              </a:rPr>
              <a:t>Rules</a:t>
            </a:r>
          </a:p>
        </p:txBody>
      </p:sp>
      <p:sp>
        <p:nvSpPr>
          <p:cNvPr id="9" name="Text Placeholder 20"/>
          <p:cNvSpPr txBox="1">
            <a:spLocks/>
          </p:cNvSpPr>
          <p:nvPr/>
        </p:nvSpPr>
        <p:spPr>
          <a:xfrm>
            <a:off x="4610100" y="5105400"/>
            <a:ext cx="5562600" cy="45720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1" dirty="0">
              <a:solidFill>
                <a:schemeClr val="bg1">
                  <a:lumMod val="50000"/>
                </a:schemeClr>
              </a:solidFill>
              <a:cs typeface="Arial" panose="020B0604020202020204" pitchFamily="34" charset="0"/>
            </a:endParaRPr>
          </a:p>
        </p:txBody>
      </p:sp>
      <p:sp>
        <p:nvSpPr>
          <p:cNvPr id="10" name="Text Placeholder 20"/>
          <p:cNvSpPr txBox="1">
            <a:spLocks/>
          </p:cNvSpPr>
          <p:nvPr/>
        </p:nvSpPr>
        <p:spPr>
          <a:xfrm>
            <a:off x="4610100" y="5353050"/>
            <a:ext cx="5562600" cy="438150"/>
          </a:xfrm>
          <a:prstGeom prst="rect">
            <a:avLst/>
          </a:prstGeom>
        </p:spPr>
        <p:txBody>
          <a:bodyPr/>
          <a:lstStyle>
            <a:lvl1pPr marL="0" indent="0" algn="l" rtl="0" eaLnBrk="0" fontAlgn="base" hangingPunct="0">
              <a:spcBef>
                <a:spcPct val="20000"/>
              </a:spcBef>
              <a:spcAft>
                <a:spcPct val="0"/>
              </a:spcAft>
              <a:buNone/>
              <a:defRPr sz="2000">
                <a:solidFill>
                  <a:schemeClr val="tx1"/>
                </a:solidFill>
                <a:latin typeface="+mn-lt"/>
                <a:ea typeface="Verdana" pitchFamily="34" charset="0"/>
                <a:cs typeface="Verdana" pitchFamily="34" charset="0"/>
              </a:defRPr>
            </a:lvl1pPr>
            <a:lvl2pPr marL="742950" indent="-285750" algn="l" rtl="0" eaLnBrk="0" fontAlgn="base" hangingPunct="0">
              <a:spcBef>
                <a:spcPct val="20000"/>
              </a:spcBef>
              <a:spcAft>
                <a:spcPct val="0"/>
              </a:spcAft>
              <a:buChar char="–"/>
              <a:defRPr sz="2800">
                <a:solidFill>
                  <a:schemeClr val="tx1"/>
                </a:solidFill>
                <a:latin typeface="Verdana" pitchFamily="34" charset="0"/>
                <a:ea typeface="Verdana" pitchFamily="34" charset="0"/>
                <a:cs typeface="Verdana" pitchFamily="34" charset="0"/>
              </a:defRPr>
            </a:lvl2pPr>
            <a:lvl3pPr marL="1143000" indent="-228600" algn="l" rtl="0" eaLnBrk="0" fontAlgn="base" hangingPunct="0">
              <a:spcBef>
                <a:spcPct val="20000"/>
              </a:spcBef>
              <a:spcAft>
                <a:spcPct val="0"/>
              </a:spcAft>
              <a:buChar char="•"/>
              <a:defRPr sz="2400">
                <a:solidFill>
                  <a:schemeClr val="tx1"/>
                </a:solidFill>
                <a:latin typeface="Verdana" pitchFamily="34" charset="0"/>
                <a:ea typeface="Verdana" pitchFamily="34" charset="0"/>
                <a:cs typeface="Verdana" pitchFamily="34" charset="0"/>
              </a:defRPr>
            </a:lvl3pPr>
            <a:lvl4pPr marL="16002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Char char="»"/>
              <a:defRPr sz="2000">
                <a:solidFill>
                  <a:schemeClr val="tx1"/>
                </a:solidFill>
                <a:latin typeface="Verdana" pitchFamily="34"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1" dirty="0">
              <a:solidFill>
                <a:schemeClr val="bg1">
                  <a:lumMod val="50000"/>
                </a:schemeClr>
              </a:solidFill>
              <a:cs typeface="Arial" panose="020B0604020202020204" pitchFamily="34" charset="0"/>
            </a:endParaRPr>
          </a:p>
        </p:txBody>
      </p:sp>
    </p:spTree>
    <p:extLst>
      <p:ext uri="{BB962C8B-B14F-4D97-AF65-F5344CB8AC3E}">
        <p14:creationId xmlns:p14="http://schemas.microsoft.com/office/powerpoint/2010/main" val="13306037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is not adequate</a:t>
            </a:r>
          </a:p>
        </p:txBody>
      </p:sp>
      <p:sp>
        <p:nvSpPr>
          <p:cNvPr id="3" name="Content Placeholder 2"/>
          <p:cNvSpPr>
            <a:spLocks noGrp="1"/>
          </p:cNvSpPr>
          <p:nvPr>
            <p:ph idx="1"/>
          </p:nvPr>
        </p:nvSpPr>
        <p:spPr/>
        <p:txBody>
          <a:bodyPr/>
          <a:lstStyle/>
          <a:p>
            <a:r>
              <a:rPr lang="en-US" dirty="0"/>
              <a:t>This seems to have a very high confidence.  </a:t>
            </a:r>
          </a:p>
          <a:p>
            <a:r>
              <a:rPr lang="en-US" dirty="0"/>
              <a:t>But, in reality, Y is present whether or not X is present. So, there is no REAL relationship between the two.  </a:t>
            </a:r>
          </a:p>
          <a:p>
            <a:endParaRPr lang="en-US" dirty="0"/>
          </a:p>
          <a:p>
            <a:r>
              <a:rPr lang="en-US" dirty="0"/>
              <a:t>Clearly, we need another metric. That metric is called LIFT.</a:t>
            </a:r>
          </a:p>
          <a:p>
            <a:endParaRPr lang="en-US" dirty="0"/>
          </a:p>
        </p:txBody>
      </p:sp>
    </p:spTree>
    <p:extLst>
      <p:ext uri="{BB962C8B-B14F-4D97-AF65-F5344CB8AC3E}">
        <p14:creationId xmlns:p14="http://schemas.microsoft.com/office/powerpoint/2010/main" val="397212651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LIFT as a goodness metric</a:t>
            </a:r>
          </a:p>
        </p:txBody>
      </p:sp>
      <p:sp>
        <p:nvSpPr>
          <p:cNvPr id="3" name="Content Placeholder 2"/>
          <p:cNvSpPr>
            <a:spLocks noGrp="1"/>
          </p:cNvSpPr>
          <p:nvPr>
            <p:ph idx="1"/>
          </p:nvPr>
        </p:nvSpPr>
        <p:spPr/>
        <p:txBody>
          <a:bodyPr/>
          <a:lstStyle/>
          <a:p>
            <a:r>
              <a:rPr lang="en-US" dirty="0"/>
              <a:t>We divide the confidence of Y with the probability of Y.  </a:t>
            </a:r>
          </a:p>
          <a:p>
            <a:endParaRPr lang="en-US" dirty="0"/>
          </a:p>
          <a:p>
            <a:r>
              <a:rPr lang="en-US" dirty="0"/>
              <a:t>The </a:t>
            </a:r>
            <a:r>
              <a:rPr lang="en-US" i="1" dirty="0"/>
              <a:t>lift</a:t>
            </a:r>
            <a:r>
              <a:rPr lang="en-US" dirty="0"/>
              <a:t> of a rule </a:t>
            </a:r>
            <a:r>
              <a:rPr lang="en-US" i="1" dirty="0"/>
              <a:t>X =&gt;Y</a:t>
            </a:r>
            <a:r>
              <a:rPr lang="en-US" dirty="0"/>
              <a:t> is defined as:</a:t>
            </a:r>
          </a:p>
          <a:p>
            <a:pPr lvl="1">
              <a:buFont typeface="Wingdings" panose="05000000000000000000" pitchFamily="2" charset="2"/>
              <a:buChar char="Ø"/>
            </a:pPr>
            <a:r>
              <a:rPr lang="en-US" dirty="0"/>
              <a:t>LIFT = P(Y|X) / P(Y).  </a:t>
            </a:r>
          </a:p>
          <a:p>
            <a:endParaRPr lang="en-US" dirty="0"/>
          </a:p>
          <a:p>
            <a:r>
              <a:rPr lang="en-US" dirty="0"/>
              <a:t>In our case, as Y is there in all transactions, P(Y)=1.  So, LIFT =1.</a:t>
            </a:r>
          </a:p>
        </p:txBody>
      </p:sp>
    </p:spTree>
    <p:extLst>
      <p:ext uri="{BB962C8B-B14F-4D97-AF65-F5344CB8AC3E}">
        <p14:creationId xmlns:p14="http://schemas.microsoft.com/office/powerpoint/2010/main" val="86858933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Interpreting Lift</a:t>
            </a:r>
          </a:p>
        </p:txBody>
      </p:sp>
      <p:sp>
        <p:nvSpPr>
          <p:cNvPr id="3" name="Content Placeholder 2"/>
          <p:cNvSpPr>
            <a:spLocks noGrp="1"/>
          </p:cNvSpPr>
          <p:nvPr>
            <p:ph idx="1"/>
          </p:nvPr>
        </p:nvSpPr>
        <p:spPr>
          <a:xfrm>
            <a:off x="76200" y="1600200"/>
            <a:ext cx="10096500" cy="4525963"/>
          </a:xfrm>
        </p:spPr>
        <p:txBody>
          <a:bodyPr/>
          <a:lstStyle/>
          <a:p>
            <a:pPr lvl="0"/>
            <a:r>
              <a:rPr lang="en-US" dirty="0"/>
              <a:t>If lift &gt; 1, then X and Y are positively correlated  </a:t>
            </a:r>
          </a:p>
          <a:p>
            <a:pPr marL="0" lvl="0" indent="0">
              <a:buNone/>
            </a:pPr>
            <a:endParaRPr lang="en-US" dirty="0"/>
          </a:p>
          <a:p>
            <a:pPr lvl="0"/>
            <a:r>
              <a:rPr lang="en-US" dirty="0"/>
              <a:t>If lift &lt; 1, then X are Y are negatively correlated</a:t>
            </a:r>
          </a:p>
          <a:p>
            <a:pPr marL="0" indent="0">
              <a:buNone/>
            </a:pPr>
            <a:endParaRPr lang="en-US" dirty="0"/>
          </a:p>
          <a:p>
            <a:r>
              <a:rPr lang="en-US" dirty="0"/>
              <a:t>If lift = 1, then X and Y are independent (above case)</a:t>
            </a:r>
          </a:p>
        </p:txBody>
      </p:sp>
    </p:spTree>
    <p:extLst>
      <p:ext uri="{BB962C8B-B14F-4D97-AF65-F5344CB8AC3E}">
        <p14:creationId xmlns:p14="http://schemas.microsoft.com/office/powerpoint/2010/main" val="35350768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Cont.</a:t>
            </a:r>
          </a:p>
        </p:txBody>
      </p:sp>
      <p:sp>
        <p:nvSpPr>
          <p:cNvPr id="3" name="Content Placeholder 2"/>
          <p:cNvSpPr>
            <a:spLocks noGrp="1"/>
          </p:cNvSpPr>
          <p:nvPr>
            <p:ph idx="1"/>
          </p:nvPr>
        </p:nvSpPr>
        <p:spPr>
          <a:xfrm>
            <a:off x="190500" y="1219200"/>
            <a:ext cx="9258300" cy="4525963"/>
          </a:xfrm>
        </p:spPr>
        <p:txBody>
          <a:bodyPr/>
          <a:lstStyle/>
          <a:p>
            <a:r>
              <a:rPr lang="en-US" dirty="0"/>
              <a:t>Total transactions 100.  Y occurs in 20 where X also occurred (recall X occurred 25 times) and does not occur elsewhere. What are Support, Confidence and Lift now? </a:t>
            </a:r>
          </a:p>
          <a:p>
            <a:pPr lvl="1"/>
            <a:endParaRPr lang="en-US" dirty="0"/>
          </a:p>
          <a:p>
            <a:pPr lvl="1"/>
            <a:r>
              <a:rPr lang="en-US" dirty="0"/>
              <a:t>Support of X-&gt;Y:  20/100 = 20% (where X and Y occur).  </a:t>
            </a:r>
          </a:p>
          <a:p>
            <a:pPr lvl="1"/>
            <a:r>
              <a:rPr lang="en-US" dirty="0"/>
              <a:t>Confidence of X-&gt;Y: 20/25 = 80%.  </a:t>
            </a:r>
          </a:p>
          <a:p>
            <a:pPr lvl="1"/>
            <a:r>
              <a:rPr lang="en-US" dirty="0"/>
              <a:t>Lift = 0.8/0.2 (confidence/probability of Y) = 4</a:t>
            </a:r>
          </a:p>
        </p:txBody>
      </p:sp>
    </p:spTree>
    <p:extLst>
      <p:ext uri="{BB962C8B-B14F-4D97-AF65-F5344CB8AC3E}">
        <p14:creationId xmlns:p14="http://schemas.microsoft.com/office/powerpoint/2010/main" val="4203349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 occurs in 20 records where X occurs and 70 transactions where X does not occur. What are Support, Confidence and Lift now?</a:t>
            </a:r>
          </a:p>
          <a:p>
            <a:pPr lvl="1"/>
            <a:endParaRPr lang="en-US" dirty="0"/>
          </a:p>
          <a:p>
            <a:pPr lvl="1"/>
            <a:r>
              <a:rPr lang="en-US" dirty="0"/>
              <a:t>Support of X-&gt;Y:  20/100 = 20% (where X and Y occur).  </a:t>
            </a:r>
          </a:p>
          <a:p>
            <a:pPr lvl="1"/>
            <a:r>
              <a:rPr lang="en-US" dirty="0"/>
              <a:t>Confidence of X-&gt;Y: 20/25 = 80%  </a:t>
            </a:r>
          </a:p>
          <a:p>
            <a:pPr lvl="1"/>
            <a:r>
              <a:rPr lang="en-US" dirty="0"/>
              <a:t>Lift = 0.8/0.9 (confidence/probability of Y) = 0.89</a:t>
            </a:r>
          </a:p>
          <a:p>
            <a:endParaRPr lang="en-US" dirty="0"/>
          </a:p>
        </p:txBody>
      </p:sp>
    </p:spTree>
    <p:extLst>
      <p:ext uri="{BB962C8B-B14F-4D97-AF65-F5344CB8AC3E}">
        <p14:creationId xmlns:p14="http://schemas.microsoft.com/office/powerpoint/2010/main" val="3134274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Two-step process</a:t>
            </a:r>
          </a:p>
        </p:txBody>
      </p:sp>
      <p:sp>
        <p:nvSpPr>
          <p:cNvPr id="5" name="Content Placeholder 4"/>
          <p:cNvSpPr>
            <a:spLocks noGrp="1"/>
          </p:cNvSpPr>
          <p:nvPr>
            <p:ph idx="1"/>
          </p:nvPr>
        </p:nvSpPr>
        <p:spPr/>
        <p:txBody>
          <a:bodyPr/>
          <a:lstStyle/>
          <a:p>
            <a:pPr>
              <a:lnSpc>
                <a:spcPct val="200000"/>
              </a:lnSpc>
            </a:pPr>
            <a:r>
              <a:rPr lang="en-US" sz="2800" dirty="0">
                <a:solidFill>
                  <a:srgbClr val="FF0000"/>
                </a:solidFill>
              </a:rPr>
              <a:t>Find</a:t>
            </a:r>
            <a:r>
              <a:rPr lang="en-US" sz="2800" dirty="0"/>
              <a:t> </a:t>
            </a:r>
            <a:r>
              <a:rPr lang="en-US" sz="2800"/>
              <a:t>all </a:t>
            </a:r>
            <a:r>
              <a:rPr lang="en-US" sz="2800" smtClean="0"/>
              <a:t>item sets </a:t>
            </a:r>
            <a:r>
              <a:rPr lang="en-US" sz="2800" dirty="0"/>
              <a:t>that have </a:t>
            </a:r>
            <a:r>
              <a:rPr lang="en-US" sz="2800" b="1" dirty="0"/>
              <a:t>minimum</a:t>
            </a:r>
            <a:r>
              <a:rPr lang="en-US" sz="2800" dirty="0"/>
              <a:t> </a:t>
            </a:r>
            <a:r>
              <a:rPr lang="en-US" sz="2800" b="1" dirty="0"/>
              <a:t>support</a:t>
            </a:r>
            <a:r>
              <a:rPr lang="en-US" sz="2800" dirty="0"/>
              <a:t>. These are called </a:t>
            </a:r>
            <a:r>
              <a:rPr lang="en-US" sz="2800" b="1" i="1" dirty="0">
                <a:solidFill>
                  <a:srgbClr val="FF0000"/>
                </a:solidFill>
              </a:rPr>
              <a:t>frequent</a:t>
            </a:r>
            <a:r>
              <a:rPr lang="en-US" sz="2800" i="1" dirty="0"/>
              <a:t> </a:t>
            </a:r>
            <a:r>
              <a:rPr lang="en-US" sz="2800" b="1" i="1" dirty="0" smtClean="0">
                <a:solidFill>
                  <a:srgbClr val="FF0000"/>
                </a:solidFill>
              </a:rPr>
              <a:t>item sets</a:t>
            </a:r>
            <a:r>
              <a:rPr lang="en-US" sz="2800" i="1" dirty="0" smtClean="0"/>
              <a:t>.</a:t>
            </a:r>
            <a:endParaRPr lang="en-US" sz="2800" dirty="0"/>
          </a:p>
          <a:p>
            <a:pPr>
              <a:lnSpc>
                <a:spcPct val="200000"/>
              </a:lnSpc>
            </a:pPr>
            <a:r>
              <a:rPr lang="en-US" sz="2800" dirty="0">
                <a:solidFill>
                  <a:srgbClr val="FF0000"/>
                </a:solidFill>
              </a:rPr>
              <a:t>Use</a:t>
            </a:r>
            <a:r>
              <a:rPr lang="en-US" sz="2800" dirty="0"/>
              <a:t> </a:t>
            </a:r>
            <a:r>
              <a:rPr lang="en-US" sz="2800" b="1" i="1" dirty="0"/>
              <a:t>frequent</a:t>
            </a:r>
            <a:r>
              <a:rPr lang="en-US" sz="2800" i="1" dirty="0"/>
              <a:t> </a:t>
            </a:r>
            <a:r>
              <a:rPr lang="en-US" sz="2800" b="1" i="1" dirty="0" smtClean="0"/>
              <a:t>item sets</a:t>
            </a:r>
            <a:r>
              <a:rPr lang="en-US" sz="2800" dirty="0" smtClean="0"/>
              <a:t> </a:t>
            </a:r>
            <a:r>
              <a:rPr lang="en-US" sz="2800" dirty="0"/>
              <a:t>to generate </a:t>
            </a:r>
            <a:r>
              <a:rPr lang="en-US" sz="2800" dirty="0">
                <a:solidFill>
                  <a:srgbClr val="FF0000"/>
                </a:solidFill>
              </a:rPr>
              <a:t>rules</a:t>
            </a:r>
            <a:r>
              <a:rPr lang="en-US" sz="2800" dirty="0"/>
              <a:t>.</a:t>
            </a:r>
          </a:p>
        </p:txBody>
      </p:sp>
    </p:spTree>
    <p:extLst>
      <p:ext uri="{BB962C8B-B14F-4D97-AF65-F5344CB8AC3E}">
        <p14:creationId xmlns:p14="http://schemas.microsoft.com/office/powerpoint/2010/main" val="191803566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 y="228600"/>
            <a:ext cx="9686925" cy="609600"/>
          </a:xfrm>
        </p:spPr>
        <p:txBody>
          <a:bodyPr/>
          <a:lstStyle/>
          <a:p>
            <a:r>
              <a:rPr lang="en-US" dirty="0"/>
              <a:t>The </a:t>
            </a:r>
            <a:r>
              <a:rPr lang="en-US" dirty="0" err="1"/>
              <a:t>Apriori</a:t>
            </a:r>
            <a:r>
              <a:rPr lang="en-US" dirty="0"/>
              <a:t> Algorithm </a:t>
            </a:r>
            <a:r>
              <a:rPr lang="en-US" dirty="0">
                <a:cs typeface="Tahoma" pitchFamily="34" charset="0"/>
              </a:rPr>
              <a:t>—</a:t>
            </a:r>
            <a:r>
              <a:rPr lang="en-US" dirty="0"/>
              <a:t> Example</a:t>
            </a:r>
          </a:p>
        </p:txBody>
      </p:sp>
      <p:graphicFrame>
        <p:nvGraphicFramePr>
          <p:cNvPr id="15363" name="Object 3"/>
          <p:cNvGraphicFramePr>
            <a:graphicFrameLocks noChangeAspect="1"/>
          </p:cNvGraphicFramePr>
          <p:nvPr>
            <p:extLst>
              <p:ext uri="{D42A27DB-BD31-4B8C-83A1-F6EECF244321}">
                <p14:modId xmlns:p14="http://schemas.microsoft.com/office/powerpoint/2010/main" val="1764154620"/>
              </p:ext>
            </p:extLst>
          </p:nvPr>
        </p:nvGraphicFramePr>
        <p:xfrm>
          <a:off x="341115" y="1490664"/>
          <a:ext cx="2041326" cy="1620837"/>
        </p:xfrm>
        <a:graphic>
          <a:graphicData uri="http://schemas.openxmlformats.org/presentationml/2006/ole">
            <mc:AlternateContent xmlns:mc="http://schemas.openxmlformats.org/markup-compatibility/2006">
              <mc:Choice xmlns:v="urn:schemas-microsoft-com:vml" Requires="v">
                <p:oleObj spid="_x0000_s14106" name="Worksheet" r:id="rId4" imgW="1661760" imgH="1734840" progId="Excel.Sheet.8">
                  <p:embed/>
                </p:oleObj>
              </mc:Choice>
              <mc:Fallback>
                <p:oleObj name="Worksheet" r:id="rId4" imgW="1661760" imgH="1734840" progId="Excel.Sheet.8">
                  <p:embed/>
                  <p:pic>
                    <p:nvPicPr>
                      <p:cNvPr id="0" name="Picture 4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115" y="1490664"/>
                        <a:ext cx="2041326" cy="162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54948" y="838200"/>
            <a:ext cx="1511952" cy="646331"/>
          </a:xfrm>
          <a:prstGeom prst="rect">
            <a:avLst/>
          </a:prstGeom>
          <a:noFill/>
          <a:ln w="9525">
            <a:noFill/>
            <a:miter lim="800000"/>
            <a:headEnd/>
            <a:tailEnd/>
          </a:ln>
          <a:effectLst/>
        </p:spPr>
        <p:txBody>
          <a:bodyPr wrap="none" anchor="ctr">
            <a:spAutoFit/>
          </a:bodyPr>
          <a:lstStyle/>
          <a:p>
            <a:pPr eaLnBrk="0" hangingPunct="0"/>
            <a:r>
              <a:rPr lang="en-US" dirty="0"/>
              <a:t>Database D</a:t>
            </a:r>
          </a:p>
          <a:p>
            <a:pPr eaLnBrk="0" hangingPunct="0"/>
            <a:r>
              <a:rPr lang="en-US" dirty="0" err="1"/>
              <a:t>Minsup</a:t>
            </a:r>
            <a:r>
              <a:rPr lang="en-US" dirty="0"/>
              <a:t> = 0.5</a:t>
            </a:r>
          </a:p>
        </p:txBody>
      </p:sp>
      <p:graphicFrame>
        <p:nvGraphicFramePr>
          <p:cNvPr id="15365" name="Object 5"/>
          <p:cNvGraphicFramePr>
            <a:graphicFrameLocks noChangeAspect="1"/>
          </p:cNvGraphicFramePr>
          <p:nvPr>
            <p:extLst>
              <p:ext uri="{D42A27DB-BD31-4B8C-83A1-F6EECF244321}">
                <p14:modId xmlns:p14="http://schemas.microsoft.com/office/powerpoint/2010/main" val="3738390302"/>
              </p:ext>
            </p:extLst>
          </p:nvPr>
        </p:nvGraphicFramePr>
        <p:xfrm>
          <a:off x="3670103" y="1163638"/>
          <a:ext cx="2052042" cy="1947862"/>
        </p:xfrm>
        <a:graphic>
          <a:graphicData uri="http://schemas.openxmlformats.org/presentationml/2006/ole">
            <mc:AlternateContent xmlns:mc="http://schemas.openxmlformats.org/markup-compatibility/2006">
              <mc:Choice xmlns:v="urn:schemas-microsoft-com:vml" Requires="v">
                <p:oleObj spid="_x0000_s14107" name="Worksheet" r:id="rId6" imgW="1614240" imgH="2076120" progId="Excel.Sheet.8">
                  <p:embed/>
                </p:oleObj>
              </mc:Choice>
              <mc:Fallback>
                <p:oleObj name="Worksheet" r:id="rId6" imgW="1614240" imgH="2076120" progId="Excel.Sheet.8">
                  <p:embed/>
                  <p:pic>
                    <p:nvPicPr>
                      <p:cNvPr id="0" name="Picture 4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0103" y="1163638"/>
                        <a:ext cx="2052042" cy="194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1993298478"/>
              </p:ext>
            </p:extLst>
          </p:nvPr>
        </p:nvGraphicFramePr>
        <p:xfrm>
          <a:off x="6507956" y="1255713"/>
          <a:ext cx="2302074" cy="1662112"/>
        </p:xfrm>
        <a:graphic>
          <a:graphicData uri="http://schemas.openxmlformats.org/presentationml/2006/ole">
            <mc:AlternateContent xmlns:mc="http://schemas.openxmlformats.org/markup-compatibility/2006">
              <mc:Choice xmlns:v="urn:schemas-microsoft-com:vml" Requires="v">
                <p:oleObj spid="_x0000_s14108" name="Worksheet" r:id="rId8" imgW="1614240" imgH="1734840" progId="Excel.Sheet.8">
                  <p:embed/>
                </p:oleObj>
              </mc:Choice>
              <mc:Fallback>
                <p:oleObj name="Worksheet" r:id="rId8" imgW="1614240" imgH="1734840" progId="Excel.Sheet.8">
                  <p:embed/>
                  <p:pic>
                    <p:nvPicPr>
                      <p:cNvPr id="0" name="Picture 4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7956" y="1255713"/>
                        <a:ext cx="2302074" cy="166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Text Box 7"/>
          <p:cNvSpPr txBox="1">
            <a:spLocks noChangeArrowheads="1"/>
          </p:cNvSpPr>
          <p:nvPr/>
        </p:nvSpPr>
        <p:spPr bwMode="auto">
          <a:xfrm>
            <a:off x="2453878" y="1968500"/>
            <a:ext cx="941283" cy="369332"/>
          </a:xfrm>
          <a:prstGeom prst="rect">
            <a:avLst/>
          </a:prstGeom>
          <a:noFill/>
          <a:ln w="9525">
            <a:noFill/>
            <a:miter lim="800000"/>
            <a:headEnd/>
            <a:tailEnd/>
          </a:ln>
          <a:effectLst/>
        </p:spPr>
        <p:txBody>
          <a:bodyPr wrap="none" anchor="ctr">
            <a:spAutoFit/>
          </a:bodyPr>
          <a:lstStyle/>
          <a:p>
            <a:pPr algn="ctr" eaLnBrk="0" hangingPunct="0"/>
            <a:r>
              <a:rPr lang="en-US"/>
              <a:t>Scan D</a:t>
            </a:r>
          </a:p>
        </p:txBody>
      </p:sp>
      <p:sp>
        <p:nvSpPr>
          <p:cNvPr id="15368" name="Line 8"/>
          <p:cNvSpPr>
            <a:spLocks noChangeShapeType="1"/>
          </p:cNvSpPr>
          <p:nvPr/>
        </p:nvSpPr>
        <p:spPr bwMode="auto">
          <a:xfrm>
            <a:off x="2584252" y="2414588"/>
            <a:ext cx="935831" cy="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15369" name="Text Box 9"/>
          <p:cNvSpPr txBox="1">
            <a:spLocks noChangeArrowheads="1"/>
          </p:cNvSpPr>
          <p:nvPr/>
        </p:nvSpPr>
        <p:spPr bwMode="auto">
          <a:xfrm>
            <a:off x="3103959" y="1416050"/>
            <a:ext cx="436337" cy="369332"/>
          </a:xfrm>
          <a:prstGeom prst="rect">
            <a:avLst/>
          </a:prstGeom>
          <a:noFill/>
          <a:ln w="9525">
            <a:noFill/>
            <a:miter lim="800000"/>
            <a:headEnd/>
            <a:tailEnd/>
          </a:ln>
          <a:effectLst/>
        </p:spPr>
        <p:txBody>
          <a:bodyPr wrap="none" anchor="ctr">
            <a:spAutoFit/>
          </a:bodyPr>
          <a:lstStyle/>
          <a:p>
            <a:pPr algn="ctr" eaLnBrk="0" hangingPunct="0"/>
            <a:r>
              <a:rPr lang="en-US" i="1"/>
              <a:t>C</a:t>
            </a:r>
            <a:r>
              <a:rPr lang="en-US" i="1" baseline="-25000"/>
              <a:t>1</a:t>
            </a:r>
          </a:p>
        </p:txBody>
      </p:sp>
      <p:sp>
        <p:nvSpPr>
          <p:cNvPr id="15370" name="Text Box 10"/>
          <p:cNvSpPr txBox="1">
            <a:spLocks noChangeArrowheads="1"/>
          </p:cNvSpPr>
          <p:nvPr/>
        </p:nvSpPr>
        <p:spPr bwMode="auto">
          <a:xfrm>
            <a:off x="6015038" y="1258888"/>
            <a:ext cx="397865" cy="369332"/>
          </a:xfrm>
          <a:prstGeom prst="rect">
            <a:avLst/>
          </a:prstGeom>
          <a:noFill/>
          <a:ln w="9525">
            <a:noFill/>
            <a:miter lim="800000"/>
            <a:headEnd/>
            <a:tailEnd/>
          </a:ln>
          <a:effectLst/>
        </p:spPr>
        <p:txBody>
          <a:bodyPr wrap="none" anchor="ctr">
            <a:spAutoFit/>
          </a:bodyPr>
          <a:lstStyle/>
          <a:p>
            <a:pPr algn="ctr" eaLnBrk="0" hangingPunct="0"/>
            <a:r>
              <a:rPr lang="en-US" i="1"/>
              <a:t>L</a:t>
            </a:r>
            <a:r>
              <a:rPr lang="en-US" i="1" baseline="-25000"/>
              <a:t>1</a:t>
            </a:r>
          </a:p>
        </p:txBody>
      </p:sp>
      <p:graphicFrame>
        <p:nvGraphicFramePr>
          <p:cNvPr id="15371" name="Object 11"/>
          <p:cNvGraphicFramePr>
            <a:graphicFrameLocks noChangeAspect="1"/>
          </p:cNvGraphicFramePr>
          <p:nvPr>
            <p:extLst>
              <p:ext uri="{D42A27DB-BD31-4B8C-83A1-F6EECF244321}">
                <p14:modId xmlns:p14="http://schemas.microsoft.com/office/powerpoint/2010/main" val="1120646714"/>
              </p:ext>
            </p:extLst>
          </p:nvPr>
        </p:nvGraphicFramePr>
        <p:xfrm>
          <a:off x="7436644" y="3076576"/>
          <a:ext cx="1260872" cy="2333625"/>
        </p:xfrm>
        <a:graphic>
          <a:graphicData uri="http://schemas.openxmlformats.org/presentationml/2006/ole">
            <mc:AlternateContent xmlns:mc="http://schemas.openxmlformats.org/markup-compatibility/2006">
              <mc:Choice xmlns:v="urn:schemas-microsoft-com:vml" Requires="v">
                <p:oleObj spid="_x0000_s14109" name="Worksheet" r:id="rId10" imgW="987480" imgH="2417400" progId="Excel.Sheet.8">
                  <p:embed/>
                </p:oleObj>
              </mc:Choice>
              <mc:Fallback>
                <p:oleObj name="Worksheet" r:id="rId10" imgW="987480" imgH="2417400" progId="Excel.Sheet.8">
                  <p:embed/>
                  <p:pic>
                    <p:nvPicPr>
                      <p:cNvPr id="0" name="Picture 4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36644" y="3076576"/>
                        <a:ext cx="1260872" cy="233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12"/>
          <p:cNvGraphicFramePr>
            <a:graphicFrameLocks noChangeAspect="1"/>
          </p:cNvGraphicFramePr>
          <p:nvPr>
            <p:extLst>
              <p:ext uri="{D42A27DB-BD31-4B8C-83A1-F6EECF244321}">
                <p14:modId xmlns:p14="http://schemas.microsoft.com/office/powerpoint/2010/main" val="556160108"/>
              </p:ext>
            </p:extLst>
          </p:nvPr>
        </p:nvGraphicFramePr>
        <p:xfrm>
          <a:off x="3600450" y="3187700"/>
          <a:ext cx="1953816" cy="2247900"/>
        </p:xfrm>
        <a:graphic>
          <a:graphicData uri="http://schemas.openxmlformats.org/presentationml/2006/ole">
            <mc:AlternateContent xmlns:mc="http://schemas.openxmlformats.org/markup-compatibility/2006">
              <mc:Choice xmlns:v="urn:schemas-microsoft-com:vml" Requires="v">
                <p:oleObj spid="_x0000_s14110" name="Worksheet" r:id="rId12" imgW="1576080" imgH="2417400" progId="Excel.Sheet.8">
                  <p:embed/>
                </p:oleObj>
              </mc:Choice>
              <mc:Fallback>
                <p:oleObj name="Worksheet" r:id="rId12" imgW="1576080" imgH="2417400" progId="Excel.Sheet.8">
                  <p:embed/>
                  <p:pic>
                    <p:nvPicPr>
                      <p:cNvPr id="0" name="Picture 4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450" y="3187700"/>
                        <a:ext cx="1953816" cy="224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3" name="Object 13"/>
          <p:cNvGraphicFramePr>
            <a:graphicFrameLocks noChangeAspect="1"/>
          </p:cNvGraphicFramePr>
          <p:nvPr>
            <p:extLst>
              <p:ext uri="{D42A27DB-BD31-4B8C-83A1-F6EECF244321}">
                <p14:modId xmlns:p14="http://schemas.microsoft.com/office/powerpoint/2010/main" val="100279547"/>
              </p:ext>
            </p:extLst>
          </p:nvPr>
        </p:nvGraphicFramePr>
        <p:xfrm>
          <a:off x="914401" y="3451226"/>
          <a:ext cx="1932384" cy="1801813"/>
        </p:xfrm>
        <a:graphic>
          <a:graphicData uri="http://schemas.openxmlformats.org/presentationml/2006/ole">
            <mc:AlternateContent xmlns:mc="http://schemas.openxmlformats.org/markup-compatibility/2006">
              <mc:Choice xmlns:v="urn:schemas-microsoft-com:vml" Requires="v">
                <p:oleObj spid="_x0000_s14111" name="Worksheet" r:id="rId14" imgW="1576080" imgH="1734840" progId="Excel.Sheet.8">
                  <p:embed/>
                </p:oleObj>
              </mc:Choice>
              <mc:Fallback>
                <p:oleObj name="Worksheet" r:id="rId14" imgW="1576080" imgH="1734840" progId="Excel.Sheet.8">
                  <p:embed/>
                  <p:pic>
                    <p:nvPicPr>
                      <p:cNvPr id="0" name="Picture 4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1" y="3451226"/>
                        <a:ext cx="1932384" cy="180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4" name="Text Box 14"/>
          <p:cNvSpPr txBox="1">
            <a:spLocks noChangeArrowheads="1"/>
          </p:cNvSpPr>
          <p:nvPr/>
        </p:nvSpPr>
        <p:spPr bwMode="auto">
          <a:xfrm>
            <a:off x="339329" y="3424238"/>
            <a:ext cx="397865" cy="369332"/>
          </a:xfrm>
          <a:prstGeom prst="rect">
            <a:avLst/>
          </a:prstGeom>
          <a:noFill/>
          <a:ln w="9525">
            <a:noFill/>
            <a:miter lim="800000"/>
            <a:headEnd/>
            <a:tailEnd/>
          </a:ln>
          <a:effectLst/>
        </p:spPr>
        <p:txBody>
          <a:bodyPr wrap="none" anchor="ctr">
            <a:spAutoFit/>
          </a:bodyPr>
          <a:lstStyle/>
          <a:p>
            <a:pPr algn="ctr" eaLnBrk="0" hangingPunct="0"/>
            <a:r>
              <a:rPr lang="en-US" i="1"/>
              <a:t>L</a:t>
            </a:r>
            <a:r>
              <a:rPr lang="en-US" i="1" baseline="-25000"/>
              <a:t>2</a:t>
            </a:r>
          </a:p>
        </p:txBody>
      </p:sp>
      <p:sp>
        <p:nvSpPr>
          <p:cNvPr id="15375" name="Text Box 15"/>
          <p:cNvSpPr txBox="1">
            <a:spLocks noChangeArrowheads="1"/>
          </p:cNvSpPr>
          <p:nvPr/>
        </p:nvSpPr>
        <p:spPr bwMode="auto">
          <a:xfrm>
            <a:off x="3070027" y="3027363"/>
            <a:ext cx="436337" cy="369332"/>
          </a:xfrm>
          <a:prstGeom prst="rect">
            <a:avLst/>
          </a:prstGeom>
          <a:noFill/>
          <a:ln w="9525">
            <a:noFill/>
            <a:miter lim="800000"/>
            <a:headEnd/>
            <a:tailEnd/>
          </a:ln>
          <a:effectLst/>
        </p:spPr>
        <p:txBody>
          <a:bodyPr wrap="none" anchor="ctr">
            <a:spAutoFit/>
          </a:bodyPr>
          <a:lstStyle/>
          <a:p>
            <a:pPr algn="ctr" eaLnBrk="0" hangingPunct="0"/>
            <a:r>
              <a:rPr lang="en-US" i="1"/>
              <a:t>C</a:t>
            </a:r>
            <a:r>
              <a:rPr lang="en-US" i="1" baseline="-25000"/>
              <a:t>2</a:t>
            </a:r>
          </a:p>
        </p:txBody>
      </p:sp>
      <p:sp>
        <p:nvSpPr>
          <p:cNvPr id="15376" name="Text Box 16"/>
          <p:cNvSpPr txBox="1">
            <a:spLocks noChangeArrowheads="1"/>
          </p:cNvSpPr>
          <p:nvPr/>
        </p:nvSpPr>
        <p:spPr bwMode="auto">
          <a:xfrm>
            <a:off x="6768703" y="3078163"/>
            <a:ext cx="436337" cy="369332"/>
          </a:xfrm>
          <a:prstGeom prst="rect">
            <a:avLst/>
          </a:prstGeom>
          <a:noFill/>
          <a:ln w="9525">
            <a:noFill/>
            <a:miter lim="800000"/>
            <a:headEnd/>
            <a:tailEnd/>
          </a:ln>
          <a:effectLst/>
        </p:spPr>
        <p:txBody>
          <a:bodyPr wrap="none" anchor="ctr">
            <a:spAutoFit/>
          </a:bodyPr>
          <a:lstStyle/>
          <a:p>
            <a:pPr algn="ctr" eaLnBrk="0" hangingPunct="0"/>
            <a:r>
              <a:rPr lang="en-US" i="1"/>
              <a:t>C</a:t>
            </a:r>
            <a:r>
              <a:rPr lang="en-US" i="1" baseline="-25000"/>
              <a:t>2</a:t>
            </a:r>
          </a:p>
        </p:txBody>
      </p:sp>
      <p:sp>
        <p:nvSpPr>
          <p:cNvPr id="15377" name="Line 17"/>
          <p:cNvSpPr>
            <a:spLocks noChangeShapeType="1"/>
          </p:cNvSpPr>
          <p:nvPr/>
        </p:nvSpPr>
        <p:spPr bwMode="auto">
          <a:xfrm flipH="1">
            <a:off x="5768579" y="3948113"/>
            <a:ext cx="1260872" cy="0"/>
          </a:xfrm>
          <a:prstGeom prst="line">
            <a:avLst/>
          </a:prstGeom>
          <a:noFill/>
          <a:ln w="9525">
            <a:solidFill>
              <a:srgbClr val="000000"/>
            </a:solidFill>
            <a:round/>
            <a:headEnd/>
            <a:tailEnd type="triangle" w="med" len="med"/>
          </a:ln>
          <a:effectLst/>
        </p:spPr>
        <p:txBody>
          <a:bodyPr wrap="none" anchor="ctr">
            <a:spAutoFit/>
          </a:bodyPr>
          <a:lstStyle/>
          <a:p>
            <a:endParaRPr lang="en-US"/>
          </a:p>
        </p:txBody>
      </p:sp>
      <p:sp>
        <p:nvSpPr>
          <p:cNvPr id="15378" name="Text Box 18"/>
          <p:cNvSpPr txBox="1">
            <a:spLocks noChangeArrowheads="1"/>
          </p:cNvSpPr>
          <p:nvPr/>
        </p:nvSpPr>
        <p:spPr bwMode="auto">
          <a:xfrm>
            <a:off x="5791796" y="3446463"/>
            <a:ext cx="941283" cy="369332"/>
          </a:xfrm>
          <a:prstGeom prst="rect">
            <a:avLst/>
          </a:prstGeom>
          <a:noFill/>
          <a:ln w="9525">
            <a:noFill/>
            <a:miter lim="800000"/>
            <a:headEnd/>
            <a:tailEnd/>
          </a:ln>
          <a:effectLst/>
        </p:spPr>
        <p:txBody>
          <a:bodyPr wrap="none" anchor="ctr">
            <a:spAutoFit/>
          </a:bodyPr>
          <a:lstStyle/>
          <a:p>
            <a:pPr algn="ctr" eaLnBrk="0" hangingPunct="0"/>
            <a:r>
              <a:rPr lang="en-US"/>
              <a:t>Scan D</a:t>
            </a:r>
          </a:p>
        </p:txBody>
      </p:sp>
      <p:sp>
        <p:nvSpPr>
          <p:cNvPr id="15379" name="AutoShape 19"/>
          <p:cNvSpPr>
            <a:spLocks noChangeArrowheads="1"/>
          </p:cNvSpPr>
          <p:nvPr/>
        </p:nvSpPr>
        <p:spPr bwMode="auto">
          <a:xfrm>
            <a:off x="8843963" y="2765425"/>
            <a:ext cx="705446" cy="369332"/>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p:spPr>
        <p:txBody>
          <a:bodyPr anchor="ctr">
            <a:spAutoFit/>
          </a:bodyPr>
          <a:lstStyle/>
          <a:p>
            <a:endParaRPr lang="en-US"/>
          </a:p>
        </p:txBody>
      </p:sp>
      <p:sp>
        <p:nvSpPr>
          <p:cNvPr id="15380" name="Line 20"/>
          <p:cNvSpPr>
            <a:spLocks noChangeShapeType="1"/>
          </p:cNvSpPr>
          <p:nvPr/>
        </p:nvSpPr>
        <p:spPr bwMode="auto">
          <a:xfrm>
            <a:off x="2852144" y="5994400"/>
            <a:ext cx="1903809" cy="0"/>
          </a:xfrm>
          <a:prstGeom prst="line">
            <a:avLst/>
          </a:prstGeom>
          <a:noFill/>
          <a:ln w="9525">
            <a:solidFill>
              <a:srgbClr val="000000"/>
            </a:solidFill>
            <a:round/>
            <a:headEnd/>
            <a:tailEnd type="triangle" w="med" len="med"/>
          </a:ln>
          <a:effectLst/>
        </p:spPr>
        <p:txBody>
          <a:bodyPr wrap="none" anchor="ctr">
            <a:spAutoFit/>
          </a:bodyPr>
          <a:lstStyle/>
          <a:p>
            <a:endParaRPr lang="en-US"/>
          </a:p>
        </p:txBody>
      </p:sp>
      <p:sp>
        <p:nvSpPr>
          <p:cNvPr id="15381" name="Text Box 21"/>
          <p:cNvSpPr txBox="1">
            <a:spLocks noChangeArrowheads="1"/>
          </p:cNvSpPr>
          <p:nvPr/>
        </p:nvSpPr>
        <p:spPr bwMode="auto">
          <a:xfrm>
            <a:off x="785812" y="5497513"/>
            <a:ext cx="436337" cy="369332"/>
          </a:xfrm>
          <a:prstGeom prst="rect">
            <a:avLst/>
          </a:prstGeom>
          <a:noFill/>
          <a:ln w="9525">
            <a:noFill/>
            <a:miter lim="800000"/>
            <a:headEnd/>
            <a:tailEnd/>
          </a:ln>
          <a:effectLst/>
        </p:spPr>
        <p:txBody>
          <a:bodyPr wrap="none" anchor="ctr">
            <a:spAutoFit/>
          </a:bodyPr>
          <a:lstStyle/>
          <a:p>
            <a:pPr algn="ctr" eaLnBrk="0" hangingPunct="0"/>
            <a:r>
              <a:rPr lang="en-US" i="1"/>
              <a:t>C</a:t>
            </a:r>
            <a:r>
              <a:rPr lang="en-US" i="1" baseline="-25000"/>
              <a:t>3</a:t>
            </a:r>
          </a:p>
        </p:txBody>
      </p:sp>
      <p:sp>
        <p:nvSpPr>
          <p:cNvPr id="15382" name="Text Box 22"/>
          <p:cNvSpPr txBox="1">
            <a:spLocks noChangeArrowheads="1"/>
          </p:cNvSpPr>
          <p:nvPr/>
        </p:nvSpPr>
        <p:spPr bwMode="auto">
          <a:xfrm>
            <a:off x="4629150" y="5486400"/>
            <a:ext cx="397865" cy="369332"/>
          </a:xfrm>
          <a:prstGeom prst="rect">
            <a:avLst/>
          </a:prstGeom>
          <a:noFill/>
          <a:ln w="9525">
            <a:noFill/>
            <a:miter lim="800000"/>
            <a:headEnd/>
            <a:tailEnd/>
          </a:ln>
          <a:effectLst/>
        </p:spPr>
        <p:txBody>
          <a:bodyPr wrap="none" anchor="ctr">
            <a:spAutoFit/>
          </a:bodyPr>
          <a:lstStyle/>
          <a:p>
            <a:pPr algn="ctr" eaLnBrk="0" hangingPunct="0"/>
            <a:r>
              <a:rPr lang="en-US" i="1"/>
              <a:t>L</a:t>
            </a:r>
            <a:r>
              <a:rPr lang="en-US" i="1" baseline="-25000"/>
              <a:t>3</a:t>
            </a:r>
          </a:p>
        </p:txBody>
      </p:sp>
      <p:graphicFrame>
        <p:nvGraphicFramePr>
          <p:cNvPr id="15383" name="Object 23"/>
          <p:cNvGraphicFramePr>
            <a:graphicFrameLocks noChangeAspect="1"/>
          </p:cNvGraphicFramePr>
          <p:nvPr>
            <p:extLst>
              <p:ext uri="{D42A27DB-BD31-4B8C-83A1-F6EECF244321}">
                <p14:modId xmlns:p14="http://schemas.microsoft.com/office/powerpoint/2010/main" val="2645080699"/>
              </p:ext>
            </p:extLst>
          </p:nvPr>
        </p:nvGraphicFramePr>
        <p:xfrm>
          <a:off x="1312665" y="5540375"/>
          <a:ext cx="1266229" cy="776288"/>
        </p:xfrm>
        <a:graphic>
          <a:graphicData uri="http://schemas.openxmlformats.org/presentationml/2006/ole">
            <mc:AlternateContent xmlns:mc="http://schemas.openxmlformats.org/markup-compatibility/2006">
              <mc:Choice xmlns:v="urn:schemas-microsoft-com:vml" Requires="v">
                <p:oleObj spid="_x0000_s14112" name="Worksheet" r:id="rId16" imgW="987480" imgH="711000" progId="Excel.Sheet.8">
                  <p:embed/>
                </p:oleObj>
              </mc:Choice>
              <mc:Fallback>
                <p:oleObj name="Worksheet" r:id="rId16" imgW="987480" imgH="711000" progId="Excel.Sheet.8">
                  <p:embed/>
                  <p:pic>
                    <p:nvPicPr>
                      <p:cNvPr id="0" name="Picture 4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12665" y="5540375"/>
                        <a:ext cx="1266229"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4" name="Text Box 24"/>
          <p:cNvSpPr txBox="1">
            <a:spLocks noChangeArrowheads="1"/>
          </p:cNvSpPr>
          <p:nvPr/>
        </p:nvSpPr>
        <p:spPr bwMode="auto">
          <a:xfrm>
            <a:off x="3073599" y="5576888"/>
            <a:ext cx="941283" cy="369332"/>
          </a:xfrm>
          <a:prstGeom prst="rect">
            <a:avLst/>
          </a:prstGeom>
          <a:noFill/>
          <a:ln w="9525">
            <a:noFill/>
            <a:miter lim="800000"/>
            <a:headEnd/>
            <a:tailEnd/>
          </a:ln>
          <a:effectLst/>
        </p:spPr>
        <p:txBody>
          <a:bodyPr wrap="none" anchor="ctr">
            <a:spAutoFit/>
          </a:bodyPr>
          <a:lstStyle/>
          <a:p>
            <a:pPr algn="ctr" eaLnBrk="0" hangingPunct="0"/>
            <a:r>
              <a:rPr lang="en-US" dirty="0"/>
              <a:t>Scan D</a:t>
            </a:r>
          </a:p>
        </p:txBody>
      </p:sp>
      <p:graphicFrame>
        <p:nvGraphicFramePr>
          <p:cNvPr id="15385" name="Object 25"/>
          <p:cNvGraphicFramePr>
            <a:graphicFrameLocks noChangeAspect="1"/>
          </p:cNvGraphicFramePr>
          <p:nvPr>
            <p:extLst>
              <p:ext uri="{D42A27DB-BD31-4B8C-83A1-F6EECF244321}">
                <p14:modId xmlns:p14="http://schemas.microsoft.com/office/powerpoint/2010/main" val="454136739"/>
              </p:ext>
            </p:extLst>
          </p:nvPr>
        </p:nvGraphicFramePr>
        <p:xfrm>
          <a:off x="5139928" y="5530851"/>
          <a:ext cx="1973462" cy="811213"/>
        </p:xfrm>
        <a:graphic>
          <a:graphicData uri="http://schemas.openxmlformats.org/presentationml/2006/ole">
            <mc:AlternateContent xmlns:mc="http://schemas.openxmlformats.org/markup-compatibility/2006">
              <mc:Choice xmlns:v="urn:schemas-microsoft-com:vml" Requires="v">
                <p:oleObj spid="_x0000_s14113" name="Worksheet" r:id="rId18" imgW="1576080" imgH="701640" progId="Excel.Sheet.8">
                  <p:embed/>
                </p:oleObj>
              </mc:Choice>
              <mc:Fallback>
                <p:oleObj name="Worksheet" r:id="rId18" imgW="1576080" imgH="701640" progId="Excel.Sheet.8">
                  <p:embed/>
                  <p:pic>
                    <p:nvPicPr>
                      <p:cNvPr id="0" name="Picture 49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9928" y="5530851"/>
                        <a:ext cx="1973462"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6" name="AutoShape 26"/>
          <p:cNvSpPr>
            <a:spLocks noChangeArrowheads="1"/>
          </p:cNvSpPr>
          <p:nvPr/>
        </p:nvSpPr>
        <p:spPr bwMode="auto">
          <a:xfrm>
            <a:off x="386769" y="5117068"/>
            <a:ext cx="184731" cy="369332"/>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p:spPr>
        <p:txBody>
          <a:bodyPr wrap="none" anchor="ctr">
            <a:spAutoFit/>
          </a:bodyPr>
          <a:lstStyle/>
          <a:p>
            <a:endParaRPr lang="en-US"/>
          </a:p>
        </p:txBody>
      </p:sp>
      <p:sp>
        <p:nvSpPr>
          <p:cNvPr id="15387" name="Line 27"/>
          <p:cNvSpPr>
            <a:spLocks noChangeShapeType="1"/>
          </p:cNvSpPr>
          <p:nvPr/>
        </p:nvSpPr>
        <p:spPr bwMode="auto">
          <a:xfrm>
            <a:off x="5829300" y="2133600"/>
            <a:ext cx="592931" cy="0"/>
          </a:xfrm>
          <a:prstGeom prst="line">
            <a:avLst/>
          </a:prstGeom>
          <a:noFill/>
          <a:ln w="9525">
            <a:solidFill>
              <a:srgbClr val="000000"/>
            </a:solidFill>
            <a:round/>
            <a:headEnd/>
            <a:tailEnd type="triangle" w="med" len="med"/>
          </a:ln>
          <a:effectLst/>
        </p:spPr>
        <p:txBody>
          <a:bodyPr anchor="ctr">
            <a:spAutoFit/>
          </a:bodyPr>
          <a:lstStyle/>
          <a:p>
            <a:endParaRPr lang="en-US"/>
          </a:p>
        </p:txBody>
      </p:sp>
      <p:sp>
        <p:nvSpPr>
          <p:cNvPr id="15388" name="Line 28"/>
          <p:cNvSpPr>
            <a:spLocks noChangeShapeType="1"/>
          </p:cNvSpPr>
          <p:nvPr/>
        </p:nvSpPr>
        <p:spPr bwMode="auto">
          <a:xfrm flipH="1">
            <a:off x="3000375" y="4343400"/>
            <a:ext cx="428625" cy="0"/>
          </a:xfrm>
          <a:prstGeom prst="line">
            <a:avLst/>
          </a:prstGeom>
          <a:noFill/>
          <a:ln w="9525">
            <a:solidFill>
              <a:srgbClr val="000000"/>
            </a:solidFill>
            <a:round/>
            <a:headEnd/>
            <a:tailEnd type="triangle" w="med" len="med"/>
          </a:ln>
          <a:effectLst/>
        </p:spPr>
        <p:txBody>
          <a:bodyPr anchor="ctr">
            <a:spAutoFit/>
          </a:bodyPr>
          <a:lstStyle/>
          <a:p>
            <a:endParaRPr lang="en-US"/>
          </a:p>
        </p:txBody>
      </p:sp>
    </p:spTree>
    <p:extLst>
      <p:ext uri="{BB962C8B-B14F-4D97-AF65-F5344CB8AC3E}">
        <p14:creationId xmlns:p14="http://schemas.microsoft.com/office/powerpoint/2010/main" val="1379196805"/>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3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3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3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3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3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3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3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7" grpId="0"/>
      <p:bldP spid="15368" grpId="0" animBg="1"/>
      <p:bldP spid="15369" grpId="0"/>
      <p:bldP spid="15370" grpId="0"/>
      <p:bldP spid="15374" grpId="0"/>
      <p:bldP spid="15375" grpId="0"/>
      <p:bldP spid="15376" grpId="0"/>
      <p:bldP spid="15377" grpId="0" animBg="1"/>
      <p:bldP spid="15378" grpId="0"/>
      <p:bldP spid="15379" grpId="0" animBg="1"/>
      <p:bldP spid="15380" grpId="0" animBg="1"/>
      <p:bldP spid="15381" grpId="0"/>
      <p:bldP spid="15382" grpId="0"/>
      <p:bldP spid="15384" grpId="0"/>
      <p:bldP spid="15386" grpId="0" animBg="1"/>
      <p:bldP spid="15387" grpId="0" animBg="1"/>
      <p:bldP spid="153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90500" y="304800"/>
            <a:ext cx="9258300" cy="4525963"/>
          </a:xfrm>
        </p:spPr>
        <p:txBody>
          <a:bodyPr/>
          <a:lstStyle/>
          <a:p>
            <a:pPr>
              <a:lnSpc>
                <a:spcPct val="130000"/>
              </a:lnSpc>
            </a:pPr>
            <a:r>
              <a:rPr lang="en-US" sz="2600" dirty="0"/>
              <a:t>E.g. item set</a:t>
            </a:r>
          </a:p>
          <a:p>
            <a:pPr marL="457200" lvl="1" indent="0">
              <a:lnSpc>
                <a:spcPct val="130000"/>
              </a:lnSpc>
              <a:buNone/>
            </a:pPr>
            <a:r>
              <a:rPr lang="en-US" sz="2200" dirty="0"/>
              <a:t>{Milk, Diaper, Beer}</a:t>
            </a:r>
          </a:p>
          <a:p>
            <a:pPr>
              <a:lnSpc>
                <a:spcPct val="130000"/>
              </a:lnSpc>
            </a:pPr>
            <a:r>
              <a:rPr lang="en-IN" sz="2600" dirty="0"/>
              <a:t>Rules</a:t>
            </a:r>
          </a:p>
          <a:p>
            <a:pPr marL="457200" lvl="1" indent="0">
              <a:lnSpc>
                <a:spcPct val="130000"/>
              </a:lnSpc>
              <a:buNone/>
            </a:pPr>
            <a:r>
              <a:rPr lang="en-US" sz="2200" dirty="0"/>
              <a:t>{Milk, Diaper} → {Beer} (s=0.4, c=0.67)</a:t>
            </a:r>
          </a:p>
          <a:p>
            <a:pPr marL="457200" lvl="1" indent="0">
              <a:lnSpc>
                <a:spcPct val="130000"/>
              </a:lnSpc>
              <a:buNone/>
            </a:pPr>
            <a:r>
              <a:rPr lang="en-US" sz="2200" dirty="0"/>
              <a:t>{Milk, Beer} → {Diaper} (s=0.4, c=1.0)</a:t>
            </a:r>
          </a:p>
          <a:p>
            <a:pPr marL="457200" lvl="1" indent="0">
              <a:lnSpc>
                <a:spcPct val="130000"/>
              </a:lnSpc>
              <a:buNone/>
            </a:pPr>
            <a:r>
              <a:rPr lang="en-US" sz="2200" dirty="0"/>
              <a:t>{Diaper, Beer} → {Milk} (s=0.4, c=0.67)</a:t>
            </a:r>
          </a:p>
          <a:p>
            <a:pPr marL="457200" lvl="1" indent="0">
              <a:lnSpc>
                <a:spcPct val="130000"/>
              </a:lnSpc>
              <a:buNone/>
            </a:pPr>
            <a:r>
              <a:rPr lang="en-US" sz="2200" dirty="0"/>
              <a:t>{Beer} → {Milk, Diaper} (s=0.4, c=0.67)</a:t>
            </a:r>
          </a:p>
          <a:p>
            <a:pPr marL="457200" lvl="1" indent="0">
              <a:lnSpc>
                <a:spcPct val="130000"/>
              </a:lnSpc>
              <a:buNone/>
            </a:pPr>
            <a:r>
              <a:rPr lang="en-US" sz="2200" dirty="0"/>
              <a:t>{Diaper} → {Milk, Beer} (s=0.4, c=0.5)</a:t>
            </a:r>
          </a:p>
          <a:p>
            <a:pPr marL="457200" lvl="1" indent="0">
              <a:lnSpc>
                <a:spcPct val="130000"/>
              </a:lnSpc>
              <a:buNone/>
            </a:pPr>
            <a:r>
              <a:rPr lang="en-US" sz="2200" dirty="0"/>
              <a:t>{Milk} → {Diaper, Beer} (s=0.4, c=0.5)</a:t>
            </a:r>
          </a:p>
          <a:p>
            <a:pPr>
              <a:lnSpc>
                <a:spcPct val="130000"/>
              </a:lnSpc>
            </a:pPr>
            <a:r>
              <a:rPr lang="en-IN" sz="2600" dirty="0"/>
              <a:t>Observation: </a:t>
            </a:r>
          </a:p>
          <a:p>
            <a:pPr marL="457200" lvl="1" indent="0">
              <a:lnSpc>
                <a:spcPct val="130000"/>
              </a:lnSpc>
              <a:buNone/>
            </a:pPr>
            <a:r>
              <a:rPr lang="en-IN" sz="2200" dirty="0"/>
              <a:t>Rules originating from the same </a:t>
            </a:r>
            <a:r>
              <a:rPr lang="en-IN" sz="2200" dirty="0" err="1"/>
              <a:t>itemset</a:t>
            </a:r>
            <a:r>
              <a:rPr lang="en-IN" sz="2200" dirty="0"/>
              <a:t> have identical support but </a:t>
            </a:r>
            <a:r>
              <a:rPr lang="en-US" sz="2200" dirty="0"/>
              <a:t>can have different confidence</a:t>
            </a:r>
          </a:p>
        </p:txBody>
      </p:sp>
      <p:pic>
        <p:nvPicPr>
          <p:cNvPr id="5" name="Picture 4"/>
          <p:cNvPicPr>
            <a:picLocks noChangeAspect="1"/>
          </p:cNvPicPr>
          <p:nvPr/>
        </p:nvPicPr>
        <p:blipFill>
          <a:blip r:embed="rId2"/>
          <a:stretch>
            <a:fillRect/>
          </a:stretch>
        </p:blipFill>
        <p:spPr>
          <a:xfrm>
            <a:off x="6286500" y="1488015"/>
            <a:ext cx="3709213" cy="2159532"/>
          </a:xfrm>
          <a:prstGeom prst="rect">
            <a:avLst/>
          </a:prstGeom>
        </p:spPr>
      </p:pic>
    </p:spTree>
    <p:extLst>
      <p:ext uri="{BB962C8B-B14F-4D97-AF65-F5344CB8AC3E}">
        <p14:creationId xmlns:p14="http://schemas.microsoft.com/office/powerpoint/2010/main" val="25075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99" y="655637"/>
            <a:ext cx="9957579" cy="4525963"/>
          </a:xfrm>
        </p:spPr>
        <p:txBody>
          <a:bodyPr/>
          <a:lstStyle/>
          <a:p>
            <a:pPr marL="0" indent="0">
              <a:buNone/>
            </a:pPr>
            <a:r>
              <a:rPr lang="en-US" sz="2200" b="1" dirty="0"/>
              <a:t>Definition </a:t>
            </a:r>
          </a:p>
          <a:p>
            <a:pPr lvl="1"/>
            <a:r>
              <a:rPr lang="en-IN" sz="2200" dirty="0"/>
              <a:t>An expression of the form X → Y is a rule, where X and Y are </a:t>
            </a:r>
            <a:r>
              <a:rPr lang="en-IN" sz="2200" dirty="0" err="1"/>
              <a:t>itemset</a:t>
            </a:r>
            <a:endParaRPr lang="en-IN" sz="2200" dirty="0"/>
          </a:p>
          <a:p>
            <a:pPr lvl="1"/>
            <a:r>
              <a:rPr lang="en-IN" sz="2200" dirty="0"/>
              <a:t>X is the rule’s antecedent and Y is the rule’s consequent</a:t>
            </a:r>
          </a:p>
          <a:p>
            <a:pPr marL="457200" lvl="1" indent="0">
              <a:buNone/>
            </a:pPr>
            <a:r>
              <a:rPr lang="en-IN" sz="2200" dirty="0"/>
              <a:t>   </a:t>
            </a:r>
            <a:r>
              <a:rPr lang="en-IN" sz="2200" dirty="0" err="1"/>
              <a:t>E.g</a:t>
            </a:r>
            <a:r>
              <a:rPr lang="en-IN" sz="2200" dirty="0"/>
              <a:t>:</a:t>
            </a:r>
          </a:p>
          <a:p>
            <a:pPr marL="0" indent="0">
              <a:buNone/>
            </a:pPr>
            <a:endParaRPr lang="en-US" sz="2200" b="1" dirty="0"/>
          </a:p>
          <a:p>
            <a:pPr marL="0" indent="0">
              <a:buNone/>
            </a:pPr>
            <a:endParaRPr lang="en-US" sz="2200" b="1" dirty="0"/>
          </a:p>
          <a:p>
            <a:pPr marL="0" indent="0">
              <a:buNone/>
            </a:pPr>
            <a:r>
              <a:rPr lang="en-US" sz="2200" b="1" dirty="0"/>
              <a:t>Rule Evaluation Metrics</a:t>
            </a:r>
            <a:endParaRPr lang="en-US" sz="2200" dirty="0"/>
          </a:p>
          <a:p>
            <a:pPr lvl="1"/>
            <a:r>
              <a:rPr lang="en-US" sz="2200" dirty="0"/>
              <a:t>Support (s)</a:t>
            </a:r>
          </a:p>
          <a:p>
            <a:pPr lvl="2"/>
            <a:r>
              <a:rPr lang="en-US" sz="2200" dirty="0"/>
              <a:t>Fraction of transactions that contain both X and Y</a:t>
            </a:r>
          </a:p>
          <a:p>
            <a:pPr marL="457200" lvl="1" indent="0">
              <a:buNone/>
            </a:pPr>
            <a:endParaRPr lang="en-US" sz="2200" dirty="0"/>
          </a:p>
          <a:p>
            <a:pPr marL="457200" lvl="1" indent="0">
              <a:buNone/>
            </a:pPr>
            <a:endParaRPr lang="en-US" sz="2200" dirty="0"/>
          </a:p>
          <a:p>
            <a:pPr lvl="1"/>
            <a:r>
              <a:rPr lang="en-US" sz="2200" dirty="0"/>
              <a:t>Confidence (c) </a:t>
            </a:r>
          </a:p>
          <a:p>
            <a:pPr lvl="2"/>
            <a:r>
              <a:rPr lang="en-US" sz="2200" dirty="0"/>
              <a:t>Measures how often items in Y appear in transactions that contain X</a:t>
            </a:r>
          </a:p>
          <a:p>
            <a:pPr marL="457200" lvl="1" indent="0">
              <a:buNone/>
            </a:pPr>
            <a:endParaRPr lang="en-US" sz="2200" dirty="0"/>
          </a:p>
          <a:p>
            <a:pPr lvl="1"/>
            <a:endParaRPr lang="en-US" sz="2200" dirty="0"/>
          </a:p>
          <a:p>
            <a:endParaRPr lang="en-IN" sz="2200" dirty="0"/>
          </a:p>
        </p:txBody>
      </p:sp>
      <p:pic>
        <p:nvPicPr>
          <p:cNvPr id="4" name="Picture 3"/>
          <p:cNvPicPr>
            <a:picLocks noChangeAspect="1"/>
          </p:cNvPicPr>
          <p:nvPr/>
        </p:nvPicPr>
        <p:blipFill>
          <a:blip r:embed="rId2"/>
          <a:stretch>
            <a:fillRect/>
          </a:stretch>
        </p:blipFill>
        <p:spPr>
          <a:xfrm>
            <a:off x="1790700" y="4470225"/>
            <a:ext cx="4014080" cy="711375"/>
          </a:xfrm>
          <a:prstGeom prst="rect">
            <a:avLst/>
          </a:prstGeom>
        </p:spPr>
      </p:pic>
      <p:pic>
        <p:nvPicPr>
          <p:cNvPr id="5" name="Picture 4"/>
          <p:cNvPicPr>
            <a:picLocks noChangeAspect="1"/>
          </p:cNvPicPr>
          <p:nvPr/>
        </p:nvPicPr>
        <p:blipFill>
          <a:blip r:embed="rId3"/>
          <a:stretch>
            <a:fillRect/>
          </a:stretch>
        </p:blipFill>
        <p:spPr>
          <a:xfrm>
            <a:off x="2705100" y="5867400"/>
            <a:ext cx="4115702" cy="749484"/>
          </a:xfrm>
          <a:prstGeom prst="rect">
            <a:avLst/>
          </a:prstGeom>
        </p:spPr>
      </p:pic>
      <p:pic>
        <p:nvPicPr>
          <p:cNvPr id="6" name="Picture 5"/>
          <p:cNvPicPr>
            <a:picLocks noChangeAspect="1"/>
          </p:cNvPicPr>
          <p:nvPr/>
        </p:nvPicPr>
        <p:blipFill>
          <a:blip r:embed="rId4"/>
          <a:stretch>
            <a:fillRect/>
          </a:stretch>
        </p:blipFill>
        <p:spPr>
          <a:xfrm>
            <a:off x="6515100" y="1917197"/>
            <a:ext cx="3556779" cy="2045203"/>
          </a:xfrm>
          <a:prstGeom prst="rect">
            <a:avLst/>
          </a:prstGeom>
        </p:spPr>
      </p:pic>
      <p:pic>
        <p:nvPicPr>
          <p:cNvPr id="7" name="Picture 6"/>
          <p:cNvPicPr>
            <a:picLocks noChangeAspect="1"/>
          </p:cNvPicPr>
          <p:nvPr/>
        </p:nvPicPr>
        <p:blipFill>
          <a:blip r:embed="rId5"/>
          <a:stretch>
            <a:fillRect/>
          </a:stretch>
        </p:blipFill>
        <p:spPr>
          <a:xfrm>
            <a:off x="1562100" y="1968403"/>
            <a:ext cx="2845424" cy="393797"/>
          </a:xfrm>
          <a:prstGeom prst="rect">
            <a:avLst/>
          </a:prstGeom>
        </p:spPr>
      </p:pic>
    </p:spTree>
    <p:extLst>
      <p:ext uri="{BB962C8B-B14F-4D97-AF65-F5344CB8AC3E}">
        <p14:creationId xmlns:p14="http://schemas.microsoft.com/office/powerpoint/2010/main" val="2370152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1304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An if-then rule</a:t>
            </a:r>
          </a:p>
        </p:txBody>
      </p:sp>
      <p:sp>
        <p:nvSpPr>
          <p:cNvPr id="3" name="Content Placeholder 2"/>
          <p:cNvSpPr>
            <a:spLocks noGrp="1"/>
          </p:cNvSpPr>
          <p:nvPr>
            <p:ph idx="1"/>
          </p:nvPr>
        </p:nvSpPr>
        <p:spPr/>
        <p:txBody>
          <a:bodyPr/>
          <a:lstStyle/>
          <a:p>
            <a:r>
              <a:rPr lang="en-US" sz="2800" dirty="0"/>
              <a:t>If (x) and (y) and (z), then A</a:t>
            </a:r>
          </a:p>
          <a:p>
            <a:endParaRPr lang="en-US" sz="2800" dirty="0"/>
          </a:p>
          <a:p>
            <a:pPr lvl="1"/>
            <a:r>
              <a:rPr lang="en-US" sz="2600" dirty="0"/>
              <a:t>x, y, z	: Antecedent</a:t>
            </a:r>
          </a:p>
          <a:p>
            <a:pPr lvl="1"/>
            <a:r>
              <a:rPr lang="en-US" sz="2600" dirty="0"/>
              <a:t>A	: Consequent</a:t>
            </a:r>
          </a:p>
          <a:p>
            <a:endParaRPr lang="en-US" sz="2800" dirty="0"/>
          </a:p>
          <a:p>
            <a:r>
              <a:rPr lang="en-US" sz="2800" dirty="0"/>
              <a:t>Length of a rule: Number of antecedents  </a:t>
            </a:r>
          </a:p>
        </p:txBody>
      </p:sp>
    </p:spTree>
    <p:extLst>
      <p:ext uri="{BB962C8B-B14F-4D97-AF65-F5344CB8AC3E}">
        <p14:creationId xmlns:p14="http://schemas.microsoft.com/office/powerpoint/2010/main" val="2956751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2800" y="3200400"/>
            <a:ext cx="8743950" cy="1612900"/>
          </a:xfrm>
        </p:spPr>
        <p:txBody>
          <a:bodyPr/>
          <a:lstStyle/>
          <a:p>
            <a:r>
              <a:rPr lang="en-US" dirty="0"/>
              <a:t>Goodness OF A RULE</a:t>
            </a:r>
          </a:p>
        </p:txBody>
      </p:sp>
    </p:spTree>
    <p:extLst>
      <p:ext uri="{BB962C8B-B14F-4D97-AF65-F5344CB8AC3E}">
        <p14:creationId xmlns:p14="http://schemas.microsoft.com/office/powerpoint/2010/main" val="11645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t>
            </a:r>
            <a:r>
              <a:rPr lang="en-US" dirty="0" err="1"/>
              <a:t>CCAvg</a:t>
            </a:r>
            <a:r>
              <a:rPr lang="en-US" dirty="0"/>
              <a:t> is medium then loan = accept”</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1264920"/>
            <a:ext cx="6248901" cy="422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96100" y="1263748"/>
            <a:ext cx="3238500" cy="4339650"/>
          </a:xfrm>
          <a:prstGeom prst="rect">
            <a:avLst/>
          </a:prstGeom>
          <a:noFill/>
        </p:spPr>
        <p:txBody>
          <a:bodyPr wrap="square" rtlCol="0">
            <a:spAutoFit/>
          </a:bodyPr>
          <a:lstStyle/>
          <a:p>
            <a:r>
              <a:rPr lang="en-US" sz="3200" dirty="0"/>
              <a:t>3 in 13.  </a:t>
            </a:r>
          </a:p>
          <a:p>
            <a:r>
              <a:rPr lang="en-US" sz="3200" dirty="0"/>
              <a:t>23% of the data is covered by this rule.</a:t>
            </a:r>
          </a:p>
          <a:p>
            <a:endParaRPr lang="en-US" sz="3200" dirty="0"/>
          </a:p>
          <a:p>
            <a:r>
              <a:rPr lang="en-US" sz="3200" dirty="0"/>
              <a:t>This is called </a:t>
            </a:r>
            <a:r>
              <a:rPr lang="en-US" sz="3200" b="1" dirty="0"/>
              <a:t>SUPPORT </a:t>
            </a:r>
            <a:r>
              <a:rPr lang="en-US" sz="3200" dirty="0"/>
              <a:t>or</a:t>
            </a:r>
            <a:r>
              <a:rPr lang="en-US" sz="3200" b="1" dirty="0"/>
              <a:t> COVERAGE</a:t>
            </a:r>
            <a:r>
              <a:rPr lang="en-US" sz="3200" dirty="0"/>
              <a:t>.</a:t>
            </a:r>
          </a:p>
          <a:p>
            <a:endParaRPr lang="en-US" sz="2000" dirty="0"/>
          </a:p>
        </p:txBody>
      </p:sp>
      <p:sp>
        <p:nvSpPr>
          <p:cNvPr id="6" name="Rectangle 5"/>
          <p:cNvSpPr/>
          <p:nvPr/>
        </p:nvSpPr>
        <p:spPr>
          <a:xfrm>
            <a:off x="4305300" y="3747052"/>
            <a:ext cx="2134101" cy="304800"/>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05300" y="4311926"/>
            <a:ext cx="2134101" cy="564874"/>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550" y="5730557"/>
            <a:ext cx="6096000" cy="646331"/>
          </a:xfrm>
          <a:prstGeom prst="rect">
            <a:avLst/>
          </a:prstGeom>
          <a:noFill/>
        </p:spPr>
        <p:txBody>
          <a:bodyPr wrap="square" rtlCol="0">
            <a:spAutoFit/>
          </a:bodyPr>
          <a:lstStyle/>
          <a:p>
            <a:r>
              <a:rPr lang="en-US" dirty="0"/>
              <a:t>* Adapted from Universal Bank data on predicting loan purchase likelihood of existing bank customers</a:t>
            </a:r>
          </a:p>
        </p:txBody>
      </p:sp>
    </p:spTree>
    <p:extLst>
      <p:ext uri="{BB962C8B-B14F-4D97-AF65-F5344CB8AC3E}">
        <p14:creationId xmlns:p14="http://schemas.microsoft.com/office/powerpoint/2010/main" val="2711583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t>
            </a:r>
            <a:r>
              <a:rPr lang="en-US" dirty="0" err="1"/>
              <a:t>CCAvg</a:t>
            </a:r>
            <a:r>
              <a:rPr lang="en-US" dirty="0"/>
              <a:t> is medium then loan = accept”</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1188720"/>
            <a:ext cx="6248901" cy="422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91300" y="1186375"/>
            <a:ext cx="3257550" cy="5709255"/>
          </a:xfrm>
          <a:prstGeom prst="rect">
            <a:avLst/>
          </a:prstGeom>
          <a:noFill/>
        </p:spPr>
        <p:txBody>
          <a:bodyPr wrap="square" rtlCol="0">
            <a:spAutoFit/>
          </a:bodyPr>
          <a:lstStyle/>
          <a:p>
            <a:pPr>
              <a:lnSpc>
                <a:spcPct val="125000"/>
              </a:lnSpc>
            </a:pPr>
            <a:r>
              <a:rPr lang="en-US" sz="3200" dirty="0"/>
              <a:t>Of the three </a:t>
            </a:r>
          </a:p>
          <a:p>
            <a:pPr>
              <a:lnSpc>
                <a:spcPct val="125000"/>
              </a:lnSpc>
            </a:pPr>
            <a:r>
              <a:rPr lang="en-US" sz="3200" dirty="0"/>
              <a:t>occasions LHS is present, RHS </a:t>
            </a:r>
          </a:p>
          <a:p>
            <a:pPr>
              <a:lnSpc>
                <a:spcPct val="125000"/>
              </a:lnSpc>
            </a:pPr>
            <a:r>
              <a:rPr lang="en-US" sz="3200" dirty="0"/>
              <a:t>too is present.</a:t>
            </a:r>
          </a:p>
          <a:p>
            <a:pPr>
              <a:lnSpc>
                <a:spcPct val="125000"/>
              </a:lnSpc>
            </a:pPr>
            <a:endParaRPr lang="en-US" sz="2000" dirty="0"/>
          </a:p>
          <a:p>
            <a:pPr>
              <a:lnSpc>
                <a:spcPct val="125000"/>
              </a:lnSpc>
            </a:pPr>
            <a:r>
              <a:rPr lang="en-US" sz="3200" dirty="0"/>
              <a:t>This rule has </a:t>
            </a:r>
          </a:p>
          <a:p>
            <a:pPr>
              <a:lnSpc>
                <a:spcPct val="125000"/>
              </a:lnSpc>
            </a:pPr>
            <a:r>
              <a:rPr lang="en-US" sz="3200" dirty="0"/>
              <a:t>100% </a:t>
            </a:r>
            <a:r>
              <a:rPr lang="en-US" sz="3200" b="1" dirty="0"/>
              <a:t>CONFIDENCE </a:t>
            </a:r>
            <a:r>
              <a:rPr lang="en-US" sz="3200" dirty="0"/>
              <a:t>or</a:t>
            </a:r>
            <a:r>
              <a:rPr lang="en-US" sz="3200" b="1" dirty="0"/>
              <a:t> ACCURACY</a:t>
            </a:r>
            <a:r>
              <a:rPr lang="en-US" sz="3200" dirty="0"/>
              <a:t>.</a:t>
            </a:r>
          </a:p>
          <a:p>
            <a:endParaRPr lang="en-US" sz="2000" dirty="0"/>
          </a:p>
        </p:txBody>
      </p:sp>
      <p:sp>
        <p:nvSpPr>
          <p:cNvPr id="6" name="Rectangle 5"/>
          <p:cNvSpPr/>
          <p:nvPr/>
        </p:nvSpPr>
        <p:spPr>
          <a:xfrm>
            <a:off x="4152901" y="3670852"/>
            <a:ext cx="1066800" cy="291548"/>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52901" y="4252622"/>
            <a:ext cx="1066800" cy="574482"/>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02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loan = accept then </a:t>
            </a:r>
            <a:r>
              <a:rPr lang="en-US" dirty="0" err="1"/>
              <a:t>CCAvg</a:t>
            </a:r>
            <a:r>
              <a:rPr lang="en-US" dirty="0"/>
              <a:t> is medium”</a:t>
            </a:r>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1219200"/>
            <a:ext cx="6248901" cy="422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57950" y="1182858"/>
            <a:ext cx="3886200" cy="2369880"/>
          </a:xfrm>
          <a:prstGeom prst="rect">
            <a:avLst/>
          </a:prstGeom>
          <a:noFill/>
        </p:spPr>
        <p:txBody>
          <a:bodyPr wrap="square" rtlCol="0">
            <a:spAutoFit/>
          </a:bodyPr>
          <a:lstStyle/>
          <a:p>
            <a:r>
              <a:rPr lang="en-US" sz="3200" dirty="0"/>
              <a:t>What are SUPPORT and CONFIDENCE now?</a:t>
            </a:r>
          </a:p>
          <a:p>
            <a:endParaRPr lang="en-US" sz="2000" dirty="0"/>
          </a:p>
        </p:txBody>
      </p:sp>
      <p:sp>
        <p:nvSpPr>
          <p:cNvPr id="9" name="TextBox 8"/>
          <p:cNvSpPr txBox="1"/>
          <p:nvPr/>
        </p:nvSpPr>
        <p:spPr>
          <a:xfrm>
            <a:off x="6416626" y="3839098"/>
            <a:ext cx="3886200" cy="1815882"/>
          </a:xfrm>
          <a:prstGeom prst="rect">
            <a:avLst/>
          </a:prstGeom>
          <a:noFill/>
        </p:spPr>
        <p:txBody>
          <a:bodyPr wrap="square" rtlCol="0">
            <a:spAutoFit/>
          </a:bodyPr>
          <a:lstStyle/>
          <a:p>
            <a:r>
              <a:rPr lang="en-US" sz="2800" dirty="0"/>
              <a:t>Support remains same at 3/13 (23%), but Confidence dips to 3/7 (43%).</a:t>
            </a:r>
          </a:p>
        </p:txBody>
      </p:sp>
    </p:spTree>
    <p:extLst>
      <p:ext uri="{BB962C8B-B14F-4D97-AF65-F5344CB8AC3E}">
        <p14:creationId xmlns:p14="http://schemas.microsoft.com/office/powerpoint/2010/main" val="3286093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p:txBody>
          <a:bodyPr/>
          <a:lstStyle/>
          <a:p>
            <a:r>
              <a:rPr lang="en-US" dirty="0"/>
              <a:t>Support remains same if rule is switched</a:t>
            </a:r>
          </a:p>
          <a:p>
            <a:endParaRPr lang="en-US" dirty="0"/>
          </a:p>
          <a:p>
            <a:r>
              <a:rPr lang="en-US" dirty="0"/>
              <a:t>Confidence changes</a:t>
            </a:r>
          </a:p>
        </p:txBody>
      </p:sp>
      <mc:AlternateContent xmlns:mc="http://schemas.openxmlformats.org/markup-compatibility/2006" xmlns:a14="http://schemas.microsoft.com/office/drawing/2010/main">
        <mc:Choice Requires="a14">
          <p:sp>
            <p:nvSpPr>
              <p:cNvPr id="4" name="TextBox 3"/>
              <p:cNvSpPr txBox="1"/>
              <p:nvPr/>
            </p:nvSpPr>
            <p:spPr>
              <a:xfrm>
                <a:off x="514350" y="3866494"/>
                <a:ext cx="9525000" cy="461665"/>
              </a:xfrm>
              <a:prstGeom prst="rect">
                <a:avLst/>
              </a:prstGeom>
              <a:noFill/>
            </p:spPr>
            <p:txBody>
              <a:bodyPr wrap="square" rtlCol="0">
                <a:spAutoFit/>
              </a:bodyPr>
              <a:lstStyle/>
              <a:p>
                <a:r>
                  <a:rPr lang="en-US" sz="2400" dirty="0">
                    <a:solidFill>
                      <a:srgbClr val="C00000"/>
                    </a:solidFill>
                  </a:rPr>
                  <a:t>Recall from Probability, P(Y and X) = P(X and Y) but P(Y|X)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oMath>
                </a14:m>
                <a:r>
                  <a:rPr lang="en-US" sz="2400" dirty="0">
                    <a:solidFill>
                      <a:srgbClr val="C00000"/>
                    </a:solidFill>
                  </a:rPr>
                  <a:t> P(X|Y)</a:t>
                </a:r>
              </a:p>
            </p:txBody>
          </p:sp>
        </mc:Choice>
        <mc:Fallback xmlns="">
          <p:sp>
            <p:nvSpPr>
              <p:cNvPr id="4" name="TextBox 3"/>
              <p:cNvSpPr txBox="1">
                <a:spLocks noRot="1" noChangeAspect="1" noMove="1" noResize="1" noEditPoints="1" noAdjustHandles="1" noChangeArrowheads="1" noChangeShapeType="1" noTextEdit="1"/>
              </p:cNvSpPr>
              <p:nvPr/>
            </p:nvSpPr>
            <p:spPr>
              <a:xfrm>
                <a:off x="514350" y="3866494"/>
                <a:ext cx="9525000" cy="461665"/>
              </a:xfrm>
              <a:prstGeom prst="rect">
                <a:avLst/>
              </a:prstGeom>
              <a:blipFill>
                <a:blip r:embed="rId2"/>
                <a:stretch>
                  <a:fillRect l="-960" t="-9211" r="-320" b="-30263"/>
                </a:stretch>
              </a:blipFill>
            </p:spPr>
            <p:txBody>
              <a:bodyPr/>
              <a:lstStyle/>
              <a:p>
                <a:r>
                  <a:rPr lang="en-US">
                    <a:noFill/>
                  </a:rPr>
                  <a:t> </a:t>
                </a:r>
              </a:p>
            </p:txBody>
          </p:sp>
        </mc:Fallback>
      </mc:AlternateContent>
    </p:spTree>
    <p:extLst>
      <p:ext uri="{BB962C8B-B14F-4D97-AF65-F5344CB8AC3E}">
        <p14:creationId xmlns:p14="http://schemas.microsoft.com/office/powerpoint/2010/main" val="2213126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us look at another case</a:t>
            </a:r>
          </a:p>
        </p:txBody>
      </p:sp>
      <p:sp>
        <p:nvSpPr>
          <p:cNvPr id="3" name="Content Placeholder 2"/>
          <p:cNvSpPr>
            <a:spLocks noGrp="1"/>
          </p:cNvSpPr>
          <p:nvPr>
            <p:ph idx="1"/>
          </p:nvPr>
        </p:nvSpPr>
        <p:spPr/>
        <p:txBody>
          <a:bodyPr/>
          <a:lstStyle/>
          <a:p>
            <a:pPr>
              <a:lnSpc>
                <a:spcPct val="150000"/>
              </a:lnSpc>
            </a:pPr>
            <a:r>
              <a:rPr lang="en-US" dirty="0"/>
              <a:t>A transaction table contains 100 records.  We want to find rules with Support greater than 20% and Confidence higher than 80%.  </a:t>
            </a:r>
          </a:p>
          <a:p>
            <a:pPr marL="0" indent="0">
              <a:lnSpc>
                <a:spcPct val="150000"/>
              </a:lnSpc>
              <a:buNone/>
            </a:pPr>
            <a:endParaRPr lang="en-US" dirty="0"/>
          </a:p>
        </p:txBody>
      </p:sp>
    </p:spTree>
    <p:extLst>
      <p:ext uri="{BB962C8B-B14F-4D97-AF65-F5344CB8AC3E}">
        <p14:creationId xmlns:p14="http://schemas.microsoft.com/office/powerpoint/2010/main" val="2117039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06363"/>
            <a:ext cx="9258300" cy="5075237"/>
          </a:xfrm>
        </p:spPr>
        <p:txBody>
          <a:bodyPr/>
          <a:lstStyle/>
          <a:p>
            <a:pPr>
              <a:lnSpc>
                <a:spcPct val="150000"/>
              </a:lnSpc>
            </a:pPr>
            <a:r>
              <a:rPr lang="en-US" sz="2800" dirty="0"/>
              <a:t>Let us say X is present in 25 transactions out of 100 transactions/records.  If Y is an obvious class , it is present in, say, all the records.  What are Support and Confidence?</a:t>
            </a:r>
          </a:p>
          <a:p>
            <a:pPr>
              <a:lnSpc>
                <a:spcPct val="150000"/>
              </a:lnSpc>
            </a:pPr>
            <a:endParaRPr lang="en-US" sz="1400" dirty="0"/>
          </a:p>
          <a:p>
            <a:pPr lvl="1">
              <a:lnSpc>
                <a:spcPct val="150000"/>
              </a:lnSpc>
            </a:pPr>
            <a:r>
              <a:rPr lang="en-US" sz="2600" dirty="0"/>
              <a:t>Support = 25/100 = 25% (both items are present in a total of 25% of transactions)</a:t>
            </a:r>
          </a:p>
          <a:p>
            <a:pPr lvl="1">
              <a:lnSpc>
                <a:spcPct val="150000"/>
              </a:lnSpc>
            </a:pPr>
            <a:r>
              <a:rPr lang="en-US" sz="2600" dirty="0"/>
              <a:t>Confidence = 25/25 =100% (if X is present then Y is always present).</a:t>
            </a:r>
          </a:p>
        </p:txBody>
      </p:sp>
    </p:spTree>
    <p:extLst>
      <p:ext uri="{BB962C8B-B14F-4D97-AF65-F5344CB8AC3E}">
        <p14:creationId xmlns:p14="http://schemas.microsoft.com/office/powerpoint/2010/main" val="2938369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ast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ast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15117</TotalTime>
  <Words>793</Words>
  <Application>Microsoft Office PowerPoint</Application>
  <PresentationFormat>35mm Slides</PresentationFormat>
  <Paragraphs>109</Paragraphs>
  <Slides>19</Slides>
  <Notes>2</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31" baseType="lpstr">
      <vt:lpstr>Andalus</vt:lpstr>
      <vt:lpstr>Arial</vt:lpstr>
      <vt:lpstr>Cambria Math</vt:lpstr>
      <vt:lpstr>MASTERPLAN</vt:lpstr>
      <vt:lpstr>Tahoma</vt:lpstr>
      <vt:lpstr>Times New Roman</vt:lpstr>
      <vt:lpstr>Verdana</vt:lpstr>
      <vt:lpstr>Wingdings</vt:lpstr>
      <vt:lpstr>Default Design</vt:lpstr>
      <vt:lpstr>2_Last Slide</vt:lpstr>
      <vt:lpstr>3_Last Slide</vt:lpstr>
      <vt:lpstr>Worksheet</vt:lpstr>
      <vt:lpstr>PowerPoint Presentation</vt:lpstr>
      <vt:lpstr>An if-then rule</vt:lpstr>
      <vt:lpstr>Goodness OF A RULE</vt:lpstr>
      <vt:lpstr>“if CCAvg is medium then loan = accept”</vt:lpstr>
      <vt:lpstr>“if CCAvg is medium then loan = accept”</vt:lpstr>
      <vt:lpstr>“if loan = accept then CCAvg is medium”</vt:lpstr>
      <vt:lpstr>Findings</vt:lpstr>
      <vt:lpstr>Let us look at another case</vt:lpstr>
      <vt:lpstr>PowerPoint Presentation</vt:lpstr>
      <vt:lpstr>Confidence is not adequate</vt:lpstr>
      <vt:lpstr>LIFT as a goodness metric</vt:lpstr>
      <vt:lpstr>Interpreting Lift</vt:lpstr>
      <vt:lpstr>Examples Cont.</vt:lpstr>
      <vt:lpstr>PowerPoint Presentation</vt:lpstr>
      <vt:lpstr>Two-step process</vt:lpstr>
      <vt:lpstr>The Apriori Algorithm — Example</vt:lpstr>
      <vt:lpstr>PowerPoint Presentation</vt:lpstr>
      <vt:lpstr>PowerPoint Presentation</vt:lpstr>
      <vt:lpstr>PowerPoint Presentation</vt:lpstr>
    </vt:vector>
  </TitlesOfParts>
  <Company>Prithvi Information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Sridhar Pappu</dc:creator>
  <cp:lastModifiedBy>Ashwin Palnitkar</cp:lastModifiedBy>
  <cp:revision>1294</cp:revision>
  <dcterms:created xsi:type="dcterms:W3CDTF">2008-10-30T05:46:58Z</dcterms:created>
  <dcterms:modified xsi:type="dcterms:W3CDTF">2017-01-28T05:38:03Z</dcterms:modified>
</cp:coreProperties>
</file>