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80" r:id="rId2"/>
    <p:sldMasterId id="2147483792" r:id="rId3"/>
  </p:sldMasterIdLst>
  <p:notesMasterIdLst>
    <p:notesMasterId r:id="rId16"/>
  </p:notesMasterIdLst>
  <p:handoutMasterIdLst>
    <p:handoutMasterId r:id="rId17"/>
  </p:handoutMasterIdLst>
  <p:sldIdLst>
    <p:sldId id="256" r:id="rId4"/>
    <p:sldId id="257" r:id="rId5"/>
    <p:sldId id="258" r:id="rId6"/>
    <p:sldId id="289" r:id="rId7"/>
    <p:sldId id="290" r:id="rId8"/>
    <p:sldId id="291" r:id="rId9"/>
    <p:sldId id="292" r:id="rId10"/>
    <p:sldId id="287" r:id="rId11"/>
    <p:sldId id="288" r:id="rId12"/>
    <p:sldId id="279" r:id="rId13"/>
    <p:sldId id="293"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DD636E-FF07-4F38-841B-2CE551CE0CED}">
          <p14:sldIdLst>
            <p14:sldId id="256"/>
            <p14:sldId id="257"/>
            <p14:sldId id="258"/>
            <p14:sldId id="289"/>
            <p14:sldId id="290"/>
            <p14:sldId id="291"/>
            <p14:sldId id="292"/>
            <p14:sldId id="287"/>
            <p14:sldId id="288"/>
            <p14:sldId id="279"/>
            <p14:sldId id="293"/>
            <p14:sldId id="29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8" d="100"/>
          <a:sy n="68" d="100"/>
        </p:scale>
        <p:origin x="816" y="7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3.xml.rels><?xml version="1.0" encoding="UTF-8" standalone="yes"?>
<Relationships xmlns="http://schemas.openxmlformats.org/package/2006/relationships"><Relationship Id="rId1" Type="http://schemas.openxmlformats.org/officeDocument/2006/relationships/image" Target="../media/image6.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ata5.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C8361-57E1-43F0-A41F-E7AE8059F474}" type="doc">
      <dgm:prSet loTypeId="urn:microsoft.com/office/officeart/2005/8/layout/pyramid2" loCatId="pyramid" qsTypeId="urn:microsoft.com/office/officeart/2005/8/quickstyle/simple1" qsCatId="simple" csTypeId="urn:microsoft.com/office/officeart/2005/8/colors/accent1_2" csCatId="accent1" phldr="1"/>
      <dgm:spPr/>
    </dgm:pt>
    <dgm:pt modelId="{6135EFB7-8DD7-4EC1-8929-73C8E691007A}">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Company background</a:t>
          </a:r>
        </a:p>
      </dgm:t>
    </dgm:pt>
    <dgm:pt modelId="{BEAEA9A7-5E4C-4FFC-951A-7C20873113BB}" type="parTrans" cxnId="{A799FC7C-9C72-4FB8-926B-D18B44EDA5E2}">
      <dgm:prSet/>
      <dgm:spPr/>
      <dgm:t>
        <a:bodyPr/>
        <a:lstStyle/>
        <a:p>
          <a:endParaRPr lang="en-US"/>
        </a:p>
      </dgm:t>
    </dgm:pt>
    <dgm:pt modelId="{5F1BCED1-723B-4F44-B8A0-0C84484D5B9A}" type="sibTrans" cxnId="{A799FC7C-9C72-4FB8-926B-D18B44EDA5E2}">
      <dgm:prSet/>
      <dgm:spPr/>
      <dgm:t>
        <a:bodyPr/>
        <a:lstStyle/>
        <a:p>
          <a:endParaRPr lang="en-US"/>
        </a:p>
      </dgm:t>
    </dgm:pt>
    <dgm:pt modelId="{D99D5A48-5A84-4142-AF51-925C0B19F785}">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Company business objective</a:t>
          </a:r>
        </a:p>
      </dgm:t>
    </dgm:pt>
    <dgm:pt modelId="{0241DDA9-5F5D-46A6-8C1A-6CD1E17802DB}" type="parTrans" cxnId="{CD7D0CEE-9A8B-43F6-9808-FAEAABB55276}">
      <dgm:prSet/>
      <dgm:spPr/>
      <dgm:t>
        <a:bodyPr/>
        <a:lstStyle/>
        <a:p>
          <a:endParaRPr lang="en-US"/>
        </a:p>
      </dgm:t>
    </dgm:pt>
    <dgm:pt modelId="{52775177-5601-478D-B6B5-63CE9EE1F53B}" type="sibTrans" cxnId="{CD7D0CEE-9A8B-43F6-9808-FAEAABB55276}">
      <dgm:prSet/>
      <dgm:spPr/>
      <dgm:t>
        <a:bodyPr/>
        <a:lstStyle/>
        <a:p>
          <a:endParaRPr lang="en-US"/>
        </a:p>
      </dgm:t>
    </dgm:pt>
    <dgm:pt modelId="{D5FBD815-1636-4A4E-AE75-65C8D0D48E5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a:t>Problem Statement</a:t>
          </a:r>
        </a:p>
      </dgm:t>
    </dgm:pt>
    <dgm:pt modelId="{9ECD86C7-0AAE-49D1-9D38-F29C942A00FC}" type="parTrans" cxnId="{D13F6C79-2C57-4BC8-989B-98021B91AF06}">
      <dgm:prSet/>
      <dgm:spPr/>
      <dgm:t>
        <a:bodyPr/>
        <a:lstStyle/>
        <a:p>
          <a:endParaRPr lang="en-US"/>
        </a:p>
      </dgm:t>
    </dgm:pt>
    <dgm:pt modelId="{D26AE44E-5C36-4537-97EF-C077A6388CF5}" type="sibTrans" cxnId="{D13F6C79-2C57-4BC8-989B-98021B91AF06}">
      <dgm:prSet/>
      <dgm:spPr/>
      <dgm:t>
        <a:bodyPr/>
        <a:lstStyle/>
        <a:p>
          <a:endParaRPr lang="en-US"/>
        </a:p>
      </dgm:t>
    </dgm:pt>
    <dgm:pt modelId="{76950992-0694-4FE7-A0C1-05993F4AD170}" type="pres">
      <dgm:prSet presAssocID="{610C8361-57E1-43F0-A41F-E7AE8059F474}" presName="compositeShape" presStyleCnt="0">
        <dgm:presLayoutVars>
          <dgm:dir/>
          <dgm:resizeHandles/>
        </dgm:presLayoutVars>
      </dgm:prSet>
      <dgm:spPr/>
    </dgm:pt>
    <dgm:pt modelId="{6C46CE05-7677-4AAB-83CE-F98AA05FCD2C}" type="pres">
      <dgm:prSet presAssocID="{610C8361-57E1-43F0-A41F-E7AE8059F474}" presName="pyramid" presStyleLbl="node1" presStyleIdx="0" presStyleCnt="1"/>
      <dgm:spPr/>
    </dgm:pt>
    <dgm:pt modelId="{D246E30B-582D-4F3C-888F-FC89AC5F5D4D}" type="pres">
      <dgm:prSet presAssocID="{610C8361-57E1-43F0-A41F-E7AE8059F474}" presName="theList" presStyleCnt="0"/>
      <dgm:spPr/>
    </dgm:pt>
    <dgm:pt modelId="{17257270-C51C-4EF7-96FC-718A3AE99DDB}" type="pres">
      <dgm:prSet presAssocID="{6135EFB7-8DD7-4EC1-8929-73C8E691007A}" presName="aNode" presStyleLbl="fgAcc1" presStyleIdx="0" presStyleCnt="3">
        <dgm:presLayoutVars>
          <dgm:bulletEnabled val="1"/>
        </dgm:presLayoutVars>
      </dgm:prSet>
      <dgm:spPr/>
    </dgm:pt>
    <dgm:pt modelId="{DE042F58-3DF8-41C5-8F02-3289EFFF2AAB}" type="pres">
      <dgm:prSet presAssocID="{6135EFB7-8DD7-4EC1-8929-73C8E691007A}" presName="aSpace" presStyleCnt="0"/>
      <dgm:spPr/>
    </dgm:pt>
    <dgm:pt modelId="{E5EB7A37-CEB0-483A-8C19-6225244C0DB0}" type="pres">
      <dgm:prSet presAssocID="{D99D5A48-5A84-4142-AF51-925C0B19F785}" presName="aNode" presStyleLbl="fgAcc1" presStyleIdx="1" presStyleCnt="3">
        <dgm:presLayoutVars>
          <dgm:bulletEnabled val="1"/>
        </dgm:presLayoutVars>
      </dgm:prSet>
      <dgm:spPr/>
    </dgm:pt>
    <dgm:pt modelId="{BEA55A0D-64DF-4B53-B373-DB6587F66B93}" type="pres">
      <dgm:prSet presAssocID="{D99D5A48-5A84-4142-AF51-925C0B19F785}" presName="aSpace" presStyleCnt="0"/>
      <dgm:spPr/>
    </dgm:pt>
    <dgm:pt modelId="{FB3117F9-1B4F-49CC-93A5-1A9089CBF699}" type="pres">
      <dgm:prSet presAssocID="{D5FBD815-1636-4A4E-AE75-65C8D0D48E59}" presName="aNode" presStyleLbl="fgAcc1" presStyleIdx="2" presStyleCnt="3">
        <dgm:presLayoutVars>
          <dgm:bulletEnabled val="1"/>
        </dgm:presLayoutVars>
      </dgm:prSet>
      <dgm:spPr/>
    </dgm:pt>
    <dgm:pt modelId="{AB8DA4D4-AD11-44CA-B522-23B87CFE1C3F}" type="pres">
      <dgm:prSet presAssocID="{D5FBD815-1636-4A4E-AE75-65C8D0D48E59}" presName="aSpace" presStyleCnt="0"/>
      <dgm:spPr/>
    </dgm:pt>
  </dgm:ptLst>
  <dgm:cxnLst>
    <dgm:cxn modelId="{D13F6C79-2C57-4BC8-989B-98021B91AF06}" srcId="{610C8361-57E1-43F0-A41F-E7AE8059F474}" destId="{D5FBD815-1636-4A4E-AE75-65C8D0D48E59}" srcOrd="2" destOrd="0" parTransId="{9ECD86C7-0AAE-49D1-9D38-F29C942A00FC}" sibTransId="{D26AE44E-5C36-4537-97EF-C077A6388CF5}"/>
    <dgm:cxn modelId="{88AF3549-CE77-4437-AAFE-B6BA2F4A6584}" type="presOf" srcId="{610C8361-57E1-43F0-A41F-E7AE8059F474}" destId="{76950992-0694-4FE7-A0C1-05993F4AD170}" srcOrd="0" destOrd="0" presId="urn:microsoft.com/office/officeart/2005/8/layout/pyramid2"/>
    <dgm:cxn modelId="{CD7D0CEE-9A8B-43F6-9808-FAEAABB55276}" srcId="{610C8361-57E1-43F0-A41F-E7AE8059F474}" destId="{D99D5A48-5A84-4142-AF51-925C0B19F785}" srcOrd="1" destOrd="0" parTransId="{0241DDA9-5F5D-46A6-8C1A-6CD1E17802DB}" sibTransId="{52775177-5601-478D-B6B5-63CE9EE1F53B}"/>
    <dgm:cxn modelId="{777DB1AF-70B0-4911-AA88-C903008A16F9}" type="presOf" srcId="{D5FBD815-1636-4A4E-AE75-65C8D0D48E59}" destId="{FB3117F9-1B4F-49CC-93A5-1A9089CBF699}" srcOrd="0" destOrd="0" presId="urn:microsoft.com/office/officeart/2005/8/layout/pyramid2"/>
    <dgm:cxn modelId="{18D25482-AA5D-4B27-8D5E-793EC3AF8BAE}" type="presOf" srcId="{D99D5A48-5A84-4142-AF51-925C0B19F785}" destId="{E5EB7A37-CEB0-483A-8C19-6225244C0DB0}" srcOrd="0" destOrd="0" presId="urn:microsoft.com/office/officeart/2005/8/layout/pyramid2"/>
    <dgm:cxn modelId="{A799FC7C-9C72-4FB8-926B-D18B44EDA5E2}" srcId="{610C8361-57E1-43F0-A41F-E7AE8059F474}" destId="{6135EFB7-8DD7-4EC1-8929-73C8E691007A}" srcOrd="0" destOrd="0" parTransId="{BEAEA9A7-5E4C-4FFC-951A-7C20873113BB}" sibTransId="{5F1BCED1-723B-4F44-B8A0-0C84484D5B9A}"/>
    <dgm:cxn modelId="{C92F7418-1AFC-42C6-A38D-E4CC1E63DF19}" type="presOf" srcId="{6135EFB7-8DD7-4EC1-8929-73C8E691007A}" destId="{17257270-C51C-4EF7-96FC-718A3AE99DDB}" srcOrd="0" destOrd="0" presId="urn:microsoft.com/office/officeart/2005/8/layout/pyramid2"/>
    <dgm:cxn modelId="{735A2F6D-F365-4AB3-B644-FB0637EA40E1}" type="presParOf" srcId="{76950992-0694-4FE7-A0C1-05993F4AD170}" destId="{6C46CE05-7677-4AAB-83CE-F98AA05FCD2C}" srcOrd="0" destOrd="0" presId="urn:microsoft.com/office/officeart/2005/8/layout/pyramid2"/>
    <dgm:cxn modelId="{0275624F-4ECE-43B5-AF7F-70A3B63F7BBC}" type="presParOf" srcId="{76950992-0694-4FE7-A0C1-05993F4AD170}" destId="{D246E30B-582D-4F3C-888F-FC89AC5F5D4D}" srcOrd="1" destOrd="0" presId="urn:microsoft.com/office/officeart/2005/8/layout/pyramid2"/>
    <dgm:cxn modelId="{6B0CD409-A33F-40B8-BCAA-E370FFF4B9B5}" type="presParOf" srcId="{D246E30B-582D-4F3C-888F-FC89AC5F5D4D}" destId="{17257270-C51C-4EF7-96FC-718A3AE99DDB}" srcOrd="0" destOrd="0" presId="urn:microsoft.com/office/officeart/2005/8/layout/pyramid2"/>
    <dgm:cxn modelId="{48A5CACF-0BB0-499C-839D-B7D6D43741D7}" type="presParOf" srcId="{D246E30B-582D-4F3C-888F-FC89AC5F5D4D}" destId="{DE042F58-3DF8-41C5-8F02-3289EFFF2AAB}" srcOrd="1" destOrd="0" presId="urn:microsoft.com/office/officeart/2005/8/layout/pyramid2"/>
    <dgm:cxn modelId="{2B9D284E-0EF9-4056-8EB3-6994293E6A8A}" type="presParOf" srcId="{D246E30B-582D-4F3C-888F-FC89AC5F5D4D}" destId="{E5EB7A37-CEB0-483A-8C19-6225244C0DB0}" srcOrd="2" destOrd="0" presId="urn:microsoft.com/office/officeart/2005/8/layout/pyramid2"/>
    <dgm:cxn modelId="{F41ED76B-6FE7-496A-8362-DDC8BCA5F68B}" type="presParOf" srcId="{D246E30B-582D-4F3C-888F-FC89AC5F5D4D}" destId="{BEA55A0D-64DF-4B53-B373-DB6587F66B93}" srcOrd="3" destOrd="0" presId="urn:microsoft.com/office/officeart/2005/8/layout/pyramid2"/>
    <dgm:cxn modelId="{75F5AD68-8BC4-4658-B056-9220D988F597}" type="presParOf" srcId="{D246E30B-582D-4F3C-888F-FC89AC5F5D4D}" destId="{FB3117F9-1B4F-49CC-93A5-1A9089CBF699}" srcOrd="4" destOrd="0" presId="urn:microsoft.com/office/officeart/2005/8/layout/pyramid2"/>
    <dgm:cxn modelId="{DF9A3C20-EBA2-4EC9-8C6A-939105FEE952}" type="presParOf" srcId="{D246E30B-582D-4F3C-888F-FC89AC5F5D4D}" destId="{AB8DA4D4-AD11-44CA-B522-23B87CFE1C3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67CD72-7803-442D-974E-24D780C1C80D}"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A52AFA57-4146-4045-9A2B-38A3211FF669}">
      <dgm:prSet phldrT="[Text]"/>
      <dgm:spPr/>
      <dgm:t>
        <a:bodyPr/>
        <a:lstStyle/>
        <a:p>
          <a:r>
            <a:rPr lang="en-US" dirty="0"/>
            <a:t>Business Understanding and Data Understanding</a:t>
          </a:r>
        </a:p>
      </dgm:t>
    </dgm:pt>
    <dgm:pt modelId="{D17013FA-02FD-44CE-B12B-17DD7A7773BD}" type="parTrans" cxnId="{D8682811-4D16-442A-BDEC-D72D58C87720}">
      <dgm:prSet/>
      <dgm:spPr/>
      <dgm:t>
        <a:bodyPr/>
        <a:lstStyle/>
        <a:p>
          <a:endParaRPr lang="en-US"/>
        </a:p>
      </dgm:t>
    </dgm:pt>
    <dgm:pt modelId="{361EB5DA-2616-4181-ABC2-14F2F3291D31}" type="sibTrans" cxnId="{D8682811-4D16-442A-BDEC-D72D58C87720}">
      <dgm:prSet/>
      <dgm:spPr/>
      <dgm:t>
        <a:bodyPr/>
        <a:lstStyle/>
        <a:p>
          <a:endParaRPr lang="en-US"/>
        </a:p>
      </dgm:t>
    </dgm:pt>
    <dgm:pt modelId="{448B5CEA-B392-4D59-B3C4-20B88196A50A}">
      <dgm:prSet phldrT="[Text]"/>
      <dgm:spPr/>
      <dgm:t>
        <a:bodyPr/>
        <a:lstStyle/>
        <a:p>
          <a:r>
            <a:rPr lang="en-US" dirty="0"/>
            <a:t>Data Cleansing and Preparation</a:t>
          </a:r>
        </a:p>
      </dgm:t>
    </dgm:pt>
    <dgm:pt modelId="{4434D44B-525E-4135-BA68-BC86A8C0C593}" type="parTrans" cxnId="{9BBCC607-79D0-48AF-A6DA-CA370999E756}">
      <dgm:prSet/>
      <dgm:spPr/>
      <dgm:t>
        <a:bodyPr/>
        <a:lstStyle/>
        <a:p>
          <a:endParaRPr lang="en-US"/>
        </a:p>
      </dgm:t>
    </dgm:pt>
    <dgm:pt modelId="{11F8DD8A-AF9D-445F-9722-965FD1F29A6A}" type="sibTrans" cxnId="{9BBCC607-79D0-48AF-A6DA-CA370999E756}">
      <dgm:prSet/>
      <dgm:spPr/>
      <dgm:t>
        <a:bodyPr/>
        <a:lstStyle/>
        <a:p>
          <a:endParaRPr lang="en-US"/>
        </a:p>
      </dgm:t>
    </dgm:pt>
    <dgm:pt modelId="{C12F307B-752A-47C9-A2B0-895104740051}">
      <dgm:prSet phldrT="[Text]"/>
      <dgm:spPr/>
      <dgm:t>
        <a:bodyPr/>
        <a:lstStyle/>
        <a:p>
          <a:r>
            <a:rPr lang="en-US" dirty="0"/>
            <a:t>Model Development</a:t>
          </a:r>
        </a:p>
      </dgm:t>
    </dgm:pt>
    <dgm:pt modelId="{F007B229-0238-4134-98F1-A9D019B88278}" type="parTrans" cxnId="{9950B6A3-4B55-48FC-BE08-EDB8A886D913}">
      <dgm:prSet/>
      <dgm:spPr/>
      <dgm:t>
        <a:bodyPr/>
        <a:lstStyle/>
        <a:p>
          <a:endParaRPr lang="en-US"/>
        </a:p>
      </dgm:t>
    </dgm:pt>
    <dgm:pt modelId="{1582D3DD-6852-4CFE-9C2B-8BC99094C951}" type="sibTrans" cxnId="{9950B6A3-4B55-48FC-BE08-EDB8A886D913}">
      <dgm:prSet/>
      <dgm:spPr/>
      <dgm:t>
        <a:bodyPr/>
        <a:lstStyle/>
        <a:p>
          <a:endParaRPr lang="en-US"/>
        </a:p>
      </dgm:t>
    </dgm:pt>
    <dgm:pt modelId="{5076F8EC-5549-4138-981E-090122B082B6}">
      <dgm:prSet/>
      <dgm:spPr/>
      <dgm:t>
        <a:bodyPr/>
        <a:lstStyle/>
        <a:p>
          <a:r>
            <a:rPr lang="en-US" dirty="0"/>
            <a:t>Model Evaluation and Testing</a:t>
          </a:r>
        </a:p>
      </dgm:t>
    </dgm:pt>
    <dgm:pt modelId="{AF2C3410-F856-4E29-8448-6F08834AA0BE}" type="parTrans" cxnId="{3BABE7A0-F12A-4442-9B7D-2BAA424E99F4}">
      <dgm:prSet/>
      <dgm:spPr/>
      <dgm:t>
        <a:bodyPr/>
        <a:lstStyle/>
        <a:p>
          <a:endParaRPr lang="en-US"/>
        </a:p>
      </dgm:t>
    </dgm:pt>
    <dgm:pt modelId="{530D44D6-59DF-44DB-B692-2B483570720C}" type="sibTrans" cxnId="{3BABE7A0-F12A-4442-9B7D-2BAA424E99F4}">
      <dgm:prSet/>
      <dgm:spPr/>
      <dgm:t>
        <a:bodyPr/>
        <a:lstStyle/>
        <a:p>
          <a:endParaRPr lang="en-US"/>
        </a:p>
      </dgm:t>
    </dgm:pt>
    <dgm:pt modelId="{AA61D4C6-B1FD-49CB-9C9E-4A629F0FA46E}">
      <dgm:prSet/>
      <dgm:spPr/>
      <dgm:t>
        <a:bodyPr/>
        <a:lstStyle/>
        <a:p>
          <a:r>
            <a:rPr lang="en-US" dirty="0"/>
            <a:t>Model Acceptance or Rejection</a:t>
          </a:r>
        </a:p>
      </dgm:t>
    </dgm:pt>
    <dgm:pt modelId="{F3D36E8B-5951-4E60-8AEE-57F91C2EE0E2}" type="parTrans" cxnId="{29E5A9C4-3A5E-4ACB-9B69-58A28E9AA966}">
      <dgm:prSet/>
      <dgm:spPr/>
      <dgm:t>
        <a:bodyPr/>
        <a:lstStyle/>
        <a:p>
          <a:endParaRPr lang="en-US"/>
        </a:p>
      </dgm:t>
    </dgm:pt>
    <dgm:pt modelId="{1973337F-3B57-4D2D-8C00-B3017DCC8DC5}" type="sibTrans" cxnId="{29E5A9C4-3A5E-4ACB-9B69-58A28E9AA966}">
      <dgm:prSet/>
      <dgm:spPr/>
      <dgm:t>
        <a:bodyPr/>
        <a:lstStyle/>
        <a:p>
          <a:endParaRPr lang="en-US"/>
        </a:p>
      </dgm:t>
    </dgm:pt>
    <dgm:pt modelId="{A5C10648-7F09-4710-948C-02EF77D6301C}">
      <dgm:prSet/>
      <dgm:spPr/>
      <dgm:t>
        <a:bodyPr/>
        <a:lstStyle/>
        <a:p>
          <a:r>
            <a:rPr lang="en-US" dirty="0"/>
            <a:t>Exploratory Data Analysis</a:t>
          </a:r>
        </a:p>
      </dgm:t>
    </dgm:pt>
    <dgm:pt modelId="{C7A895BE-7692-4A7C-BC0B-329A1638B09A}" type="parTrans" cxnId="{9D10CAD8-2BB3-49F9-ACDF-DB86DB632D47}">
      <dgm:prSet/>
      <dgm:spPr/>
      <dgm:t>
        <a:bodyPr/>
        <a:lstStyle/>
        <a:p>
          <a:endParaRPr lang="en-US"/>
        </a:p>
      </dgm:t>
    </dgm:pt>
    <dgm:pt modelId="{F1DE8115-A4C4-42D1-B5C8-E3A008AEAAEE}" type="sibTrans" cxnId="{9D10CAD8-2BB3-49F9-ACDF-DB86DB632D47}">
      <dgm:prSet/>
      <dgm:spPr/>
      <dgm:t>
        <a:bodyPr/>
        <a:lstStyle/>
        <a:p>
          <a:endParaRPr lang="en-US"/>
        </a:p>
      </dgm:t>
    </dgm:pt>
    <dgm:pt modelId="{3C56E260-C1E4-4674-B2A5-925304A64188}">
      <dgm:prSet/>
      <dgm:spPr/>
      <dgm:t>
        <a:bodyPr/>
        <a:lstStyle/>
        <a:p>
          <a:r>
            <a:rPr lang="en-US" dirty="0"/>
            <a:t>Data Transformation ( Conversion of Categorical into dummy variables, Numerical in standardized format)</a:t>
          </a:r>
        </a:p>
      </dgm:t>
    </dgm:pt>
    <dgm:pt modelId="{C689C4E8-715B-4E2E-A8B3-88D681BE5CD9}" type="parTrans" cxnId="{817D54F9-3E48-45F1-8A36-E7E5D8FC6DDB}">
      <dgm:prSet/>
      <dgm:spPr/>
      <dgm:t>
        <a:bodyPr/>
        <a:lstStyle/>
        <a:p>
          <a:endParaRPr lang="en-US"/>
        </a:p>
      </dgm:t>
    </dgm:pt>
    <dgm:pt modelId="{BF73F14E-F97D-4BE3-AA95-521C47EBCB78}" type="sibTrans" cxnId="{817D54F9-3E48-45F1-8A36-E7E5D8FC6DDB}">
      <dgm:prSet/>
      <dgm:spPr/>
      <dgm:t>
        <a:bodyPr/>
        <a:lstStyle/>
        <a:p>
          <a:endParaRPr lang="en-US"/>
        </a:p>
      </dgm:t>
    </dgm:pt>
    <dgm:pt modelId="{7DA22B44-CFD4-4646-B75E-5B7C044B6878}" type="pres">
      <dgm:prSet presAssocID="{C967CD72-7803-442D-974E-24D780C1C80D}" presName="linear" presStyleCnt="0">
        <dgm:presLayoutVars>
          <dgm:dir/>
          <dgm:animLvl val="lvl"/>
          <dgm:resizeHandles val="exact"/>
        </dgm:presLayoutVars>
      </dgm:prSet>
      <dgm:spPr/>
    </dgm:pt>
    <dgm:pt modelId="{83980122-9645-44AF-8991-8F7F777B0FE2}" type="pres">
      <dgm:prSet presAssocID="{A52AFA57-4146-4045-9A2B-38A3211FF669}" presName="parentLin" presStyleCnt="0"/>
      <dgm:spPr/>
    </dgm:pt>
    <dgm:pt modelId="{20CDA007-F97B-4B92-A8F0-4136DC189A3A}" type="pres">
      <dgm:prSet presAssocID="{A52AFA57-4146-4045-9A2B-38A3211FF669}" presName="parentLeftMargin" presStyleLbl="node1" presStyleIdx="0" presStyleCnt="7"/>
      <dgm:spPr/>
    </dgm:pt>
    <dgm:pt modelId="{7A1DB733-3BD0-412A-9C8E-E4EFC56B13ED}" type="pres">
      <dgm:prSet presAssocID="{A52AFA57-4146-4045-9A2B-38A3211FF669}" presName="parentText" presStyleLbl="node1" presStyleIdx="0" presStyleCnt="7">
        <dgm:presLayoutVars>
          <dgm:chMax val="0"/>
          <dgm:bulletEnabled val="1"/>
        </dgm:presLayoutVars>
      </dgm:prSet>
      <dgm:spPr/>
    </dgm:pt>
    <dgm:pt modelId="{ADB29C9E-9942-4AF2-8D1B-F67DEC2D5B25}" type="pres">
      <dgm:prSet presAssocID="{A52AFA57-4146-4045-9A2B-38A3211FF669}" presName="negativeSpace" presStyleCnt="0"/>
      <dgm:spPr/>
    </dgm:pt>
    <dgm:pt modelId="{44EA55F6-C132-4B3D-AF4A-10CCB1341B0A}" type="pres">
      <dgm:prSet presAssocID="{A52AFA57-4146-4045-9A2B-38A3211FF669}" presName="childText" presStyleLbl="conFgAcc1" presStyleIdx="0" presStyleCnt="7">
        <dgm:presLayoutVars>
          <dgm:bulletEnabled val="1"/>
        </dgm:presLayoutVars>
      </dgm:prSet>
      <dgm:spPr/>
    </dgm:pt>
    <dgm:pt modelId="{87DD196F-CA94-44BF-9FB4-1389BCE9FF68}" type="pres">
      <dgm:prSet presAssocID="{361EB5DA-2616-4181-ABC2-14F2F3291D31}" presName="spaceBetweenRectangles" presStyleCnt="0"/>
      <dgm:spPr/>
    </dgm:pt>
    <dgm:pt modelId="{71FB40D0-128E-40F4-A5C6-4BC88E0A5361}" type="pres">
      <dgm:prSet presAssocID="{448B5CEA-B392-4D59-B3C4-20B88196A50A}" presName="parentLin" presStyleCnt="0"/>
      <dgm:spPr/>
    </dgm:pt>
    <dgm:pt modelId="{F34E4720-8F26-413C-8681-52308C75C940}" type="pres">
      <dgm:prSet presAssocID="{448B5CEA-B392-4D59-B3C4-20B88196A50A}" presName="parentLeftMargin" presStyleLbl="node1" presStyleIdx="0" presStyleCnt="7"/>
      <dgm:spPr/>
    </dgm:pt>
    <dgm:pt modelId="{8FC0276D-8EDE-44AD-ACB9-9E03B1D67EC9}" type="pres">
      <dgm:prSet presAssocID="{448B5CEA-B392-4D59-B3C4-20B88196A50A}" presName="parentText" presStyleLbl="node1" presStyleIdx="1" presStyleCnt="7">
        <dgm:presLayoutVars>
          <dgm:chMax val="0"/>
          <dgm:bulletEnabled val="1"/>
        </dgm:presLayoutVars>
      </dgm:prSet>
      <dgm:spPr/>
    </dgm:pt>
    <dgm:pt modelId="{DB962046-7C60-402E-A3A0-4454BFBF62EB}" type="pres">
      <dgm:prSet presAssocID="{448B5CEA-B392-4D59-B3C4-20B88196A50A}" presName="negativeSpace" presStyleCnt="0"/>
      <dgm:spPr/>
    </dgm:pt>
    <dgm:pt modelId="{78DF2FF7-6669-401C-822B-EC10E320879A}" type="pres">
      <dgm:prSet presAssocID="{448B5CEA-B392-4D59-B3C4-20B88196A50A}" presName="childText" presStyleLbl="conFgAcc1" presStyleIdx="1" presStyleCnt="7">
        <dgm:presLayoutVars>
          <dgm:bulletEnabled val="1"/>
        </dgm:presLayoutVars>
      </dgm:prSet>
      <dgm:spPr/>
    </dgm:pt>
    <dgm:pt modelId="{3DA50C30-5171-48EC-AC46-B99D6303DB1A}" type="pres">
      <dgm:prSet presAssocID="{11F8DD8A-AF9D-445F-9722-965FD1F29A6A}" presName="spaceBetweenRectangles" presStyleCnt="0"/>
      <dgm:spPr/>
    </dgm:pt>
    <dgm:pt modelId="{0C5230E5-770B-43BA-AFB0-CB3673F68338}" type="pres">
      <dgm:prSet presAssocID="{A5C10648-7F09-4710-948C-02EF77D6301C}" presName="parentLin" presStyleCnt="0"/>
      <dgm:spPr/>
    </dgm:pt>
    <dgm:pt modelId="{CA4658D1-5A9F-4F37-8EDA-11A4C7CBB4DA}" type="pres">
      <dgm:prSet presAssocID="{A5C10648-7F09-4710-948C-02EF77D6301C}" presName="parentLeftMargin" presStyleLbl="node1" presStyleIdx="1" presStyleCnt="7"/>
      <dgm:spPr/>
    </dgm:pt>
    <dgm:pt modelId="{E9E72054-B474-424D-89BE-34C8D4A5D239}" type="pres">
      <dgm:prSet presAssocID="{A5C10648-7F09-4710-948C-02EF77D6301C}" presName="parentText" presStyleLbl="node1" presStyleIdx="2" presStyleCnt="7">
        <dgm:presLayoutVars>
          <dgm:chMax val="0"/>
          <dgm:bulletEnabled val="1"/>
        </dgm:presLayoutVars>
      </dgm:prSet>
      <dgm:spPr/>
    </dgm:pt>
    <dgm:pt modelId="{50ACB4CF-C036-4920-BB1C-031E883949EB}" type="pres">
      <dgm:prSet presAssocID="{A5C10648-7F09-4710-948C-02EF77D6301C}" presName="negativeSpace" presStyleCnt="0"/>
      <dgm:spPr/>
    </dgm:pt>
    <dgm:pt modelId="{0D2AF56B-6BE4-41E5-8612-8FAA5792C5A4}" type="pres">
      <dgm:prSet presAssocID="{A5C10648-7F09-4710-948C-02EF77D6301C}" presName="childText" presStyleLbl="conFgAcc1" presStyleIdx="2" presStyleCnt="7">
        <dgm:presLayoutVars>
          <dgm:bulletEnabled val="1"/>
        </dgm:presLayoutVars>
      </dgm:prSet>
      <dgm:spPr/>
    </dgm:pt>
    <dgm:pt modelId="{6EE30273-05F4-4973-B12A-8492A555F11F}" type="pres">
      <dgm:prSet presAssocID="{F1DE8115-A4C4-42D1-B5C8-E3A008AEAAEE}" presName="spaceBetweenRectangles" presStyleCnt="0"/>
      <dgm:spPr/>
    </dgm:pt>
    <dgm:pt modelId="{04E0F011-5F0B-493B-B095-EC1D602FFE73}" type="pres">
      <dgm:prSet presAssocID="{3C56E260-C1E4-4674-B2A5-925304A64188}" presName="parentLin" presStyleCnt="0"/>
      <dgm:spPr/>
    </dgm:pt>
    <dgm:pt modelId="{4F09F63F-BEC3-4618-85C0-96F57AB7EEB0}" type="pres">
      <dgm:prSet presAssocID="{3C56E260-C1E4-4674-B2A5-925304A64188}" presName="parentLeftMargin" presStyleLbl="node1" presStyleIdx="2" presStyleCnt="7"/>
      <dgm:spPr/>
    </dgm:pt>
    <dgm:pt modelId="{AA87FD98-ECFE-4DB4-8DF3-C7D35CB535B8}" type="pres">
      <dgm:prSet presAssocID="{3C56E260-C1E4-4674-B2A5-925304A64188}" presName="parentText" presStyleLbl="node1" presStyleIdx="3" presStyleCnt="7">
        <dgm:presLayoutVars>
          <dgm:chMax val="0"/>
          <dgm:bulletEnabled val="1"/>
        </dgm:presLayoutVars>
      </dgm:prSet>
      <dgm:spPr/>
    </dgm:pt>
    <dgm:pt modelId="{964856DB-CADB-4F01-A969-A844867AAA15}" type="pres">
      <dgm:prSet presAssocID="{3C56E260-C1E4-4674-B2A5-925304A64188}" presName="negativeSpace" presStyleCnt="0"/>
      <dgm:spPr/>
    </dgm:pt>
    <dgm:pt modelId="{97524FFB-6471-40E6-B4F8-32C0FACA3614}" type="pres">
      <dgm:prSet presAssocID="{3C56E260-C1E4-4674-B2A5-925304A64188}" presName="childText" presStyleLbl="conFgAcc1" presStyleIdx="3" presStyleCnt="7">
        <dgm:presLayoutVars>
          <dgm:bulletEnabled val="1"/>
        </dgm:presLayoutVars>
      </dgm:prSet>
      <dgm:spPr/>
    </dgm:pt>
    <dgm:pt modelId="{478CFBBA-C56C-4048-A1B2-91687180C4BA}" type="pres">
      <dgm:prSet presAssocID="{BF73F14E-F97D-4BE3-AA95-521C47EBCB78}" presName="spaceBetweenRectangles" presStyleCnt="0"/>
      <dgm:spPr/>
    </dgm:pt>
    <dgm:pt modelId="{DFA34CE2-55FF-46CD-B637-8C2D3DF731CA}" type="pres">
      <dgm:prSet presAssocID="{C12F307B-752A-47C9-A2B0-895104740051}" presName="parentLin" presStyleCnt="0"/>
      <dgm:spPr/>
    </dgm:pt>
    <dgm:pt modelId="{B5C549BB-B686-41D0-9B11-9DB785EAAAC2}" type="pres">
      <dgm:prSet presAssocID="{C12F307B-752A-47C9-A2B0-895104740051}" presName="parentLeftMargin" presStyleLbl="node1" presStyleIdx="3" presStyleCnt="7"/>
      <dgm:spPr/>
    </dgm:pt>
    <dgm:pt modelId="{FCD70757-8EBD-4569-9A99-F6936C0AF4B4}" type="pres">
      <dgm:prSet presAssocID="{C12F307B-752A-47C9-A2B0-895104740051}" presName="parentText" presStyleLbl="node1" presStyleIdx="4" presStyleCnt="7">
        <dgm:presLayoutVars>
          <dgm:chMax val="0"/>
          <dgm:bulletEnabled val="1"/>
        </dgm:presLayoutVars>
      </dgm:prSet>
      <dgm:spPr/>
    </dgm:pt>
    <dgm:pt modelId="{46A6CB16-3833-4362-BC3B-82D6B9877B3D}" type="pres">
      <dgm:prSet presAssocID="{C12F307B-752A-47C9-A2B0-895104740051}" presName="negativeSpace" presStyleCnt="0"/>
      <dgm:spPr/>
    </dgm:pt>
    <dgm:pt modelId="{304E428A-49DB-489D-AC5F-5F269B206849}" type="pres">
      <dgm:prSet presAssocID="{C12F307B-752A-47C9-A2B0-895104740051}" presName="childText" presStyleLbl="conFgAcc1" presStyleIdx="4" presStyleCnt="7">
        <dgm:presLayoutVars>
          <dgm:bulletEnabled val="1"/>
        </dgm:presLayoutVars>
      </dgm:prSet>
      <dgm:spPr/>
    </dgm:pt>
    <dgm:pt modelId="{0E9C1019-CB4C-4F72-8399-F3D9DB82296A}" type="pres">
      <dgm:prSet presAssocID="{1582D3DD-6852-4CFE-9C2B-8BC99094C951}" presName="spaceBetweenRectangles" presStyleCnt="0"/>
      <dgm:spPr/>
    </dgm:pt>
    <dgm:pt modelId="{9212DD8B-DA92-42E3-9DB5-49577CA2C4CA}" type="pres">
      <dgm:prSet presAssocID="{5076F8EC-5549-4138-981E-090122B082B6}" presName="parentLin" presStyleCnt="0"/>
      <dgm:spPr/>
    </dgm:pt>
    <dgm:pt modelId="{AD98D40A-CE49-4FC9-B907-0C732F2450A8}" type="pres">
      <dgm:prSet presAssocID="{5076F8EC-5549-4138-981E-090122B082B6}" presName="parentLeftMargin" presStyleLbl="node1" presStyleIdx="4" presStyleCnt="7"/>
      <dgm:spPr/>
    </dgm:pt>
    <dgm:pt modelId="{6832CE01-8BDE-43E2-B79F-4CD1434C8AB9}" type="pres">
      <dgm:prSet presAssocID="{5076F8EC-5549-4138-981E-090122B082B6}" presName="parentText" presStyleLbl="node1" presStyleIdx="5" presStyleCnt="7">
        <dgm:presLayoutVars>
          <dgm:chMax val="0"/>
          <dgm:bulletEnabled val="1"/>
        </dgm:presLayoutVars>
      </dgm:prSet>
      <dgm:spPr/>
    </dgm:pt>
    <dgm:pt modelId="{05A3D8A7-02AD-4FC6-93F6-4AB57955A953}" type="pres">
      <dgm:prSet presAssocID="{5076F8EC-5549-4138-981E-090122B082B6}" presName="negativeSpace" presStyleCnt="0"/>
      <dgm:spPr/>
    </dgm:pt>
    <dgm:pt modelId="{4CC5B598-45C1-477A-A423-14928842CC81}" type="pres">
      <dgm:prSet presAssocID="{5076F8EC-5549-4138-981E-090122B082B6}" presName="childText" presStyleLbl="conFgAcc1" presStyleIdx="5" presStyleCnt="7">
        <dgm:presLayoutVars>
          <dgm:bulletEnabled val="1"/>
        </dgm:presLayoutVars>
      </dgm:prSet>
      <dgm:spPr/>
    </dgm:pt>
    <dgm:pt modelId="{ACCD778E-9D18-4D54-99CD-EA9C58AB7308}" type="pres">
      <dgm:prSet presAssocID="{530D44D6-59DF-44DB-B692-2B483570720C}" presName="spaceBetweenRectangles" presStyleCnt="0"/>
      <dgm:spPr/>
    </dgm:pt>
    <dgm:pt modelId="{437A0D76-E702-49AD-BAC3-F988600A3AC3}" type="pres">
      <dgm:prSet presAssocID="{AA61D4C6-B1FD-49CB-9C9E-4A629F0FA46E}" presName="parentLin" presStyleCnt="0"/>
      <dgm:spPr/>
    </dgm:pt>
    <dgm:pt modelId="{572F6AFD-2F80-4637-B606-35CF48CAF217}" type="pres">
      <dgm:prSet presAssocID="{AA61D4C6-B1FD-49CB-9C9E-4A629F0FA46E}" presName="parentLeftMargin" presStyleLbl="node1" presStyleIdx="5" presStyleCnt="7"/>
      <dgm:spPr/>
    </dgm:pt>
    <dgm:pt modelId="{BDCECD1F-BDFE-43A1-9353-B64F6628A22C}" type="pres">
      <dgm:prSet presAssocID="{AA61D4C6-B1FD-49CB-9C9E-4A629F0FA46E}" presName="parentText" presStyleLbl="node1" presStyleIdx="6" presStyleCnt="7">
        <dgm:presLayoutVars>
          <dgm:chMax val="0"/>
          <dgm:bulletEnabled val="1"/>
        </dgm:presLayoutVars>
      </dgm:prSet>
      <dgm:spPr/>
    </dgm:pt>
    <dgm:pt modelId="{ADECE115-0D21-4F21-8122-67830D8DB433}" type="pres">
      <dgm:prSet presAssocID="{AA61D4C6-B1FD-49CB-9C9E-4A629F0FA46E}" presName="negativeSpace" presStyleCnt="0"/>
      <dgm:spPr/>
    </dgm:pt>
    <dgm:pt modelId="{4A1E9B56-0A09-43A2-A956-4D67B1875ECB}" type="pres">
      <dgm:prSet presAssocID="{AA61D4C6-B1FD-49CB-9C9E-4A629F0FA46E}" presName="childText" presStyleLbl="conFgAcc1" presStyleIdx="6" presStyleCnt="7">
        <dgm:presLayoutVars>
          <dgm:bulletEnabled val="1"/>
        </dgm:presLayoutVars>
      </dgm:prSet>
      <dgm:spPr/>
    </dgm:pt>
  </dgm:ptLst>
  <dgm:cxnLst>
    <dgm:cxn modelId="{E3ED489D-8E02-46FC-A8E0-E1C73D1136BD}" type="presOf" srcId="{AA61D4C6-B1FD-49CB-9C9E-4A629F0FA46E}" destId="{BDCECD1F-BDFE-43A1-9353-B64F6628A22C}" srcOrd="1" destOrd="0" presId="urn:microsoft.com/office/officeart/2005/8/layout/list1"/>
    <dgm:cxn modelId="{3D5657A1-8DC9-419B-A9D3-E241BB794086}" type="presOf" srcId="{3C56E260-C1E4-4674-B2A5-925304A64188}" destId="{AA87FD98-ECFE-4DB4-8DF3-C7D35CB535B8}" srcOrd="1" destOrd="0" presId="urn:microsoft.com/office/officeart/2005/8/layout/list1"/>
    <dgm:cxn modelId="{9950B6A3-4B55-48FC-BE08-EDB8A886D913}" srcId="{C967CD72-7803-442D-974E-24D780C1C80D}" destId="{C12F307B-752A-47C9-A2B0-895104740051}" srcOrd="4" destOrd="0" parTransId="{F007B229-0238-4134-98F1-A9D019B88278}" sibTransId="{1582D3DD-6852-4CFE-9C2B-8BC99094C951}"/>
    <dgm:cxn modelId="{29E5A9C4-3A5E-4ACB-9B69-58A28E9AA966}" srcId="{C967CD72-7803-442D-974E-24D780C1C80D}" destId="{AA61D4C6-B1FD-49CB-9C9E-4A629F0FA46E}" srcOrd="6" destOrd="0" parTransId="{F3D36E8B-5951-4E60-8AEE-57F91C2EE0E2}" sibTransId="{1973337F-3B57-4D2D-8C00-B3017DCC8DC5}"/>
    <dgm:cxn modelId="{9BBCC607-79D0-48AF-A6DA-CA370999E756}" srcId="{C967CD72-7803-442D-974E-24D780C1C80D}" destId="{448B5CEA-B392-4D59-B3C4-20B88196A50A}" srcOrd="1" destOrd="0" parTransId="{4434D44B-525E-4135-BA68-BC86A8C0C593}" sibTransId="{11F8DD8A-AF9D-445F-9722-965FD1F29A6A}"/>
    <dgm:cxn modelId="{387FD04F-CCF0-4959-B5CB-8761F5EC9EF7}" type="presOf" srcId="{448B5CEA-B392-4D59-B3C4-20B88196A50A}" destId="{8FC0276D-8EDE-44AD-ACB9-9E03B1D67EC9}" srcOrd="1" destOrd="0" presId="urn:microsoft.com/office/officeart/2005/8/layout/list1"/>
    <dgm:cxn modelId="{91BD93F8-27D4-43D7-9878-ED032AE590E4}" type="presOf" srcId="{C12F307B-752A-47C9-A2B0-895104740051}" destId="{B5C549BB-B686-41D0-9B11-9DB785EAAAC2}" srcOrd="0" destOrd="0" presId="urn:microsoft.com/office/officeart/2005/8/layout/list1"/>
    <dgm:cxn modelId="{E941EE28-77F1-4F1E-8F38-C531E3A74A3B}" type="presOf" srcId="{3C56E260-C1E4-4674-B2A5-925304A64188}" destId="{4F09F63F-BEC3-4618-85C0-96F57AB7EEB0}" srcOrd="0" destOrd="0" presId="urn:microsoft.com/office/officeart/2005/8/layout/list1"/>
    <dgm:cxn modelId="{3C2BA7C3-1260-41A3-955E-6E53B36B072F}" type="presOf" srcId="{C12F307B-752A-47C9-A2B0-895104740051}" destId="{FCD70757-8EBD-4569-9A99-F6936C0AF4B4}" srcOrd="1" destOrd="0" presId="urn:microsoft.com/office/officeart/2005/8/layout/list1"/>
    <dgm:cxn modelId="{0E92A7D2-F2CC-46F2-BED9-228A252AE444}" type="presOf" srcId="{A5C10648-7F09-4710-948C-02EF77D6301C}" destId="{E9E72054-B474-424D-89BE-34C8D4A5D239}" srcOrd="1" destOrd="0" presId="urn:microsoft.com/office/officeart/2005/8/layout/list1"/>
    <dgm:cxn modelId="{DE84F851-8199-413C-ABAD-124300D7F2EB}" type="presOf" srcId="{AA61D4C6-B1FD-49CB-9C9E-4A629F0FA46E}" destId="{572F6AFD-2F80-4637-B606-35CF48CAF217}" srcOrd="0" destOrd="0" presId="urn:microsoft.com/office/officeart/2005/8/layout/list1"/>
    <dgm:cxn modelId="{3BABE7A0-F12A-4442-9B7D-2BAA424E99F4}" srcId="{C967CD72-7803-442D-974E-24D780C1C80D}" destId="{5076F8EC-5549-4138-981E-090122B082B6}" srcOrd="5" destOrd="0" parTransId="{AF2C3410-F856-4E29-8448-6F08834AA0BE}" sibTransId="{530D44D6-59DF-44DB-B692-2B483570720C}"/>
    <dgm:cxn modelId="{BFC2D586-692A-442E-827A-10129D99333C}" type="presOf" srcId="{A52AFA57-4146-4045-9A2B-38A3211FF669}" destId="{7A1DB733-3BD0-412A-9C8E-E4EFC56B13ED}" srcOrd="1" destOrd="0" presId="urn:microsoft.com/office/officeart/2005/8/layout/list1"/>
    <dgm:cxn modelId="{9D10CAD8-2BB3-49F9-ACDF-DB86DB632D47}" srcId="{C967CD72-7803-442D-974E-24D780C1C80D}" destId="{A5C10648-7F09-4710-948C-02EF77D6301C}" srcOrd="2" destOrd="0" parTransId="{C7A895BE-7692-4A7C-BC0B-329A1638B09A}" sibTransId="{F1DE8115-A4C4-42D1-B5C8-E3A008AEAAEE}"/>
    <dgm:cxn modelId="{817D54F9-3E48-45F1-8A36-E7E5D8FC6DDB}" srcId="{C967CD72-7803-442D-974E-24D780C1C80D}" destId="{3C56E260-C1E4-4674-B2A5-925304A64188}" srcOrd="3" destOrd="0" parTransId="{C689C4E8-715B-4E2E-A8B3-88D681BE5CD9}" sibTransId="{BF73F14E-F97D-4BE3-AA95-521C47EBCB78}"/>
    <dgm:cxn modelId="{B3D69187-2079-4F94-B255-9B7BE5A5F8D9}" type="presOf" srcId="{448B5CEA-B392-4D59-B3C4-20B88196A50A}" destId="{F34E4720-8F26-413C-8681-52308C75C940}" srcOrd="0" destOrd="0" presId="urn:microsoft.com/office/officeart/2005/8/layout/list1"/>
    <dgm:cxn modelId="{D8682811-4D16-442A-BDEC-D72D58C87720}" srcId="{C967CD72-7803-442D-974E-24D780C1C80D}" destId="{A52AFA57-4146-4045-9A2B-38A3211FF669}" srcOrd="0" destOrd="0" parTransId="{D17013FA-02FD-44CE-B12B-17DD7A7773BD}" sibTransId="{361EB5DA-2616-4181-ABC2-14F2F3291D31}"/>
    <dgm:cxn modelId="{C9EF2D75-205B-4CEC-AD27-0F53669ECC9A}" type="presOf" srcId="{A5C10648-7F09-4710-948C-02EF77D6301C}" destId="{CA4658D1-5A9F-4F37-8EDA-11A4C7CBB4DA}" srcOrd="0" destOrd="0" presId="urn:microsoft.com/office/officeart/2005/8/layout/list1"/>
    <dgm:cxn modelId="{A325152F-B14E-4456-88DB-09FA3811048E}" type="presOf" srcId="{C967CD72-7803-442D-974E-24D780C1C80D}" destId="{7DA22B44-CFD4-4646-B75E-5B7C044B6878}" srcOrd="0" destOrd="0" presId="urn:microsoft.com/office/officeart/2005/8/layout/list1"/>
    <dgm:cxn modelId="{DD5391E6-2954-4C49-8D7A-34254252919D}" type="presOf" srcId="{A52AFA57-4146-4045-9A2B-38A3211FF669}" destId="{20CDA007-F97B-4B92-A8F0-4136DC189A3A}" srcOrd="0" destOrd="0" presId="urn:microsoft.com/office/officeart/2005/8/layout/list1"/>
    <dgm:cxn modelId="{06E780CE-73EC-4B16-9858-2FDC7BE4CC28}" type="presOf" srcId="{5076F8EC-5549-4138-981E-090122B082B6}" destId="{6832CE01-8BDE-43E2-B79F-4CD1434C8AB9}" srcOrd="1" destOrd="0" presId="urn:microsoft.com/office/officeart/2005/8/layout/list1"/>
    <dgm:cxn modelId="{BECE7AE8-F248-4F6D-9390-8408955D083D}" type="presOf" srcId="{5076F8EC-5549-4138-981E-090122B082B6}" destId="{AD98D40A-CE49-4FC9-B907-0C732F2450A8}" srcOrd="0" destOrd="0" presId="urn:microsoft.com/office/officeart/2005/8/layout/list1"/>
    <dgm:cxn modelId="{1869ED5C-2BE6-4342-979A-177E78483F21}" type="presParOf" srcId="{7DA22B44-CFD4-4646-B75E-5B7C044B6878}" destId="{83980122-9645-44AF-8991-8F7F777B0FE2}" srcOrd="0" destOrd="0" presId="urn:microsoft.com/office/officeart/2005/8/layout/list1"/>
    <dgm:cxn modelId="{60AC8B59-BE43-499C-9271-A3E98A685044}" type="presParOf" srcId="{83980122-9645-44AF-8991-8F7F777B0FE2}" destId="{20CDA007-F97B-4B92-A8F0-4136DC189A3A}" srcOrd="0" destOrd="0" presId="urn:microsoft.com/office/officeart/2005/8/layout/list1"/>
    <dgm:cxn modelId="{5888F401-D6CB-458E-BF07-1E531A4EB39A}" type="presParOf" srcId="{83980122-9645-44AF-8991-8F7F777B0FE2}" destId="{7A1DB733-3BD0-412A-9C8E-E4EFC56B13ED}" srcOrd="1" destOrd="0" presId="urn:microsoft.com/office/officeart/2005/8/layout/list1"/>
    <dgm:cxn modelId="{E8A6CD87-5B5D-4938-9899-7BE84CED65EB}" type="presParOf" srcId="{7DA22B44-CFD4-4646-B75E-5B7C044B6878}" destId="{ADB29C9E-9942-4AF2-8D1B-F67DEC2D5B25}" srcOrd="1" destOrd="0" presId="urn:microsoft.com/office/officeart/2005/8/layout/list1"/>
    <dgm:cxn modelId="{DEACC69D-E9CA-4F13-B7DE-CB1478792990}" type="presParOf" srcId="{7DA22B44-CFD4-4646-B75E-5B7C044B6878}" destId="{44EA55F6-C132-4B3D-AF4A-10CCB1341B0A}" srcOrd="2" destOrd="0" presId="urn:microsoft.com/office/officeart/2005/8/layout/list1"/>
    <dgm:cxn modelId="{D1966CA7-8BC2-4DA3-9676-BCAFA0CE7A4E}" type="presParOf" srcId="{7DA22B44-CFD4-4646-B75E-5B7C044B6878}" destId="{87DD196F-CA94-44BF-9FB4-1389BCE9FF68}" srcOrd="3" destOrd="0" presId="urn:microsoft.com/office/officeart/2005/8/layout/list1"/>
    <dgm:cxn modelId="{CAFB8AE9-7A95-4497-B85D-16C09B7A4C31}" type="presParOf" srcId="{7DA22B44-CFD4-4646-B75E-5B7C044B6878}" destId="{71FB40D0-128E-40F4-A5C6-4BC88E0A5361}" srcOrd="4" destOrd="0" presId="urn:microsoft.com/office/officeart/2005/8/layout/list1"/>
    <dgm:cxn modelId="{9B32B11E-960E-4B07-B4D7-CE21904DDE25}" type="presParOf" srcId="{71FB40D0-128E-40F4-A5C6-4BC88E0A5361}" destId="{F34E4720-8F26-413C-8681-52308C75C940}" srcOrd="0" destOrd="0" presId="urn:microsoft.com/office/officeart/2005/8/layout/list1"/>
    <dgm:cxn modelId="{4AE8ECE5-63DC-4BB2-BFA1-003F83CB9DFA}" type="presParOf" srcId="{71FB40D0-128E-40F4-A5C6-4BC88E0A5361}" destId="{8FC0276D-8EDE-44AD-ACB9-9E03B1D67EC9}" srcOrd="1" destOrd="0" presId="urn:microsoft.com/office/officeart/2005/8/layout/list1"/>
    <dgm:cxn modelId="{4732D55E-40BE-4C0F-A90D-F611A72407FD}" type="presParOf" srcId="{7DA22B44-CFD4-4646-B75E-5B7C044B6878}" destId="{DB962046-7C60-402E-A3A0-4454BFBF62EB}" srcOrd="5" destOrd="0" presId="urn:microsoft.com/office/officeart/2005/8/layout/list1"/>
    <dgm:cxn modelId="{9591F180-EACB-4621-9D7B-64FD63F83992}" type="presParOf" srcId="{7DA22B44-CFD4-4646-B75E-5B7C044B6878}" destId="{78DF2FF7-6669-401C-822B-EC10E320879A}" srcOrd="6" destOrd="0" presId="urn:microsoft.com/office/officeart/2005/8/layout/list1"/>
    <dgm:cxn modelId="{7284620C-0EE8-4CA3-BEC0-9209617DF208}" type="presParOf" srcId="{7DA22B44-CFD4-4646-B75E-5B7C044B6878}" destId="{3DA50C30-5171-48EC-AC46-B99D6303DB1A}" srcOrd="7" destOrd="0" presId="urn:microsoft.com/office/officeart/2005/8/layout/list1"/>
    <dgm:cxn modelId="{988B24FB-53C7-4321-92B6-BCB4B292DFBB}" type="presParOf" srcId="{7DA22B44-CFD4-4646-B75E-5B7C044B6878}" destId="{0C5230E5-770B-43BA-AFB0-CB3673F68338}" srcOrd="8" destOrd="0" presId="urn:microsoft.com/office/officeart/2005/8/layout/list1"/>
    <dgm:cxn modelId="{B072B7E2-A4A3-48F3-8C60-DAB243A8020B}" type="presParOf" srcId="{0C5230E5-770B-43BA-AFB0-CB3673F68338}" destId="{CA4658D1-5A9F-4F37-8EDA-11A4C7CBB4DA}" srcOrd="0" destOrd="0" presId="urn:microsoft.com/office/officeart/2005/8/layout/list1"/>
    <dgm:cxn modelId="{58CF1730-4C81-47D1-A555-094820D80EC7}" type="presParOf" srcId="{0C5230E5-770B-43BA-AFB0-CB3673F68338}" destId="{E9E72054-B474-424D-89BE-34C8D4A5D239}" srcOrd="1" destOrd="0" presId="urn:microsoft.com/office/officeart/2005/8/layout/list1"/>
    <dgm:cxn modelId="{87CD7E31-CE3C-4E3D-85DC-F1878FE3233E}" type="presParOf" srcId="{7DA22B44-CFD4-4646-B75E-5B7C044B6878}" destId="{50ACB4CF-C036-4920-BB1C-031E883949EB}" srcOrd="9" destOrd="0" presId="urn:microsoft.com/office/officeart/2005/8/layout/list1"/>
    <dgm:cxn modelId="{500F61F3-937D-4640-8A76-EDB2BB5C43DA}" type="presParOf" srcId="{7DA22B44-CFD4-4646-B75E-5B7C044B6878}" destId="{0D2AF56B-6BE4-41E5-8612-8FAA5792C5A4}" srcOrd="10" destOrd="0" presId="urn:microsoft.com/office/officeart/2005/8/layout/list1"/>
    <dgm:cxn modelId="{F7C54707-A693-4D03-AC53-BA042E57C300}" type="presParOf" srcId="{7DA22B44-CFD4-4646-B75E-5B7C044B6878}" destId="{6EE30273-05F4-4973-B12A-8492A555F11F}" srcOrd="11" destOrd="0" presId="urn:microsoft.com/office/officeart/2005/8/layout/list1"/>
    <dgm:cxn modelId="{30409D09-92FB-41EC-BA83-A5456051E94E}" type="presParOf" srcId="{7DA22B44-CFD4-4646-B75E-5B7C044B6878}" destId="{04E0F011-5F0B-493B-B095-EC1D602FFE73}" srcOrd="12" destOrd="0" presId="urn:microsoft.com/office/officeart/2005/8/layout/list1"/>
    <dgm:cxn modelId="{F7F79DB7-E48D-4581-BD31-4789AAA6C972}" type="presParOf" srcId="{04E0F011-5F0B-493B-B095-EC1D602FFE73}" destId="{4F09F63F-BEC3-4618-85C0-96F57AB7EEB0}" srcOrd="0" destOrd="0" presId="urn:microsoft.com/office/officeart/2005/8/layout/list1"/>
    <dgm:cxn modelId="{103B98D5-40DC-49BE-95F1-27BE3CFF64A8}" type="presParOf" srcId="{04E0F011-5F0B-493B-B095-EC1D602FFE73}" destId="{AA87FD98-ECFE-4DB4-8DF3-C7D35CB535B8}" srcOrd="1" destOrd="0" presId="urn:microsoft.com/office/officeart/2005/8/layout/list1"/>
    <dgm:cxn modelId="{B993E654-131C-40D9-BB56-962F5654A5F2}" type="presParOf" srcId="{7DA22B44-CFD4-4646-B75E-5B7C044B6878}" destId="{964856DB-CADB-4F01-A969-A844867AAA15}" srcOrd="13" destOrd="0" presId="urn:microsoft.com/office/officeart/2005/8/layout/list1"/>
    <dgm:cxn modelId="{C24EA9D1-249B-46AD-993E-7A99C6695017}" type="presParOf" srcId="{7DA22B44-CFD4-4646-B75E-5B7C044B6878}" destId="{97524FFB-6471-40E6-B4F8-32C0FACA3614}" srcOrd="14" destOrd="0" presId="urn:microsoft.com/office/officeart/2005/8/layout/list1"/>
    <dgm:cxn modelId="{54AC4894-4853-4B66-8250-8B91A7CA9B05}" type="presParOf" srcId="{7DA22B44-CFD4-4646-B75E-5B7C044B6878}" destId="{478CFBBA-C56C-4048-A1B2-91687180C4BA}" srcOrd="15" destOrd="0" presId="urn:microsoft.com/office/officeart/2005/8/layout/list1"/>
    <dgm:cxn modelId="{A89F0F53-A02C-4174-BEF8-0F1952EEA283}" type="presParOf" srcId="{7DA22B44-CFD4-4646-B75E-5B7C044B6878}" destId="{DFA34CE2-55FF-46CD-B637-8C2D3DF731CA}" srcOrd="16" destOrd="0" presId="urn:microsoft.com/office/officeart/2005/8/layout/list1"/>
    <dgm:cxn modelId="{A118B306-6F08-4D32-ACDD-8783DC41A228}" type="presParOf" srcId="{DFA34CE2-55FF-46CD-B637-8C2D3DF731CA}" destId="{B5C549BB-B686-41D0-9B11-9DB785EAAAC2}" srcOrd="0" destOrd="0" presId="urn:microsoft.com/office/officeart/2005/8/layout/list1"/>
    <dgm:cxn modelId="{F2EBA29D-F985-4B68-B2BA-75C28573C680}" type="presParOf" srcId="{DFA34CE2-55FF-46CD-B637-8C2D3DF731CA}" destId="{FCD70757-8EBD-4569-9A99-F6936C0AF4B4}" srcOrd="1" destOrd="0" presId="urn:microsoft.com/office/officeart/2005/8/layout/list1"/>
    <dgm:cxn modelId="{113BB05C-5D80-454F-906E-61D8C3CDFCCF}" type="presParOf" srcId="{7DA22B44-CFD4-4646-B75E-5B7C044B6878}" destId="{46A6CB16-3833-4362-BC3B-82D6B9877B3D}" srcOrd="17" destOrd="0" presId="urn:microsoft.com/office/officeart/2005/8/layout/list1"/>
    <dgm:cxn modelId="{362EA0DA-5DC8-4504-B311-266CD2D10FE9}" type="presParOf" srcId="{7DA22B44-CFD4-4646-B75E-5B7C044B6878}" destId="{304E428A-49DB-489D-AC5F-5F269B206849}" srcOrd="18" destOrd="0" presId="urn:microsoft.com/office/officeart/2005/8/layout/list1"/>
    <dgm:cxn modelId="{B331C299-30C0-4C7A-B7B2-E3C676073A9A}" type="presParOf" srcId="{7DA22B44-CFD4-4646-B75E-5B7C044B6878}" destId="{0E9C1019-CB4C-4F72-8399-F3D9DB82296A}" srcOrd="19" destOrd="0" presId="urn:microsoft.com/office/officeart/2005/8/layout/list1"/>
    <dgm:cxn modelId="{BFD5C3F3-676A-4127-A6A6-81DE02BBAE7E}" type="presParOf" srcId="{7DA22B44-CFD4-4646-B75E-5B7C044B6878}" destId="{9212DD8B-DA92-42E3-9DB5-49577CA2C4CA}" srcOrd="20" destOrd="0" presId="urn:microsoft.com/office/officeart/2005/8/layout/list1"/>
    <dgm:cxn modelId="{2FACF2F9-8EAC-4678-B412-501CBD03AEBE}" type="presParOf" srcId="{9212DD8B-DA92-42E3-9DB5-49577CA2C4CA}" destId="{AD98D40A-CE49-4FC9-B907-0C732F2450A8}" srcOrd="0" destOrd="0" presId="urn:microsoft.com/office/officeart/2005/8/layout/list1"/>
    <dgm:cxn modelId="{5CD0DFB3-FC64-4CE9-B723-B5E98810D539}" type="presParOf" srcId="{9212DD8B-DA92-42E3-9DB5-49577CA2C4CA}" destId="{6832CE01-8BDE-43E2-B79F-4CD1434C8AB9}" srcOrd="1" destOrd="0" presId="urn:microsoft.com/office/officeart/2005/8/layout/list1"/>
    <dgm:cxn modelId="{281C2205-1E39-49EE-AF58-7DB530E9DE80}" type="presParOf" srcId="{7DA22B44-CFD4-4646-B75E-5B7C044B6878}" destId="{05A3D8A7-02AD-4FC6-93F6-4AB57955A953}" srcOrd="21" destOrd="0" presId="urn:microsoft.com/office/officeart/2005/8/layout/list1"/>
    <dgm:cxn modelId="{3C6E297F-ADAD-41D6-92F2-CC267DF44911}" type="presParOf" srcId="{7DA22B44-CFD4-4646-B75E-5B7C044B6878}" destId="{4CC5B598-45C1-477A-A423-14928842CC81}" srcOrd="22" destOrd="0" presId="urn:microsoft.com/office/officeart/2005/8/layout/list1"/>
    <dgm:cxn modelId="{3674827E-0806-49FC-82B1-E417FC8C31DA}" type="presParOf" srcId="{7DA22B44-CFD4-4646-B75E-5B7C044B6878}" destId="{ACCD778E-9D18-4D54-99CD-EA9C58AB7308}" srcOrd="23" destOrd="0" presId="urn:microsoft.com/office/officeart/2005/8/layout/list1"/>
    <dgm:cxn modelId="{0639CC03-FADC-4F03-A049-40A0466CD23A}" type="presParOf" srcId="{7DA22B44-CFD4-4646-B75E-5B7C044B6878}" destId="{437A0D76-E702-49AD-BAC3-F988600A3AC3}" srcOrd="24" destOrd="0" presId="urn:microsoft.com/office/officeart/2005/8/layout/list1"/>
    <dgm:cxn modelId="{BBEFA912-55A5-4C44-BBA8-1216B03BE186}" type="presParOf" srcId="{437A0D76-E702-49AD-BAC3-F988600A3AC3}" destId="{572F6AFD-2F80-4637-B606-35CF48CAF217}" srcOrd="0" destOrd="0" presId="urn:microsoft.com/office/officeart/2005/8/layout/list1"/>
    <dgm:cxn modelId="{57FB524F-AFDA-4A52-84C9-800BC4FE953B}" type="presParOf" srcId="{437A0D76-E702-49AD-BAC3-F988600A3AC3}" destId="{BDCECD1F-BDFE-43A1-9353-B64F6628A22C}" srcOrd="1" destOrd="0" presId="urn:microsoft.com/office/officeart/2005/8/layout/list1"/>
    <dgm:cxn modelId="{BBDC6497-3180-4A04-A840-329BE7722D38}" type="presParOf" srcId="{7DA22B44-CFD4-4646-B75E-5B7C044B6878}" destId="{ADECE115-0D21-4F21-8122-67830D8DB433}" srcOrd="25" destOrd="0" presId="urn:microsoft.com/office/officeart/2005/8/layout/list1"/>
    <dgm:cxn modelId="{DAC8A066-8EC8-462E-B0FD-052341444812}" type="presParOf" srcId="{7DA22B44-CFD4-4646-B75E-5B7C044B6878}" destId="{4A1E9B56-0A09-43A2-A956-4D67B1875EC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B3661A-AEF6-4ACE-8B53-05D0CA494446}"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ABB0294D-BF5A-46F1-935B-DF260ADCB01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Tenure boxplot</a:t>
          </a:r>
        </a:p>
      </dgm:t>
    </dgm:pt>
    <dgm:pt modelId="{2DDFB307-CBA3-47BF-9A63-D20FCA7BE2F8}" type="sibTrans" cxnId="{898A7F6B-236F-4AC7-AD46-062F6C370F66}">
      <dgm:prSet/>
      <dgm:spPr/>
      <dgm:t>
        <a:bodyPr/>
        <a:lstStyle/>
        <a:p>
          <a:endParaRPr lang="en-US"/>
        </a:p>
      </dgm:t>
    </dgm:pt>
    <dgm:pt modelId="{A1AE830D-B054-4EC3-9754-DD38FC53E109}" type="parTrans" cxnId="{898A7F6B-236F-4AC7-AD46-062F6C370F66}">
      <dgm:prSet/>
      <dgm:spPr/>
      <dgm:t>
        <a:bodyPr/>
        <a:lstStyle/>
        <a:p>
          <a:endParaRPr lang="en-US"/>
        </a:p>
      </dgm:t>
    </dgm:pt>
    <dgm:pt modelId="{C3475986-D165-49A9-A82C-640342D42C05}" type="pres">
      <dgm:prSet presAssocID="{9AB3661A-AEF6-4ACE-8B53-05D0CA494446}" presName="Name0" presStyleCnt="0">
        <dgm:presLayoutVars>
          <dgm:chMax/>
          <dgm:chPref/>
          <dgm:dir/>
        </dgm:presLayoutVars>
      </dgm:prSet>
      <dgm:spPr/>
    </dgm:pt>
    <dgm:pt modelId="{98EA927F-0D6A-4C80-AFCA-23D004B32437}" type="pres">
      <dgm:prSet presAssocID="{ABB0294D-BF5A-46F1-935B-DF260ADCB01A}" presName="composite" presStyleCnt="0">
        <dgm:presLayoutVars>
          <dgm:chMax val="1"/>
          <dgm:chPref val="1"/>
        </dgm:presLayoutVars>
      </dgm:prSet>
      <dgm:spPr/>
    </dgm:pt>
    <dgm:pt modelId="{E55F1C2D-DB0A-478B-800A-F5C1A9A93EAC}" type="pres">
      <dgm:prSet presAssocID="{ABB0294D-BF5A-46F1-935B-DF260ADCB01A}" presName="Accent" presStyleLbl="trAlignAcc1" presStyleIdx="0" presStyleCnt="1">
        <dgm:presLayoutVars>
          <dgm:chMax val="0"/>
          <dgm:chPref val="0"/>
        </dgm:presLayoutVars>
      </dgm:prSet>
      <dgm:spPr/>
    </dgm:pt>
    <dgm:pt modelId="{D24B0A22-BF14-4D67-9655-2EAC7616E1D3}" type="pres">
      <dgm:prSet presAssocID="{ABB0294D-BF5A-46F1-935B-DF260ADCB01A}"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dgm:spPr>
    </dgm:pt>
    <dgm:pt modelId="{9149BD1A-D43B-4177-BDD9-FD8D352285F8}" type="pres">
      <dgm:prSet presAssocID="{ABB0294D-BF5A-46F1-935B-DF260ADCB01A}" presName="ChildComposite" presStyleCnt="0"/>
      <dgm:spPr/>
    </dgm:pt>
    <dgm:pt modelId="{606977F8-36EE-4A18-921A-1F1C9E2DEE3E}" type="pres">
      <dgm:prSet presAssocID="{ABB0294D-BF5A-46F1-935B-DF260ADCB01A}" presName="Child" presStyleLbl="node1" presStyleIdx="0" presStyleCnt="0">
        <dgm:presLayoutVars>
          <dgm:chMax val="0"/>
          <dgm:chPref val="0"/>
          <dgm:bulletEnabled val="1"/>
        </dgm:presLayoutVars>
      </dgm:prSet>
      <dgm:spPr/>
    </dgm:pt>
    <dgm:pt modelId="{DA89DF1F-166F-4BC3-896B-62F2D3D82CEC}" type="pres">
      <dgm:prSet presAssocID="{ABB0294D-BF5A-46F1-935B-DF260ADCB01A}" presName="Parent" presStyleLbl="revTx" presStyleIdx="0" presStyleCnt="1">
        <dgm:presLayoutVars>
          <dgm:chMax val="1"/>
          <dgm:chPref val="0"/>
          <dgm:bulletEnabled val="1"/>
        </dgm:presLayoutVars>
      </dgm:prSet>
      <dgm:spPr/>
    </dgm:pt>
  </dgm:ptLst>
  <dgm:cxnLst>
    <dgm:cxn modelId="{CEBC23EB-9BFD-4514-BA99-2907EE876673}" type="presOf" srcId="{9AB3661A-AEF6-4ACE-8B53-05D0CA494446}" destId="{C3475986-D165-49A9-A82C-640342D42C05}" srcOrd="0" destOrd="0" presId="urn:microsoft.com/office/officeart/2008/layout/CaptionedPictures"/>
    <dgm:cxn modelId="{43B6E771-1416-41B4-979B-5030EF38EC3A}" type="presOf" srcId="{ABB0294D-BF5A-46F1-935B-DF260ADCB01A}" destId="{DA89DF1F-166F-4BC3-896B-62F2D3D82CEC}" srcOrd="0" destOrd="0" presId="urn:microsoft.com/office/officeart/2008/layout/CaptionedPictures"/>
    <dgm:cxn modelId="{898A7F6B-236F-4AC7-AD46-062F6C370F66}" srcId="{9AB3661A-AEF6-4ACE-8B53-05D0CA494446}" destId="{ABB0294D-BF5A-46F1-935B-DF260ADCB01A}" srcOrd="0" destOrd="0" parTransId="{A1AE830D-B054-4EC3-9754-DD38FC53E109}" sibTransId="{2DDFB307-CBA3-47BF-9A63-D20FCA7BE2F8}"/>
    <dgm:cxn modelId="{DF84A7EC-8577-4F1D-A75B-95700D10E18F}" type="presParOf" srcId="{C3475986-D165-49A9-A82C-640342D42C05}" destId="{98EA927F-0D6A-4C80-AFCA-23D004B32437}" srcOrd="0" destOrd="0" presId="urn:microsoft.com/office/officeart/2008/layout/CaptionedPictures"/>
    <dgm:cxn modelId="{21591CFA-4F6B-4FB8-A392-2624783C487B}" type="presParOf" srcId="{98EA927F-0D6A-4C80-AFCA-23D004B32437}" destId="{E55F1C2D-DB0A-478B-800A-F5C1A9A93EAC}" srcOrd="0" destOrd="0" presId="urn:microsoft.com/office/officeart/2008/layout/CaptionedPictures"/>
    <dgm:cxn modelId="{3555D00D-2E6E-4FBD-B6F5-567878AA933F}" type="presParOf" srcId="{98EA927F-0D6A-4C80-AFCA-23D004B32437}" destId="{D24B0A22-BF14-4D67-9655-2EAC7616E1D3}" srcOrd="1" destOrd="0" presId="urn:microsoft.com/office/officeart/2008/layout/CaptionedPictures"/>
    <dgm:cxn modelId="{F8FFF265-96C3-435D-B26D-B2E63A53BD0A}" type="presParOf" srcId="{98EA927F-0D6A-4C80-AFCA-23D004B32437}" destId="{9149BD1A-D43B-4177-BDD9-FD8D352285F8}" srcOrd="2" destOrd="0" presId="urn:microsoft.com/office/officeart/2008/layout/CaptionedPictures"/>
    <dgm:cxn modelId="{9681077B-C20E-490B-AB24-CB33D14AB505}" type="presParOf" srcId="{9149BD1A-D43B-4177-BDD9-FD8D352285F8}" destId="{606977F8-36EE-4A18-921A-1F1C9E2DEE3E}" srcOrd="0" destOrd="0" presId="urn:microsoft.com/office/officeart/2008/layout/CaptionedPictures"/>
    <dgm:cxn modelId="{683E3B94-3EE6-4937-BE93-E7A3D8FD3C0A}" type="presParOf" srcId="{9149BD1A-D43B-4177-BDD9-FD8D352285F8}" destId="{DA89DF1F-166F-4BC3-896B-62F2D3D82CEC}"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27AFB-15D9-4AE3-ACB1-D7050F59023D}" type="doc">
      <dgm:prSet loTypeId="urn:microsoft.com/office/officeart/2008/layout/CaptionedPictures" loCatId="picture" qsTypeId="urn:microsoft.com/office/officeart/2005/8/quickstyle/simple1" qsCatId="simple" csTypeId="urn:microsoft.com/office/officeart/2005/8/colors/colorful1" csCatId="colorful" phldr="1"/>
      <dgm:spPr/>
    </dgm:pt>
    <dgm:pt modelId="{06672A3A-256A-4AAD-8F0F-6303FC44E8B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a:t>Monthly charge boxplot</a:t>
          </a:r>
        </a:p>
      </dgm:t>
    </dgm:pt>
    <dgm:pt modelId="{C1CD37FC-5363-4725-BA6D-8560CBF2CD96}" type="parTrans" cxnId="{18D6F1D1-D009-4DC8-B31F-F1F475FB6512}">
      <dgm:prSet/>
      <dgm:spPr/>
      <dgm:t>
        <a:bodyPr/>
        <a:lstStyle/>
        <a:p>
          <a:endParaRPr lang="en-US"/>
        </a:p>
      </dgm:t>
    </dgm:pt>
    <dgm:pt modelId="{06F9FC69-BD61-41CE-A485-26142E63DBF7}" type="sibTrans" cxnId="{18D6F1D1-D009-4DC8-B31F-F1F475FB6512}">
      <dgm:prSet/>
      <dgm:spPr/>
      <dgm:t>
        <a:bodyPr/>
        <a:lstStyle/>
        <a:p>
          <a:endParaRPr lang="en-US"/>
        </a:p>
      </dgm:t>
    </dgm:pt>
    <dgm:pt modelId="{9EC24563-46A6-4D64-9556-2A3C3D911DB6}" type="pres">
      <dgm:prSet presAssocID="{0BD27AFB-15D9-4AE3-ACB1-D7050F59023D}" presName="Name0" presStyleCnt="0">
        <dgm:presLayoutVars>
          <dgm:chMax/>
          <dgm:chPref/>
          <dgm:dir/>
        </dgm:presLayoutVars>
      </dgm:prSet>
      <dgm:spPr/>
    </dgm:pt>
    <dgm:pt modelId="{7A4DC90F-335F-4922-A8D5-A3D0AC332BBB}" type="pres">
      <dgm:prSet presAssocID="{06672A3A-256A-4AAD-8F0F-6303FC44E8B1}" presName="composite" presStyleCnt="0">
        <dgm:presLayoutVars>
          <dgm:chMax val="1"/>
          <dgm:chPref val="1"/>
        </dgm:presLayoutVars>
      </dgm:prSet>
      <dgm:spPr/>
    </dgm:pt>
    <dgm:pt modelId="{B810EAC9-D698-425E-B531-BAC662FA5269}" type="pres">
      <dgm:prSet presAssocID="{06672A3A-256A-4AAD-8F0F-6303FC44E8B1}" presName="Accent" presStyleLbl="trAlignAcc1" presStyleIdx="0" presStyleCnt="1">
        <dgm:presLayoutVars>
          <dgm:chMax val="0"/>
          <dgm:chPref val="0"/>
        </dgm:presLayoutVars>
      </dgm:prSet>
      <dgm:spPr/>
    </dgm:pt>
    <dgm:pt modelId="{5E1CED97-A729-4B5B-A82E-4EC667CCD782}" type="pres">
      <dgm:prSet presAssocID="{06672A3A-256A-4AAD-8F0F-6303FC44E8B1}"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dgm:spPr>
    </dgm:pt>
    <dgm:pt modelId="{13B60BE4-03CF-4455-80EF-C886A6090DF3}" type="pres">
      <dgm:prSet presAssocID="{06672A3A-256A-4AAD-8F0F-6303FC44E8B1}" presName="ChildComposite" presStyleCnt="0"/>
      <dgm:spPr/>
    </dgm:pt>
    <dgm:pt modelId="{560CFBF8-9D3B-4EDA-AE93-ADE255D49741}" type="pres">
      <dgm:prSet presAssocID="{06672A3A-256A-4AAD-8F0F-6303FC44E8B1}" presName="Child" presStyleLbl="node1" presStyleIdx="0" presStyleCnt="0">
        <dgm:presLayoutVars>
          <dgm:chMax val="0"/>
          <dgm:chPref val="0"/>
          <dgm:bulletEnabled val="1"/>
        </dgm:presLayoutVars>
      </dgm:prSet>
      <dgm:spPr/>
    </dgm:pt>
    <dgm:pt modelId="{7978221C-1FFD-45B1-9B71-3866EFB97756}" type="pres">
      <dgm:prSet presAssocID="{06672A3A-256A-4AAD-8F0F-6303FC44E8B1}" presName="Parent" presStyleLbl="revTx" presStyleIdx="0" presStyleCnt="1">
        <dgm:presLayoutVars>
          <dgm:chMax val="1"/>
          <dgm:chPref val="0"/>
          <dgm:bulletEnabled val="1"/>
        </dgm:presLayoutVars>
      </dgm:prSet>
      <dgm:spPr/>
    </dgm:pt>
  </dgm:ptLst>
  <dgm:cxnLst>
    <dgm:cxn modelId="{18D6F1D1-D009-4DC8-B31F-F1F475FB6512}" srcId="{0BD27AFB-15D9-4AE3-ACB1-D7050F59023D}" destId="{06672A3A-256A-4AAD-8F0F-6303FC44E8B1}" srcOrd="0" destOrd="0" parTransId="{C1CD37FC-5363-4725-BA6D-8560CBF2CD96}" sibTransId="{06F9FC69-BD61-41CE-A485-26142E63DBF7}"/>
    <dgm:cxn modelId="{52A68006-F3C7-4F81-80D9-12A249D2933F}" type="presOf" srcId="{0BD27AFB-15D9-4AE3-ACB1-D7050F59023D}" destId="{9EC24563-46A6-4D64-9556-2A3C3D911DB6}" srcOrd="0" destOrd="0" presId="urn:microsoft.com/office/officeart/2008/layout/CaptionedPictures"/>
    <dgm:cxn modelId="{EC10D06B-7355-4F4B-814B-332FC22584B4}" type="presOf" srcId="{06672A3A-256A-4AAD-8F0F-6303FC44E8B1}" destId="{7978221C-1FFD-45B1-9B71-3866EFB97756}" srcOrd="0" destOrd="0" presId="urn:microsoft.com/office/officeart/2008/layout/CaptionedPictures"/>
    <dgm:cxn modelId="{11A5E18C-4BEC-4823-BF9B-4BF56C4517C7}" type="presParOf" srcId="{9EC24563-46A6-4D64-9556-2A3C3D911DB6}" destId="{7A4DC90F-335F-4922-A8D5-A3D0AC332BBB}" srcOrd="0" destOrd="0" presId="urn:microsoft.com/office/officeart/2008/layout/CaptionedPictures"/>
    <dgm:cxn modelId="{02A0E8E3-9DC4-4512-B1F2-EC9C0E9D4984}" type="presParOf" srcId="{7A4DC90F-335F-4922-A8D5-A3D0AC332BBB}" destId="{B810EAC9-D698-425E-B531-BAC662FA5269}" srcOrd="0" destOrd="0" presId="urn:microsoft.com/office/officeart/2008/layout/CaptionedPictures"/>
    <dgm:cxn modelId="{6E641365-25DD-4F66-819E-750B6D0B9377}" type="presParOf" srcId="{7A4DC90F-335F-4922-A8D5-A3D0AC332BBB}" destId="{5E1CED97-A729-4B5B-A82E-4EC667CCD782}" srcOrd="1" destOrd="0" presId="urn:microsoft.com/office/officeart/2008/layout/CaptionedPictures"/>
    <dgm:cxn modelId="{47A7DE8A-3F2E-4FA7-A027-EFFFD4080137}" type="presParOf" srcId="{7A4DC90F-335F-4922-A8D5-A3D0AC332BBB}" destId="{13B60BE4-03CF-4455-80EF-C886A6090DF3}" srcOrd="2" destOrd="0" presId="urn:microsoft.com/office/officeart/2008/layout/CaptionedPictures"/>
    <dgm:cxn modelId="{4F4B70CA-300A-4520-B95A-5E5213BF6BE6}" type="presParOf" srcId="{13B60BE4-03CF-4455-80EF-C886A6090DF3}" destId="{560CFBF8-9D3B-4EDA-AE93-ADE255D49741}" srcOrd="0" destOrd="0" presId="urn:microsoft.com/office/officeart/2008/layout/CaptionedPictures"/>
    <dgm:cxn modelId="{EC7AB7EB-0128-4C2E-A74D-F688EC526229}" type="presParOf" srcId="{13B60BE4-03CF-4455-80EF-C886A6090DF3}" destId="{7978221C-1FFD-45B1-9B71-3866EFB97756}"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308D4-FD43-4C57-9EC5-E3A136E8C6AA}"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2FF9C716-CF75-43AC-A19C-033C38C3765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a:t>Total Charge boxplot</a:t>
          </a:r>
        </a:p>
      </dgm:t>
    </dgm:pt>
    <dgm:pt modelId="{5B7EA5F8-4D3D-48D2-A9FA-DB68A86D7087}" type="parTrans" cxnId="{16312C0E-CCAF-4940-816C-68976F31A340}">
      <dgm:prSet/>
      <dgm:spPr/>
      <dgm:t>
        <a:bodyPr/>
        <a:lstStyle/>
        <a:p>
          <a:endParaRPr lang="en-US"/>
        </a:p>
      </dgm:t>
    </dgm:pt>
    <dgm:pt modelId="{E518EA7D-BC84-4474-B394-DD08FEE39F85}" type="sibTrans" cxnId="{16312C0E-CCAF-4940-816C-68976F31A340}">
      <dgm:prSet/>
      <dgm:spPr/>
      <dgm:t>
        <a:bodyPr/>
        <a:lstStyle/>
        <a:p>
          <a:endParaRPr lang="en-US"/>
        </a:p>
      </dgm:t>
    </dgm:pt>
    <dgm:pt modelId="{CA167B91-3642-4399-BAB9-DC039AE6AD8B}" type="pres">
      <dgm:prSet presAssocID="{D5F308D4-FD43-4C57-9EC5-E3A136E8C6AA}" presName="Name0" presStyleCnt="0">
        <dgm:presLayoutVars>
          <dgm:chMax/>
          <dgm:chPref/>
          <dgm:dir/>
        </dgm:presLayoutVars>
      </dgm:prSet>
      <dgm:spPr/>
    </dgm:pt>
    <dgm:pt modelId="{701DC906-D810-448F-8C60-D9046BAD1696}" type="pres">
      <dgm:prSet presAssocID="{2FF9C716-CF75-43AC-A19C-033C38C3765E}" presName="composite" presStyleCnt="0">
        <dgm:presLayoutVars>
          <dgm:chMax val="1"/>
          <dgm:chPref val="1"/>
        </dgm:presLayoutVars>
      </dgm:prSet>
      <dgm:spPr/>
    </dgm:pt>
    <dgm:pt modelId="{4CA190C4-75BF-4F68-B27F-BEE7AE5F3AE3}" type="pres">
      <dgm:prSet presAssocID="{2FF9C716-CF75-43AC-A19C-033C38C3765E}" presName="Accent" presStyleLbl="trAlignAcc1" presStyleIdx="0" presStyleCnt="1">
        <dgm:presLayoutVars>
          <dgm:chMax val="0"/>
          <dgm:chPref val="0"/>
        </dgm:presLayoutVars>
      </dgm:prSet>
      <dgm:spPr/>
    </dgm:pt>
    <dgm:pt modelId="{D446276F-FEB2-434C-B735-A6430204DB5D}" type="pres">
      <dgm:prSet presAssocID="{2FF9C716-CF75-43AC-A19C-033C38C3765E}"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dgm:spPr>
    </dgm:pt>
    <dgm:pt modelId="{6B5FEB65-2419-4518-A8E9-7A0F52B1B8C2}" type="pres">
      <dgm:prSet presAssocID="{2FF9C716-CF75-43AC-A19C-033C38C3765E}" presName="ChildComposite" presStyleCnt="0"/>
      <dgm:spPr/>
    </dgm:pt>
    <dgm:pt modelId="{B6AD2007-1EFE-4D06-B4DE-69473C1629FB}" type="pres">
      <dgm:prSet presAssocID="{2FF9C716-CF75-43AC-A19C-033C38C3765E}" presName="Child" presStyleLbl="node1" presStyleIdx="0" presStyleCnt="0">
        <dgm:presLayoutVars>
          <dgm:chMax val="0"/>
          <dgm:chPref val="0"/>
          <dgm:bulletEnabled val="1"/>
        </dgm:presLayoutVars>
      </dgm:prSet>
      <dgm:spPr/>
    </dgm:pt>
    <dgm:pt modelId="{7782E439-98AE-4B7C-A7A5-A05B2B466EC6}" type="pres">
      <dgm:prSet presAssocID="{2FF9C716-CF75-43AC-A19C-033C38C3765E}" presName="Parent" presStyleLbl="revTx" presStyleIdx="0" presStyleCnt="1">
        <dgm:presLayoutVars>
          <dgm:chMax val="1"/>
          <dgm:chPref val="0"/>
          <dgm:bulletEnabled val="1"/>
        </dgm:presLayoutVars>
      </dgm:prSet>
      <dgm:spPr/>
    </dgm:pt>
  </dgm:ptLst>
  <dgm:cxnLst>
    <dgm:cxn modelId="{16312C0E-CCAF-4940-816C-68976F31A340}" srcId="{D5F308D4-FD43-4C57-9EC5-E3A136E8C6AA}" destId="{2FF9C716-CF75-43AC-A19C-033C38C3765E}" srcOrd="0" destOrd="0" parTransId="{5B7EA5F8-4D3D-48D2-A9FA-DB68A86D7087}" sibTransId="{E518EA7D-BC84-4474-B394-DD08FEE39F85}"/>
    <dgm:cxn modelId="{828FDA04-D4FC-4B16-B863-5DB32192F86A}" type="presOf" srcId="{2FF9C716-CF75-43AC-A19C-033C38C3765E}" destId="{7782E439-98AE-4B7C-A7A5-A05B2B466EC6}" srcOrd="0" destOrd="0" presId="urn:microsoft.com/office/officeart/2008/layout/CaptionedPictures"/>
    <dgm:cxn modelId="{3E5CE5E6-A446-4515-AB17-09982F973103}" type="presOf" srcId="{D5F308D4-FD43-4C57-9EC5-E3A136E8C6AA}" destId="{CA167B91-3642-4399-BAB9-DC039AE6AD8B}" srcOrd="0" destOrd="0" presId="urn:microsoft.com/office/officeart/2008/layout/CaptionedPictures"/>
    <dgm:cxn modelId="{632FEBB1-B81B-4999-994F-1504D12DD2B5}" type="presParOf" srcId="{CA167B91-3642-4399-BAB9-DC039AE6AD8B}" destId="{701DC906-D810-448F-8C60-D9046BAD1696}" srcOrd="0" destOrd="0" presId="urn:microsoft.com/office/officeart/2008/layout/CaptionedPictures"/>
    <dgm:cxn modelId="{FB303195-4237-4349-9E17-62BE7AFE4444}" type="presParOf" srcId="{701DC906-D810-448F-8C60-D9046BAD1696}" destId="{4CA190C4-75BF-4F68-B27F-BEE7AE5F3AE3}" srcOrd="0" destOrd="0" presId="urn:microsoft.com/office/officeart/2008/layout/CaptionedPictures"/>
    <dgm:cxn modelId="{2D3C14B0-B1C9-4215-A968-B0C3C1891602}" type="presParOf" srcId="{701DC906-D810-448F-8C60-D9046BAD1696}" destId="{D446276F-FEB2-434C-B735-A6430204DB5D}" srcOrd="1" destOrd="0" presId="urn:microsoft.com/office/officeart/2008/layout/CaptionedPictures"/>
    <dgm:cxn modelId="{34485356-5D66-44AE-9BAE-1F8080B4E22A}" type="presParOf" srcId="{701DC906-D810-448F-8C60-D9046BAD1696}" destId="{6B5FEB65-2419-4518-A8E9-7A0F52B1B8C2}" srcOrd="2" destOrd="0" presId="urn:microsoft.com/office/officeart/2008/layout/CaptionedPictures"/>
    <dgm:cxn modelId="{BE1748D5-59A7-47B9-B350-5522DE32A823}" type="presParOf" srcId="{6B5FEB65-2419-4518-A8E9-7A0F52B1B8C2}" destId="{B6AD2007-1EFE-4D06-B4DE-69473C1629FB}" srcOrd="0" destOrd="0" presId="urn:microsoft.com/office/officeart/2008/layout/CaptionedPictures"/>
    <dgm:cxn modelId="{437B8697-E803-4394-A36E-92AC9D554E72}" type="presParOf" srcId="{6B5FEB65-2419-4518-A8E9-7A0F52B1B8C2}" destId="{7782E439-98AE-4B7C-A7A5-A05B2B466EC6}" srcOrd="1" destOrd="0" presId="urn:microsoft.com/office/officeart/2008/layout/CaptionedPicture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6CE05-7677-4AAB-83CE-F98AA05FCD2C}">
      <dsp:nvSpPr>
        <dsp:cNvPr id="0" name=""/>
        <dsp:cNvSpPr/>
      </dsp:nvSpPr>
      <dsp:spPr>
        <a:xfrm>
          <a:off x="0" y="0"/>
          <a:ext cx="3487899" cy="469106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57270-C51C-4EF7-96FC-718A3AE99DDB}">
      <dsp:nvSpPr>
        <dsp:cNvPr id="0" name=""/>
        <dsp:cNvSpPr/>
      </dsp:nvSpPr>
      <dsp:spPr>
        <a:xfrm>
          <a:off x="1743949" y="471625"/>
          <a:ext cx="2267134" cy="1110462"/>
        </a:xfrm>
        <a:prstGeom prst="round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Company background</a:t>
          </a:r>
        </a:p>
      </dsp:txBody>
      <dsp:txXfrm>
        <a:off x="1798157" y="525833"/>
        <a:ext cx="2158718" cy="1002046"/>
      </dsp:txXfrm>
    </dsp:sp>
    <dsp:sp modelId="{E5EB7A37-CEB0-483A-8C19-6225244C0DB0}">
      <dsp:nvSpPr>
        <dsp:cNvPr id="0" name=""/>
        <dsp:cNvSpPr/>
      </dsp:nvSpPr>
      <dsp:spPr>
        <a:xfrm>
          <a:off x="1743949" y="1720896"/>
          <a:ext cx="2267134" cy="1110462"/>
        </a:xfrm>
        <a:prstGeom prst="round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Company business objective</a:t>
          </a:r>
        </a:p>
      </dsp:txBody>
      <dsp:txXfrm>
        <a:off x="1798157" y="1775104"/>
        <a:ext cx="2158718" cy="1002046"/>
      </dsp:txXfrm>
    </dsp:sp>
    <dsp:sp modelId="{FB3117F9-1B4F-49CC-93A5-1A9089CBF699}">
      <dsp:nvSpPr>
        <dsp:cNvPr id="0" name=""/>
        <dsp:cNvSpPr/>
      </dsp:nvSpPr>
      <dsp:spPr>
        <a:xfrm>
          <a:off x="1743949" y="2970166"/>
          <a:ext cx="2267134" cy="1110462"/>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Problem Statement</a:t>
          </a:r>
        </a:p>
      </dsp:txBody>
      <dsp:txXfrm>
        <a:off x="1798157" y="3024374"/>
        <a:ext cx="2158718" cy="10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A55F6-C132-4B3D-AF4A-10CCB1341B0A}">
      <dsp:nvSpPr>
        <dsp:cNvPr id="0" name=""/>
        <dsp:cNvSpPr/>
      </dsp:nvSpPr>
      <dsp:spPr>
        <a:xfrm>
          <a:off x="0" y="426081"/>
          <a:ext cx="10972800" cy="327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1DB733-3BD0-412A-9C8E-E4EFC56B13ED}">
      <dsp:nvSpPr>
        <dsp:cNvPr id="0" name=""/>
        <dsp:cNvSpPr/>
      </dsp:nvSpPr>
      <dsp:spPr>
        <a:xfrm>
          <a:off x="548640" y="234201"/>
          <a:ext cx="7680960" cy="3837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Business Understanding and Data Understanding</a:t>
          </a:r>
        </a:p>
      </dsp:txBody>
      <dsp:txXfrm>
        <a:off x="567374" y="252935"/>
        <a:ext cx="7643492" cy="346292"/>
      </dsp:txXfrm>
    </dsp:sp>
    <dsp:sp modelId="{78DF2FF7-6669-401C-822B-EC10E320879A}">
      <dsp:nvSpPr>
        <dsp:cNvPr id="0" name=""/>
        <dsp:cNvSpPr/>
      </dsp:nvSpPr>
      <dsp:spPr>
        <a:xfrm>
          <a:off x="0" y="1015761"/>
          <a:ext cx="10972800" cy="327600"/>
        </a:xfrm>
        <a:prstGeom prst="rect">
          <a:avLst/>
        </a:prstGeom>
        <a:solidFill>
          <a:schemeClr val="lt1">
            <a:alpha val="90000"/>
            <a:hueOff val="0"/>
            <a:satOff val="0"/>
            <a:lumOff val="0"/>
            <a:alphaOff val="0"/>
          </a:schemeClr>
        </a:solidFill>
        <a:ln w="25400" cap="flat" cmpd="sng" algn="ctr">
          <a:solidFill>
            <a:schemeClr val="accent3">
              <a:hueOff val="1875044"/>
              <a:satOff val="-2813"/>
              <a:lumOff val="-458"/>
              <a:alphaOff val="0"/>
            </a:schemeClr>
          </a:solidFill>
          <a:prstDash val="solid"/>
        </a:ln>
        <a:effectLst/>
      </dsp:spPr>
      <dsp:style>
        <a:lnRef idx="2">
          <a:scrgbClr r="0" g="0" b="0"/>
        </a:lnRef>
        <a:fillRef idx="1">
          <a:scrgbClr r="0" g="0" b="0"/>
        </a:fillRef>
        <a:effectRef idx="0">
          <a:scrgbClr r="0" g="0" b="0"/>
        </a:effectRef>
        <a:fontRef idx="minor"/>
      </dsp:style>
    </dsp:sp>
    <dsp:sp modelId="{8FC0276D-8EDE-44AD-ACB9-9E03B1D67EC9}">
      <dsp:nvSpPr>
        <dsp:cNvPr id="0" name=""/>
        <dsp:cNvSpPr/>
      </dsp:nvSpPr>
      <dsp:spPr>
        <a:xfrm>
          <a:off x="548640" y="823881"/>
          <a:ext cx="7680960" cy="383760"/>
        </a:xfrm>
        <a:prstGeom prst="roundRec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Data Cleansing and Preparation</a:t>
          </a:r>
        </a:p>
      </dsp:txBody>
      <dsp:txXfrm>
        <a:off x="567374" y="842615"/>
        <a:ext cx="7643492" cy="346292"/>
      </dsp:txXfrm>
    </dsp:sp>
    <dsp:sp modelId="{0D2AF56B-6BE4-41E5-8612-8FAA5792C5A4}">
      <dsp:nvSpPr>
        <dsp:cNvPr id="0" name=""/>
        <dsp:cNvSpPr/>
      </dsp:nvSpPr>
      <dsp:spPr>
        <a:xfrm>
          <a:off x="0" y="1605441"/>
          <a:ext cx="10972800" cy="327600"/>
        </a:xfrm>
        <a:prstGeom prst="rect">
          <a:avLst/>
        </a:prstGeom>
        <a:solidFill>
          <a:schemeClr val="lt1">
            <a:alpha val="90000"/>
            <a:hueOff val="0"/>
            <a:satOff val="0"/>
            <a:lumOff val="0"/>
            <a:alphaOff val="0"/>
          </a:schemeClr>
        </a:solidFill>
        <a:ln w="25400" cap="flat" cmpd="sng" algn="ctr">
          <a:solidFill>
            <a:schemeClr val="accent3">
              <a:hueOff val="3750088"/>
              <a:satOff val="-5627"/>
              <a:lumOff val="-915"/>
              <a:alphaOff val="0"/>
            </a:schemeClr>
          </a:solidFill>
          <a:prstDash val="solid"/>
        </a:ln>
        <a:effectLst/>
      </dsp:spPr>
      <dsp:style>
        <a:lnRef idx="2">
          <a:scrgbClr r="0" g="0" b="0"/>
        </a:lnRef>
        <a:fillRef idx="1">
          <a:scrgbClr r="0" g="0" b="0"/>
        </a:fillRef>
        <a:effectRef idx="0">
          <a:scrgbClr r="0" g="0" b="0"/>
        </a:effectRef>
        <a:fontRef idx="minor"/>
      </dsp:style>
    </dsp:sp>
    <dsp:sp modelId="{E9E72054-B474-424D-89BE-34C8D4A5D239}">
      <dsp:nvSpPr>
        <dsp:cNvPr id="0" name=""/>
        <dsp:cNvSpPr/>
      </dsp:nvSpPr>
      <dsp:spPr>
        <a:xfrm>
          <a:off x="548640" y="1413561"/>
          <a:ext cx="7680960" cy="383760"/>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Exploratory Data Analysis</a:t>
          </a:r>
        </a:p>
      </dsp:txBody>
      <dsp:txXfrm>
        <a:off x="567374" y="1432295"/>
        <a:ext cx="7643492" cy="346292"/>
      </dsp:txXfrm>
    </dsp:sp>
    <dsp:sp modelId="{97524FFB-6471-40E6-B4F8-32C0FACA3614}">
      <dsp:nvSpPr>
        <dsp:cNvPr id="0" name=""/>
        <dsp:cNvSpPr/>
      </dsp:nvSpPr>
      <dsp:spPr>
        <a:xfrm>
          <a:off x="0" y="2195121"/>
          <a:ext cx="10972800" cy="327600"/>
        </a:xfrm>
        <a:prstGeom prst="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AA87FD98-ECFE-4DB4-8DF3-C7D35CB535B8}">
      <dsp:nvSpPr>
        <dsp:cNvPr id="0" name=""/>
        <dsp:cNvSpPr/>
      </dsp:nvSpPr>
      <dsp:spPr>
        <a:xfrm>
          <a:off x="548640" y="2003241"/>
          <a:ext cx="7680960" cy="383760"/>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Data Transformation ( Conversion of Categorical into dummy variables, Numerical in standardized format)</a:t>
          </a:r>
        </a:p>
      </dsp:txBody>
      <dsp:txXfrm>
        <a:off x="567374" y="2021975"/>
        <a:ext cx="7643492" cy="346292"/>
      </dsp:txXfrm>
    </dsp:sp>
    <dsp:sp modelId="{304E428A-49DB-489D-AC5F-5F269B206849}">
      <dsp:nvSpPr>
        <dsp:cNvPr id="0" name=""/>
        <dsp:cNvSpPr/>
      </dsp:nvSpPr>
      <dsp:spPr>
        <a:xfrm>
          <a:off x="0" y="2784801"/>
          <a:ext cx="10972800" cy="327600"/>
        </a:xfrm>
        <a:prstGeom prst="rect">
          <a:avLst/>
        </a:prstGeom>
        <a:solidFill>
          <a:schemeClr val="lt1">
            <a:alpha val="90000"/>
            <a:hueOff val="0"/>
            <a:satOff val="0"/>
            <a:lumOff val="0"/>
            <a:alphaOff val="0"/>
          </a:schemeClr>
        </a:solidFill>
        <a:ln w="25400" cap="flat" cmpd="sng" algn="ctr">
          <a:solidFill>
            <a:schemeClr val="accent3">
              <a:hueOff val="7500176"/>
              <a:satOff val="-11253"/>
              <a:lumOff val="-1830"/>
              <a:alphaOff val="0"/>
            </a:schemeClr>
          </a:solidFill>
          <a:prstDash val="solid"/>
        </a:ln>
        <a:effectLst/>
      </dsp:spPr>
      <dsp:style>
        <a:lnRef idx="2">
          <a:scrgbClr r="0" g="0" b="0"/>
        </a:lnRef>
        <a:fillRef idx="1">
          <a:scrgbClr r="0" g="0" b="0"/>
        </a:fillRef>
        <a:effectRef idx="0">
          <a:scrgbClr r="0" g="0" b="0"/>
        </a:effectRef>
        <a:fontRef idx="minor"/>
      </dsp:style>
    </dsp:sp>
    <dsp:sp modelId="{FCD70757-8EBD-4569-9A99-F6936C0AF4B4}">
      <dsp:nvSpPr>
        <dsp:cNvPr id="0" name=""/>
        <dsp:cNvSpPr/>
      </dsp:nvSpPr>
      <dsp:spPr>
        <a:xfrm>
          <a:off x="548640" y="2592921"/>
          <a:ext cx="7680960" cy="383760"/>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Model Development</a:t>
          </a:r>
        </a:p>
      </dsp:txBody>
      <dsp:txXfrm>
        <a:off x="567374" y="2611655"/>
        <a:ext cx="7643492" cy="346292"/>
      </dsp:txXfrm>
    </dsp:sp>
    <dsp:sp modelId="{4CC5B598-45C1-477A-A423-14928842CC81}">
      <dsp:nvSpPr>
        <dsp:cNvPr id="0" name=""/>
        <dsp:cNvSpPr/>
      </dsp:nvSpPr>
      <dsp:spPr>
        <a:xfrm>
          <a:off x="0" y="3374481"/>
          <a:ext cx="10972800" cy="327600"/>
        </a:xfrm>
        <a:prstGeom prst="rect">
          <a:avLst/>
        </a:prstGeom>
        <a:solidFill>
          <a:schemeClr val="lt1">
            <a:alpha val="90000"/>
            <a:hueOff val="0"/>
            <a:satOff val="0"/>
            <a:lumOff val="0"/>
            <a:alphaOff val="0"/>
          </a:schemeClr>
        </a:solidFill>
        <a:ln w="25400" cap="flat" cmpd="sng" algn="ctr">
          <a:solidFill>
            <a:schemeClr val="accent3">
              <a:hueOff val="9375220"/>
              <a:satOff val="-14067"/>
              <a:lumOff val="-2288"/>
              <a:alphaOff val="0"/>
            </a:schemeClr>
          </a:solidFill>
          <a:prstDash val="solid"/>
        </a:ln>
        <a:effectLst/>
      </dsp:spPr>
      <dsp:style>
        <a:lnRef idx="2">
          <a:scrgbClr r="0" g="0" b="0"/>
        </a:lnRef>
        <a:fillRef idx="1">
          <a:scrgbClr r="0" g="0" b="0"/>
        </a:fillRef>
        <a:effectRef idx="0">
          <a:scrgbClr r="0" g="0" b="0"/>
        </a:effectRef>
        <a:fontRef idx="minor"/>
      </dsp:style>
    </dsp:sp>
    <dsp:sp modelId="{6832CE01-8BDE-43E2-B79F-4CD1434C8AB9}">
      <dsp:nvSpPr>
        <dsp:cNvPr id="0" name=""/>
        <dsp:cNvSpPr/>
      </dsp:nvSpPr>
      <dsp:spPr>
        <a:xfrm>
          <a:off x="548640" y="3182601"/>
          <a:ext cx="7680960" cy="383760"/>
        </a:xfrm>
        <a:prstGeom prst="roundRec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Model Evaluation and Testing</a:t>
          </a:r>
        </a:p>
      </dsp:txBody>
      <dsp:txXfrm>
        <a:off x="567374" y="3201335"/>
        <a:ext cx="7643492" cy="346292"/>
      </dsp:txXfrm>
    </dsp:sp>
    <dsp:sp modelId="{4A1E9B56-0A09-43A2-A956-4D67B1875ECB}">
      <dsp:nvSpPr>
        <dsp:cNvPr id="0" name=""/>
        <dsp:cNvSpPr/>
      </dsp:nvSpPr>
      <dsp:spPr>
        <a:xfrm>
          <a:off x="0" y="3964161"/>
          <a:ext cx="10972800" cy="3276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BDCECD1F-BDFE-43A1-9353-B64F6628A22C}">
      <dsp:nvSpPr>
        <dsp:cNvPr id="0" name=""/>
        <dsp:cNvSpPr/>
      </dsp:nvSpPr>
      <dsp:spPr>
        <a:xfrm>
          <a:off x="548640" y="3772281"/>
          <a:ext cx="7680960" cy="38376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77850">
            <a:lnSpc>
              <a:spcPct val="90000"/>
            </a:lnSpc>
            <a:spcBef>
              <a:spcPct val="0"/>
            </a:spcBef>
            <a:spcAft>
              <a:spcPct val="35000"/>
            </a:spcAft>
            <a:buNone/>
          </a:pPr>
          <a:r>
            <a:rPr lang="en-US" sz="1300" kern="1200" dirty="0"/>
            <a:t>Model Acceptance or Rejection</a:t>
          </a:r>
        </a:p>
      </dsp:txBody>
      <dsp:txXfrm>
        <a:off x="567374" y="3791015"/>
        <a:ext cx="764349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F1C2D-DB0A-478B-800A-F5C1A9A93EAC}">
      <dsp:nvSpPr>
        <dsp:cNvPr id="0" name=""/>
        <dsp:cNvSpPr/>
      </dsp:nvSpPr>
      <dsp:spPr>
        <a:xfrm>
          <a:off x="217479" y="0"/>
          <a:ext cx="2113930" cy="2486977"/>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4B0A22-BF14-4D67-9655-2EAC7616E1D3}">
      <dsp:nvSpPr>
        <dsp:cNvPr id="0" name=""/>
        <dsp:cNvSpPr/>
      </dsp:nvSpPr>
      <dsp:spPr>
        <a:xfrm>
          <a:off x="323176" y="99479"/>
          <a:ext cx="1902537" cy="161653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89DF1F-166F-4BC3-896B-62F2D3D82CEC}">
      <dsp:nvSpPr>
        <dsp:cNvPr id="0" name=""/>
        <dsp:cNvSpPr/>
      </dsp:nvSpPr>
      <dsp:spPr>
        <a:xfrm>
          <a:off x="323176" y="1716014"/>
          <a:ext cx="1902537" cy="671483"/>
        </a:xfrm>
        <a:prstGeom prst="rect">
          <a:avLst/>
        </a:prstGeom>
        <a:solidFill>
          <a:schemeClr val="accent3"/>
        </a:solidFill>
        <a:ln w="15875" cap="flat" cmpd="sng" algn="ctr">
          <a:solidFill>
            <a:schemeClr val="accent3">
              <a:shade val="50000"/>
              <a:shade val="75000"/>
              <a:lumMod val="8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Tenure boxplot</a:t>
          </a:r>
        </a:p>
      </dsp:txBody>
      <dsp:txXfrm>
        <a:off x="323176" y="1716014"/>
        <a:ext cx="1902537" cy="6714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0EAC9-D698-425E-B531-BAC662FA5269}">
      <dsp:nvSpPr>
        <dsp:cNvPr id="0" name=""/>
        <dsp:cNvSpPr/>
      </dsp:nvSpPr>
      <dsp:spPr>
        <a:xfrm>
          <a:off x="138874" y="0"/>
          <a:ext cx="2156841" cy="253746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E1CED97-A729-4B5B-A82E-4EC667CCD782}">
      <dsp:nvSpPr>
        <dsp:cNvPr id="0" name=""/>
        <dsp:cNvSpPr/>
      </dsp:nvSpPr>
      <dsp:spPr>
        <a:xfrm>
          <a:off x="246716" y="101498"/>
          <a:ext cx="1941156" cy="16493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78221C-1FFD-45B1-9B71-3866EFB97756}">
      <dsp:nvSpPr>
        <dsp:cNvPr id="0" name=""/>
        <dsp:cNvSpPr/>
      </dsp:nvSpPr>
      <dsp:spPr>
        <a:xfrm>
          <a:off x="246716" y="1750847"/>
          <a:ext cx="1941156" cy="685114"/>
        </a:xfrm>
        <a:prstGeom prst="rect">
          <a:avLst/>
        </a:prstGeom>
        <a:solidFill>
          <a:schemeClr val="accent1"/>
        </a:solidFill>
        <a:ln w="15875" cap="flat" cmpd="sng" algn="ctr">
          <a:solidFill>
            <a:schemeClr val="accent1">
              <a:shade val="50000"/>
              <a:shade val="75000"/>
              <a:lumMod val="8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Monthly charge boxplot</a:t>
          </a:r>
        </a:p>
      </dsp:txBody>
      <dsp:txXfrm>
        <a:off x="246716" y="1750847"/>
        <a:ext cx="1941156" cy="6851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190C4-75BF-4F68-B27F-BEE7AE5F3AE3}">
      <dsp:nvSpPr>
        <dsp:cNvPr id="0" name=""/>
        <dsp:cNvSpPr/>
      </dsp:nvSpPr>
      <dsp:spPr>
        <a:xfrm>
          <a:off x="107156" y="0"/>
          <a:ext cx="2185986" cy="257174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446276F-FEB2-434C-B735-A6430204DB5D}">
      <dsp:nvSpPr>
        <dsp:cNvPr id="0" name=""/>
        <dsp:cNvSpPr/>
      </dsp:nvSpPr>
      <dsp:spPr>
        <a:xfrm>
          <a:off x="216456" y="102869"/>
          <a:ext cx="1967387" cy="167163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82E439-98AE-4B7C-A7A5-A05B2B466EC6}">
      <dsp:nvSpPr>
        <dsp:cNvPr id="0" name=""/>
        <dsp:cNvSpPr/>
      </dsp:nvSpPr>
      <dsp:spPr>
        <a:xfrm>
          <a:off x="216456" y="1774506"/>
          <a:ext cx="1967387" cy="694372"/>
        </a:xfrm>
        <a:prstGeom prst="rect">
          <a:avLst/>
        </a:prstGeom>
        <a:gradFill rotWithShape="1">
          <a:gsLst>
            <a:gs pos="0">
              <a:schemeClr val="accent5">
                <a:tint val="96000"/>
                <a:satMod val="120000"/>
                <a:lumMod val="120000"/>
              </a:schemeClr>
            </a:gs>
            <a:gs pos="100000">
              <a:schemeClr val="accent5">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5">
              <a:shade val="25000"/>
              <a:satMod val="180000"/>
            </a:schemeClr>
          </a:contourClr>
        </a:sp3d>
      </dsp:spPr>
      <dsp:style>
        <a:lnRef idx="0">
          <a:schemeClr val="accent5"/>
        </a:lnRef>
        <a:fillRef idx="3">
          <a:schemeClr val="accent5"/>
        </a:fillRef>
        <a:effectRef idx="3">
          <a:schemeClr val="accent5"/>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Total Charge boxplot</a:t>
          </a:r>
        </a:p>
      </dsp:txBody>
      <dsp:txXfrm>
        <a:off x="216456" y="1774506"/>
        <a:ext cx="1967387" cy="69437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BE35D6-EDD7-4118-9369-FD87CB811CDE}" type="datetimeFigureOut">
              <a:rPr lang="en-US" smtClean="0"/>
              <a:t>5/6/2017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Continued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ED554F-73C3-40A6-A9AC-9134587194AC}" type="slidenum">
              <a:rPr lang="en-US" smtClean="0"/>
              <a:t>‹#›</a:t>
            </a:fld>
            <a:endParaRPr lang="en-US"/>
          </a:p>
        </p:txBody>
      </p:sp>
    </p:spTree>
    <p:extLst>
      <p:ext uri="{BB962C8B-B14F-4D97-AF65-F5344CB8AC3E}">
        <p14:creationId xmlns:p14="http://schemas.microsoft.com/office/powerpoint/2010/main" val="37708695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06-05-2017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Continued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54517F-9C19-4E9A-AB98-AA89BD9F1D1D}" type="slidenum">
              <a:rPr lang="en-IN" smtClean="0"/>
              <a:t>4</a:t>
            </a:fld>
            <a:endParaRPr lang="en-IN"/>
          </a:p>
        </p:txBody>
      </p:sp>
      <p:sp>
        <p:nvSpPr>
          <p:cNvPr id="5" name="Footer Placeholder 4"/>
          <p:cNvSpPr>
            <a:spLocks noGrp="1"/>
          </p:cNvSpPr>
          <p:nvPr>
            <p:ph type="ftr" sz="quarter" idx="11"/>
          </p:nvPr>
        </p:nvSpPr>
        <p:spPr/>
        <p:txBody>
          <a:bodyPr/>
          <a:lstStyle/>
          <a:p>
            <a:r>
              <a:rPr lang="en-IN"/>
              <a:t>Continued</a:t>
            </a:r>
          </a:p>
        </p:txBody>
      </p:sp>
    </p:spTree>
    <p:extLst>
      <p:ext uri="{BB962C8B-B14F-4D97-AF65-F5344CB8AC3E}">
        <p14:creationId xmlns:p14="http://schemas.microsoft.com/office/powerpoint/2010/main" val="367030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70C018FE-C8D6-4A9C-A702-41F1E0C1C452}" type="datetimeFigureOut">
              <a:rPr lang="en-IN" smtClean="0"/>
              <a:t>06-05-2017</a:t>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6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391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42479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1093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51121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9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9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C018FE-C8D6-4A9C-A702-41F1E0C1C452}" type="datetimeFigureOut">
              <a:rPr lang="en-IN" smtClean="0"/>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85074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228003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39200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8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7234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54783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63665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77"/>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77"/>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5808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0C018FE-C8D6-4A9C-A702-41F1E0C1C452}" type="datetimeFigureOut">
              <a:rPr lang="en-IN" smtClean="0"/>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C018FE-C8D6-4A9C-A702-41F1E0C1C452}" type="datetimeFigureOut">
              <a:rPr lang="en-IN" smtClean="0"/>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0C018FE-C8D6-4A9C-A702-41F1E0C1C452}" type="datetimeFigureOut">
              <a:rPr lang="en-IN" smtClean="0"/>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microsoft.com/office/2007/relationships/hdphoto" Target="../media/hdphoto1.wdp"/><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0C018FE-C8D6-4A9C-A702-41F1E0C1C452}" type="datetimeFigureOut">
              <a:rPr lang="en-IN" smtClean="0"/>
              <a:t>06-05-2017</a:t>
            </a:fld>
            <a:endParaRPr lang="en-IN"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IN"/>
              <a:t>Investment Case Study</a:t>
            </a:r>
            <a:endParaRPr lang="en-IN"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en-IN"/>
              <a:t>1</a:t>
            </a:r>
            <a:endParaRPr lang="en-IN" dirty="0"/>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11" name="Picture 10"/>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7" y="17777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8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06-05-2017</a:t>
            </a:fld>
            <a:endParaRPr lang="en-IN" dirty="0"/>
          </a:p>
        </p:txBody>
      </p:sp>
      <p:sp>
        <p:nvSpPr>
          <p:cNvPr id="5" name="Footer Placeholder 4"/>
          <p:cNvSpPr>
            <a:spLocks noGrp="1"/>
          </p:cNvSpPr>
          <p:nvPr>
            <p:ph type="ftr" sz="quarter" idx="3"/>
          </p:nvPr>
        </p:nvSpPr>
        <p:spPr>
          <a:xfrm>
            <a:off x="4165600" y="635638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737600" y="635638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7" y="177776"/>
            <a:ext cx="1268279" cy="815011"/>
          </a:xfrm>
          <a:prstGeom prst="rect">
            <a:avLst/>
          </a:prstGeom>
        </p:spPr>
      </p:pic>
    </p:spTree>
    <p:extLst>
      <p:ext uri="{BB962C8B-B14F-4D97-AF65-F5344CB8AC3E}">
        <p14:creationId xmlns:p14="http://schemas.microsoft.com/office/powerpoint/2010/main" val="411790225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70C018FE-C8D6-4A9C-A702-41F1E0C1C452}" type="datetimeFigureOut">
              <a:rPr lang="en-IN" smtClean="0"/>
              <a:t>06-05-2017</a:t>
            </a:fld>
            <a:endParaRPr lang="en-IN" dirty="0"/>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r>
              <a:rPr lang="en-IN"/>
              <a:t>1</a:t>
            </a:r>
            <a:endParaRPr lang="en-IN"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16" name="Picture 15"/>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7" y="17777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9" y="344561"/>
            <a:ext cx="9144000" cy="1930013"/>
          </a:xfrm>
        </p:spPr>
        <p:txBody>
          <a:bodyPr>
            <a:normAutofit/>
          </a:bodyPr>
          <a:lstStyle/>
          <a:p>
            <a:r>
              <a:rPr lang="en-IN" sz="2800" dirty="0"/>
              <a:t>Telecom Churn Prediction Statistical Model  </a:t>
            </a:r>
          </a:p>
        </p:txBody>
      </p:sp>
      <p:sp>
        <p:nvSpPr>
          <p:cNvPr id="3" name="Subtitle 2"/>
          <p:cNvSpPr>
            <a:spLocks noGrp="1"/>
          </p:cNvSpPr>
          <p:nvPr>
            <p:ph type="subTitle" idx="1"/>
          </p:nvPr>
        </p:nvSpPr>
        <p:spPr>
          <a:xfrm>
            <a:off x="548640" y="3646170"/>
            <a:ext cx="11087100" cy="2846070"/>
          </a:xfrm>
          <a:noFill/>
          <a:ln>
            <a:noFill/>
          </a:ln>
        </p:spPr>
        <p:txBody>
          <a:bodyPr>
            <a:normAutofit/>
          </a:bodyPr>
          <a:lstStyle/>
          <a:p>
            <a:pPr algn="l"/>
            <a:r>
              <a:rPr lang="en-IN" sz="1200" b="1" dirty="0"/>
              <a:t> </a:t>
            </a:r>
          </a:p>
          <a:p>
            <a:pPr algn="l"/>
            <a:endParaRPr lang="en-IN" sz="1800" b="1" dirty="0">
              <a:latin typeface="Arial Rounded MT Bold" charset="0"/>
              <a:ea typeface="Arial Rounded MT Bold" charset="0"/>
              <a:cs typeface="Arial Rounded MT Bold" charset="0"/>
            </a:endParaRPr>
          </a:p>
          <a:p>
            <a:pPr algn="l"/>
            <a:endParaRPr lang="en-IN" sz="1800" b="1" dirty="0">
              <a:latin typeface="Arial Rounded MT Bold" charset="0"/>
              <a:ea typeface="Arial Rounded MT Bold" charset="0"/>
              <a:cs typeface="Arial Rounded MT Bold" charset="0"/>
            </a:endParaRPr>
          </a:p>
          <a:p>
            <a:pPr algn="l">
              <a:buClrTx/>
            </a:pPr>
            <a:endParaRPr lang="en-IN" sz="1800" b="1" dirty="0">
              <a:latin typeface="Arial Rounded MT Bold" charset="0"/>
              <a:ea typeface="Arial Rounded MT Bold" charset="0"/>
              <a:cs typeface="Arial Rounded MT Bold" charset="0"/>
            </a:endParaRPr>
          </a:p>
          <a:p>
            <a:pPr marL="379476" indent="-342900" algn="l">
              <a:buClrTx/>
              <a:buFont typeface="+mj-lt"/>
              <a:buAutoNum type="arabicParenR"/>
            </a:pPr>
            <a:endParaRPr lang="en-IN" sz="1800" b="1" dirty="0">
              <a:latin typeface="Arial Rounded MT Bold" charset="0"/>
              <a:ea typeface="Arial Rounded MT Bold" charset="0"/>
              <a:cs typeface="Arial Rounded MT Bold" charset="0"/>
            </a:endParaRPr>
          </a:p>
          <a:p>
            <a:pPr marL="379476" indent="-342900" algn="l">
              <a:buFont typeface="+mj-lt"/>
              <a:buAutoNum type="arabicParenR"/>
            </a:pPr>
            <a:endParaRPr lang="en-IN" sz="1800" b="1" dirty="0">
              <a:latin typeface="Arial Rounded MT Bold" charset="0"/>
              <a:ea typeface="Arial Rounded MT Bold" charset="0"/>
              <a:cs typeface="Arial Rounded MT Bold"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931920"/>
            <a:ext cx="2143125" cy="747236"/>
          </a:xfrm>
          <a:prstGeom prst="rect">
            <a:avLst/>
          </a:prstGeom>
        </p:spPr>
      </p:pic>
      <p:sp>
        <p:nvSpPr>
          <p:cNvPr id="5" name="TextBox 4"/>
          <p:cNvSpPr txBox="1"/>
          <p:nvPr/>
        </p:nvSpPr>
        <p:spPr>
          <a:xfrm>
            <a:off x="6095999" y="4679156"/>
            <a:ext cx="2143125" cy="369332"/>
          </a:xfrm>
          <a:prstGeom prst="rect">
            <a:avLst/>
          </a:prstGeom>
          <a:noFill/>
        </p:spPr>
        <p:txBody>
          <a:bodyPr wrap="square" rtlCol="0">
            <a:spAutoFit/>
          </a:bodyPr>
          <a:lstStyle/>
          <a:p>
            <a:pPr algn="ctr"/>
            <a:r>
              <a:rPr lang="en-US" dirty="0"/>
              <a:t>  </a:t>
            </a:r>
            <a:r>
              <a:rPr lang="en-US" dirty="0">
                <a:solidFill>
                  <a:schemeClr val="bg2">
                    <a:shade val="25000"/>
                  </a:schemeClr>
                </a:solidFill>
                <a:latin typeface="Bauhaus 93" panose="04030905020B02020C02" pitchFamily="82" charset="0"/>
                <a:ea typeface="Arial Rounded MT Bold" charset="0"/>
                <a:cs typeface="Arial Rounded MT Bold" charset="0"/>
              </a:rPr>
              <a:t>Think</a:t>
            </a:r>
            <a:r>
              <a:rPr lang="en-US" dirty="0"/>
              <a:t> </a:t>
            </a:r>
            <a:r>
              <a:rPr lang="en-US" dirty="0">
                <a:solidFill>
                  <a:schemeClr val="bg2">
                    <a:shade val="25000"/>
                  </a:schemeClr>
                </a:solidFill>
                <a:latin typeface="Bauhaus 93" panose="04030905020B02020C02" pitchFamily="82" charset="0"/>
                <a:ea typeface="Arial Rounded MT Bold" charset="0"/>
                <a:cs typeface="Arial Rounded MT Bold" charset="0"/>
              </a:rPr>
              <a:t>Data </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320040" y="1394460"/>
            <a:ext cx="5369560" cy="4937760"/>
          </a:xfrm>
        </p:spPr>
        <p:txBody>
          <a:bodyPr>
            <a:normAutofit lnSpcReduction="10000"/>
          </a:bodyPr>
          <a:lstStyle/>
          <a:p>
            <a:r>
              <a:rPr lang="en-IN" b="1" u="sng" dirty="0"/>
              <a:t>Model development Steps</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a:t>Split the data  into train and test data  in the proportion of 70 and 30 percent ensuring equal proportion of class labels in both train and test data set</a:t>
            </a:r>
          </a:p>
          <a:p>
            <a:pPr marL="285750" indent="-285750">
              <a:buFont typeface="Wingdings" panose="05000000000000000000" pitchFamily="2" charset="2"/>
              <a:buChar char="Ø"/>
            </a:pPr>
            <a:r>
              <a:rPr lang="en-IN" sz="1400" dirty="0"/>
              <a:t>Neither scaling of numerical variables nor creation of dummy variable for categorical attributes were performed</a:t>
            </a:r>
          </a:p>
          <a:p>
            <a:pPr marL="285750" indent="-285750">
              <a:buFont typeface="Wingdings" panose="05000000000000000000" pitchFamily="2" charset="2"/>
              <a:buChar char="Ø"/>
            </a:pPr>
            <a:r>
              <a:rPr lang="en-IN" sz="1400" dirty="0"/>
              <a:t>Train data set was used to create model</a:t>
            </a:r>
          </a:p>
          <a:p>
            <a:pPr marL="285750" indent="-285750">
              <a:buFont typeface="Wingdings" panose="05000000000000000000" pitchFamily="2" charset="2"/>
              <a:buChar char="Ø"/>
            </a:pPr>
            <a:r>
              <a:rPr lang="en-IN" sz="1400" dirty="0"/>
              <a:t>Test data was used to evaluate the model</a:t>
            </a:r>
          </a:p>
          <a:p>
            <a:endParaRPr lang="en-IN" dirty="0"/>
          </a:p>
          <a:p>
            <a:r>
              <a:rPr lang="en-IN" b="1" u="sng" dirty="0"/>
              <a:t>Model Summary</a:t>
            </a:r>
          </a:p>
          <a:p>
            <a:endParaRPr lang="en-IN" b="1" u="sng" dirty="0"/>
          </a:p>
          <a:p>
            <a:pPr marL="285750" indent="-285750">
              <a:buFont typeface="Wingdings" panose="05000000000000000000" pitchFamily="2" charset="2"/>
              <a:buChar char="Ø"/>
            </a:pPr>
            <a:r>
              <a:rPr lang="en-IN" sz="1400" dirty="0"/>
              <a:t>This model has good accuracy and substantial area is being covered in ROC</a:t>
            </a:r>
          </a:p>
          <a:p>
            <a:pPr marL="285750" indent="-285750">
              <a:buFont typeface="Wingdings" panose="05000000000000000000" pitchFamily="2" charset="2"/>
              <a:buChar char="Ø"/>
            </a:pPr>
            <a:r>
              <a:rPr lang="en-IN" sz="1400" dirty="0"/>
              <a:t> Sensitivity is high which is of utmost importance considering sensitivity indicates percentage of correctly identified churned customers and its value is comparatively   good as compare to specificity so will be considering this model for this problem</a:t>
            </a:r>
          </a:p>
          <a:p>
            <a:endParaRPr lang="en-IN" dirty="0"/>
          </a:p>
          <a:p>
            <a:pPr marL="285750" indent="-285750">
              <a:buFont typeface="Wingdings" panose="05000000000000000000" pitchFamily="2" charset="2"/>
              <a:buChar char="Ø"/>
            </a:pPr>
            <a:endParaRPr lang="en-US" dirty="0"/>
          </a:p>
        </p:txBody>
      </p:sp>
      <p:sp>
        <p:nvSpPr>
          <p:cNvPr id="5" name="Title 1"/>
          <p:cNvSpPr txBox="1">
            <a:spLocks/>
          </p:cNvSpPr>
          <p:nvPr/>
        </p:nvSpPr>
        <p:spPr>
          <a:xfrm>
            <a:off x="3829050" y="194310"/>
            <a:ext cx="4937760" cy="7086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u="sng" dirty="0">
                <a:solidFill>
                  <a:srgbClr val="FFFFFF"/>
                </a:solidFill>
              </a:rPr>
              <a:t>Naïve Bayes</a:t>
            </a:r>
          </a:p>
        </p:txBody>
      </p:sp>
      <p:graphicFrame>
        <p:nvGraphicFramePr>
          <p:cNvPr id="3" name="Table 2"/>
          <p:cNvGraphicFramePr>
            <a:graphicFrameLocks noGrp="1"/>
          </p:cNvGraphicFramePr>
          <p:nvPr>
            <p:extLst>
              <p:ext uri="{D42A27DB-BD31-4B8C-83A1-F6EECF244321}">
                <p14:modId xmlns:p14="http://schemas.microsoft.com/office/powerpoint/2010/main" val="2678010464"/>
              </p:ext>
            </p:extLst>
          </p:nvPr>
        </p:nvGraphicFramePr>
        <p:xfrm>
          <a:off x="6431279" y="2080260"/>
          <a:ext cx="5025390" cy="1463039"/>
        </p:xfrm>
        <a:graphic>
          <a:graphicData uri="http://schemas.openxmlformats.org/drawingml/2006/table">
            <a:tbl>
              <a:tblPr firstRow="1" firstCol="1" bandRow="1">
                <a:tableStyleId>{5C22544A-7EE6-4342-B048-85BDC9FD1C3A}</a:tableStyleId>
              </a:tblPr>
              <a:tblGrid>
                <a:gridCol w="2512695">
                  <a:extLst>
                    <a:ext uri="{9D8B030D-6E8A-4147-A177-3AD203B41FA5}">
                      <a16:colId xmlns:a16="http://schemas.microsoft.com/office/drawing/2014/main" val="20000"/>
                    </a:ext>
                  </a:extLst>
                </a:gridCol>
                <a:gridCol w="2512695">
                  <a:extLst>
                    <a:ext uri="{9D8B030D-6E8A-4147-A177-3AD203B41FA5}">
                      <a16:colId xmlns:a16="http://schemas.microsoft.com/office/drawing/2014/main" val="20001"/>
                    </a:ext>
                  </a:extLst>
                </a:gridCol>
              </a:tblGrid>
              <a:tr h="297705">
                <a:tc>
                  <a:txBody>
                    <a:bodyPr/>
                    <a:lstStyle/>
                    <a:p>
                      <a:pPr marL="0" marR="0" algn="ctr">
                        <a:lnSpc>
                          <a:spcPct val="107000"/>
                        </a:lnSpc>
                        <a:spcBef>
                          <a:spcPts val="0"/>
                        </a:spcBef>
                        <a:spcAft>
                          <a:spcPts val="0"/>
                        </a:spcAft>
                      </a:pPr>
                      <a:r>
                        <a:rPr lang="en-IN" sz="1100" dirty="0">
                          <a:effectLst/>
                        </a:rPr>
                        <a:t>Threshold value</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5758">
                <a:tc>
                  <a:txBody>
                    <a:bodyPr/>
                    <a:lstStyle/>
                    <a:p>
                      <a:pPr marL="0" marR="0">
                        <a:lnSpc>
                          <a:spcPct val="107000"/>
                        </a:lnSpc>
                        <a:spcBef>
                          <a:spcPts val="0"/>
                        </a:spcBef>
                        <a:spcAft>
                          <a:spcPts val="0"/>
                        </a:spcAft>
                      </a:pPr>
                      <a:r>
                        <a:rPr lang="en-IN" sz="1100">
                          <a:effectLst/>
                        </a:rPr>
                        <a:t>Overall Accuracy</a:t>
                      </a:r>
                      <a:endParaRPr lang="en-US" sz="1100">
                        <a:effectLst/>
                        <a:latin typeface="Calibri"/>
                        <a:ea typeface="Calibri"/>
                        <a:cs typeface="Times New Roman"/>
                      </a:endParaRPr>
                    </a:p>
                  </a:txBody>
                  <a:tcPr marL="68580" marR="68580" marT="0" marB="0"/>
                </a:tc>
                <a:tc>
                  <a:txBody>
                    <a:bodyPr/>
                    <a:lstStyle/>
                    <a:p>
                      <a:pPr marL="0" marR="0" latinLnBrk="1">
                        <a:lnSpc>
                          <a:spcPts val="14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a:effectLst/>
                        </a:rPr>
                        <a:t>72.59%</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71637">
                <a:tc>
                  <a:txBody>
                    <a:bodyPr/>
                    <a:lstStyle/>
                    <a:p>
                      <a:pPr marL="0" marR="0">
                        <a:lnSpc>
                          <a:spcPct val="107000"/>
                        </a:lnSpc>
                        <a:spcBef>
                          <a:spcPts val="0"/>
                        </a:spcBef>
                        <a:spcAft>
                          <a:spcPts val="0"/>
                        </a:spcAft>
                      </a:pPr>
                      <a:r>
                        <a:rPr lang="en-IN" sz="1100">
                          <a:effectLst/>
                        </a:rPr>
                        <a:t>Sensitivity</a:t>
                      </a:r>
                      <a:endParaRPr lang="en-US" sz="1100">
                        <a:effectLst/>
                        <a:latin typeface="Calibri"/>
                        <a:ea typeface="Calibri"/>
                        <a:cs typeface="Times New Roman"/>
                      </a:endParaRPr>
                    </a:p>
                  </a:txBody>
                  <a:tcPr marL="68580" marR="68580" marT="0" marB="0"/>
                </a:tc>
                <a:tc>
                  <a:txBody>
                    <a:bodyPr/>
                    <a:lstStyle/>
                    <a:p>
                      <a:r>
                        <a:rPr lang="en-US" sz="1100">
                          <a:effectLst/>
                        </a:rPr>
                        <a:t>79.47%</a:t>
                      </a:r>
                      <a:endParaRPr lang="en-US" sz="1100">
                        <a:effectLst/>
                        <a:latin typeface="Calibri"/>
                      </a:endParaRPr>
                    </a:p>
                  </a:txBody>
                  <a:tcPr marL="68580" marR="68580" marT="0" marB="0"/>
                </a:tc>
                <a:extLst>
                  <a:ext uri="{0D108BD9-81ED-4DB2-BD59-A6C34878D82A}">
                    <a16:rowId xmlns:a16="http://schemas.microsoft.com/office/drawing/2014/main" val="10002"/>
                  </a:ext>
                </a:extLst>
              </a:tr>
              <a:tr h="295215">
                <a:tc>
                  <a:txBody>
                    <a:bodyPr/>
                    <a:lstStyle/>
                    <a:p>
                      <a:pPr marL="0" marR="0">
                        <a:lnSpc>
                          <a:spcPct val="107000"/>
                        </a:lnSpc>
                        <a:spcBef>
                          <a:spcPts val="0"/>
                        </a:spcBef>
                        <a:spcAft>
                          <a:spcPts val="0"/>
                        </a:spcAft>
                      </a:pPr>
                      <a:r>
                        <a:rPr lang="en-IN" sz="1100" dirty="0">
                          <a:effectLst/>
                        </a:rPr>
                        <a:t>Specificity</a:t>
                      </a:r>
                      <a:endParaRPr lang="en-US" sz="1100" dirty="0">
                        <a:effectLst/>
                        <a:latin typeface="Calibri"/>
                        <a:ea typeface="Calibri"/>
                        <a:cs typeface="Times New Roman"/>
                      </a:endParaRPr>
                    </a:p>
                  </a:txBody>
                  <a:tcPr marL="68580" marR="68580" marT="0" marB="0"/>
                </a:tc>
                <a:tc>
                  <a:txBody>
                    <a:bodyPr/>
                    <a:lstStyle/>
                    <a:p>
                      <a:r>
                        <a:rPr lang="en-US" sz="1100">
                          <a:effectLst/>
                        </a:rPr>
                        <a:t>69.87%</a:t>
                      </a:r>
                      <a:endParaRPr lang="en-US" sz="1100">
                        <a:effectLst/>
                        <a:latin typeface="Calibri"/>
                      </a:endParaRPr>
                    </a:p>
                  </a:txBody>
                  <a:tcPr marL="68580" marR="68580" marT="0" marB="0"/>
                </a:tc>
                <a:extLst>
                  <a:ext uri="{0D108BD9-81ED-4DB2-BD59-A6C34878D82A}">
                    <a16:rowId xmlns:a16="http://schemas.microsoft.com/office/drawing/2014/main" val="10003"/>
                  </a:ext>
                </a:extLst>
              </a:tr>
              <a:tr h="292724">
                <a:tc>
                  <a:txBody>
                    <a:bodyPr/>
                    <a:lstStyle/>
                    <a:p>
                      <a:pPr marL="0" marR="0">
                        <a:lnSpc>
                          <a:spcPct val="107000"/>
                        </a:lnSpc>
                        <a:spcBef>
                          <a:spcPts val="0"/>
                        </a:spcBef>
                        <a:spcAft>
                          <a:spcPts val="0"/>
                        </a:spcAft>
                      </a:pPr>
                      <a:r>
                        <a:rPr lang="en-IN" sz="1100" dirty="0">
                          <a:effectLst/>
                        </a:rPr>
                        <a:t>AUC</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81.61</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pic>
        <p:nvPicPr>
          <p:cNvPr id="9" name="Picture 8"/>
          <p:cNvPicPr/>
          <p:nvPr/>
        </p:nvPicPr>
        <p:blipFill>
          <a:blip r:embed="rId2"/>
          <a:stretch>
            <a:fillRect/>
          </a:stretch>
        </p:blipFill>
        <p:spPr>
          <a:xfrm>
            <a:off x="6366510" y="4171950"/>
            <a:ext cx="4949189" cy="2526030"/>
          </a:xfrm>
          <a:prstGeom prst="rect">
            <a:avLst/>
          </a:prstGeom>
        </p:spPr>
      </p:pic>
      <p:sp>
        <p:nvSpPr>
          <p:cNvPr id="6" name="TextBox 5"/>
          <p:cNvSpPr txBox="1"/>
          <p:nvPr/>
        </p:nvSpPr>
        <p:spPr>
          <a:xfrm>
            <a:off x="6949440" y="1517690"/>
            <a:ext cx="4331970" cy="369332"/>
          </a:xfrm>
          <a:prstGeom prst="rect">
            <a:avLst/>
          </a:prstGeom>
          <a:noFill/>
        </p:spPr>
        <p:txBody>
          <a:bodyPr wrap="square" rtlCol="0">
            <a:spAutoFit/>
          </a:bodyPr>
          <a:lstStyle/>
          <a:p>
            <a:r>
              <a:rPr lang="en-US" dirty="0"/>
              <a:t>                   </a:t>
            </a:r>
            <a:r>
              <a:rPr lang="en-US" b="1" u="sng" dirty="0">
                <a:solidFill>
                  <a:schemeClr val="tx2"/>
                </a:solidFill>
              </a:rPr>
              <a:t>Model Result Summary</a:t>
            </a:r>
          </a:p>
        </p:txBody>
      </p:sp>
      <p:sp>
        <p:nvSpPr>
          <p:cNvPr id="4" name="TextBox 3"/>
          <p:cNvSpPr txBox="1"/>
          <p:nvPr/>
        </p:nvSpPr>
        <p:spPr>
          <a:xfrm>
            <a:off x="6892289" y="3703320"/>
            <a:ext cx="3897630" cy="365760"/>
          </a:xfrm>
          <a:prstGeom prst="rect">
            <a:avLst/>
          </a:prstGeom>
          <a:noFill/>
        </p:spPr>
        <p:txBody>
          <a:bodyPr wrap="square" rtlCol="0">
            <a:spAutoFit/>
          </a:bodyPr>
          <a:lstStyle/>
          <a:p>
            <a:pPr algn="ctr"/>
            <a:r>
              <a:rPr lang="en-US" b="1" u="sng" dirty="0">
                <a:solidFill>
                  <a:schemeClr val="tx2"/>
                </a:solidFill>
              </a:rPr>
              <a:t>ROC Curve</a:t>
            </a:r>
          </a:p>
        </p:txBody>
      </p:sp>
    </p:spTree>
    <p:extLst>
      <p:ext uri="{BB962C8B-B14F-4D97-AF65-F5344CB8AC3E}">
        <p14:creationId xmlns:p14="http://schemas.microsoft.com/office/powerpoint/2010/main" val="56982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468630" y="1245870"/>
            <a:ext cx="5220970" cy="5326380"/>
          </a:xfrm>
        </p:spPr>
        <p:txBody>
          <a:bodyPr>
            <a:normAutofit lnSpcReduction="10000"/>
          </a:bodyPr>
          <a:lstStyle/>
          <a:p>
            <a:r>
              <a:rPr lang="en-IN" sz="1700" b="1" u="sng" dirty="0"/>
              <a:t>Model development -</a:t>
            </a:r>
            <a:endParaRPr lang="en-IN" sz="1700" dirty="0"/>
          </a:p>
          <a:p>
            <a:pPr marL="285750" lvl="0" indent="-285750">
              <a:buFont typeface="Wingdings" panose="05000000000000000000" pitchFamily="2" charset="2"/>
              <a:buChar char="Ø"/>
            </a:pPr>
            <a:r>
              <a:rPr lang="en-IN" sz="1300" dirty="0"/>
              <a:t>Categorical variables were converted to numeric by creating dummy variables</a:t>
            </a:r>
            <a:endParaRPr lang="en-US" sz="1300" dirty="0"/>
          </a:p>
          <a:p>
            <a:pPr marL="285750" indent="-285750">
              <a:buFont typeface="Wingdings" panose="05000000000000000000" pitchFamily="2" charset="2"/>
              <a:buChar char="Ø"/>
            </a:pPr>
            <a:r>
              <a:rPr lang="en-IN" sz="1300" dirty="0"/>
              <a:t>Converted the data type of response variable to factor</a:t>
            </a:r>
          </a:p>
          <a:p>
            <a:pPr marL="285750" lvl="0" indent="-285750">
              <a:buFont typeface="Wingdings" panose="05000000000000000000" pitchFamily="2" charset="2"/>
              <a:buChar char="Ø"/>
            </a:pPr>
            <a:r>
              <a:rPr lang="en-US" sz="1300" dirty="0"/>
              <a:t> </a:t>
            </a:r>
            <a:r>
              <a:rPr lang="en-IN" sz="1300" dirty="0"/>
              <a:t>Scaled the numerical variables</a:t>
            </a:r>
            <a:endParaRPr lang="en-US" sz="1300" dirty="0"/>
          </a:p>
          <a:p>
            <a:pPr marL="285750" lvl="0" indent="-285750">
              <a:buFont typeface="Wingdings" panose="05000000000000000000" pitchFamily="2" charset="2"/>
              <a:buChar char="Ø"/>
            </a:pPr>
            <a:r>
              <a:rPr lang="en-IN" sz="1300" dirty="0"/>
              <a:t>Split the data  into train and test data  in the proportion of 70 and 30 percent ensuring equal proportion of class labels in both train and test data set</a:t>
            </a:r>
            <a:endParaRPr lang="en-US" sz="1300" dirty="0"/>
          </a:p>
          <a:p>
            <a:pPr marL="285750" lvl="0" indent="-285750">
              <a:buFont typeface="Wingdings" panose="05000000000000000000" pitchFamily="2" charset="2"/>
              <a:buChar char="Ø"/>
            </a:pPr>
            <a:r>
              <a:rPr lang="en-IN" sz="1300" dirty="0"/>
              <a:t>Initially a model was built with all the variables</a:t>
            </a:r>
            <a:endParaRPr lang="en-US" sz="1300" dirty="0"/>
          </a:p>
          <a:p>
            <a:pPr marL="285750" indent="-285750">
              <a:buFont typeface="Wingdings" panose="05000000000000000000" pitchFamily="2" charset="2"/>
              <a:buChar char="Ø"/>
            </a:pPr>
            <a:r>
              <a:rPr lang="en-IN" sz="1300" dirty="0"/>
              <a:t>Then using stepwise method all insignificant variables were removed. </a:t>
            </a:r>
          </a:p>
          <a:p>
            <a:pPr marL="285750" indent="-285750">
              <a:buFont typeface="Wingdings" panose="05000000000000000000" pitchFamily="2" charset="2"/>
              <a:buChar char="Ø"/>
            </a:pPr>
            <a:r>
              <a:rPr lang="en-IN" sz="1300" dirty="0"/>
              <a:t>Variables were checked for </a:t>
            </a:r>
            <a:r>
              <a:rPr lang="en-IN" sz="1300" dirty="0" err="1"/>
              <a:t>multicollinearity</a:t>
            </a:r>
            <a:endParaRPr lang="en-IN" sz="1300" dirty="0"/>
          </a:p>
          <a:p>
            <a:pPr marL="285750" indent="-285750">
              <a:buFont typeface="Wingdings" panose="05000000000000000000" pitchFamily="2" charset="2"/>
              <a:buChar char="Ø"/>
            </a:pPr>
            <a:r>
              <a:rPr lang="en-IN" sz="1300" dirty="0"/>
              <a:t>Variables with high VIF and less significance was removed</a:t>
            </a:r>
          </a:p>
          <a:p>
            <a:pPr marL="285750" indent="-285750">
              <a:buFont typeface="Wingdings" panose="05000000000000000000" pitchFamily="2" charset="2"/>
              <a:buChar char="Ø"/>
            </a:pPr>
            <a:r>
              <a:rPr lang="en-IN" sz="1300" dirty="0"/>
              <a:t>KS statistics and C-statistic were computed for train and test dataset</a:t>
            </a:r>
            <a:endParaRPr lang="en-IN" sz="1700" b="1" u="sng" dirty="0"/>
          </a:p>
          <a:p>
            <a:r>
              <a:rPr lang="en-IN" sz="1700" b="1" u="sng" dirty="0"/>
              <a:t>Model Summary</a:t>
            </a:r>
          </a:p>
          <a:p>
            <a:pPr marL="285750" indent="-285750">
              <a:buFont typeface="Wingdings" panose="05000000000000000000" pitchFamily="2" charset="2"/>
              <a:buChar char="Ø"/>
            </a:pPr>
            <a:r>
              <a:rPr lang="en-IN" sz="1300" dirty="0"/>
              <a:t>This model has good accuracy and substantial area is being covered in ROC</a:t>
            </a:r>
          </a:p>
          <a:p>
            <a:pPr marL="285750" indent="-285750">
              <a:buFont typeface="Wingdings" panose="05000000000000000000" pitchFamily="2" charset="2"/>
              <a:buChar char="Ø"/>
            </a:pPr>
            <a:r>
              <a:rPr lang="en-IN" sz="1300" dirty="0"/>
              <a:t> Sensitivity is high which is of utmost importance considering sensitivity indicates percentage of correctly identified churned customers and its value is comparatively   good as compare to specificity so will be considering this model for this problem</a:t>
            </a:r>
          </a:p>
          <a:p>
            <a:endParaRPr lang="en-IN" b="1" u="sng" dirty="0"/>
          </a:p>
          <a:p>
            <a:endParaRPr lang="en-US" dirty="0"/>
          </a:p>
        </p:txBody>
      </p:sp>
      <p:sp>
        <p:nvSpPr>
          <p:cNvPr id="5" name="Title 1"/>
          <p:cNvSpPr txBox="1">
            <a:spLocks/>
          </p:cNvSpPr>
          <p:nvPr/>
        </p:nvSpPr>
        <p:spPr>
          <a:xfrm>
            <a:off x="3829050" y="194310"/>
            <a:ext cx="4937760" cy="7086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u="sng" dirty="0">
                <a:solidFill>
                  <a:srgbClr val="FFFFFF"/>
                </a:solidFill>
              </a:rPr>
              <a:t>Logistic Regression</a:t>
            </a:r>
          </a:p>
        </p:txBody>
      </p:sp>
      <p:graphicFrame>
        <p:nvGraphicFramePr>
          <p:cNvPr id="4" name="Table 3"/>
          <p:cNvGraphicFramePr>
            <a:graphicFrameLocks noGrp="1"/>
          </p:cNvGraphicFramePr>
          <p:nvPr>
            <p:extLst>
              <p:ext uri="{D42A27DB-BD31-4B8C-83A1-F6EECF244321}">
                <p14:modId xmlns:p14="http://schemas.microsoft.com/office/powerpoint/2010/main" val="2614668773"/>
              </p:ext>
            </p:extLst>
          </p:nvPr>
        </p:nvGraphicFramePr>
        <p:xfrm>
          <a:off x="5960586" y="3451860"/>
          <a:ext cx="5928360" cy="1333025"/>
        </p:xfrm>
        <a:graphic>
          <a:graphicData uri="http://schemas.openxmlformats.org/drawingml/2006/table">
            <a:tbl>
              <a:tblPr firstRow="1" firstCol="1" bandRow="1">
                <a:tableStyleId>{5C22544A-7EE6-4342-B048-85BDC9FD1C3A}</a:tableStyleId>
              </a:tblPr>
              <a:tblGrid>
                <a:gridCol w="1482090">
                  <a:extLst>
                    <a:ext uri="{9D8B030D-6E8A-4147-A177-3AD203B41FA5}">
                      <a16:colId xmlns:a16="http://schemas.microsoft.com/office/drawing/2014/main" val="20000"/>
                    </a:ext>
                  </a:extLst>
                </a:gridCol>
                <a:gridCol w="1482090">
                  <a:extLst>
                    <a:ext uri="{9D8B030D-6E8A-4147-A177-3AD203B41FA5}">
                      <a16:colId xmlns:a16="http://schemas.microsoft.com/office/drawing/2014/main" val="20001"/>
                    </a:ext>
                  </a:extLst>
                </a:gridCol>
                <a:gridCol w="1482090">
                  <a:extLst>
                    <a:ext uri="{9D8B030D-6E8A-4147-A177-3AD203B41FA5}">
                      <a16:colId xmlns:a16="http://schemas.microsoft.com/office/drawing/2014/main" val="20002"/>
                    </a:ext>
                  </a:extLst>
                </a:gridCol>
                <a:gridCol w="1482090">
                  <a:extLst>
                    <a:ext uri="{9D8B030D-6E8A-4147-A177-3AD203B41FA5}">
                      <a16:colId xmlns:a16="http://schemas.microsoft.com/office/drawing/2014/main" val="20003"/>
                    </a:ext>
                  </a:extLst>
                </a:gridCol>
              </a:tblGrid>
              <a:tr h="431483">
                <a:tc gridSpan="2">
                  <a:txBody>
                    <a:bodyPr/>
                    <a:lstStyle/>
                    <a:p>
                      <a:pPr marL="0" marR="0" algn="ctr">
                        <a:lnSpc>
                          <a:spcPct val="107000"/>
                        </a:lnSpc>
                        <a:spcBef>
                          <a:spcPts val="0"/>
                        </a:spcBef>
                        <a:spcAft>
                          <a:spcPts val="0"/>
                        </a:spcAft>
                      </a:pPr>
                      <a:r>
                        <a:rPr lang="en-IN" sz="1100" dirty="0">
                          <a:effectLst/>
                        </a:rPr>
                        <a:t>Train</a:t>
                      </a:r>
                      <a:r>
                        <a:rPr lang="en-IN" sz="1100" baseline="0" dirty="0">
                          <a:effectLst/>
                        </a:rPr>
                        <a:t> Dataset</a:t>
                      </a:r>
                      <a:r>
                        <a:rPr lang="en-IN" sz="1100" dirty="0">
                          <a:effectLst/>
                        </a:rPr>
                        <a:t> </a:t>
                      </a:r>
                      <a:endParaRPr lang="en-US" sz="1100" dirty="0">
                        <a:effectLst/>
                        <a:latin typeface="Calibri"/>
                        <a:ea typeface="Calibri"/>
                        <a:cs typeface="Times New Roman"/>
                      </a:endParaRPr>
                    </a:p>
                  </a:txBody>
                  <a:tcPr marL="68580" marR="68580" marT="0" marB="0"/>
                </a:tc>
                <a:tc hMerge="1">
                  <a:txBody>
                    <a:bodyPr/>
                    <a:lstStyle/>
                    <a:p>
                      <a:endParaRPr lang="en-US"/>
                    </a:p>
                  </a:txBody>
                  <a:tcPr/>
                </a:tc>
                <a:tc gridSpan="2">
                  <a:txBody>
                    <a:bodyPr/>
                    <a:lstStyle/>
                    <a:p>
                      <a:pPr marL="0" marR="0" algn="ctr">
                        <a:lnSpc>
                          <a:spcPct val="107000"/>
                        </a:lnSpc>
                        <a:spcBef>
                          <a:spcPts val="0"/>
                        </a:spcBef>
                        <a:spcAft>
                          <a:spcPts val="0"/>
                        </a:spcAft>
                      </a:pPr>
                      <a:r>
                        <a:rPr lang="en-IN" sz="1100" dirty="0">
                          <a:effectLst/>
                          <a:latin typeface="+mn-lt"/>
                          <a:ea typeface="+mn-ea"/>
                          <a:cs typeface="+mn-cs"/>
                        </a:rPr>
                        <a:t>Test</a:t>
                      </a:r>
                      <a:r>
                        <a:rPr lang="en-IN" sz="1100" baseline="0" dirty="0">
                          <a:effectLst/>
                          <a:latin typeface="+mn-lt"/>
                          <a:ea typeface="+mn-ea"/>
                          <a:cs typeface="+mn-cs"/>
                        </a:rPr>
                        <a:t> Dataset</a:t>
                      </a:r>
                      <a:endParaRPr lang="en-US" sz="11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254317">
                <a:tc>
                  <a:txBody>
                    <a:bodyPr/>
                    <a:lstStyle/>
                    <a:p>
                      <a:pPr marL="0" marR="0" algn="l" defTabSz="914400" rtl="0" eaLnBrk="1" latinLnBrk="0" hangingPunct="1">
                        <a:lnSpc>
                          <a:spcPct val="107000"/>
                        </a:lnSpc>
                        <a:spcBef>
                          <a:spcPts val="0"/>
                        </a:spcBef>
                        <a:spcAft>
                          <a:spcPts val="0"/>
                        </a:spcAft>
                      </a:pPr>
                      <a:r>
                        <a:rPr lang="en-IN" sz="1100" b="1" kern="1200" dirty="0">
                          <a:solidFill>
                            <a:schemeClr val="lt1"/>
                          </a:solidFill>
                          <a:effectLst/>
                          <a:latin typeface="+mn-lt"/>
                          <a:ea typeface="+mn-ea"/>
                          <a:cs typeface="+mn-cs"/>
                        </a:rPr>
                        <a:t>C-statistic</a:t>
                      </a:r>
                      <a:endParaRPr lang="en-US" sz="11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84 %</a:t>
                      </a:r>
                    </a:p>
                  </a:txBody>
                  <a:tcPr marL="68580" marR="68580" marT="0" marB="0"/>
                </a:tc>
                <a:tc>
                  <a:txBody>
                    <a:bodyPr/>
                    <a:lstStyle/>
                    <a:p>
                      <a:pPr marL="0" marR="0" algn="l" defTabSz="914400" rtl="0" eaLnBrk="1" latinLnBrk="0" hangingPunct="1">
                        <a:lnSpc>
                          <a:spcPct val="107000"/>
                        </a:lnSpc>
                        <a:spcBef>
                          <a:spcPts val="0"/>
                        </a:spcBef>
                        <a:spcAft>
                          <a:spcPts val="0"/>
                        </a:spcAft>
                      </a:pPr>
                      <a:r>
                        <a:rPr lang="en-IN" sz="1100" b="1" kern="1200" dirty="0">
                          <a:solidFill>
                            <a:schemeClr val="lt1"/>
                          </a:solidFill>
                          <a:effectLst/>
                          <a:latin typeface="+mn-lt"/>
                          <a:ea typeface="+mn-ea"/>
                          <a:cs typeface="+mn-cs"/>
                        </a:rPr>
                        <a:t>C-statistic</a:t>
                      </a:r>
                      <a:endParaRPr lang="en-US" sz="1100" b="1" kern="1200" dirty="0">
                        <a:solidFill>
                          <a:schemeClr val="lt1"/>
                        </a:solidFill>
                        <a:effectLst/>
                        <a:latin typeface="+mn-lt"/>
                        <a:ea typeface="+mn-ea"/>
                        <a:cs typeface="+mn-cs"/>
                      </a:endParaRPr>
                    </a:p>
                  </a:txBody>
                  <a:tcPr marL="68580" marR="68580" marT="0" marB="0">
                    <a:solidFill>
                      <a:schemeClr val="bg2">
                        <a:lumMod val="75000"/>
                      </a:schemeClr>
                    </a:solidFill>
                  </a:tcPr>
                </a:tc>
                <a:tc>
                  <a:txBody>
                    <a:bodyPr/>
                    <a:lstStyle/>
                    <a:p>
                      <a:pPr marL="0" marR="0" algn="l" defTabSz="91440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84.6 %</a:t>
                      </a:r>
                    </a:p>
                  </a:txBody>
                  <a:tcPr marL="68580" marR="68580" marT="0" marB="0"/>
                </a:tc>
                <a:extLst>
                  <a:ext uri="{0D108BD9-81ED-4DB2-BD59-A6C34878D82A}">
                    <a16:rowId xmlns:a16="http://schemas.microsoft.com/office/drawing/2014/main" val="10001"/>
                  </a:ext>
                </a:extLst>
              </a:tr>
              <a:tr h="215742">
                <a:tc>
                  <a:txBody>
                    <a:bodyPr/>
                    <a:lstStyle/>
                    <a:p>
                      <a:pPr marL="0" marR="0" algn="l" defTabSz="914400" rtl="0" eaLnBrk="1" latinLnBrk="0" hangingPunct="1">
                        <a:lnSpc>
                          <a:spcPct val="107000"/>
                        </a:lnSpc>
                        <a:spcBef>
                          <a:spcPts val="0"/>
                        </a:spcBef>
                        <a:spcAft>
                          <a:spcPts val="0"/>
                        </a:spcAft>
                      </a:pPr>
                      <a:r>
                        <a:rPr lang="en-IN" sz="1100" b="1" kern="1200" dirty="0">
                          <a:solidFill>
                            <a:schemeClr val="lt1"/>
                          </a:solidFill>
                          <a:effectLst/>
                          <a:latin typeface="+mn-lt"/>
                          <a:ea typeface="+mn-ea"/>
                          <a:cs typeface="+mn-cs"/>
                        </a:rPr>
                        <a:t>KS-statistic</a:t>
                      </a:r>
                      <a:endParaRPr lang="en-US" sz="1100" b="1" kern="1200" dirty="0">
                        <a:solidFill>
                          <a:schemeClr val="lt1"/>
                        </a:solidFill>
                        <a:effectLst/>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52 %</a:t>
                      </a:r>
                    </a:p>
                  </a:txBody>
                  <a:tcPr marL="68580" marR="68580" marT="0" marB="0"/>
                </a:tc>
                <a:tc>
                  <a:txBody>
                    <a:bodyPr/>
                    <a:lstStyle/>
                    <a:p>
                      <a:pPr marL="0" marR="0" algn="l" defTabSz="914400" rtl="0" eaLnBrk="1" latinLnBrk="0" hangingPunct="1">
                        <a:lnSpc>
                          <a:spcPct val="107000"/>
                        </a:lnSpc>
                        <a:spcBef>
                          <a:spcPts val="0"/>
                        </a:spcBef>
                        <a:spcAft>
                          <a:spcPts val="0"/>
                        </a:spcAft>
                      </a:pPr>
                      <a:r>
                        <a:rPr lang="en-IN" sz="1100" b="1" kern="1200" dirty="0">
                          <a:solidFill>
                            <a:schemeClr val="lt1"/>
                          </a:solidFill>
                          <a:effectLst/>
                          <a:latin typeface="+mn-lt"/>
                          <a:ea typeface="+mn-ea"/>
                          <a:cs typeface="+mn-cs"/>
                        </a:rPr>
                        <a:t>KS-statistic</a:t>
                      </a:r>
                      <a:endParaRPr lang="en-US" sz="1100" b="1" kern="1200" dirty="0">
                        <a:solidFill>
                          <a:schemeClr val="lt1"/>
                        </a:solidFill>
                        <a:effectLst/>
                        <a:latin typeface="+mn-lt"/>
                        <a:ea typeface="+mn-ea"/>
                        <a:cs typeface="+mn-cs"/>
                      </a:endParaRPr>
                    </a:p>
                  </a:txBody>
                  <a:tcPr marL="68580" marR="68580" marT="0" marB="0">
                    <a:solidFill>
                      <a:schemeClr val="bg2">
                        <a:lumMod val="75000"/>
                      </a:schemeClr>
                    </a:solidFill>
                  </a:tcPr>
                </a:tc>
                <a:tc>
                  <a:txBody>
                    <a:bodyPr/>
                    <a:lstStyle/>
                    <a:p>
                      <a:pPr marL="0" marR="0" algn="l" defTabSz="91440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55 %</a:t>
                      </a:r>
                    </a:p>
                  </a:txBody>
                  <a:tcPr marL="68580" marR="68580" marT="0" marB="0"/>
                </a:tc>
                <a:extLst>
                  <a:ext uri="{0D108BD9-81ED-4DB2-BD59-A6C34878D82A}">
                    <a16:rowId xmlns:a16="http://schemas.microsoft.com/office/drawing/2014/main" val="10002"/>
                  </a:ext>
                </a:extLst>
              </a:tr>
              <a:tr h="431483">
                <a:tc gridSpan="2">
                  <a:txBody>
                    <a:bodyPr/>
                    <a:lstStyle/>
                    <a:p>
                      <a:pPr marL="0" marR="0" algn="l" defTabSz="914400" rtl="0" eaLnBrk="1" latinLnBrk="0" hangingPunct="1">
                        <a:lnSpc>
                          <a:spcPct val="107000"/>
                        </a:lnSpc>
                        <a:spcBef>
                          <a:spcPts val="0"/>
                        </a:spcBef>
                        <a:spcAft>
                          <a:spcPts val="0"/>
                        </a:spcAft>
                      </a:pPr>
                      <a:r>
                        <a:rPr lang="en-IN" sz="1100" b="1" kern="1200" dirty="0">
                          <a:solidFill>
                            <a:schemeClr val="lt1"/>
                          </a:solidFill>
                          <a:effectLst/>
                          <a:latin typeface="+mn-lt"/>
                          <a:ea typeface="+mn-ea"/>
                          <a:cs typeface="+mn-cs"/>
                        </a:rPr>
                        <a:t>Model Evaluation (write Accept or Reject)</a:t>
                      </a:r>
                      <a:endParaRPr lang="en-US" sz="1100" b="1" kern="1200" dirty="0">
                        <a:solidFill>
                          <a:schemeClr val="lt1"/>
                        </a:solidFill>
                        <a:effectLst/>
                        <a:latin typeface="+mn-lt"/>
                        <a:ea typeface="+mn-ea"/>
                        <a:cs typeface="+mn-cs"/>
                      </a:endParaRPr>
                    </a:p>
                  </a:txBody>
                  <a:tcPr marL="68580" marR="68580" marT="0" marB="0"/>
                </a:tc>
                <a:tc hMerge="1">
                  <a:txBody>
                    <a:bodyPr/>
                    <a:lstStyle/>
                    <a:p>
                      <a:endParaRPr lang="en-US"/>
                    </a:p>
                  </a:txBody>
                  <a:tcPr/>
                </a:tc>
                <a:tc gridSpan="2">
                  <a:txBody>
                    <a:bodyPr/>
                    <a:lstStyle/>
                    <a:p>
                      <a:pPr marL="0" marR="0" algn="l" defTabSz="91440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Accepted</a:t>
                      </a:r>
                    </a:p>
                  </a:txBody>
                  <a:tcPr marL="68580" marR="68580" marT="0" marB="0"/>
                </a:tc>
                <a:tc h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81039642"/>
              </p:ext>
            </p:extLst>
          </p:nvPr>
        </p:nvGraphicFramePr>
        <p:xfrm>
          <a:off x="6023449" y="5163660"/>
          <a:ext cx="5932330" cy="1237140"/>
        </p:xfrm>
        <a:graphic>
          <a:graphicData uri="http://schemas.openxmlformats.org/drawingml/2006/table">
            <a:tbl>
              <a:tblPr firstRow="1" firstCol="1" bandRow="1">
                <a:tableStyleId>{5C22544A-7EE6-4342-B048-85BDC9FD1C3A}</a:tableStyleId>
              </a:tblPr>
              <a:tblGrid>
                <a:gridCol w="2966165">
                  <a:extLst>
                    <a:ext uri="{9D8B030D-6E8A-4147-A177-3AD203B41FA5}">
                      <a16:colId xmlns:a16="http://schemas.microsoft.com/office/drawing/2014/main" val="20000"/>
                    </a:ext>
                  </a:extLst>
                </a:gridCol>
                <a:gridCol w="2966165">
                  <a:extLst>
                    <a:ext uri="{9D8B030D-6E8A-4147-A177-3AD203B41FA5}">
                      <a16:colId xmlns:a16="http://schemas.microsoft.com/office/drawing/2014/main" val="20001"/>
                    </a:ext>
                  </a:extLst>
                </a:gridCol>
              </a:tblGrid>
              <a:tr h="247428">
                <a:tc>
                  <a:txBody>
                    <a:bodyPr/>
                    <a:lstStyle/>
                    <a:p>
                      <a:pPr marL="0" marR="0" algn="ctr">
                        <a:lnSpc>
                          <a:spcPct val="107000"/>
                        </a:lnSpc>
                        <a:spcBef>
                          <a:spcPts val="0"/>
                        </a:spcBef>
                        <a:spcAft>
                          <a:spcPts val="0"/>
                        </a:spcAft>
                      </a:pPr>
                      <a:r>
                        <a:rPr lang="en-IN" sz="1100" dirty="0">
                          <a:effectLst/>
                        </a:rPr>
                        <a:t>Threshold value (0.3)</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47428">
                <a:tc>
                  <a:txBody>
                    <a:bodyPr/>
                    <a:lstStyle/>
                    <a:p>
                      <a:pPr marL="0" marR="0">
                        <a:lnSpc>
                          <a:spcPct val="107000"/>
                        </a:lnSpc>
                        <a:spcBef>
                          <a:spcPts val="0"/>
                        </a:spcBef>
                        <a:spcAft>
                          <a:spcPts val="0"/>
                        </a:spcAft>
                      </a:pPr>
                      <a:r>
                        <a:rPr lang="en-IN" sz="1100">
                          <a:effectLst/>
                        </a:rPr>
                        <a:t>Overall Accuracy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76.97%</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7428">
                <a:tc>
                  <a:txBody>
                    <a:bodyPr/>
                    <a:lstStyle/>
                    <a:p>
                      <a:pPr marL="0" marR="0">
                        <a:lnSpc>
                          <a:spcPct val="107000"/>
                        </a:lnSpc>
                        <a:spcBef>
                          <a:spcPts val="0"/>
                        </a:spcBef>
                        <a:spcAft>
                          <a:spcPts val="0"/>
                        </a:spcAft>
                      </a:pPr>
                      <a:r>
                        <a:rPr lang="en-IN" sz="1100">
                          <a:effectLst/>
                        </a:rPr>
                        <a:t>Sensitivity</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a:effectLst/>
                        </a:rPr>
                        <a:t>78.25%</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47428">
                <a:tc>
                  <a:txBody>
                    <a:bodyPr/>
                    <a:lstStyle/>
                    <a:p>
                      <a:pPr marL="0" marR="0">
                        <a:lnSpc>
                          <a:spcPct val="107000"/>
                        </a:lnSpc>
                        <a:spcBef>
                          <a:spcPts val="0"/>
                        </a:spcBef>
                        <a:spcAft>
                          <a:spcPts val="0"/>
                        </a:spcAft>
                      </a:pPr>
                      <a:r>
                        <a:rPr lang="en-IN" sz="1100" dirty="0">
                          <a:effectLst/>
                        </a:rPr>
                        <a:t>Specificity</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76.50%</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47428">
                <a:tc>
                  <a:txBody>
                    <a:bodyPr/>
                    <a:lstStyle/>
                    <a:p>
                      <a:pPr marL="0" marR="0">
                        <a:lnSpc>
                          <a:spcPct val="107000"/>
                        </a:lnSpc>
                        <a:spcBef>
                          <a:spcPts val="0"/>
                        </a:spcBef>
                        <a:spcAft>
                          <a:spcPts val="0"/>
                        </a:spcAft>
                      </a:pPr>
                      <a:r>
                        <a:rPr lang="en-IN" sz="1100">
                          <a:effectLst/>
                        </a:rPr>
                        <a:t>AUC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84.62%</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31743421"/>
              </p:ext>
            </p:extLst>
          </p:nvPr>
        </p:nvGraphicFramePr>
        <p:xfrm>
          <a:off x="6029166" y="1687194"/>
          <a:ext cx="5928360" cy="1284608"/>
        </p:xfrm>
        <a:graphic>
          <a:graphicData uri="http://schemas.openxmlformats.org/drawingml/2006/table">
            <a:tbl>
              <a:tblPr firstRow="1" firstCol="1" bandRow="1">
                <a:tableStyleId>{5C22544A-7EE6-4342-B048-85BDC9FD1C3A}</a:tableStyleId>
              </a:tblPr>
              <a:tblGrid>
                <a:gridCol w="2964180">
                  <a:extLst>
                    <a:ext uri="{9D8B030D-6E8A-4147-A177-3AD203B41FA5}">
                      <a16:colId xmlns:a16="http://schemas.microsoft.com/office/drawing/2014/main" val="20000"/>
                    </a:ext>
                  </a:extLst>
                </a:gridCol>
                <a:gridCol w="2964180">
                  <a:extLst>
                    <a:ext uri="{9D8B030D-6E8A-4147-A177-3AD203B41FA5}">
                      <a16:colId xmlns:a16="http://schemas.microsoft.com/office/drawing/2014/main" val="20001"/>
                    </a:ext>
                  </a:extLst>
                </a:gridCol>
              </a:tblGrid>
              <a:tr h="321152">
                <a:tc>
                  <a:txBody>
                    <a:bodyPr/>
                    <a:lstStyle/>
                    <a:p>
                      <a:pPr marL="0" marR="0" algn="ctr">
                        <a:lnSpc>
                          <a:spcPct val="107000"/>
                        </a:lnSpc>
                        <a:spcBef>
                          <a:spcPts val="0"/>
                        </a:spcBef>
                        <a:spcAft>
                          <a:spcPts val="0"/>
                        </a:spcAft>
                      </a:pPr>
                      <a:r>
                        <a:rPr lang="en-IN" sz="1100" dirty="0">
                          <a:effectLst/>
                        </a:rPr>
                        <a:t>Final model metrics </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21152">
                <a:tc>
                  <a:txBody>
                    <a:bodyPr/>
                    <a:lstStyle/>
                    <a:p>
                      <a:pPr marL="0" marR="0">
                        <a:lnSpc>
                          <a:spcPct val="107000"/>
                        </a:lnSpc>
                        <a:spcBef>
                          <a:spcPts val="0"/>
                        </a:spcBef>
                        <a:spcAft>
                          <a:spcPts val="0"/>
                        </a:spcAft>
                      </a:pPr>
                      <a:r>
                        <a:rPr lang="en-IN" sz="1100">
                          <a:effectLst/>
                        </a:rPr>
                        <a:t>AIC value</a:t>
                      </a:r>
                      <a:endParaRPr lang="en-US" sz="1100">
                        <a:effectLst/>
                        <a:latin typeface="Calibri"/>
                        <a:ea typeface="Calibri"/>
                        <a:cs typeface="Times New Roman"/>
                      </a:endParaRPr>
                    </a:p>
                  </a:txBody>
                  <a:tcPr marL="68580" marR="68580" marT="0" marB="0"/>
                </a:tc>
                <a:tc>
                  <a:txBody>
                    <a:bodyPr/>
                    <a:lstStyle/>
                    <a:p>
                      <a:r>
                        <a:rPr lang="en-US" sz="1100">
                          <a:effectLst/>
                        </a:rPr>
                        <a:t>4178.4</a:t>
                      </a:r>
                      <a:endParaRPr lang="en-US" sz="1100">
                        <a:effectLst/>
                        <a:latin typeface="Calibri"/>
                      </a:endParaRPr>
                    </a:p>
                  </a:txBody>
                  <a:tcPr marL="68580" marR="68580" marT="0" marB="0"/>
                </a:tc>
                <a:extLst>
                  <a:ext uri="{0D108BD9-81ED-4DB2-BD59-A6C34878D82A}">
                    <a16:rowId xmlns:a16="http://schemas.microsoft.com/office/drawing/2014/main" val="10001"/>
                  </a:ext>
                </a:extLst>
              </a:tr>
              <a:tr h="321152">
                <a:tc>
                  <a:txBody>
                    <a:bodyPr/>
                    <a:lstStyle/>
                    <a:p>
                      <a:pPr marL="0" marR="0">
                        <a:lnSpc>
                          <a:spcPct val="107000"/>
                        </a:lnSpc>
                        <a:spcBef>
                          <a:spcPts val="0"/>
                        </a:spcBef>
                        <a:spcAft>
                          <a:spcPts val="0"/>
                        </a:spcAft>
                      </a:pPr>
                      <a:r>
                        <a:rPr lang="en-IN" sz="1100">
                          <a:effectLst/>
                        </a:rPr>
                        <a:t>Null deviance</a:t>
                      </a:r>
                      <a:endParaRPr lang="en-US" sz="1100">
                        <a:effectLst/>
                        <a:latin typeface="Calibri"/>
                        <a:ea typeface="Calibri"/>
                        <a:cs typeface="Times New Roman"/>
                      </a:endParaRPr>
                    </a:p>
                  </a:txBody>
                  <a:tcPr marL="68580" marR="68580" marT="0" marB="0"/>
                </a:tc>
                <a:tc>
                  <a:txBody>
                    <a:bodyPr/>
                    <a:lstStyle/>
                    <a:p>
                      <a:r>
                        <a:rPr lang="en-US" sz="1100" dirty="0">
                          <a:effectLst/>
                        </a:rPr>
                        <a:t>5699.5</a:t>
                      </a:r>
                      <a:endParaRPr lang="en-US" sz="1100" dirty="0">
                        <a:effectLst/>
                        <a:latin typeface="Calibri"/>
                      </a:endParaRPr>
                    </a:p>
                  </a:txBody>
                  <a:tcPr marL="68580" marR="68580" marT="0" marB="0"/>
                </a:tc>
                <a:extLst>
                  <a:ext uri="{0D108BD9-81ED-4DB2-BD59-A6C34878D82A}">
                    <a16:rowId xmlns:a16="http://schemas.microsoft.com/office/drawing/2014/main" val="10002"/>
                  </a:ext>
                </a:extLst>
              </a:tr>
              <a:tr h="321152">
                <a:tc>
                  <a:txBody>
                    <a:bodyPr/>
                    <a:lstStyle/>
                    <a:p>
                      <a:pPr marL="0" marR="0">
                        <a:lnSpc>
                          <a:spcPct val="107000"/>
                        </a:lnSpc>
                        <a:spcBef>
                          <a:spcPts val="0"/>
                        </a:spcBef>
                        <a:spcAft>
                          <a:spcPts val="0"/>
                        </a:spcAft>
                      </a:pPr>
                      <a:r>
                        <a:rPr lang="en-IN" sz="1100" dirty="0">
                          <a:effectLst/>
                        </a:rPr>
                        <a:t>Residual Deviance</a:t>
                      </a:r>
                      <a:endParaRPr lang="en-US" sz="1100" dirty="0">
                        <a:effectLst/>
                        <a:latin typeface="Calibri"/>
                        <a:ea typeface="Calibri"/>
                        <a:cs typeface="Times New Roman"/>
                      </a:endParaRPr>
                    </a:p>
                  </a:txBody>
                  <a:tcPr marL="68580" marR="68580" marT="0" marB="0"/>
                </a:tc>
                <a:tc>
                  <a:txBody>
                    <a:bodyPr/>
                    <a:lstStyle/>
                    <a:p>
                      <a:r>
                        <a:rPr lang="en-US" sz="1100" dirty="0">
                          <a:effectLst/>
                        </a:rPr>
                        <a:t>4154.4</a:t>
                      </a:r>
                      <a:endParaRPr lang="en-US" sz="1100" dirty="0">
                        <a:effectLst/>
                        <a:latin typeface="Calibri"/>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344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160020" y="1211580"/>
            <a:ext cx="5943600" cy="5441950"/>
          </a:xfrm>
        </p:spPr>
        <p:txBody>
          <a:bodyPr>
            <a:normAutofit fontScale="70000" lnSpcReduction="20000"/>
          </a:bodyPr>
          <a:lstStyle/>
          <a:p>
            <a:r>
              <a:rPr lang="en-IN" sz="2400" b="1" u="sng" dirty="0"/>
              <a:t>Model development</a:t>
            </a:r>
          </a:p>
          <a:p>
            <a:endParaRPr lang="en-US" dirty="0"/>
          </a:p>
          <a:p>
            <a:pPr marL="285750" lvl="0" indent="-285750">
              <a:buFont typeface="Wingdings" panose="05000000000000000000" pitchFamily="2" charset="2"/>
              <a:buChar char="Ø"/>
            </a:pPr>
            <a:r>
              <a:rPr lang="en-IN" dirty="0"/>
              <a:t>Categorical variables were converted to numeric by creating dummy variables</a:t>
            </a:r>
            <a:endParaRPr lang="en-US" dirty="0"/>
          </a:p>
          <a:p>
            <a:pPr marL="285750" indent="-285750">
              <a:buFont typeface="Wingdings" panose="05000000000000000000" pitchFamily="2" charset="2"/>
              <a:buChar char="Ø"/>
            </a:pPr>
            <a:r>
              <a:rPr lang="en-IN" dirty="0"/>
              <a:t>Converted the data type of response variable to factor</a:t>
            </a:r>
          </a:p>
          <a:p>
            <a:pPr marL="285750" lvl="0" indent="-285750">
              <a:buFont typeface="Wingdings" panose="05000000000000000000" pitchFamily="2" charset="2"/>
              <a:buChar char="Ø"/>
            </a:pPr>
            <a:r>
              <a:rPr lang="en-US" dirty="0"/>
              <a:t> </a:t>
            </a:r>
            <a:r>
              <a:rPr lang="en-IN" dirty="0"/>
              <a:t>Scaled the numerical variables</a:t>
            </a:r>
            <a:endParaRPr lang="en-US" dirty="0"/>
          </a:p>
          <a:p>
            <a:pPr marL="285750" lvl="0" indent="-285750">
              <a:buFont typeface="Wingdings" panose="05000000000000000000" pitchFamily="2" charset="2"/>
              <a:buChar char="Ø"/>
            </a:pPr>
            <a:r>
              <a:rPr lang="en-IN" dirty="0"/>
              <a:t>Split the data  into train and test data  in the proportion of 70 and 30 percent ensuring equal proportion of class labels in both train and test data set</a:t>
            </a:r>
            <a:endParaRPr lang="en-US" dirty="0"/>
          </a:p>
          <a:p>
            <a:pPr marL="285750" indent="-285750">
              <a:buFont typeface="Wingdings" panose="05000000000000000000" pitchFamily="2" charset="2"/>
              <a:buChar char="Ø"/>
            </a:pPr>
            <a:r>
              <a:rPr lang="en-IN" dirty="0"/>
              <a:t>Linear kernel is selected and model is tuned with various cost parameters</a:t>
            </a:r>
          </a:p>
          <a:p>
            <a:pPr marL="285750" indent="-285750">
              <a:buFont typeface="Wingdings" panose="05000000000000000000" pitchFamily="2" charset="2"/>
              <a:buChar char="Ø"/>
            </a:pPr>
            <a:r>
              <a:rPr lang="en-IN" dirty="0"/>
              <a:t>The best cost value is taken and model is created from it</a:t>
            </a:r>
          </a:p>
          <a:p>
            <a:pPr marL="285750" indent="-285750">
              <a:buFont typeface="Wingdings" panose="05000000000000000000" pitchFamily="2" charset="2"/>
              <a:buChar char="Ø"/>
            </a:pPr>
            <a:r>
              <a:rPr lang="en-IN" dirty="0"/>
              <a:t>Various evaluation metrics like accuracy, sensitivity and specificity for the model is checked</a:t>
            </a:r>
          </a:p>
          <a:p>
            <a:pPr marL="285750" indent="-285750">
              <a:buFont typeface="Wingdings" panose="05000000000000000000" pitchFamily="2" charset="2"/>
              <a:buChar char="Ø"/>
            </a:pPr>
            <a:r>
              <a:rPr lang="en-IN" dirty="0"/>
              <a:t>Then radial kernel is selected and model is tuned with various parameters of cost and sigma</a:t>
            </a:r>
          </a:p>
          <a:p>
            <a:pPr marL="285750" indent="-285750">
              <a:buFont typeface="Wingdings" panose="05000000000000000000" pitchFamily="2" charset="2"/>
              <a:buChar char="Ø"/>
            </a:pPr>
            <a:r>
              <a:rPr lang="en-IN" dirty="0"/>
              <a:t>The best cost and sigma values are taken and model was created using it</a:t>
            </a:r>
          </a:p>
          <a:p>
            <a:pPr marL="285750" indent="-285750">
              <a:buFont typeface="Wingdings" panose="05000000000000000000" pitchFamily="2" charset="2"/>
              <a:buChar char="Ø"/>
            </a:pPr>
            <a:endParaRPr lang="en-IN" b="1" u="sng" dirty="0"/>
          </a:p>
          <a:p>
            <a:r>
              <a:rPr lang="en-IN" sz="2400" b="1" u="sng" dirty="0"/>
              <a:t>Model Summary</a:t>
            </a:r>
          </a:p>
          <a:p>
            <a:endParaRPr lang="en-IN" b="1" u="sng" dirty="0"/>
          </a:p>
          <a:p>
            <a:pPr marL="285750" indent="-285750">
              <a:buFont typeface="Wingdings" panose="05000000000000000000" pitchFamily="2" charset="2"/>
              <a:buChar char="Ø"/>
            </a:pPr>
            <a:r>
              <a:rPr lang="en-IN" dirty="0"/>
              <a:t>This model has good accuracy and substantial area is being covered in ROC</a:t>
            </a:r>
          </a:p>
          <a:p>
            <a:pPr marL="285750" indent="-285750">
              <a:buFont typeface="Wingdings" panose="05000000000000000000" pitchFamily="2" charset="2"/>
              <a:buChar char="Ø"/>
            </a:pPr>
            <a:r>
              <a:rPr lang="en-IN" dirty="0"/>
              <a:t> But as sensitivity is low which is of utmost importance considering sensitivity indicates percentage of correctly identified churned customers and its value is not that good  so will not considering this model for this problem</a:t>
            </a:r>
          </a:p>
          <a:p>
            <a:endParaRPr lang="en-IN" b="1" u="sng" dirty="0"/>
          </a:p>
          <a:p>
            <a:endParaRPr lang="en-US" dirty="0"/>
          </a:p>
        </p:txBody>
      </p:sp>
      <p:sp>
        <p:nvSpPr>
          <p:cNvPr id="6" name="Title 1"/>
          <p:cNvSpPr txBox="1">
            <a:spLocks/>
          </p:cNvSpPr>
          <p:nvPr/>
        </p:nvSpPr>
        <p:spPr>
          <a:xfrm>
            <a:off x="3829050" y="194310"/>
            <a:ext cx="4937760" cy="7086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u="sng" dirty="0">
                <a:solidFill>
                  <a:srgbClr val="FFFFFF"/>
                </a:solidFill>
              </a:rPr>
              <a:t>SVM</a:t>
            </a:r>
          </a:p>
        </p:txBody>
      </p:sp>
      <p:graphicFrame>
        <p:nvGraphicFramePr>
          <p:cNvPr id="4" name="Table 3"/>
          <p:cNvGraphicFramePr>
            <a:graphicFrameLocks noGrp="1"/>
          </p:cNvGraphicFramePr>
          <p:nvPr>
            <p:extLst>
              <p:ext uri="{D42A27DB-BD31-4B8C-83A1-F6EECF244321}">
                <p14:modId xmlns:p14="http://schemas.microsoft.com/office/powerpoint/2010/main" val="3231899169"/>
              </p:ext>
            </p:extLst>
          </p:nvPr>
        </p:nvGraphicFramePr>
        <p:xfrm>
          <a:off x="6297930" y="2011680"/>
          <a:ext cx="5025390" cy="1174590"/>
        </p:xfrm>
        <a:graphic>
          <a:graphicData uri="http://schemas.openxmlformats.org/drawingml/2006/table">
            <a:tbl>
              <a:tblPr firstRow="1" firstCol="1" bandRow="1">
                <a:tableStyleId>{5C22544A-7EE6-4342-B048-85BDC9FD1C3A}</a:tableStyleId>
              </a:tblPr>
              <a:tblGrid>
                <a:gridCol w="2512695">
                  <a:extLst>
                    <a:ext uri="{9D8B030D-6E8A-4147-A177-3AD203B41FA5}">
                      <a16:colId xmlns:a16="http://schemas.microsoft.com/office/drawing/2014/main" val="20000"/>
                    </a:ext>
                  </a:extLst>
                </a:gridCol>
                <a:gridCol w="2512695">
                  <a:extLst>
                    <a:ext uri="{9D8B030D-6E8A-4147-A177-3AD203B41FA5}">
                      <a16:colId xmlns:a16="http://schemas.microsoft.com/office/drawing/2014/main" val="20001"/>
                    </a:ext>
                  </a:extLst>
                </a:gridCol>
              </a:tblGrid>
              <a:tr h="234918">
                <a:tc>
                  <a:txBody>
                    <a:bodyPr/>
                    <a:lstStyle/>
                    <a:p>
                      <a:pPr marL="0" marR="0" algn="ctr">
                        <a:lnSpc>
                          <a:spcPct val="107000"/>
                        </a:lnSpc>
                        <a:spcBef>
                          <a:spcPts val="0"/>
                        </a:spcBef>
                        <a:spcAft>
                          <a:spcPts val="0"/>
                        </a:spcAft>
                      </a:pPr>
                      <a:r>
                        <a:rPr lang="en-IN" sz="1100" dirty="0">
                          <a:effectLst/>
                        </a:rPr>
                        <a:t>Threshold value</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a:effectLst/>
                        </a:rPr>
                        <a:t>Values (Numeric)</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34918">
                <a:tc>
                  <a:txBody>
                    <a:bodyPr/>
                    <a:lstStyle/>
                    <a:p>
                      <a:pPr marL="0" marR="0">
                        <a:lnSpc>
                          <a:spcPct val="107000"/>
                        </a:lnSpc>
                        <a:spcBef>
                          <a:spcPts val="0"/>
                        </a:spcBef>
                        <a:spcAft>
                          <a:spcPts val="0"/>
                        </a:spcAft>
                      </a:pPr>
                      <a:r>
                        <a:rPr lang="en-IN" sz="1100">
                          <a:effectLst/>
                        </a:rPr>
                        <a:t>Overall Accuracy</a:t>
                      </a:r>
                      <a:endParaRPr lang="en-US" sz="1100">
                        <a:effectLst/>
                        <a:latin typeface="Calibri"/>
                        <a:ea typeface="Calibri"/>
                        <a:cs typeface="Times New Roman"/>
                      </a:endParaRPr>
                    </a:p>
                  </a:txBody>
                  <a:tcPr marL="68580" marR="68580" marT="0" marB="0"/>
                </a:tc>
                <a:tc>
                  <a:txBody>
                    <a:bodyPr/>
                    <a:lstStyle/>
                    <a:p>
                      <a:pPr marL="0" marR="0" latinLnBrk="1">
                        <a:lnSpc>
                          <a:spcPts val="14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effectLst/>
                        </a:rPr>
                        <a:t>80.33%</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34918">
                <a:tc>
                  <a:txBody>
                    <a:bodyPr/>
                    <a:lstStyle/>
                    <a:p>
                      <a:pPr marL="0" marR="0">
                        <a:lnSpc>
                          <a:spcPct val="107000"/>
                        </a:lnSpc>
                        <a:spcBef>
                          <a:spcPts val="0"/>
                        </a:spcBef>
                        <a:spcAft>
                          <a:spcPts val="0"/>
                        </a:spcAft>
                      </a:pPr>
                      <a:r>
                        <a:rPr lang="en-IN" sz="1100">
                          <a:effectLst/>
                        </a:rPr>
                        <a:t>Sensitivity</a:t>
                      </a:r>
                      <a:endParaRPr lang="en-US" sz="1100">
                        <a:effectLst/>
                        <a:latin typeface="Calibri"/>
                        <a:ea typeface="Calibri"/>
                        <a:cs typeface="Times New Roman"/>
                      </a:endParaRPr>
                    </a:p>
                  </a:txBody>
                  <a:tcPr marL="68580" marR="68580" marT="0" marB="0"/>
                </a:tc>
                <a:tc>
                  <a:txBody>
                    <a:bodyPr/>
                    <a:lstStyle/>
                    <a:p>
                      <a:r>
                        <a:rPr lang="en-US" sz="1100">
                          <a:effectLst/>
                        </a:rPr>
                        <a:t>53.48%</a:t>
                      </a:r>
                      <a:endParaRPr lang="en-US" sz="1100">
                        <a:effectLst/>
                        <a:latin typeface="Calibri"/>
                      </a:endParaRPr>
                    </a:p>
                  </a:txBody>
                  <a:tcPr marL="68580" marR="68580" marT="0" marB="0"/>
                </a:tc>
                <a:extLst>
                  <a:ext uri="{0D108BD9-81ED-4DB2-BD59-A6C34878D82A}">
                    <a16:rowId xmlns:a16="http://schemas.microsoft.com/office/drawing/2014/main" val="10002"/>
                  </a:ext>
                </a:extLst>
              </a:tr>
              <a:tr h="234918">
                <a:tc>
                  <a:txBody>
                    <a:bodyPr/>
                    <a:lstStyle/>
                    <a:p>
                      <a:pPr marL="0" marR="0">
                        <a:lnSpc>
                          <a:spcPct val="107000"/>
                        </a:lnSpc>
                        <a:spcBef>
                          <a:spcPts val="0"/>
                        </a:spcBef>
                        <a:spcAft>
                          <a:spcPts val="0"/>
                        </a:spcAft>
                      </a:pPr>
                      <a:r>
                        <a:rPr lang="en-IN" sz="1100" dirty="0">
                          <a:effectLst/>
                        </a:rPr>
                        <a:t>Specificity</a:t>
                      </a:r>
                      <a:endParaRPr lang="en-US" sz="1100" dirty="0">
                        <a:effectLst/>
                        <a:latin typeface="Calibri"/>
                        <a:ea typeface="Calibri"/>
                        <a:cs typeface="Times New Roman"/>
                      </a:endParaRPr>
                    </a:p>
                  </a:txBody>
                  <a:tcPr marL="68580" marR="68580" marT="0" marB="0"/>
                </a:tc>
                <a:tc>
                  <a:txBody>
                    <a:bodyPr/>
                    <a:lstStyle/>
                    <a:p>
                      <a:r>
                        <a:rPr lang="en-US" sz="1100">
                          <a:effectLst/>
                        </a:rPr>
                        <a:t>90.06%</a:t>
                      </a:r>
                      <a:endParaRPr lang="en-US" sz="1100">
                        <a:effectLst/>
                        <a:latin typeface="Calibri"/>
                      </a:endParaRPr>
                    </a:p>
                  </a:txBody>
                  <a:tcPr marL="68580" marR="68580" marT="0" marB="0"/>
                </a:tc>
                <a:extLst>
                  <a:ext uri="{0D108BD9-81ED-4DB2-BD59-A6C34878D82A}">
                    <a16:rowId xmlns:a16="http://schemas.microsoft.com/office/drawing/2014/main" val="10003"/>
                  </a:ext>
                </a:extLst>
              </a:tr>
              <a:tr h="234918">
                <a:tc>
                  <a:txBody>
                    <a:bodyPr/>
                    <a:lstStyle/>
                    <a:p>
                      <a:pPr marL="0" marR="0">
                        <a:lnSpc>
                          <a:spcPct val="107000"/>
                        </a:lnSpc>
                        <a:spcBef>
                          <a:spcPts val="0"/>
                        </a:spcBef>
                        <a:spcAft>
                          <a:spcPts val="0"/>
                        </a:spcAft>
                      </a:pPr>
                      <a:r>
                        <a:rPr lang="en-IN" sz="1100">
                          <a:effectLst/>
                        </a:rPr>
                        <a:t>AUC</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84.26</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pic>
        <p:nvPicPr>
          <p:cNvPr id="8" name="Picture 7"/>
          <p:cNvPicPr/>
          <p:nvPr/>
        </p:nvPicPr>
        <p:blipFill>
          <a:blip r:embed="rId2"/>
          <a:stretch>
            <a:fillRect/>
          </a:stretch>
        </p:blipFill>
        <p:spPr>
          <a:xfrm>
            <a:off x="6526530" y="4250690"/>
            <a:ext cx="4480560" cy="2402840"/>
          </a:xfrm>
          <a:prstGeom prst="rect">
            <a:avLst/>
          </a:prstGeom>
        </p:spPr>
      </p:pic>
      <p:sp>
        <p:nvSpPr>
          <p:cNvPr id="7" name="TextBox 6"/>
          <p:cNvSpPr txBox="1"/>
          <p:nvPr/>
        </p:nvSpPr>
        <p:spPr>
          <a:xfrm>
            <a:off x="6949440" y="1517690"/>
            <a:ext cx="4331970" cy="369332"/>
          </a:xfrm>
          <a:prstGeom prst="rect">
            <a:avLst/>
          </a:prstGeom>
          <a:noFill/>
        </p:spPr>
        <p:txBody>
          <a:bodyPr wrap="square" rtlCol="0">
            <a:spAutoFit/>
          </a:bodyPr>
          <a:lstStyle/>
          <a:p>
            <a:r>
              <a:rPr lang="en-US" dirty="0"/>
              <a:t>                   </a:t>
            </a:r>
            <a:r>
              <a:rPr lang="en-US" b="1" u="sng" dirty="0">
                <a:solidFill>
                  <a:schemeClr val="tx2"/>
                </a:solidFill>
              </a:rPr>
              <a:t>Model Result Summary</a:t>
            </a:r>
          </a:p>
        </p:txBody>
      </p:sp>
      <p:sp>
        <p:nvSpPr>
          <p:cNvPr id="9" name="TextBox 8"/>
          <p:cNvSpPr txBox="1"/>
          <p:nvPr/>
        </p:nvSpPr>
        <p:spPr>
          <a:xfrm>
            <a:off x="6892289" y="3703320"/>
            <a:ext cx="3897630" cy="365760"/>
          </a:xfrm>
          <a:prstGeom prst="rect">
            <a:avLst/>
          </a:prstGeom>
          <a:noFill/>
        </p:spPr>
        <p:txBody>
          <a:bodyPr wrap="square" rtlCol="0">
            <a:spAutoFit/>
          </a:bodyPr>
          <a:lstStyle/>
          <a:p>
            <a:pPr algn="ctr"/>
            <a:r>
              <a:rPr lang="en-US" b="1" u="sng" dirty="0">
                <a:solidFill>
                  <a:schemeClr val="tx2"/>
                </a:solidFill>
              </a:rPr>
              <a:t>ROC Curve</a:t>
            </a:r>
          </a:p>
        </p:txBody>
      </p:sp>
    </p:spTree>
    <p:extLst>
      <p:ext uri="{BB962C8B-B14F-4D97-AF65-F5344CB8AC3E}">
        <p14:creationId xmlns:p14="http://schemas.microsoft.com/office/powerpoint/2010/main" val="270344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63040"/>
            <a:ext cx="6815667" cy="5086350"/>
          </a:xfrm>
        </p:spPr>
        <p:txBody>
          <a:bodyPr>
            <a:normAutofit lnSpcReduction="10000"/>
          </a:bodyPr>
          <a:lstStyle/>
          <a:p>
            <a:pPr marL="0" indent="0">
              <a:buNone/>
            </a:pPr>
            <a:endParaRPr lang="en-IN" sz="1800" b="1" u="sng" dirty="0"/>
          </a:p>
          <a:p>
            <a:pPr marL="0" indent="0">
              <a:buNone/>
            </a:pPr>
            <a:r>
              <a:rPr lang="en-IN" sz="1800" b="1" u="sng" dirty="0"/>
              <a:t>Company Background</a:t>
            </a:r>
          </a:p>
          <a:p>
            <a:pPr marL="0" indent="0">
              <a:buNone/>
            </a:pPr>
            <a:endParaRPr lang="en-IN" sz="1400" dirty="0"/>
          </a:p>
          <a:p>
            <a:pPr marL="0" indent="0">
              <a:buNone/>
            </a:pPr>
            <a:r>
              <a:rPr lang="en-IN" sz="1400" b="1" dirty="0"/>
              <a:t>‘Firm X’ </a:t>
            </a:r>
            <a:r>
              <a:rPr lang="en-IN" sz="1400" dirty="0"/>
              <a:t>is a leading telecommunications provider who earns most of its revenue by providing internet services to the customers</a:t>
            </a:r>
          </a:p>
          <a:p>
            <a:pPr marL="0" indent="0">
              <a:buNone/>
            </a:pPr>
            <a:endParaRPr lang="en-IN" sz="1600" b="1" u="sng" dirty="0"/>
          </a:p>
          <a:p>
            <a:pPr marL="0" indent="0">
              <a:buNone/>
            </a:pPr>
            <a:r>
              <a:rPr lang="en-IN" sz="1800" b="1" u="sng" dirty="0"/>
              <a:t>Company Business Objectives</a:t>
            </a:r>
          </a:p>
          <a:p>
            <a:pPr marL="0" indent="0">
              <a:buNone/>
            </a:pPr>
            <a:endParaRPr lang="en-IN" sz="1400" b="1" u="sng" dirty="0"/>
          </a:p>
          <a:p>
            <a:pPr>
              <a:buFont typeface="Wingdings" panose="05000000000000000000" pitchFamily="2" charset="2"/>
              <a:buChar char="Ø"/>
            </a:pPr>
            <a:r>
              <a:rPr lang="en-IN" sz="1400" dirty="0"/>
              <a:t>To retain the customers</a:t>
            </a:r>
          </a:p>
          <a:p>
            <a:pPr>
              <a:buFont typeface="Wingdings" panose="05000000000000000000" pitchFamily="2" charset="2"/>
              <a:buChar char="Ø"/>
            </a:pPr>
            <a:r>
              <a:rPr lang="en-IN" sz="1400" dirty="0"/>
              <a:t>To have a business plan in place which can help them to lure new customers</a:t>
            </a:r>
            <a:endParaRPr lang="en-IN" sz="1600" dirty="0"/>
          </a:p>
          <a:p>
            <a:pPr marL="0" indent="0">
              <a:buNone/>
            </a:pPr>
            <a:endParaRPr lang="en-IN" sz="1600" b="1" u="sng" dirty="0"/>
          </a:p>
          <a:p>
            <a:pPr marL="0" indent="0">
              <a:buNone/>
            </a:pPr>
            <a:r>
              <a:rPr lang="en-IN" sz="1800" b="1" u="sng" dirty="0"/>
              <a:t>Problem Statement </a:t>
            </a:r>
          </a:p>
          <a:p>
            <a:pPr marL="0" indent="0">
              <a:buNone/>
            </a:pPr>
            <a:endParaRPr lang="en-IN" sz="1400" dirty="0"/>
          </a:p>
          <a:p>
            <a:pPr>
              <a:buFont typeface="Wingdings" panose="05000000000000000000" pitchFamily="2" charset="2"/>
              <a:buChar char="Ø"/>
            </a:pPr>
            <a:r>
              <a:rPr lang="en-IN" sz="1400" dirty="0"/>
              <a:t>Because of heavy marketing and promotion schemes of other companies, this company existing customer started churning</a:t>
            </a:r>
          </a:p>
          <a:p>
            <a:pPr>
              <a:buFont typeface="Wingdings" panose="05000000000000000000" pitchFamily="2" charset="2"/>
              <a:buChar char="Ø"/>
            </a:pPr>
            <a:r>
              <a:rPr lang="en-IN" sz="1400" dirty="0"/>
              <a:t>We need to design a model which can give an understanding to this company – Why their customers are churning and what can be done to avoid the same.</a:t>
            </a:r>
          </a:p>
          <a:p>
            <a:pPr>
              <a:buFont typeface="Wingdings" panose="05000000000000000000" pitchFamily="2" charset="2"/>
              <a:buChar char="Ø"/>
            </a:pPr>
            <a:r>
              <a:rPr lang="en-IN" sz="1400" dirty="0"/>
              <a:t>To design a model – We need to leverage the data collected by company which has all details of customer  along with its status – Whether they churned or not?</a:t>
            </a:r>
          </a:p>
        </p:txBody>
      </p:sp>
      <p:graphicFrame>
        <p:nvGraphicFramePr>
          <p:cNvPr id="10" name="Diagram 9"/>
          <p:cNvGraphicFramePr/>
          <p:nvPr>
            <p:extLst>
              <p:ext uri="{D42A27DB-BD31-4B8C-83A1-F6EECF244321}">
                <p14:modId xmlns:p14="http://schemas.microsoft.com/office/powerpoint/2010/main" val="1554384726"/>
              </p:ext>
            </p:extLst>
          </p:nvPr>
        </p:nvGraphicFramePr>
        <p:xfrm>
          <a:off x="609603" y="1435103"/>
          <a:ext cx="4011084" cy="4691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b="1" dirty="0"/>
              <a:t> </a:t>
            </a:r>
            <a:r>
              <a:rPr lang="en-IN" sz="2800" b="1" u="sng" dirty="0"/>
              <a:t>Problem Solving Methodology</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438830800"/>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1965960"/>
            <a:ext cx="9877777" cy="4160203"/>
          </a:xfrm>
        </p:spPr>
        <p:txBody>
          <a:bodyPr>
            <a:normAutofit fontScale="85000" lnSpcReduction="20000"/>
          </a:bodyPr>
          <a:lstStyle/>
          <a:p>
            <a:pPr marL="0" indent="0">
              <a:buNone/>
            </a:pPr>
            <a:r>
              <a:rPr lang="en-US" sz="1600" dirty="0"/>
              <a:t>This has been performed in multiple stages - </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Stage 1 </a:t>
            </a:r>
            <a:r>
              <a:rPr lang="en-US" sz="1600" b="1" dirty="0"/>
              <a:t>- Missing Value identification and treatment </a:t>
            </a:r>
          </a:p>
          <a:p>
            <a:pPr>
              <a:buFont typeface="Wingdings" panose="05000000000000000000" pitchFamily="2" charset="2"/>
              <a:buChar char="Ø"/>
            </a:pPr>
            <a:endParaRPr lang="en-US" sz="1600" b="1" dirty="0"/>
          </a:p>
          <a:p>
            <a:pPr lvl="1">
              <a:buFont typeface="Wingdings" panose="05000000000000000000" pitchFamily="2" charset="2"/>
              <a:buChar char="Ø"/>
            </a:pPr>
            <a:r>
              <a:rPr lang="en-US" sz="1400" dirty="0"/>
              <a:t>Found missing value in Total Charge column</a:t>
            </a:r>
          </a:p>
          <a:p>
            <a:pPr lvl="1">
              <a:buFont typeface="Wingdings" panose="05000000000000000000" pitchFamily="2" charset="2"/>
              <a:buChar char="Ø"/>
            </a:pPr>
            <a:r>
              <a:rPr lang="en-US" sz="1400" dirty="0"/>
              <a:t>Total 11 rows were getting affected out of 7043 rows  which is  almost 1 percent</a:t>
            </a:r>
          </a:p>
          <a:p>
            <a:pPr lvl="1">
              <a:buFont typeface="Wingdings" panose="05000000000000000000" pitchFamily="2" charset="2"/>
              <a:buChar char="Ø"/>
            </a:pPr>
            <a:r>
              <a:rPr lang="en-US" sz="1400" dirty="0"/>
              <a:t>Moreover all these rows belong to those customer who are not getting churned</a:t>
            </a:r>
          </a:p>
          <a:p>
            <a:pPr lvl="1">
              <a:buFont typeface="Wingdings" panose="05000000000000000000" pitchFamily="2" charset="2"/>
              <a:buChar char="Ø"/>
            </a:pPr>
            <a:r>
              <a:rPr lang="en-US" sz="1400" dirty="0"/>
              <a:t>Because no of rows are  minimal and of those customers who are not getting churned</a:t>
            </a:r>
          </a:p>
          <a:p>
            <a:pPr lvl="1">
              <a:buFont typeface="Wingdings" panose="05000000000000000000" pitchFamily="2" charset="2"/>
              <a:buChar char="Ø"/>
            </a:pPr>
            <a:r>
              <a:rPr lang="en-US" sz="1400" dirty="0"/>
              <a:t>So removed all the these 11 records from our data </a:t>
            </a:r>
          </a:p>
          <a:p>
            <a:pPr marL="457200" lvl="1" indent="0">
              <a:buNone/>
            </a:pPr>
            <a:endParaRPr lang="en-US" sz="1200" dirty="0"/>
          </a:p>
          <a:p>
            <a:pPr indent="-285750">
              <a:buFont typeface="Wingdings" panose="05000000000000000000" pitchFamily="2" charset="2"/>
              <a:buChar char="Ø"/>
            </a:pPr>
            <a:r>
              <a:rPr lang="en-US" sz="1600" dirty="0"/>
              <a:t> Stage 2 - </a:t>
            </a:r>
            <a:r>
              <a:rPr lang="en-US" sz="1600" b="1" dirty="0"/>
              <a:t>Duplicate removal – </a:t>
            </a:r>
            <a:r>
              <a:rPr lang="en-US" sz="2200" b="1" dirty="0"/>
              <a:t>Not required</a:t>
            </a:r>
          </a:p>
          <a:p>
            <a:pPr lvl="1">
              <a:buFont typeface="Wingdings" panose="05000000000000000000" pitchFamily="2" charset="2"/>
              <a:buChar char="Ø"/>
            </a:pPr>
            <a:endParaRPr lang="en-US" sz="1400" b="1" dirty="0"/>
          </a:p>
          <a:p>
            <a:pPr lvl="1">
              <a:buFont typeface="Wingdings" panose="05000000000000000000" pitchFamily="2" charset="2"/>
              <a:buChar char="Ø"/>
            </a:pPr>
            <a:r>
              <a:rPr lang="en-US" sz="1400" dirty="0"/>
              <a:t>No duplicates were observed in entire data set </a:t>
            </a:r>
          </a:p>
          <a:p>
            <a:pPr marL="57150" indent="0">
              <a:buNone/>
            </a:pPr>
            <a:r>
              <a:rPr lang="en-US" sz="1400" dirty="0"/>
              <a:t> </a:t>
            </a:r>
          </a:p>
          <a:p>
            <a:pPr marL="457200" lvl="1" indent="0">
              <a:buNone/>
            </a:pPr>
            <a:endParaRPr lang="en-US" sz="1200" dirty="0"/>
          </a:p>
          <a:p>
            <a:pPr indent="-285750">
              <a:buFont typeface="Wingdings" panose="05000000000000000000" pitchFamily="2" charset="2"/>
              <a:buChar char="Ø"/>
            </a:pPr>
            <a:r>
              <a:rPr lang="en-US" sz="1600" dirty="0"/>
              <a:t> Stage 3 </a:t>
            </a:r>
            <a:r>
              <a:rPr lang="en-US" sz="1600" b="1" dirty="0"/>
              <a:t>–  Changing the data types of variables</a:t>
            </a:r>
          </a:p>
          <a:p>
            <a:pPr marL="57150" indent="0">
              <a:buNone/>
            </a:pPr>
            <a:endParaRPr lang="en-US" sz="1600" b="1" dirty="0"/>
          </a:p>
          <a:p>
            <a:pPr lvl="1">
              <a:buFont typeface="Wingdings" panose="05000000000000000000" pitchFamily="2" charset="2"/>
              <a:buChar char="Ø"/>
            </a:pPr>
            <a:r>
              <a:rPr lang="en-US" sz="1400" dirty="0"/>
              <a:t>After analyzing the data set – All character variables got converted to factor as those variables contain discreet values for which factor is appropriate data type</a:t>
            </a:r>
          </a:p>
          <a:p>
            <a:pPr lvl="1">
              <a:buFont typeface="Wingdings" panose="05000000000000000000" pitchFamily="2" charset="2"/>
              <a:buChar char="Ø"/>
            </a:pPr>
            <a:r>
              <a:rPr lang="en-US" sz="1400" dirty="0"/>
              <a:t>One numeric variables also get converted to factor i.e. Senior Citizen as it also contains discreet values which is 0 and 1.</a:t>
            </a:r>
          </a:p>
          <a:p>
            <a:pPr lvl="1">
              <a:buFont typeface="Wingdings" panose="05000000000000000000" pitchFamily="2" charset="2"/>
              <a:buChar char="Ø"/>
            </a:pPr>
            <a:endParaRPr lang="en-US" sz="1400" dirty="0"/>
          </a:p>
        </p:txBody>
      </p:sp>
      <p:sp>
        <p:nvSpPr>
          <p:cNvPr id="2" name="Title 1"/>
          <p:cNvSpPr>
            <a:spLocks noGrp="1"/>
          </p:cNvSpPr>
          <p:nvPr>
            <p:ph type="title"/>
          </p:nvPr>
        </p:nvSpPr>
        <p:spPr>
          <a:xfrm>
            <a:off x="102870" y="338328"/>
            <a:ext cx="11479530" cy="1252728"/>
          </a:xfrm>
        </p:spPr>
        <p:txBody>
          <a:bodyPr>
            <a:normAutofit/>
          </a:bodyPr>
          <a:lstStyle/>
          <a:p>
            <a:r>
              <a:rPr lang="en-US" sz="2800" b="1" u="sng" dirty="0"/>
              <a:t>Data Cleansing and Preparation(Slide 1)</a:t>
            </a:r>
          </a:p>
        </p:txBody>
      </p:sp>
      <p:sp>
        <p:nvSpPr>
          <p:cNvPr id="4" name="TextBox 3"/>
          <p:cNvSpPr txBox="1"/>
          <p:nvPr/>
        </p:nvSpPr>
        <p:spPr>
          <a:xfrm>
            <a:off x="8903970" y="6217920"/>
            <a:ext cx="2926080" cy="369332"/>
          </a:xfrm>
          <a:prstGeom prst="rect">
            <a:avLst/>
          </a:prstGeom>
          <a:noFill/>
        </p:spPr>
        <p:txBody>
          <a:bodyPr wrap="square" rtlCol="0">
            <a:spAutoFit/>
          </a:bodyPr>
          <a:lstStyle/>
          <a:p>
            <a:r>
              <a:rPr lang="en-US" b="1" dirty="0"/>
              <a:t>Continued…</a:t>
            </a:r>
          </a:p>
        </p:txBody>
      </p:sp>
    </p:spTree>
    <p:extLst>
      <p:ext uri="{BB962C8B-B14F-4D97-AF65-F5344CB8AC3E}">
        <p14:creationId xmlns:p14="http://schemas.microsoft.com/office/powerpoint/2010/main" val="40336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1965960"/>
            <a:ext cx="9877777" cy="4160203"/>
          </a:xfrm>
        </p:spPr>
        <p:txBody>
          <a:bodyPr>
            <a:normAutofit/>
          </a:bodyPr>
          <a:lstStyle/>
          <a:p>
            <a:pPr marL="0" indent="0">
              <a:buNone/>
            </a:pPr>
            <a:endParaRPr lang="en-US" sz="1400" dirty="0"/>
          </a:p>
          <a:p>
            <a:pPr marL="0" indent="0">
              <a:buNone/>
            </a:pPr>
            <a:r>
              <a:rPr lang="en-US" sz="1400" dirty="0"/>
              <a:t>Stage 4 – </a:t>
            </a:r>
            <a:r>
              <a:rPr lang="en-US" sz="1400" b="1" dirty="0"/>
              <a:t>Outlier treatments  - </a:t>
            </a:r>
            <a:r>
              <a:rPr lang="en-US" sz="2000" b="1" dirty="0"/>
              <a:t>Not required</a:t>
            </a:r>
          </a:p>
          <a:p>
            <a:pPr marL="0" indent="0">
              <a:buNone/>
            </a:pPr>
            <a:endParaRPr lang="en-US" sz="1600" dirty="0"/>
          </a:p>
          <a:p>
            <a:pPr marL="0" indent="0">
              <a:buNone/>
            </a:pPr>
            <a:r>
              <a:rPr lang="en-US" sz="1600" dirty="0"/>
              <a:t>Checked all the numerical column i.e. Tenure, Monthly charges and Total charges but did not see the outliers, below graph will explain the same – </a:t>
            </a:r>
          </a:p>
          <a:p>
            <a:pPr marL="0" indent="0">
              <a:buNone/>
            </a:pPr>
            <a:endParaRPr lang="en-US" sz="1600" dirty="0"/>
          </a:p>
          <a:p>
            <a:pPr marL="0" indent="0">
              <a:buNone/>
            </a:pPr>
            <a:endParaRPr lang="en-US" sz="1600" dirty="0"/>
          </a:p>
        </p:txBody>
      </p:sp>
      <p:sp>
        <p:nvSpPr>
          <p:cNvPr id="2" name="Title 1"/>
          <p:cNvSpPr>
            <a:spLocks noGrp="1"/>
          </p:cNvSpPr>
          <p:nvPr>
            <p:ph type="title"/>
          </p:nvPr>
        </p:nvSpPr>
        <p:spPr>
          <a:xfrm>
            <a:off x="102870" y="338328"/>
            <a:ext cx="11479530" cy="1252728"/>
          </a:xfrm>
        </p:spPr>
        <p:txBody>
          <a:bodyPr>
            <a:normAutofit/>
          </a:bodyPr>
          <a:lstStyle/>
          <a:p>
            <a:r>
              <a:rPr lang="en-US" sz="2800" b="1" u="sng" dirty="0"/>
              <a:t>Data Cleansing and Preparation(Last Slide)</a:t>
            </a:r>
          </a:p>
        </p:txBody>
      </p:sp>
      <p:graphicFrame>
        <p:nvGraphicFramePr>
          <p:cNvPr id="8" name="Diagram 7"/>
          <p:cNvGraphicFramePr/>
          <p:nvPr>
            <p:extLst>
              <p:ext uri="{D42A27DB-BD31-4B8C-83A1-F6EECF244321}">
                <p14:modId xmlns:p14="http://schemas.microsoft.com/office/powerpoint/2010/main" val="1175022142"/>
              </p:ext>
            </p:extLst>
          </p:nvPr>
        </p:nvGraphicFramePr>
        <p:xfrm>
          <a:off x="1245870" y="3691890"/>
          <a:ext cx="2548890" cy="2486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39507671"/>
              </p:ext>
            </p:extLst>
          </p:nvPr>
        </p:nvGraphicFramePr>
        <p:xfrm>
          <a:off x="4457700" y="3634740"/>
          <a:ext cx="2434590" cy="25374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1000343911"/>
              </p:ext>
            </p:extLst>
          </p:nvPr>
        </p:nvGraphicFramePr>
        <p:xfrm>
          <a:off x="8183880" y="3714751"/>
          <a:ext cx="2400300" cy="25717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89988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9050" y="194310"/>
            <a:ext cx="4937760" cy="708660"/>
          </a:xfrm>
        </p:spPr>
        <p:txBody>
          <a:bodyPr>
            <a:normAutofit fontScale="90000"/>
          </a:bodyPr>
          <a:lstStyle/>
          <a:p>
            <a:pPr algn="ctr"/>
            <a:r>
              <a:rPr lang="en-US" sz="2800" b="1" u="sng" dirty="0">
                <a:solidFill>
                  <a:srgbClr val="FFFFFF"/>
                </a:solidFill>
              </a:rPr>
              <a:t>Exploratory Data Analytics - Graph</a:t>
            </a:r>
          </a:p>
        </p:txBody>
      </p:sp>
      <p:sp>
        <p:nvSpPr>
          <p:cNvPr id="4" name="Text Placeholder 3"/>
          <p:cNvSpPr>
            <a:spLocks noGrp="1"/>
          </p:cNvSpPr>
          <p:nvPr>
            <p:ph type="body" sz="half" idx="2"/>
          </p:nvPr>
        </p:nvSpPr>
        <p:spPr/>
        <p:txBody>
          <a:bodyPr/>
          <a:lstStyle/>
          <a:p>
            <a:endParaRPr lang="en-US" dirty="0"/>
          </a:p>
        </p:txBody>
      </p:sp>
      <p:pic>
        <p:nvPicPr>
          <p:cNvPr id="7" name="Content Placeholder 6"/>
          <p:cNvPicPr>
            <a:picLocks noGrp="1"/>
          </p:cNvPicPr>
          <p:nvPr>
            <p:ph idx="1"/>
          </p:nvPr>
        </p:nvPicPr>
        <p:blipFill rotWithShape="1">
          <a:blip r:embed="rId2"/>
          <a:srcRect l="22273" t="21905" r="8123" b="9150"/>
          <a:stretch/>
        </p:blipFill>
        <p:spPr bwMode="auto">
          <a:xfrm>
            <a:off x="457200" y="1335524"/>
            <a:ext cx="10641330" cy="5166360"/>
          </a:xfrm>
          <a:prstGeom prst="rect">
            <a:avLst/>
          </a:prstGeom>
          <a:ln>
            <a:noFill/>
          </a:ln>
          <a:extLst>
            <a:ext uri="{53640926-AAD7-44D8-BBD7-CCE9431645EC}">
              <a14:shadowObscured xmlns:a14="http://schemas.microsoft.com/office/drawing/2010/main"/>
            </a:ext>
          </a:extLst>
        </p:spPr>
      </p:pic>
      <p:sp>
        <p:nvSpPr>
          <p:cNvPr id="10" name="Rectangle 9"/>
          <p:cNvSpPr/>
          <p:nvPr/>
        </p:nvSpPr>
        <p:spPr>
          <a:xfrm>
            <a:off x="9983984" y="6399014"/>
            <a:ext cx="1436612" cy="369332"/>
          </a:xfrm>
          <a:prstGeom prst="rect">
            <a:avLst/>
          </a:prstGeom>
        </p:spPr>
        <p:txBody>
          <a:bodyPr wrap="none">
            <a:spAutoFit/>
          </a:bodyPr>
          <a:lstStyle/>
          <a:p>
            <a:r>
              <a:rPr lang="en-US" b="1" dirty="0"/>
              <a:t>Continued…</a:t>
            </a:r>
          </a:p>
        </p:txBody>
      </p:sp>
    </p:spTree>
    <p:extLst>
      <p:ext uri="{BB962C8B-B14F-4D97-AF65-F5344CB8AC3E}">
        <p14:creationId xmlns:p14="http://schemas.microsoft.com/office/powerpoint/2010/main" val="37077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4391" y="1874520"/>
            <a:ext cx="10206144" cy="4823460"/>
          </a:xfrm>
        </p:spPr>
        <p:txBody>
          <a:bodyPr>
            <a:normAutofit fontScale="92500" lnSpcReduction="20000"/>
          </a:bodyPr>
          <a:lstStyle/>
          <a:p>
            <a:pPr marL="0" lvl="0" indent="0">
              <a:buNone/>
            </a:pPr>
            <a:endParaRPr lang="en-IN" sz="1600" b="1" u="sng" dirty="0"/>
          </a:p>
          <a:p>
            <a:pPr marL="0" lvl="0" indent="0">
              <a:buNone/>
            </a:pPr>
            <a:r>
              <a:rPr lang="en-IN" sz="1600" b="1" u="sng" dirty="0"/>
              <a:t>Some of insights derived from Prior Slides</a:t>
            </a:r>
          </a:p>
          <a:p>
            <a:pPr lvl="0">
              <a:buFont typeface="Wingdings" panose="05000000000000000000" pitchFamily="2" charset="2"/>
              <a:buChar char="Ø"/>
            </a:pPr>
            <a:endParaRPr lang="en-IN" sz="1600" dirty="0"/>
          </a:p>
          <a:p>
            <a:pPr lvl="0">
              <a:buFont typeface="Wingdings" panose="05000000000000000000" pitchFamily="2" charset="2"/>
              <a:buChar char="Ø"/>
            </a:pPr>
            <a:r>
              <a:rPr lang="en-IN" sz="2000" b="1" dirty="0"/>
              <a:t>Monthly plan customer </a:t>
            </a:r>
            <a:r>
              <a:rPr lang="en-IN" sz="1600" dirty="0"/>
              <a:t>the </a:t>
            </a:r>
            <a:r>
              <a:rPr lang="en-IN" sz="2000" b="1" dirty="0"/>
              <a:t>most likely to churn</a:t>
            </a:r>
            <a:endParaRPr lang="en-US" sz="2000" b="1" dirty="0"/>
          </a:p>
          <a:p>
            <a:pPr lvl="0">
              <a:buFont typeface="Wingdings" panose="05000000000000000000" pitchFamily="2" charset="2"/>
              <a:buChar char="Ø"/>
            </a:pPr>
            <a:r>
              <a:rPr lang="en-IN" sz="2000" b="1" dirty="0"/>
              <a:t>Person having no dependents </a:t>
            </a:r>
            <a:r>
              <a:rPr lang="en-IN" sz="1600" dirty="0"/>
              <a:t>are </a:t>
            </a:r>
            <a:r>
              <a:rPr lang="en-IN" sz="2000" b="1" dirty="0"/>
              <a:t>churning more</a:t>
            </a:r>
            <a:endParaRPr lang="en-US" sz="2000" b="1" dirty="0"/>
          </a:p>
          <a:p>
            <a:pPr lvl="0">
              <a:buFont typeface="Wingdings" panose="05000000000000000000" pitchFamily="2" charset="2"/>
              <a:buChar char="Ø"/>
            </a:pPr>
            <a:r>
              <a:rPr lang="en-IN" sz="2000" b="1" dirty="0"/>
              <a:t>No device protecting - more likely to churn</a:t>
            </a:r>
            <a:endParaRPr lang="en-US" sz="2000" b="1" dirty="0"/>
          </a:p>
          <a:p>
            <a:pPr lvl="0">
              <a:buFont typeface="Wingdings" panose="05000000000000000000" pitchFamily="2" charset="2"/>
              <a:buChar char="Ø"/>
            </a:pPr>
            <a:r>
              <a:rPr lang="en-IN" sz="2000" b="1" i="1" dirty="0"/>
              <a:t>Gender</a:t>
            </a:r>
            <a:r>
              <a:rPr lang="en-IN" sz="1600" b="1" dirty="0"/>
              <a:t> </a:t>
            </a:r>
            <a:r>
              <a:rPr lang="en-IN" sz="1600" dirty="0"/>
              <a:t>has </a:t>
            </a:r>
            <a:r>
              <a:rPr lang="en-IN" sz="2500" b="1" i="1" dirty="0"/>
              <a:t>no</a:t>
            </a:r>
            <a:r>
              <a:rPr lang="en-IN" sz="2200" b="1" i="1" dirty="0"/>
              <a:t> </a:t>
            </a:r>
            <a:r>
              <a:rPr lang="en-IN" sz="2000" b="1" i="1" dirty="0"/>
              <a:t>impact on churning</a:t>
            </a:r>
            <a:endParaRPr lang="en-US" sz="2000" b="1" i="1" dirty="0"/>
          </a:p>
          <a:p>
            <a:pPr lvl="0">
              <a:buFont typeface="Wingdings" panose="05000000000000000000" pitchFamily="2" charset="2"/>
              <a:buChar char="Ø"/>
            </a:pPr>
            <a:r>
              <a:rPr lang="en-IN" sz="1600" dirty="0"/>
              <a:t>Whoever using </a:t>
            </a:r>
            <a:r>
              <a:rPr lang="en-IN" sz="2000" b="1" dirty="0"/>
              <a:t>fibber optic internet services</a:t>
            </a:r>
            <a:r>
              <a:rPr lang="en-IN" sz="1600" dirty="0"/>
              <a:t>, they are </a:t>
            </a:r>
            <a:r>
              <a:rPr lang="en-IN" sz="2000" b="1" dirty="0"/>
              <a:t>more likely to churn</a:t>
            </a:r>
            <a:endParaRPr lang="en-US" sz="2000" b="1" dirty="0"/>
          </a:p>
          <a:p>
            <a:pPr lvl="0">
              <a:buFont typeface="Wingdings" panose="05000000000000000000" pitchFamily="2" charset="2"/>
              <a:buChar char="Ø"/>
            </a:pPr>
            <a:r>
              <a:rPr lang="en-IN" sz="2000" b="1" i="1" dirty="0"/>
              <a:t>Multiple lines </a:t>
            </a:r>
            <a:r>
              <a:rPr lang="en-IN" sz="1600" dirty="0"/>
              <a:t>have </a:t>
            </a:r>
            <a:r>
              <a:rPr lang="en-IN" sz="2500" b="1" i="1" dirty="0"/>
              <a:t>no</a:t>
            </a:r>
            <a:r>
              <a:rPr lang="en-IN" sz="2000" b="1" i="1" dirty="0"/>
              <a:t> impact on churning</a:t>
            </a:r>
            <a:endParaRPr lang="en-US" sz="2000" b="1" i="1" dirty="0"/>
          </a:p>
          <a:p>
            <a:pPr lvl="0">
              <a:buFont typeface="Wingdings" panose="05000000000000000000" pitchFamily="2" charset="2"/>
              <a:buChar char="Ø"/>
            </a:pPr>
            <a:r>
              <a:rPr lang="en-IN" sz="1600" dirty="0"/>
              <a:t>Person having </a:t>
            </a:r>
            <a:r>
              <a:rPr lang="en-IN" sz="2200" b="1" dirty="0"/>
              <a:t>no online backup </a:t>
            </a:r>
            <a:r>
              <a:rPr lang="en-IN" sz="1600" dirty="0"/>
              <a:t>is </a:t>
            </a:r>
            <a:r>
              <a:rPr lang="en-IN" sz="2200" b="1" dirty="0"/>
              <a:t>more likely to churn</a:t>
            </a:r>
            <a:endParaRPr lang="en-US" sz="2200" b="1" dirty="0"/>
          </a:p>
          <a:p>
            <a:pPr lvl="0">
              <a:buFont typeface="Wingdings" panose="05000000000000000000" pitchFamily="2" charset="2"/>
              <a:buChar char="Ø"/>
            </a:pPr>
            <a:r>
              <a:rPr lang="en-IN" sz="1600" dirty="0"/>
              <a:t>Person using </a:t>
            </a:r>
            <a:r>
              <a:rPr lang="en-IN" sz="2200" b="1" dirty="0"/>
              <a:t>no online security </a:t>
            </a:r>
            <a:r>
              <a:rPr lang="en-IN" sz="1600" dirty="0"/>
              <a:t>is </a:t>
            </a:r>
            <a:r>
              <a:rPr lang="en-IN" sz="2200" b="1" dirty="0"/>
              <a:t>more likely to churn</a:t>
            </a:r>
            <a:endParaRPr lang="en-US" sz="2200" b="1" dirty="0"/>
          </a:p>
          <a:p>
            <a:pPr lvl="0">
              <a:buFont typeface="Wingdings" panose="05000000000000000000" pitchFamily="2" charset="2"/>
              <a:buChar char="Ø"/>
            </a:pPr>
            <a:r>
              <a:rPr lang="en-IN" sz="2200" b="1" dirty="0"/>
              <a:t>Unmarried people </a:t>
            </a:r>
            <a:r>
              <a:rPr lang="en-IN" sz="1600" dirty="0"/>
              <a:t>are </a:t>
            </a:r>
            <a:r>
              <a:rPr lang="en-IN" sz="2200" b="1" dirty="0"/>
              <a:t>churning more </a:t>
            </a:r>
            <a:r>
              <a:rPr lang="en-IN" sz="1600" dirty="0"/>
              <a:t>as compare to married people</a:t>
            </a:r>
            <a:endParaRPr lang="en-US" sz="1600" dirty="0"/>
          </a:p>
          <a:p>
            <a:pPr lvl="0">
              <a:buFont typeface="Wingdings" panose="05000000000000000000" pitchFamily="2" charset="2"/>
              <a:buChar char="Ø"/>
            </a:pPr>
            <a:r>
              <a:rPr lang="en-IN" sz="2200" b="1" i="1" dirty="0"/>
              <a:t>Phone services </a:t>
            </a:r>
            <a:r>
              <a:rPr lang="en-IN" sz="1600" dirty="0"/>
              <a:t>have </a:t>
            </a:r>
            <a:r>
              <a:rPr lang="en-IN" sz="2500" b="1" i="1" dirty="0"/>
              <a:t>no</a:t>
            </a:r>
            <a:r>
              <a:rPr lang="en-IN" sz="2200" b="1" i="1" dirty="0"/>
              <a:t> impact on churning</a:t>
            </a:r>
            <a:endParaRPr lang="en-US" sz="2200" b="1" i="1" dirty="0"/>
          </a:p>
          <a:p>
            <a:pPr lvl="0">
              <a:buFont typeface="Wingdings" panose="05000000000000000000" pitchFamily="2" charset="2"/>
              <a:buChar char="Ø"/>
            </a:pPr>
            <a:r>
              <a:rPr lang="en-IN" sz="2200" b="1" dirty="0"/>
              <a:t>Senior Citizens </a:t>
            </a:r>
            <a:r>
              <a:rPr lang="en-IN" sz="1600" dirty="0"/>
              <a:t>are </a:t>
            </a:r>
            <a:r>
              <a:rPr lang="en-IN" sz="2200" b="1" dirty="0"/>
              <a:t>churning more</a:t>
            </a:r>
            <a:endParaRPr lang="en-US" sz="2200" b="1" dirty="0"/>
          </a:p>
          <a:p>
            <a:pPr lvl="0">
              <a:buFont typeface="Wingdings" panose="05000000000000000000" pitchFamily="2" charset="2"/>
              <a:buChar char="Ø"/>
            </a:pPr>
            <a:r>
              <a:rPr lang="en-IN" sz="2200" b="1" dirty="0"/>
              <a:t>No tech support, Streaming movies, Streaming TV </a:t>
            </a:r>
            <a:r>
              <a:rPr lang="en-IN" sz="1600" dirty="0"/>
              <a:t>more </a:t>
            </a:r>
            <a:r>
              <a:rPr lang="en-IN" sz="2200" b="1" dirty="0"/>
              <a:t>likely to churn</a:t>
            </a:r>
            <a:endParaRPr lang="en-US" sz="2200" b="1" dirty="0"/>
          </a:p>
          <a:p>
            <a:pPr lvl="0">
              <a:buFont typeface="Wingdings" panose="05000000000000000000" pitchFamily="2" charset="2"/>
              <a:buChar char="Ø"/>
            </a:pPr>
            <a:r>
              <a:rPr lang="en-IN" sz="2200" b="1" i="1" dirty="0"/>
              <a:t>No internet services </a:t>
            </a:r>
            <a:r>
              <a:rPr lang="en-IN" sz="1600" dirty="0"/>
              <a:t>- </a:t>
            </a:r>
            <a:r>
              <a:rPr lang="en-IN" sz="2500" b="1" i="1" dirty="0"/>
              <a:t>Less</a:t>
            </a:r>
            <a:r>
              <a:rPr lang="en-IN" sz="1600" dirty="0"/>
              <a:t> likely to </a:t>
            </a:r>
            <a:r>
              <a:rPr lang="en-IN" sz="2200" b="1" i="1" dirty="0"/>
              <a:t>churn</a:t>
            </a:r>
            <a:endParaRPr lang="en-US" sz="2200" b="1" i="1" dirty="0"/>
          </a:p>
          <a:p>
            <a:pPr>
              <a:buFont typeface="Wingdings" panose="05000000000000000000" pitchFamily="2" charset="2"/>
              <a:buChar char="Ø"/>
            </a:pPr>
            <a:endParaRPr lang="en-US" dirty="0"/>
          </a:p>
        </p:txBody>
      </p:sp>
      <p:sp>
        <p:nvSpPr>
          <p:cNvPr id="2" name="Title 1"/>
          <p:cNvSpPr>
            <a:spLocks noGrp="1"/>
          </p:cNvSpPr>
          <p:nvPr>
            <p:ph type="title"/>
          </p:nvPr>
        </p:nvSpPr>
        <p:spPr/>
        <p:txBody>
          <a:bodyPr>
            <a:normAutofit/>
          </a:bodyPr>
          <a:lstStyle/>
          <a:p>
            <a:pPr algn="ctr"/>
            <a:r>
              <a:rPr lang="en-US" sz="2800" b="1" u="sng" dirty="0">
                <a:solidFill>
                  <a:srgbClr val="FFFFFF"/>
                </a:solidFill>
              </a:rPr>
              <a:t>Exploratory Data Analytics - Insights</a:t>
            </a:r>
          </a:p>
        </p:txBody>
      </p:sp>
    </p:spTree>
    <p:extLst>
      <p:ext uri="{BB962C8B-B14F-4D97-AF65-F5344CB8AC3E}">
        <p14:creationId xmlns:p14="http://schemas.microsoft.com/office/powerpoint/2010/main" val="352276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1590" y="1828800"/>
            <a:ext cx="10116461" cy="3810000"/>
          </a:xfrm>
        </p:spPr>
        <p:txBody>
          <a:bodyPr>
            <a:normAutofit/>
          </a:bodyPr>
          <a:lstStyle/>
          <a:p>
            <a:pPr>
              <a:buFont typeface="Wingdings" panose="05000000000000000000" pitchFamily="2" charset="2"/>
              <a:buChar char="Ø"/>
            </a:pPr>
            <a:r>
              <a:rPr lang="en-US" sz="3200" dirty="0"/>
              <a:t>KNN</a:t>
            </a:r>
          </a:p>
          <a:p>
            <a:pPr>
              <a:buFont typeface="Wingdings" panose="05000000000000000000" pitchFamily="2" charset="2"/>
              <a:buChar char="Ø"/>
            </a:pPr>
            <a:r>
              <a:rPr lang="en-US" sz="3200" dirty="0"/>
              <a:t>Naïve Bayes</a:t>
            </a:r>
          </a:p>
          <a:p>
            <a:pPr>
              <a:buFont typeface="Wingdings" panose="05000000000000000000" pitchFamily="2" charset="2"/>
              <a:buChar char="Ø"/>
            </a:pPr>
            <a:r>
              <a:rPr lang="en-US" sz="3200" dirty="0"/>
              <a:t>Logistic Regression</a:t>
            </a:r>
          </a:p>
          <a:p>
            <a:pPr>
              <a:buFont typeface="Wingdings" panose="05000000000000000000" pitchFamily="2" charset="2"/>
              <a:buChar char="Ø"/>
            </a:pPr>
            <a:r>
              <a:rPr lang="en-US" sz="3200" dirty="0"/>
              <a:t>SVM</a:t>
            </a:r>
          </a:p>
        </p:txBody>
      </p:sp>
      <p:sp>
        <p:nvSpPr>
          <p:cNvPr id="5" name="Title 1"/>
          <p:cNvSpPr txBox="1">
            <a:spLocks/>
          </p:cNvSpPr>
          <p:nvPr/>
        </p:nvSpPr>
        <p:spPr>
          <a:xfrm>
            <a:off x="3829050" y="194310"/>
            <a:ext cx="4937760" cy="7086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u="sng" dirty="0">
                <a:solidFill>
                  <a:srgbClr val="FFFFFF"/>
                </a:solidFill>
              </a:rPr>
              <a:t>Model Building</a:t>
            </a:r>
          </a:p>
        </p:txBody>
      </p:sp>
    </p:spTree>
    <p:extLst>
      <p:ext uri="{BB962C8B-B14F-4D97-AF65-F5344CB8AC3E}">
        <p14:creationId xmlns:p14="http://schemas.microsoft.com/office/powerpoint/2010/main" val="392728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396240" y="1223010"/>
            <a:ext cx="4941570" cy="5277803"/>
          </a:xfrm>
        </p:spPr>
        <p:txBody>
          <a:bodyPr>
            <a:normAutofit fontScale="92500" lnSpcReduction="20000"/>
          </a:bodyPr>
          <a:lstStyle/>
          <a:p>
            <a:r>
              <a:rPr lang="en-IN" b="1" u="sng" dirty="0"/>
              <a:t>Model Development Steps – </a:t>
            </a:r>
          </a:p>
          <a:p>
            <a:endParaRPr lang="en-IN" sz="1500" dirty="0"/>
          </a:p>
          <a:p>
            <a:pPr marL="285750" indent="-285750">
              <a:buFont typeface="Wingdings" panose="05000000000000000000" pitchFamily="2" charset="2"/>
              <a:buChar char="Ø"/>
            </a:pPr>
            <a:r>
              <a:rPr lang="en-IN" sz="1400" dirty="0"/>
              <a:t>Categorical variables were converted to numeric by creating dummy variables</a:t>
            </a:r>
          </a:p>
          <a:p>
            <a:pPr marL="285750" indent="-285750">
              <a:buFont typeface="Wingdings" panose="05000000000000000000" pitchFamily="2" charset="2"/>
              <a:buChar char="Ø"/>
            </a:pPr>
            <a:r>
              <a:rPr lang="en-IN" sz="1400" dirty="0"/>
              <a:t>Converted the data type of response variable to factor</a:t>
            </a:r>
          </a:p>
          <a:p>
            <a:pPr marL="285750" indent="-285750">
              <a:buFont typeface="Wingdings" panose="05000000000000000000" pitchFamily="2" charset="2"/>
              <a:buChar char="Ø"/>
            </a:pPr>
            <a:r>
              <a:rPr lang="en-IN" sz="1400" dirty="0"/>
              <a:t>Scaled the numerical variables</a:t>
            </a:r>
          </a:p>
          <a:p>
            <a:pPr marL="285750" indent="-285750">
              <a:buFont typeface="Wingdings" panose="05000000000000000000" pitchFamily="2" charset="2"/>
              <a:buChar char="Ø"/>
            </a:pPr>
            <a:r>
              <a:rPr lang="en-IN" sz="1400" dirty="0"/>
              <a:t>Split the data  into train and test data  in the proportion of 70 and 30 percent ensuring equal proportion of class labels in both train and test data set</a:t>
            </a:r>
          </a:p>
          <a:p>
            <a:pPr marL="285750" indent="-285750">
              <a:buFont typeface="Wingdings" panose="05000000000000000000" pitchFamily="2" charset="2"/>
              <a:buChar char="Ø"/>
            </a:pPr>
            <a:r>
              <a:rPr lang="en-IN" sz="1400" dirty="0"/>
              <a:t>A grid  of 1 to 50 were used to  find the optimal value of k.</a:t>
            </a:r>
          </a:p>
          <a:p>
            <a:pPr marL="285750" indent="-285750">
              <a:buFont typeface="Wingdings" panose="05000000000000000000" pitchFamily="2" charset="2"/>
              <a:buChar char="Ø"/>
            </a:pPr>
            <a:r>
              <a:rPr lang="en-IN" sz="1400" dirty="0"/>
              <a:t>Repeated cross validation  were performed with 10 folds and 15 repetitions</a:t>
            </a:r>
          </a:p>
          <a:p>
            <a:pPr marL="285750" indent="-285750">
              <a:buFont typeface="Wingdings" panose="05000000000000000000" pitchFamily="2" charset="2"/>
              <a:buChar char="Ø"/>
            </a:pPr>
            <a:r>
              <a:rPr lang="en-IN" sz="1400" dirty="0"/>
              <a:t>After repeated cross validation, model suggested 31 as optimal value of K</a:t>
            </a:r>
          </a:p>
          <a:p>
            <a:endParaRPr lang="en-IN" sz="1300" dirty="0"/>
          </a:p>
          <a:p>
            <a:r>
              <a:rPr lang="en-IN" b="1" u="sng" dirty="0"/>
              <a:t>Model Result Summary -</a:t>
            </a:r>
          </a:p>
          <a:p>
            <a:endParaRPr lang="en-IN" dirty="0"/>
          </a:p>
          <a:p>
            <a:pPr marL="285750" indent="-285750">
              <a:buFont typeface="Wingdings" panose="05000000000000000000" pitchFamily="2" charset="2"/>
              <a:buChar char="Ø"/>
            </a:pPr>
            <a:r>
              <a:rPr lang="en-IN" dirty="0"/>
              <a:t> </a:t>
            </a:r>
            <a:r>
              <a:rPr lang="en-IN" sz="1400" dirty="0"/>
              <a:t>This model has good accuracy and substantial area is being covered in ROC</a:t>
            </a:r>
          </a:p>
          <a:p>
            <a:pPr marL="285750" indent="-285750">
              <a:buFont typeface="Wingdings" panose="05000000000000000000" pitchFamily="2" charset="2"/>
              <a:buChar char="Ø"/>
            </a:pPr>
            <a:r>
              <a:rPr lang="en-IN" sz="1400" dirty="0"/>
              <a:t> But as sensitivity is low which is of utmost importance considering sensitivity indicates percentage of correctly identified churned customers and its value is not that good  so will not considering this model for this problem</a:t>
            </a:r>
          </a:p>
          <a:p>
            <a:endParaRPr lang="en-IN" sz="1400" dirty="0"/>
          </a:p>
          <a:p>
            <a:pPr marL="285750" indent="-285750">
              <a:buFont typeface="Wingdings" panose="05000000000000000000" pitchFamily="2" charset="2"/>
              <a:buChar char="Ø"/>
            </a:pPr>
            <a:endParaRPr lang="en-IN" dirty="0"/>
          </a:p>
          <a:p>
            <a:endParaRPr lang="en-IN" dirty="0"/>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63772499"/>
              </p:ext>
            </p:extLst>
          </p:nvPr>
        </p:nvGraphicFramePr>
        <p:xfrm>
          <a:off x="6701788" y="2061329"/>
          <a:ext cx="5025390" cy="1426464"/>
        </p:xfrm>
        <a:graphic>
          <a:graphicData uri="http://schemas.openxmlformats.org/drawingml/2006/table">
            <a:tbl>
              <a:tblPr firstRow="1" firstCol="1" bandRow="1">
                <a:tableStyleId>{5C22544A-7EE6-4342-B048-85BDC9FD1C3A}</a:tableStyleId>
              </a:tblPr>
              <a:tblGrid>
                <a:gridCol w="2512695">
                  <a:extLst>
                    <a:ext uri="{9D8B030D-6E8A-4147-A177-3AD203B41FA5}">
                      <a16:colId xmlns:a16="http://schemas.microsoft.com/office/drawing/2014/main" val="20000"/>
                    </a:ext>
                  </a:extLst>
                </a:gridCol>
                <a:gridCol w="2512695">
                  <a:extLst>
                    <a:ext uri="{9D8B030D-6E8A-4147-A177-3AD203B41FA5}">
                      <a16:colId xmlns:a16="http://schemas.microsoft.com/office/drawing/2014/main" val="20001"/>
                    </a:ext>
                  </a:extLst>
                </a:gridCol>
              </a:tblGrid>
              <a:tr h="316111">
                <a:tc>
                  <a:txBody>
                    <a:bodyPr/>
                    <a:lstStyle/>
                    <a:p>
                      <a:pPr marL="0" marR="0" algn="ctr">
                        <a:lnSpc>
                          <a:spcPct val="107000"/>
                        </a:lnSpc>
                        <a:spcBef>
                          <a:spcPts val="0"/>
                        </a:spcBef>
                        <a:spcAft>
                          <a:spcPts val="0"/>
                        </a:spcAft>
                      </a:pPr>
                      <a:r>
                        <a:rPr lang="en-IN" sz="1100" dirty="0">
                          <a:effectLst/>
                        </a:rPr>
                        <a:t>Threshold value</a:t>
                      </a:r>
                      <a:endParaRPr lang="en-US" sz="11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IN" sz="1100" dirty="0">
                          <a:effectLst/>
                        </a:rPr>
                        <a:t>Values (Numeric)</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20683">
                <a:tc>
                  <a:txBody>
                    <a:bodyPr/>
                    <a:lstStyle/>
                    <a:p>
                      <a:pPr marL="0" marR="0">
                        <a:lnSpc>
                          <a:spcPct val="107000"/>
                        </a:lnSpc>
                        <a:spcBef>
                          <a:spcPts val="0"/>
                        </a:spcBef>
                        <a:spcAft>
                          <a:spcPts val="0"/>
                        </a:spcAft>
                      </a:pPr>
                      <a:r>
                        <a:rPr lang="en-IN" sz="1100" dirty="0">
                          <a:effectLst/>
                        </a:rPr>
                        <a:t>Overall Accuracy</a:t>
                      </a:r>
                      <a:endParaRPr lang="en-US" sz="1100" dirty="0">
                        <a:effectLst/>
                        <a:latin typeface="Calibri"/>
                        <a:ea typeface="Calibri"/>
                        <a:cs typeface="Times New Roman"/>
                      </a:endParaRPr>
                    </a:p>
                  </a:txBody>
                  <a:tcPr marL="68580" marR="68580" marT="0" marB="0"/>
                </a:tc>
                <a:tc>
                  <a:txBody>
                    <a:bodyPr/>
                    <a:lstStyle/>
                    <a:p>
                      <a:r>
                        <a:rPr lang="en-US" sz="1100" dirty="0">
                          <a:effectLst/>
                        </a:rPr>
                        <a:t>79.57 %</a:t>
                      </a:r>
                      <a:endParaRPr lang="en-US" sz="1100" dirty="0">
                        <a:effectLst/>
                        <a:latin typeface="Calibri"/>
                      </a:endParaRPr>
                    </a:p>
                  </a:txBody>
                  <a:tcPr marL="68580" marR="68580" marT="0" marB="0"/>
                </a:tc>
                <a:extLst>
                  <a:ext uri="{0D108BD9-81ED-4DB2-BD59-A6C34878D82A}">
                    <a16:rowId xmlns:a16="http://schemas.microsoft.com/office/drawing/2014/main" val="10001"/>
                  </a:ext>
                </a:extLst>
              </a:tr>
              <a:tr h="239387">
                <a:tc>
                  <a:txBody>
                    <a:bodyPr/>
                    <a:lstStyle/>
                    <a:p>
                      <a:pPr marL="0" marR="0">
                        <a:lnSpc>
                          <a:spcPct val="107000"/>
                        </a:lnSpc>
                        <a:spcBef>
                          <a:spcPts val="0"/>
                        </a:spcBef>
                        <a:spcAft>
                          <a:spcPts val="0"/>
                        </a:spcAft>
                      </a:pPr>
                      <a:r>
                        <a:rPr lang="en-IN" sz="1100" dirty="0">
                          <a:effectLst/>
                        </a:rPr>
                        <a:t>Sensitivity</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55.79%</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51460">
                <a:tc>
                  <a:txBody>
                    <a:bodyPr/>
                    <a:lstStyle/>
                    <a:p>
                      <a:pPr marL="0" marR="0">
                        <a:lnSpc>
                          <a:spcPct val="107000"/>
                        </a:lnSpc>
                        <a:spcBef>
                          <a:spcPts val="0"/>
                        </a:spcBef>
                        <a:spcAft>
                          <a:spcPts val="0"/>
                        </a:spcAft>
                      </a:pPr>
                      <a:r>
                        <a:rPr lang="en-IN" sz="1100" dirty="0">
                          <a:effectLst/>
                        </a:rPr>
                        <a:t>Specificity</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100" dirty="0">
                          <a:effectLst/>
                        </a:rPr>
                        <a:t>88.1%</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8823">
                <a:tc>
                  <a:txBody>
                    <a:bodyPr/>
                    <a:lstStyle/>
                    <a:p>
                      <a:pPr marL="0" marR="0">
                        <a:lnSpc>
                          <a:spcPct val="107000"/>
                        </a:lnSpc>
                        <a:spcBef>
                          <a:spcPts val="0"/>
                        </a:spcBef>
                        <a:spcAft>
                          <a:spcPts val="0"/>
                        </a:spcAft>
                      </a:pPr>
                      <a:r>
                        <a:rPr lang="en-IN" sz="1100" dirty="0">
                          <a:effectLst/>
                        </a:rPr>
                        <a:t>AUC</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83.33% </a:t>
                      </a:r>
                      <a:r>
                        <a:rPr lang="en-IN"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itle 1"/>
          <p:cNvSpPr txBox="1">
            <a:spLocks/>
          </p:cNvSpPr>
          <p:nvPr/>
        </p:nvSpPr>
        <p:spPr>
          <a:xfrm>
            <a:off x="3829050" y="194310"/>
            <a:ext cx="4937760" cy="7086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u="sng" dirty="0">
                <a:solidFill>
                  <a:srgbClr val="FFFFFF"/>
                </a:solidFill>
              </a:rPr>
              <a:t>KNN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6709410" y="4091940"/>
            <a:ext cx="5212079" cy="2409230"/>
          </a:xfrm>
          <a:prstGeom prst="rect">
            <a:avLst/>
          </a:prstGeom>
        </p:spPr>
      </p:pic>
      <p:sp>
        <p:nvSpPr>
          <p:cNvPr id="21" name="TextBox 20"/>
          <p:cNvSpPr txBox="1"/>
          <p:nvPr/>
        </p:nvSpPr>
        <p:spPr>
          <a:xfrm>
            <a:off x="6949440" y="1517690"/>
            <a:ext cx="4331970" cy="369332"/>
          </a:xfrm>
          <a:prstGeom prst="rect">
            <a:avLst/>
          </a:prstGeom>
          <a:noFill/>
        </p:spPr>
        <p:txBody>
          <a:bodyPr wrap="square" rtlCol="0">
            <a:spAutoFit/>
          </a:bodyPr>
          <a:lstStyle/>
          <a:p>
            <a:r>
              <a:rPr lang="en-US" dirty="0"/>
              <a:t>                   </a:t>
            </a:r>
            <a:r>
              <a:rPr lang="en-US" b="1" u="sng" dirty="0">
                <a:solidFill>
                  <a:schemeClr val="tx2"/>
                </a:solidFill>
              </a:rPr>
              <a:t>Model Result Summary</a:t>
            </a:r>
          </a:p>
        </p:txBody>
      </p:sp>
      <p:sp>
        <p:nvSpPr>
          <p:cNvPr id="25" name="TextBox 24"/>
          <p:cNvSpPr txBox="1"/>
          <p:nvPr/>
        </p:nvSpPr>
        <p:spPr>
          <a:xfrm>
            <a:off x="6943724" y="3577589"/>
            <a:ext cx="4743450" cy="369332"/>
          </a:xfrm>
          <a:prstGeom prst="rect">
            <a:avLst/>
          </a:prstGeom>
          <a:noFill/>
        </p:spPr>
        <p:txBody>
          <a:bodyPr wrap="square" rtlCol="0">
            <a:spAutoFit/>
          </a:bodyPr>
          <a:lstStyle/>
          <a:p>
            <a:r>
              <a:rPr lang="en-US" dirty="0"/>
              <a:t>                               </a:t>
            </a:r>
            <a:r>
              <a:rPr lang="en-US" b="1" u="sng" dirty="0">
                <a:solidFill>
                  <a:schemeClr val="tx2"/>
                </a:solidFill>
              </a:rPr>
              <a:t>ROC Curve</a:t>
            </a:r>
          </a:p>
        </p:txBody>
      </p:sp>
    </p:spTree>
    <p:extLst>
      <p:ext uri="{BB962C8B-B14F-4D97-AF65-F5344CB8AC3E}">
        <p14:creationId xmlns:p14="http://schemas.microsoft.com/office/powerpoint/2010/main" val="31091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1573</TotalTime>
  <Words>1278</Words>
  <Application>Microsoft Office PowerPoint</Application>
  <PresentationFormat>Widescreen</PresentationFormat>
  <Paragraphs>216</Paragraphs>
  <Slides>12</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12</vt:i4>
      </vt:variant>
    </vt:vector>
  </HeadingPairs>
  <TitlesOfParts>
    <vt:vector size="25" baseType="lpstr">
      <vt:lpstr>Arial</vt:lpstr>
      <vt:lpstr>Arial Rounded MT Bold</vt:lpstr>
      <vt:lpstr>Bauhaus 93</vt:lpstr>
      <vt:lpstr>Calibri</vt:lpstr>
      <vt:lpstr>Candara</vt:lpstr>
      <vt:lpstr>Symbol</vt:lpstr>
      <vt:lpstr>Times New Roman</vt:lpstr>
      <vt:lpstr>Verdana</vt:lpstr>
      <vt:lpstr>Wingdings</vt:lpstr>
      <vt:lpstr>Wingdings 2</vt:lpstr>
      <vt:lpstr>Aspect</vt:lpstr>
      <vt:lpstr>Office Theme</vt:lpstr>
      <vt:lpstr>Waveform</vt:lpstr>
      <vt:lpstr>Telecom Churn Prediction Statistical Model  </vt:lpstr>
      <vt:lpstr>PowerPoint Presentation</vt:lpstr>
      <vt:lpstr> Problem Solving Methodology</vt:lpstr>
      <vt:lpstr>Data Cleansing and Preparation(Slide 1)</vt:lpstr>
      <vt:lpstr>Data Cleansing and Preparation(Last Slide)</vt:lpstr>
      <vt:lpstr>Exploratory Data Analytics - Graph</vt:lpstr>
      <vt:lpstr>Exploratory Data Analytics - Insights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Thulasiram G</cp:lastModifiedBy>
  <cp:revision>105</cp:revision>
  <dcterms:created xsi:type="dcterms:W3CDTF">2016-06-09T08:16:28Z</dcterms:created>
  <dcterms:modified xsi:type="dcterms:W3CDTF">2017-05-06T15:54:36Z</dcterms:modified>
</cp:coreProperties>
</file>