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0" r:id="rId3"/>
    <p:sldId id="257" r:id="rId4"/>
    <p:sldId id="267" r:id="rId5"/>
    <p:sldId id="259" r:id="rId6"/>
    <p:sldId id="258" r:id="rId7"/>
    <p:sldId id="261" r:id="rId8"/>
    <p:sldId id="268" r:id="rId9"/>
    <p:sldId id="269" r:id="rId10"/>
    <p:sldId id="271" r:id="rId11"/>
    <p:sldId id="262" r:id="rId12"/>
    <p:sldId id="273" r:id="rId13"/>
    <p:sldId id="263" r:id="rId14"/>
    <p:sldId id="264" r:id="rId15"/>
    <p:sldId id="272" r:id="rId16"/>
    <p:sldId id="266" r:id="rId17"/>
  </p:sldIdLst>
  <p:sldSz cx="9144000" cy="5143500" type="screen16x9"/>
  <p:notesSz cx="6858000" cy="9144000"/>
  <p:embeddedFontLst>
    <p:embeddedFont>
      <p:font typeface="Maven Pro" panose="020B0604020202020204" charset="-94"/>
      <p:regular r:id="rId19"/>
      <p:bold r:id="rId20"/>
    </p:embeddedFont>
    <p:embeddedFont>
      <p:font typeface="Nunito" panose="020B0604020202020204" charset="-9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cd8b9c8ee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cd8b9c8e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cd8b9c8e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cd8b9c8e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d8b9c8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d8b9c8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cd8b9c8ee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6cd8b9c8ee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cd8b9c8ee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cd8b9c8ee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cd8b9c8e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6cd8b9c8e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cd8b9c8e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cd8b9c8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cd8b9c8e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cd8b9c8e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cd8b9c8e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cd8b9c8e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fpb/us-consumer-finance-complaint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78050" y="829800"/>
            <a:ext cx="8187900" cy="18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
              <a:t>Consumer Complaints Classification</a:t>
            </a:r>
            <a:endParaRPr/>
          </a:p>
        </p:txBody>
      </p:sp>
      <p:sp>
        <p:nvSpPr>
          <p:cNvPr id="3" name="Alt Başlık 2">
            <a:extLst>
              <a:ext uri="{FF2B5EF4-FFF2-40B4-BE49-F238E27FC236}">
                <a16:creationId xmlns:a16="http://schemas.microsoft.com/office/drawing/2014/main" id="{5377224C-77B5-4EF6-BEAD-AD9814CD33D5}"/>
              </a:ext>
            </a:extLst>
          </p:cNvPr>
          <p:cNvSpPr>
            <a:spLocks noGrp="1"/>
          </p:cNvSpPr>
          <p:nvPr>
            <p:ph type="subTitle" idx="1"/>
          </p:nvPr>
        </p:nvSpPr>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10728" y="847957"/>
            <a:ext cx="7030500" cy="371243"/>
          </a:xfrm>
        </p:spPr>
        <p:txBody>
          <a:bodyPr/>
          <a:lstStyle/>
          <a:p>
            <a:r>
              <a:rPr lang="tr-TR" sz="1300" dirty="0">
                <a:latin typeface="Nunito" panose="020B0604020202020204" charset="-94"/>
              </a:rPr>
              <a:t>Model eğitim aşamasında farklı parametreler ile eğitilmiş model sonuçları:</a:t>
            </a:r>
          </a:p>
        </p:txBody>
      </p:sp>
      <p:graphicFrame>
        <p:nvGraphicFramePr>
          <p:cNvPr id="4" name="Tablo 3"/>
          <p:cNvGraphicFramePr>
            <a:graphicFrameLocks noGrp="1"/>
          </p:cNvGraphicFramePr>
          <p:nvPr>
            <p:extLst>
              <p:ext uri="{D42A27DB-BD31-4B8C-83A1-F6EECF244321}">
                <p14:modId xmlns:p14="http://schemas.microsoft.com/office/powerpoint/2010/main" val="3132335253"/>
              </p:ext>
            </p:extLst>
          </p:nvPr>
        </p:nvGraphicFramePr>
        <p:xfrm>
          <a:off x="360218" y="1364672"/>
          <a:ext cx="8562108" cy="3531029"/>
        </p:xfrm>
        <a:graphic>
          <a:graphicData uri="http://schemas.openxmlformats.org/drawingml/2006/table">
            <a:tbl>
              <a:tblPr firstRow="1" bandRow="1">
                <a:tableStyleId>{5C22544A-7EE6-4342-B048-85BDC9FD1C3A}</a:tableStyleId>
              </a:tblPr>
              <a:tblGrid>
                <a:gridCol w="1427018">
                  <a:extLst>
                    <a:ext uri="{9D8B030D-6E8A-4147-A177-3AD203B41FA5}">
                      <a16:colId xmlns:a16="http://schemas.microsoft.com/office/drawing/2014/main" val="452376541"/>
                    </a:ext>
                  </a:extLst>
                </a:gridCol>
                <a:gridCol w="910016">
                  <a:extLst>
                    <a:ext uri="{9D8B030D-6E8A-4147-A177-3AD203B41FA5}">
                      <a16:colId xmlns:a16="http://schemas.microsoft.com/office/drawing/2014/main" val="477378267"/>
                    </a:ext>
                  </a:extLst>
                </a:gridCol>
                <a:gridCol w="1361515">
                  <a:extLst>
                    <a:ext uri="{9D8B030D-6E8A-4147-A177-3AD203B41FA5}">
                      <a16:colId xmlns:a16="http://schemas.microsoft.com/office/drawing/2014/main" val="3805534343"/>
                    </a:ext>
                  </a:extLst>
                </a:gridCol>
                <a:gridCol w="2393179">
                  <a:extLst>
                    <a:ext uri="{9D8B030D-6E8A-4147-A177-3AD203B41FA5}">
                      <a16:colId xmlns:a16="http://schemas.microsoft.com/office/drawing/2014/main" val="1224093122"/>
                    </a:ext>
                  </a:extLst>
                </a:gridCol>
                <a:gridCol w="1221152">
                  <a:extLst>
                    <a:ext uri="{9D8B030D-6E8A-4147-A177-3AD203B41FA5}">
                      <a16:colId xmlns:a16="http://schemas.microsoft.com/office/drawing/2014/main" val="59204623"/>
                    </a:ext>
                  </a:extLst>
                </a:gridCol>
                <a:gridCol w="1249228">
                  <a:extLst>
                    <a:ext uri="{9D8B030D-6E8A-4147-A177-3AD203B41FA5}">
                      <a16:colId xmlns:a16="http://schemas.microsoft.com/office/drawing/2014/main" val="247540099"/>
                    </a:ext>
                  </a:extLst>
                </a:gridCol>
              </a:tblGrid>
              <a:tr h="417347">
                <a:tc>
                  <a:txBody>
                    <a:bodyPr/>
                    <a:lstStyle/>
                    <a:p>
                      <a:endParaRPr lang="tr-TR" dirty="0"/>
                    </a:p>
                  </a:txBody>
                  <a:tcPr/>
                </a:tc>
                <a:tc>
                  <a:txBody>
                    <a:bodyPr/>
                    <a:lstStyle/>
                    <a:p>
                      <a:r>
                        <a:rPr lang="tr-TR" dirty="0" err="1"/>
                        <a:t>Epoch</a:t>
                      </a:r>
                      <a:endParaRPr lang="tr-TR" dirty="0"/>
                    </a:p>
                  </a:txBody>
                  <a:tcPr/>
                </a:tc>
                <a:tc>
                  <a:txBody>
                    <a:bodyPr/>
                    <a:lstStyle/>
                    <a:p>
                      <a:r>
                        <a:rPr lang="tr-TR" dirty="0" err="1"/>
                        <a:t>Batch</a:t>
                      </a:r>
                      <a:r>
                        <a:rPr lang="tr-TR" dirty="0"/>
                        <a:t> size</a:t>
                      </a:r>
                    </a:p>
                  </a:txBody>
                  <a:tcPr/>
                </a:tc>
                <a:tc>
                  <a:txBody>
                    <a:bodyPr/>
                    <a:lstStyle/>
                    <a:p>
                      <a:r>
                        <a:rPr lang="tr-TR" dirty="0"/>
                        <a:t>Model </a:t>
                      </a:r>
                    </a:p>
                  </a:txBody>
                  <a:tcPr/>
                </a:tc>
                <a:tc>
                  <a:txBody>
                    <a:bodyPr/>
                    <a:lstStyle/>
                    <a:p>
                      <a:r>
                        <a:rPr lang="tr-TR" dirty="0" err="1"/>
                        <a:t>Num_words</a:t>
                      </a:r>
                      <a:endParaRPr lang="tr-TR" dirty="0"/>
                    </a:p>
                  </a:txBody>
                  <a:tcPr/>
                </a:tc>
                <a:tc>
                  <a:txBody>
                    <a:bodyPr/>
                    <a:lstStyle/>
                    <a:p>
                      <a:r>
                        <a:rPr lang="tr-TR" dirty="0" err="1"/>
                        <a:t>Accuracy</a:t>
                      </a:r>
                      <a:endParaRPr lang="tr-TR" dirty="0"/>
                    </a:p>
                  </a:txBody>
                  <a:tcPr/>
                </a:tc>
                <a:extLst>
                  <a:ext uri="{0D108BD9-81ED-4DB2-BD59-A6C34878D82A}">
                    <a16:rowId xmlns:a16="http://schemas.microsoft.com/office/drawing/2014/main" val="571004475"/>
                  </a:ext>
                </a:extLst>
              </a:tr>
              <a:tr h="28316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t>Deneme 1</a:t>
                      </a:r>
                    </a:p>
                  </a:txBody>
                  <a:tcPr/>
                </a:tc>
                <a:tc>
                  <a:txBody>
                    <a:bodyPr/>
                    <a:lstStyle/>
                    <a:p>
                      <a:r>
                        <a:rPr lang="tr-TR" dirty="0">
                          <a:solidFill>
                            <a:schemeClr val="bg2"/>
                          </a:solidFill>
                        </a:rPr>
                        <a:t>2</a:t>
                      </a:r>
                    </a:p>
                  </a:txBody>
                  <a:tcPr/>
                </a:tc>
                <a:tc>
                  <a:txBody>
                    <a:bodyPr/>
                    <a:lstStyle/>
                    <a:p>
                      <a:r>
                        <a:rPr lang="tr-TR" dirty="0">
                          <a:solidFill>
                            <a:schemeClr val="bg2"/>
                          </a:solidFill>
                        </a:rPr>
                        <a:t>512</a:t>
                      </a:r>
                    </a:p>
                  </a:txBody>
                  <a:tcPr/>
                </a:tc>
                <a:tc>
                  <a:txBody>
                    <a:bodyPr/>
                    <a:lstStyle/>
                    <a:p>
                      <a:r>
                        <a:rPr lang="tr-TR" dirty="0">
                          <a:solidFill>
                            <a:schemeClr val="bg2"/>
                          </a:solidFill>
                        </a:rPr>
                        <a:t>LSTM(100)</a:t>
                      </a:r>
                    </a:p>
                  </a:txBody>
                  <a:tcPr/>
                </a:tc>
                <a:tc>
                  <a:txBody>
                    <a:bodyPr/>
                    <a:lstStyle/>
                    <a:p>
                      <a:r>
                        <a:rPr lang="tr-TR" sz="1400" b="0" i="0" u="none" strike="noStrike" cap="none" dirty="0">
                          <a:solidFill>
                            <a:schemeClr val="bg2"/>
                          </a:solidFill>
                          <a:effectLst/>
                          <a:latin typeface="+mn-lt"/>
                          <a:ea typeface="+mn-ea"/>
                          <a:cs typeface="+mn-cs"/>
                          <a:sym typeface="Arial"/>
                        </a:rPr>
                        <a:t>5.000</a:t>
                      </a:r>
                      <a:endParaRPr lang="tr-TR" dirty="0">
                        <a:solidFill>
                          <a:schemeClr val="bg2"/>
                        </a:solidFill>
                      </a:endParaRPr>
                    </a:p>
                  </a:txBody>
                  <a:tcPr/>
                </a:tc>
                <a:tc>
                  <a:txBody>
                    <a:bodyPr/>
                    <a:lstStyle/>
                    <a:p>
                      <a:r>
                        <a:rPr lang="tr-TR" dirty="0">
                          <a:solidFill>
                            <a:schemeClr val="bg2"/>
                          </a:solidFill>
                        </a:rPr>
                        <a:t>80.60%</a:t>
                      </a:r>
                    </a:p>
                  </a:txBody>
                  <a:tcPr/>
                </a:tc>
                <a:extLst>
                  <a:ext uri="{0D108BD9-81ED-4DB2-BD59-A6C34878D82A}">
                    <a16:rowId xmlns:a16="http://schemas.microsoft.com/office/drawing/2014/main" val="3809509724"/>
                  </a:ext>
                </a:extLst>
              </a:tr>
              <a:tr h="417347">
                <a:tc>
                  <a:txBody>
                    <a:bodyPr/>
                    <a:lstStyle/>
                    <a:p>
                      <a:r>
                        <a:rPr lang="tr-TR" dirty="0"/>
                        <a:t>Deneme 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solidFill>
                            <a:schemeClr val="bg2"/>
                          </a:solidFill>
                        </a:rPr>
                        <a:t>2</a:t>
                      </a:r>
                    </a:p>
                  </a:txBody>
                  <a:tcPr/>
                </a:tc>
                <a:tc>
                  <a:txBody>
                    <a:bodyPr/>
                    <a:lstStyle/>
                    <a:p>
                      <a:r>
                        <a:rPr lang="tr-TR" dirty="0">
                          <a:solidFill>
                            <a:schemeClr val="bg2"/>
                          </a:solidFill>
                        </a:rPr>
                        <a:t>512</a:t>
                      </a:r>
                    </a:p>
                  </a:txBody>
                  <a:tcPr/>
                </a:tc>
                <a:tc>
                  <a:txBody>
                    <a:bodyPr/>
                    <a:lstStyle/>
                    <a:p>
                      <a:r>
                        <a:rPr lang="tr-TR" dirty="0">
                          <a:solidFill>
                            <a:schemeClr val="bg2"/>
                          </a:solidFill>
                        </a:rPr>
                        <a:t>LSTM(50) + LSTM(50)</a:t>
                      </a:r>
                    </a:p>
                  </a:txBody>
                  <a:tcPr/>
                </a:tc>
                <a:tc>
                  <a:txBody>
                    <a:bodyPr/>
                    <a:lstStyle/>
                    <a:p>
                      <a:r>
                        <a:rPr lang="tr-TR" sz="1400" b="0" i="0" u="none" strike="noStrike" cap="none" dirty="0">
                          <a:solidFill>
                            <a:schemeClr val="bg2"/>
                          </a:solidFill>
                          <a:effectLst/>
                          <a:latin typeface="+mn-lt"/>
                          <a:ea typeface="+mn-ea"/>
                          <a:cs typeface="+mn-cs"/>
                          <a:sym typeface="Arial"/>
                        </a:rPr>
                        <a:t>5.000</a:t>
                      </a:r>
                      <a:endParaRPr lang="tr-TR" dirty="0">
                        <a:solidFill>
                          <a:schemeClr val="bg2"/>
                        </a:solidFill>
                      </a:endParaRPr>
                    </a:p>
                  </a:txBody>
                  <a:tcPr/>
                </a:tc>
                <a:tc>
                  <a:txBody>
                    <a:bodyPr/>
                    <a:lstStyle/>
                    <a:p>
                      <a:r>
                        <a:rPr lang="tr-TR" dirty="0">
                          <a:solidFill>
                            <a:schemeClr val="bg2"/>
                          </a:solidFill>
                        </a:rPr>
                        <a:t>80.50%</a:t>
                      </a:r>
                    </a:p>
                  </a:txBody>
                  <a:tcPr/>
                </a:tc>
                <a:extLst>
                  <a:ext uri="{0D108BD9-81ED-4DB2-BD59-A6C34878D82A}">
                    <a16:rowId xmlns:a16="http://schemas.microsoft.com/office/drawing/2014/main" val="3316656585"/>
                  </a:ext>
                </a:extLst>
              </a:tr>
              <a:tr h="417347">
                <a:tc>
                  <a:txBody>
                    <a:bodyPr/>
                    <a:lstStyle/>
                    <a:p>
                      <a:r>
                        <a:rPr lang="tr-TR" dirty="0"/>
                        <a:t>Deneme 3</a:t>
                      </a:r>
                    </a:p>
                  </a:txBody>
                  <a:tcPr/>
                </a:tc>
                <a:tc>
                  <a:txBody>
                    <a:bodyPr/>
                    <a:lstStyle/>
                    <a:p>
                      <a:r>
                        <a:rPr lang="tr-TR" dirty="0">
                          <a:solidFill>
                            <a:schemeClr val="bg2"/>
                          </a:solidFill>
                        </a:rPr>
                        <a:t>2</a:t>
                      </a:r>
                    </a:p>
                  </a:txBody>
                  <a:tcPr/>
                </a:tc>
                <a:tc>
                  <a:txBody>
                    <a:bodyPr/>
                    <a:lstStyle/>
                    <a:p>
                      <a:r>
                        <a:rPr lang="tr-TR" dirty="0">
                          <a:solidFill>
                            <a:schemeClr val="bg2"/>
                          </a:solidFill>
                        </a:rPr>
                        <a:t>512</a:t>
                      </a:r>
                    </a:p>
                  </a:txBody>
                  <a:tcPr/>
                </a:tc>
                <a:tc>
                  <a:txBody>
                    <a:bodyPr/>
                    <a:lstStyle/>
                    <a:p>
                      <a:r>
                        <a:rPr lang="tr-TR" dirty="0">
                          <a:solidFill>
                            <a:schemeClr val="bg2"/>
                          </a:solidFill>
                        </a:rPr>
                        <a:t>LSTM(100) + LSTM(100)</a:t>
                      </a:r>
                    </a:p>
                  </a:txBody>
                  <a:tcPr/>
                </a:tc>
                <a:tc>
                  <a:txBody>
                    <a:bodyPr/>
                    <a:lstStyle/>
                    <a:p>
                      <a:r>
                        <a:rPr lang="tr-TR" dirty="0">
                          <a:solidFill>
                            <a:schemeClr val="bg2"/>
                          </a:solidFill>
                        </a:rPr>
                        <a:t>5.000</a:t>
                      </a:r>
                    </a:p>
                  </a:txBody>
                  <a:tcPr/>
                </a:tc>
                <a:tc>
                  <a:txBody>
                    <a:bodyPr/>
                    <a:lstStyle/>
                    <a:p>
                      <a:r>
                        <a:rPr lang="tr-TR" dirty="0">
                          <a:solidFill>
                            <a:schemeClr val="bg2"/>
                          </a:solidFill>
                        </a:rPr>
                        <a:t>81.88%</a:t>
                      </a:r>
                    </a:p>
                  </a:txBody>
                  <a:tcPr/>
                </a:tc>
                <a:extLst>
                  <a:ext uri="{0D108BD9-81ED-4DB2-BD59-A6C34878D82A}">
                    <a16:rowId xmlns:a16="http://schemas.microsoft.com/office/drawing/2014/main" val="585398991"/>
                  </a:ext>
                </a:extLst>
              </a:tr>
              <a:tr h="417347">
                <a:tc>
                  <a:txBody>
                    <a:bodyPr/>
                    <a:lstStyle/>
                    <a:p>
                      <a:r>
                        <a:rPr lang="tr-TR" dirty="0"/>
                        <a:t>Deneme 4</a:t>
                      </a:r>
                    </a:p>
                  </a:txBody>
                  <a:tcPr/>
                </a:tc>
                <a:tc>
                  <a:txBody>
                    <a:bodyPr/>
                    <a:lstStyle/>
                    <a:p>
                      <a:r>
                        <a:rPr lang="tr-TR" dirty="0">
                          <a:solidFill>
                            <a:schemeClr val="bg2"/>
                          </a:solidFill>
                        </a:rPr>
                        <a:t>2</a:t>
                      </a:r>
                    </a:p>
                  </a:txBody>
                  <a:tcPr/>
                </a:tc>
                <a:tc>
                  <a:txBody>
                    <a:bodyPr/>
                    <a:lstStyle/>
                    <a:p>
                      <a:r>
                        <a:rPr lang="tr-TR" dirty="0">
                          <a:solidFill>
                            <a:schemeClr val="bg2"/>
                          </a:solidFill>
                        </a:rPr>
                        <a:t>512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solidFill>
                            <a:schemeClr val="bg2"/>
                          </a:solidFill>
                        </a:rPr>
                        <a:t>LSTM(100)+GRU(100)</a:t>
                      </a:r>
                    </a:p>
                  </a:txBody>
                  <a:tcPr/>
                </a:tc>
                <a:tc>
                  <a:txBody>
                    <a:bodyPr/>
                    <a:lstStyle/>
                    <a:p>
                      <a:r>
                        <a:rPr lang="tr-TR" dirty="0">
                          <a:solidFill>
                            <a:schemeClr val="bg2"/>
                          </a:solidFill>
                        </a:rPr>
                        <a:t>5.000</a:t>
                      </a:r>
                    </a:p>
                  </a:txBody>
                  <a:tcPr/>
                </a:tc>
                <a:tc>
                  <a:txBody>
                    <a:bodyPr/>
                    <a:lstStyle/>
                    <a:p>
                      <a:r>
                        <a:rPr lang="tr-TR" dirty="0">
                          <a:solidFill>
                            <a:schemeClr val="bg2"/>
                          </a:solidFill>
                        </a:rPr>
                        <a:t>84.24%</a:t>
                      </a:r>
                    </a:p>
                  </a:txBody>
                  <a:tcPr/>
                </a:tc>
                <a:extLst>
                  <a:ext uri="{0D108BD9-81ED-4DB2-BD59-A6C34878D82A}">
                    <a16:rowId xmlns:a16="http://schemas.microsoft.com/office/drawing/2014/main" val="2235282344"/>
                  </a:ext>
                </a:extLst>
              </a:tr>
              <a:tr h="283167">
                <a:tc>
                  <a:txBody>
                    <a:bodyPr/>
                    <a:lstStyle/>
                    <a:p>
                      <a:r>
                        <a:rPr lang="tr-TR" dirty="0"/>
                        <a:t>Deneme 5</a:t>
                      </a:r>
                    </a:p>
                  </a:txBody>
                  <a:tcPr/>
                </a:tc>
                <a:tc>
                  <a:txBody>
                    <a:bodyPr/>
                    <a:lstStyle/>
                    <a:p>
                      <a:r>
                        <a:rPr lang="tr-TR" dirty="0">
                          <a:solidFill>
                            <a:schemeClr val="bg2"/>
                          </a:solidFill>
                        </a:rPr>
                        <a:t>2</a:t>
                      </a:r>
                    </a:p>
                  </a:txBody>
                  <a:tcPr/>
                </a:tc>
                <a:tc>
                  <a:txBody>
                    <a:bodyPr/>
                    <a:lstStyle/>
                    <a:p>
                      <a:r>
                        <a:rPr lang="tr-TR" dirty="0">
                          <a:solidFill>
                            <a:schemeClr val="bg2"/>
                          </a:solidFill>
                        </a:rPr>
                        <a:t>512</a:t>
                      </a:r>
                    </a:p>
                  </a:txBody>
                  <a:tcPr/>
                </a:tc>
                <a:tc>
                  <a:txBody>
                    <a:bodyPr/>
                    <a:lstStyle/>
                    <a:p>
                      <a:r>
                        <a:rPr lang="tr-TR" dirty="0">
                          <a:solidFill>
                            <a:schemeClr val="bg2"/>
                          </a:solidFill>
                        </a:rPr>
                        <a:t>GRU(100)</a:t>
                      </a:r>
                    </a:p>
                  </a:txBody>
                  <a:tcPr/>
                </a:tc>
                <a:tc>
                  <a:txBody>
                    <a:bodyPr/>
                    <a:lstStyle/>
                    <a:p>
                      <a:r>
                        <a:rPr lang="tr-TR" dirty="0">
                          <a:solidFill>
                            <a:schemeClr val="bg2"/>
                          </a:solidFill>
                        </a:rPr>
                        <a:t>5.000</a:t>
                      </a:r>
                    </a:p>
                  </a:txBody>
                  <a:tcPr/>
                </a:tc>
                <a:tc>
                  <a:txBody>
                    <a:bodyPr/>
                    <a:lstStyle/>
                    <a:p>
                      <a:r>
                        <a:rPr lang="tr-TR" dirty="0">
                          <a:solidFill>
                            <a:schemeClr val="bg2"/>
                          </a:solidFill>
                        </a:rPr>
                        <a:t>84.20%</a:t>
                      </a:r>
                    </a:p>
                  </a:txBody>
                  <a:tcPr/>
                </a:tc>
                <a:extLst>
                  <a:ext uri="{0D108BD9-81ED-4DB2-BD59-A6C34878D82A}">
                    <a16:rowId xmlns:a16="http://schemas.microsoft.com/office/drawing/2014/main" val="2558947944"/>
                  </a:ext>
                </a:extLst>
              </a:tr>
              <a:tr h="417347">
                <a:tc>
                  <a:txBody>
                    <a:bodyPr/>
                    <a:lstStyle/>
                    <a:p>
                      <a:r>
                        <a:rPr lang="tr-TR" dirty="0"/>
                        <a:t>Deneme 6</a:t>
                      </a:r>
                    </a:p>
                  </a:txBody>
                  <a:tcPr/>
                </a:tc>
                <a:tc>
                  <a:txBody>
                    <a:bodyPr/>
                    <a:lstStyle/>
                    <a:p>
                      <a:r>
                        <a:rPr lang="tr-TR" dirty="0">
                          <a:solidFill>
                            <a:schemeClr val="bg2"/>
                          </a:solidFill>
                        </a:rPr>
                        <a:t>2</a:t>
                      </a:r>
                    </a:p>
                  </a:txBody>
                  <a:tcPr/>
                </a:tc>
                <a:tc>
                  <a:txBody>
                    <a:bodyPr/>
                    <a:lstStyle/>
                    <a:p>
                      <a:r>
                        <a:rPr lang="tr-TR" dirty="0">
                          <a:solidFill>
                            <a:schemeClr val="bg2"/>
                          </a:solidFill>
                        </a:rPr>
                        <a:t>512</a:t>
                      </a:r>
                    </a:p>
                  </a:txBody>
                  <a:tcPr/>
                </a:tc>
                <a:tc>
                  <a:txBody>
                    <a:bodyPr/>
                    <a:lstStyle/>
                    <a:p>
                      <a:r>
                        <a:rPr lang="tr-TR" dirty="0">
                          <a:solidFill>
                            <a:schemeClr val="bg2"/>
                          </a:solidFill>
                        </a:rPr>
                        <a:t>GRU(100)+GRU(100)</a:t>
                      </a:r>
                    </a:p>
                  </a:txBody>
                  <a:tcPr/>
                </a:tc>
                <a:tc>
                  <a:txBody>
                    <a:bodyPr/>
                    <a:lstStyle/>
                    <a:p>
                      <a:r>
                        <a:rPr lang="tr-TR" dirty="0">
                          <a:solidFill>
                            <a:schemeClr val="bg2"/>
                          </a:solidFill>
                        </a:rPr>
                        <a:t>5.000</a:t>
                      </a:r>
                    </a:p>
                  </a:txBody>
                  <a:tcPr/>
                </a:tc>
                <a:tc>
                  <a:txBody>
                    <a:bodyPr/>
                    <a:lstStyle/>
                    <a:p>
                      <a:r>
                        <a:rPr lang="tr-TR" dirty="0">
                          <a:solidFill>
                            <a:schemeClr val="bg2"/>
                          </a:solidFill>
                        </a:rPr>
                        <a:t>85.71%</a:t>
                      </a:r>
                    </a:p>
                  </a:txBody>
                  <a:tcPr/>
                </a:tc>
                <a:extLst>
                  <a:ext uri="{0D108BD9-81ED-4DB2-BD59-A6C34878D82A}">
                    <a16:rowId xmlns:a16="http://schemas.microsoft.com/office/drawing/2014/main" val="2740653818"/>
                  </a:ext>
                </a:extLst>
              </a:tr>
              <a:tr h="417347">
                <a:tc>
                  <a:txBody>
                    <a:bodyPr/>
                    <a:lstStyle/>
                    <a:p>
                      <a:r>
                        <a:rPr lang="tr-TR" dirty="0"/>
                        <a:t>Deneme 7</a:t>
                      </a:r>
                    </a:p>
                  </a:txBody>
                  <a:tcPr/>
                </a:tc>
                <a:tc>
                  <a:txBody>
                    <a:bodyPr/>
                    <a:lstStyle/>
                    <a:p>
                      <a:r>
                        <a:rPr lang="tr-TR" dirty="0">
                          <a:solidFill>
                            <a:schemeClr val="bg2"/>
                          </a:solidFill>
                        </a:rPr>
                        <a:t>2</a:t>
                      </a:r>
                    </a:p>
                  </a:txBody>
                  <a:tcPr/>
                </a:tc>
                <a:tc>
                  <a:txBody>
                    <a:bodyPr/>
                    <a:lstStyle/>
                    <a:p>
                      <a:r>
                        <a:rPr lang="tr-TR" dirty="0">
                          <a:solidFill>
                            <a:schemeClr val="bg2"/>
                          </a:solidFill>
                        </a:rPr>
                        <a:t>512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solidFill>
                            <a:schemeClr val="bg2"/>
                          </a:solidFill>
                        </a:rPr>
                        <a:t>LSTM(100) + LSTM(100)</a:t>
                      </a:r>
                    </a:p>
                  </a:txBody>
                  <a:tcPr/>
                </a:tc>
                <a:tc>
                  <a:txBody>
                    <a:bodyPr/>
                    <a:lstStyle/>
                    <a:p>
                      <a:r>
                        <a:rPr lang="tr-TR" dirty="0">
                          <a:solidFill>
                            <a:schemeClr val="bg2"/>
                          </a:solidFill>
                        </a:rPr>
                        <a:t>10.000</a:t>
                      </a:r>
                    </a:p>
                  </a:txBody>
                  <a:tcPr/>
                </a:tc>
                <a:tc>
                  <a:txBody>
                    <a:bodyPr/>
                    <a:lstStyle/>
                    <a:p>
                      <a:r>
                        <a:rPr lang="tr-TR" dirty="0">
                          <a:solidFill>
                            <a:schemeClr val="bg2"/>
                          </a:solidFill>
                        </a:rPr>
                        <a:t>81.05%</a:t>
                      </a:r>
                    </a:p>
                  </a:txBody>
                  <a:tcPr/>
                </a:tc>
                <a:extLst>
                  <a:ext uri="{0D108BD9-81ED-4DB2-BD59-A6C34878D82A}">
                    <a16:rowId xmlns:a16="http://schemas.microsoft.com/office/drawing/2014/main" val="1311200555"/>
                  </a:ext>
                </a:extLst>
              </a:tr>
              <a:tr h="417347">
                <a:tc>
                  <a:txBody>
                    <a:bodyPr/>
                    <a:lstStyle/>
                    <a:p>
                      <a:r>
                        <a:rPr lang="tr-TR" dirty="0"/>
                        <a:t>Deneme 8</a:t>
                      </a:r>
                    </a:p>
                  </a:txBody>
                  <a:tcPr/>
                </a:tc>
                <a:tc>
                  <a:txBody>
                    <a:bodyPr/>
                    <a:lstStyle/>
                    <a:p>
                      <a:r>
                        <a:rPr lang="tr-TR" dirty="0">
                          <a:solidFill>
                            <a:schemeClr val="bg2"/>
                          </a:solidFill>
                        </a:rPr>
                        <a:t>5</a:t>
                      </a:r>
                    </a:p>
                  </a:txBody>
                  <a:tcPr/>
                </a:tc>
                <a:tc>
                  <a:txBody>
                    <a:bodyPr/>
                    <a:lstStyle/>
                    <a:p>
                      <a:r>
                        <a:rPr lang="tr-TR" dirty="0">
                          <a:solidFill>
                            <a:schemeClr val="bg2"/>
                          </a:solidFill>
                        </a:rPr>
                        <a:t>256</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solidFill>
                            <a:schemeClr val="bg2"/>
                          </a:solidFill>
                        </a:rPr>
                        <a:t>GRU(100)+GRU(100)</a:t>
                      </a:r>
                    </a:p>
                  </a:txBody>
                  <a:tcPr/>
                </a:tc>
                <a:tc>
                  <a:txBody>
                    <a:bodyPr/>
                    <a:lstStyle/>
                    <a:p>
                      <a:r>
                        <a:rPr lang="tr-TR" dirty="0">
                          <a:solidFill>
                            <a:schemeClr val="bg2"/>
                          </a:solidFill>
                        </a:rPr>
                        <a:t>5.000</a:t>
                      </a:r>
                    </a:p>
                  </a:txBody>
                  <a:tcPr/>
                </a:tc>
                <a:tc>
                  <a:txBody>
                    <a:bodyPr/>
                    <a:lstStyle/>
                    <a:p>
                      <a:r>
                        <a:rPr lang="tr-TR" dirty="0">
                          <a:solidFill>
                            <a:schemeClr val="bg2"/>
                          </a:solidFill>
                        </a:rPr>
                        <a:t>86.01%</a:t>
                      </a:r>
                    </a:p>
                  </a:txBody>
                  <a:tcPr/>
                </a:tc>
                <a:extLst>
                  <a:ext uri="{0D108BD9-81ED-4DB2-BD59-A6C34878D82A}">
                    <a16:rowId xmlns:a16="http://schemas.microsoft.com/office/drawing/2014/main" val="2192928412"/>
                  </a:ext>
                </a:extLst>
              </a:tr>
            </a:tbl>
          </a:graphicData>
        </a:graphic>
      </p:graphicFrame>
    </p:spTree>
    <p:extLst>
      <p:ext uri="{BB962C8B-B14F-4D97-AF65-F5344CB8AC3E}">
        <p14:creationId xmlns:p14="http://schemas.microsoft.com/office/powerpoint/2010/main" val="97865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KURULUM</a:t>
            </a:r>
            <a:endParaRPr dirty="0"/>
          </a:p>
        </p:txBody>
      </p:sp>
      <p:sp>
        <p:nvSpPr>
          <p:cNvPr id="2" name="Metin Yer Tutucusu 1"/>
          <p:cNvSpPr>
            <a:spLocks noGrp="1"/>
          </p:cNvSpPr>
          <p:nvPr>
            <p:ph type="body" idx="1"/>
          </p:nvPr>
        </p:nvSpPr>
        <p:spPr>
          <a:xfrm>
            <a:off x="1303800" y="1265366"/>
            <a:ext cx="7030500" cy="2231795"/>
          </a:xfrm>
        </p:spPr>
        <p:txBody>
          <a:bodyPr/>
          <a:lstStyle/>
          <a:p>
            <a:pPr marL="146050" indent="0">
              <a:buNone/>
            </a:pPr>
            <a:endParaRPr lang="tr-TR" dirty="0"/>
          </a:p>
          <a:p>
            <a:pPr marL="146050" indent="0" algn="just">
              <a:buNone/>
            </a:pPr>
            <a:r>
              <a:rPr lang="tr-TR" dirty="0">
                <a:sym typeface="Wingdings" panose="05000000000000000000" pitchFamily="2" charset="2"/>
              </a:rPr>
              <a:t></a:t>
            </a:r>
            <a:r>
              <a:rPr lang="tr-TR" dirty="0"/>
              <a:t>Train ve test aşamalarını aşağıdaki özelliklere sahip </a:t>
            </a:r>
            <a:r>
              <a:rPr lang="tr-TR" dirty="0" err="1"/>
              <a:t>laptopda</a:t>
            </a:r>
            <a:r>
              <a:rPr lang="tr-TR" dirty="0"/>
              <a:t> gerçekleştirdik.</a:t>
            </a:r>
          </a:p>
          <a:p>
            <a:pPr marL="146050" indent="0" algn="just">
              <a:buNone/>
            </a:pPr>
            <a:endParaRPr lang="tr-TR" dirty="0"/>
          </a:p>
          <a:p>
            <a:pPr marL="146050" indent="0" algn="just">
              <a:buNone/>
            </a:pPr>
            <a:r>
              <a:rPr lang="tr-TR" dirty="0"/>
              <a:t>İşlemci: Modeli i7-4510U, Hızı 2.00 GHz, Önbellek 4 MB </a:t>
            </a:r>
          </a:p>
          <a:p>
            <a:pPr marL="146050" indent="0" algn="just">
              <a:buNone/>
            </a:pPr>
            <a:r>
              <a:rPr lang="tr-TR" dirty="0"/>
              <a:t>Bellek(RAM) : Boyutu 8 GB, Frekansı 1600 MHz, Türü DDR3L </a:t>
            </a:r>
          </a:p>
          <a:p>
            <a:pPr marL="146050" indent="0" algn="just">
              <a:buNone/>
            </a:pPr>
            <a:r>
              <a:rPr lang="tr-TR" dirty="0"/>
              <a:t>Ekran Kartı: Markası NVIDIA, Modeli </a:t>
            </a:r>
            <a:r>
              <a:rPr lang="tr-TR" dirty="0" err="1"/>
              <a:t>GeForce</a:t>
            </a:r>
            <a:r>
              <a:rPr lang="tr-TR" dirty="0"/>
              <a:t> 840M, Hafızası 4 GB</a:t>
            </a:r>
          </a:p>
          <a:p>
            <a:pPr marL="146050" indent="0" algn="just">
              <a:buNone/>
            </a:pPr>
            <a:endParaRPr lang="tr-TR" dirty="0"/>
          </a:p>
          <a:p>
            <a:pPr marL="146050" indent="0" algn="just">
              <a:buNone/>
            </a:pPr>
            <a:r>
              <a:rPr lang="tr-TR" dirty="0">
                <a:sym typeface="Wingdings" panose="05000000000000000000" pitchFamily="2" charset="2"/>
              </a:rPr>
              <a:t>Çalışmalarımızı </a:t>
            </a:r>
            <a:r>
              <a:rPr lang="tr-TR" dirty="0" err="1">
                <a:sym typeface="Wingdings" panose="05000000000000000000" pitchFamily="2" charset="2"/>
              </a:rPr>
              <a:t>Anaconda</a:t>
            </a:r>
            <a:r>
              <a:rPr lang="tr-TR" dirty="0">
                <a:sym typeface="Wingdings" panose="05000000000000000000" pitchFamily="2" charset="2"/>
              </a:rPr>
              <a:t> dağıtımı içerisinde yer alan </a:t>
            </a:r>
            <a:r>
              <a:rPr lang="tr-TR" dirty="0" err="1">
                <a:sym typeface="Wingdings" panose="05000000000000000000" pitchFamily="2" charset="2"/>
              </a:rPr>
              <a:t>Spyder</a:t>
            </a:r>
            <a:r>
              <a:rPr lang="tr-TR" dirty="0">
                <a:sym typeface="Wingdings" panose="05000000000000000000" pitchFamily="2" charset="2"/>
              </a:rPr>
              <a:t> </a:t>
            </a:r>
            <a:r>
              <a:rPr lang="tr-TR" dirty="0" err="1">
                <a:sym typeface="Wingdings" panose="05000000000000000000" pitchFamily="2" charset="2"/>
              </a:rPr>
              <a:t>IDE’sini</a:t>
            </a:r>
            <a:r>
              <a:rPr lang="tr-TR" dirty="0">
                <a:sym typeface="Wingdings" panose="05000000000000000000" pitchFamily="2" charset="2"/>
              </a:rPr>
              <a:t> kullanarak gerçekleştirdik.</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9"/>
          <p:cNvSpPr txBox="1">
            <a:spLocks noGrp="1"/>
          </p:cNvSpPr>
          <p:nvPr>
            <p:ph type="body" idx="1"/>
          </p:nvPr>
        </p:nvSpPr>
        <p:spPr>
          <a:xfrm>
            <a:off x="1333841" y="676230"/>
            <a:ext cx="3990900" cy="3806536"/>
          </a:xfrm>
          <a:prstGeom prst="rect">
            <a:avLst/>
          </a:prstGeom>
        </p:spPr>
        <p:txBody>
          <a:bodyPr spcFirstLastPara="1" wrap="square" lIns="91425" tIns="91425" rIns="91425" bIns="91425" anchor="t" anchorCtr="0">
            <a:noAutofit/>
          </a:bodyPr>
          <a:lstStyle/>
          <a:p>
            <a:pPr marL="0" lvl="0" indent="0">
              <a:spcAft>
                <a:spcPts val="1600"/>
              </a:spcAft>
              <a:buNone/>
            </a:pPr>
            <a:r>
              <a:rPr lang="tr-TR" dirty="0"/>
              <a:t># </a:t>
            </a:r>
            <a:r>
              <a:rPr lang="tr-TR" dirty="0" err="1"/>
              <a:t>packages</a:t>
            </a:r>
            <a:r>
              <a:rPr lang="tr-TR" dirty="0"/>
              <a:t> in </a:t>
            </a:r>
            <a:r>
              <a:rPr lang="tr-TR" dirty="0" err="1"/>
              <a:t>working</a:t>
            </a:r>
            <a:r>
              <a:rPr lang="tr-TR" dirty="0"/>
              <a:t>  </a:t>
            </a:r>
            <a:r>
              <a:rPr lang="tr-TR" dirty="0" err="1"/>
              <a:t>environment</a:t>
            </a:r>
            <a:endParaRPr lang="tr-TR" dirty="0"/>
          </a:p>
          <a:p>
            <a:pPr marL="0" lvl="0" indent="0">
              <a:spcAft>
                <a:spcPts val="1600"/>
              </a:spcAft>
              <a:buNone/>
            </a:pPr>
            <a:r>
              <a:rPr lang="tr-TR" dirty="0"/>
              <a:t># Name__</a:t>
            </a:r>
            <a:r>
              <a:rPr lang="tr-TR" dirty="0" err="1"/>
              <a:t>Version</a:t>
            </a:r>
            <a:r>
              <a:rPr lang="tr-TR" dirty="0"/>
              <a:t>__</a:t>
            </a:r>
            <a:r>
              <a:rPr lang="tr-TR" dirty="0" err="1"/>
              <a:t>Build</a:t>
            </a:r>
            <a:r>
              <a:rPr lang="tr-TR" dirty="0"/>
              <a:t>__Channel</a:t>
            </a:r>
          </a:p>
          <a:p>
            <a:pPr marL="0" lvl="0" indent="0">
              <a:spcAft>
                <a:spcPts val="1600"/>
              </a:spcAft>
              <a:buNone/>
            </a:pPr>
            <a:r>
              <a:rPr lang="tr-TR" dirty="0"/>
              <a:t>t</a:t>
            </a:r>
            <a:r>
              <a:rPr lang="sv-SE" dirty="0"/>
              <a:t>ensorflow</a:t>
            </a:r>
            <a:r>
              <a:rPr lang="tr-TR" dirty="0"/>
              <a:t>__</a:t>
            </a:r>
            <a:r>
              <a:rPr lang="sv-SE" dirty="0"/>
              <a:t>2.0.0</a:t>
            </a:r>
            <a:r>
              <a:rPr lang="tr-TR" dirty="0"/>
              <a:t>__</a:t>
            </a:r>
            <a:r>
              <a:rPr lang="sv-SE" dirty="0"/>
              <a:t>gpu_py37h57d29ca_0</a:t>
            </a:r>
          </a:p>
          <a:p>
            <a:pPr marL="0" lvl="0" indent="0">
              <a:spcAft>
                <a:spcPts val="1600"/>
              </a:spcAft>
              <a:buNone/>
            </a:pPr>
            <a:r>
              <a:rPr lang="sv-SE" dirty="0"/>
              <a:t>tensorflow-base</a:t>
            </a:r>
            <a:r>
              <a:rPr lang="tr-TR" dirty="0"/>
              <a:t>__</a:t>
            </a:r>
            <a:r>
              <a:rPr lang="sv-SE" dirty="0"/>
              <a:t>2.0.0</a:t>
            </a:r>
            <a:r>
              <a:rPr lang="tr-TR" dirty="0"/>
              <a:t>__</a:t>
            </a:r>
            <a:r>
              <a:rPr lang="sv-SE" dirty="0"/>
              <a:t>gpu_py37h390e234_0</a:t>
            </a:r>
          </a:p>
          <a:p>
            <a:pPr marL="0" lvl="0" indent="0">
              <a:spcAft>
                <a:spcPts val="1600"/>
              </a:spcAft>
              <a:buNone/>
            </a:pPr>
            <a:r>
              <a:rPr lang="sv-SE" dirty="0"/>
              <a:t>tensorflow-estimator</a:t>
            </a:r>
            <a:r>
              <a:rPr lang="tr-TR" dirty="0"/>
              <a:t>-</a:t>
            </a:r>
            <a:r>
              <a:rPr lang="sv-SE" dirty="0"/>
              <a:t>2.0.0</a:t>
            </a:r>
            <a:r>
              <a:rPr lang="tr-TR" dirty="0"/>
              <a:t>-</a:t>
            </a:r>
            <a:r>
              <a:rPr lang="sv-SE" dirty="0"/>
              <a:t>pyh2649769_0</a:t>
            </a:r>
          </a:p>
          <a:p>
            <a:pPr marL="0" lvl="0" indent="0">
              <a:spcAft>
                <a:spcPts val="1600"/>
              </a:spcAft>
              <a:buNone/>
            </a:pPr>
            <a:r>
              <a:rPr lang="sv-SE" dirty="0"/>
              <a:t>tensorflow-gpu</a:t>
            </a:r>
            <a:r>
              <a:rPr lang="tr-TR" dirty="0"/>
              <a:t>-</a:t>
            </a:r>
            <a:r>
              <a:rPr lang="sv-SE" dirty="0"/>
              <a:t>2.0.0</a:t>
            </a:r>
            <a:r>
              <a:rPr lang="tr-TR" dirty="0"/>
              <a:t>-</a:t>
            </a:r>
            <a:r>
              <a:rPr lang="sv-SE" dirty="0"/>
              <a:t>h0d30ee6_0</a:t>
            </a:r>
            <a:endParaRPr lang="tr-TR" dirty="0"/>
          </a:p>
          <a:p>
            <a:pPr marL="0" lvl="0" indent="0">
              <a:spcAft>
                <a:spcPts val="1600"/>
              </a:spcAft>
              <a:buNone/>
            </a:pPr>
            <a:r>
              <a:rPr lang="sv-SE" dirty="0"/>
              <a:t>keras-applications</a:t>
            </a:r>
            <a:r>
              <a:rPr lang="tr-TR" dirty="0"/>
              <a:t>-</a:t>
            </a:r>
            <a:r>
              <a:rPr lang="sv-SE" dirty="0"/>
              <a:t>1.0.8</a:t>
            </a:r>
            <a:r>
              <a:rPr lang="tr-TR" dirty="0"/>
              <a:t>-</a:t>
            </a:r>
            <a:r>
              <a:rPr lang="sv-SE" dirty="0"/>
              <a:t>py_0</a:t>
            </a:r>
          </a:p>
          <a:p>
            <a:pPr marL="0" lvl="0" indent="0">
              <a:spcAft>
                <a:spcPts val="1600"/>
              </a:spcAft>
              <a:buNone/>
            </a:pPr>
            <a:r>
              <a:rPr lang="sv-SE" dirty="0"/>
              <a:t>keras-base</a:t>
            </a:r>
            <a:r>
              <a:rPr lang="tr-TR" dirty="0"/>
              <a:t>-</a:t>
            </a:r>
            <a:r>
              <a:rPr lang="sv-SE" dirty="0"/>
              <a:t>2.2.4</a:t>
            </a:r>
            <a:r>
              <a:rPr lang="tr-TR" dirty="0"/>
              <a:t>-</a:t>
            </a:r>
            <a:r>
              <a:rPr lang="sv-SE" dirty="0"/>
              <a:t>py37_0</a:t>
            </a:r>
          </a:p>
          <a:p>
            <a:pPr marL="0" lvl="0" indent="0">
              <a:spcAft>
                <a:spcPts val="1600"/>
              </a:spcAft>
              <a:buNone/>
            </a:pPr>
            <a:r>
              <a:rPr lang="sv-SE" dirty="0"/>
              <a:t>keras-gpu</a:t>
            </a:r>
            <a:r>
              <a:rPr lang="tr-TR" dirty="0"/>
              <a:t>-</a:t>
            </a:r>
            <a:r>
              <a:rPr lang="sv-SE" dirty="0"/>
              <a:t>2.2.4</a:t>
            </a:r>
            <a:r>
              <a:rPr lang="tr-TR" dirty="0"/>
              <a:t>-</a:t>
            </a:r>
            <a:r>
              <a:rPr lang="sv-SE" dirty="0"/>
              <a:t>0</a:t>
            </a:r>
          </a:p>
        </p:txBody>
      </p:sp>
      <p:sp>
        <p:nvSpPr>
          <p:cNvPr id="5" name="Google Shape;314;p19"/>
          <p:cNvSpPr txBox="1">
            <a:spLocks/>
          </p:cNvSpPr>
          <p:nvPr/>
        </p:nvSpPr>
        <p:spPr>
          <a:xfrm>
            <a:off x="5421722" y="676230"/>
            <a:ext cx="3639150" cy="3873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lvl="0" indent="0">
              <a:spcAft>
                <a:spcPts val="1600"/>
              </a:spcAft>
              <a:buNone/>
            </a:pPr>
            <a:r>
              <a:rPr lang="tr-TR" dirty="0"/>
              <a:t># Name__</a:t>
            </a:r>
            <a:r>
              <a:rPr lang="tr-TR" dirty="0" err="1"/>
              <a:t>Version</a:t>
            </a:r>
            <a:r>
              <a:rPr lang="tr-TR" dirty="0"/>
              <a:t>__</a:t>
            </a:r>
            <a:r>
              <a:rPr lang="tr-TR" dirty="0" err="1"/>
              <a:t>Build</a:t>
            </a:r>
            <a:r>
              <a:rPr lang="tr-TR" dirty="0"/>
              <a:t>__Channel</a:t>
            </a:r>
          </a:p>
          <a:p>
            <a:pPr marL="0" lvl="0" indent="0">
              <a:spcAft>
                <a:spcPts val="1600"/>
              </a:spcAft>
              <a:buNone/>
            </a:pPr>
            <a:r>
              <a:rPr lang="tr-TR" dirty="0" err="1"/>
              <a:t>keras-preprocessing</a:t>
            </a:r>
            <a:r>
              <a:rPr lang="tr-TR" dirty="0"/>
              <a:t> __ 1.1.0 __ py_1</a:t>
            </a:r>
          </a:p>
          <a:p>
            <a:pPr marL="0" indent="0">
              <a:spcAft>
                <a:spcPts val="1600"/>
              </a:spcAft>
              <a:buNone/>
            </a:pPr>
            <a:r>
              <a:rPr lang="tr-TR" dirty="0" err="1"/>
              <a:t>scikit-learn</a:t>
            </a:r>
            <a:r>
              <a:rPr lang="tr-TR" dirty="0"/>
              <a:t> __ 0.21.3 __ py37h6288b17_0</a:t>
            </a:r>
          </a:p>
          <a:p>
            <a:pPr marL="0" indent="0">
              <a:spcAft>
                <a:spcPts val="1600"/>
              </a:spcAft>
              <a:buNone/>
            </a:pPr>
            <a:r>
              <a:rPr lang="tr-TR" dirty="0" err="1"/>
              <a:t>numpy</a:t>
            </a:r>
            <a:r>
              <a:rPr lang="tr-TR" dirty="0"/>
              <a:t> __ 1.17.4 __ py37h4320e6b_0</a:t>
            </a:r>
          </a:p>
          <a:p>
            <a:pPr marL="0" indent="0">
              <a:spcAft>
                <a:spcPts val="1600"/>
              </a:spcAft>
              <a:buNone/>
            </a:pPr>
            <a:r>
              <a:rPr lang="tr-TR" dirty="0" err="1"/>
              <a:t>pandas</a:t>
            </a:r>
            <a:r>
              <a:rPr lang="tr-TR" dirty="0"/>
              <a:t> __ 0.25.3 __ pypi_0 __ </a:t>
            </a:r>
            <a:r>
              <a:rPr lang="tr-TR" dirty="0" err="1"/>
              <a:t>pypi</a:t>
            </a:r>
            <a:endParaRPr lang="tr-TR" dirty="0"/>
          </a:p>
          <a:p>
            <a:pPr marL="0" indent="0">
              <a:spcAft>
                <a:spcPts val="1600"/>
              </a:spcAft>
              <a:buNone/>
            </a:pPr>
            <a:r>
              <a:rPr lang="tr-TR" dirty="0" err="1"/>
              <a:t>nltk</a:t>
            </a:r>
            <a:r>
              <a:rPr lang="tr-TR" dirty="0"/>
              <a:t> __ 3.4.5 __ pypi_0 __ </a:t>
            </a:r>
            <a:r>
              <a:rPr lang="tr-TR" dirty="0" err="1"/>
              <a:t>pypi</a:t>
            </a:r>
            <a:endParaRPr lang="tr-TR" dirty="0"/>
          </a:p>
          <a:p>
            <a:pPr marL="0" indent="0">
              <a:spcAft>
                <a:spcPts val="1600"/>
              </a:spcAft>
              <a:buNone/>
            </a:pPr>
            <a:r>
              <a:rPr lang="tr-TR" dirty="0" err="1"/>
              <a:t>matplotlib</a:t>
            </a:r>
            <a:r>
              <a:rPr lang="tr-TR" dirty="0"/>
              <a:t> __ 3.1.1 __ py37hc8f65d3_0</a:t>
            </a:r>
          </a:p>
          <a:p>
            <a:pPr marL="0" indent="0">
              <a:spcAft>
                <a:spcPts val="1600"/>
              </a:spcAft>
              <a:buNone/>
            </a:pPr>
            <a:r>
              <a:rPr lang="tr-TR" dirty="0"/>
              <a:t>s</a:t>
            </a:r>
            <a:r>
              <a:rPr lang="da-DK" dirty="0"/>
              <a:t>pyder</a:t>
            </a:r>
            <a:r>
              <a:rPr lang="tr-TR" dirty="0"/>
              <a:t>__</a:t>
            </a:r>
            <a:r>
              <a:rPr lang="da-DK" dirty="0"/>
              <a:t>4.0.0</a:t>
            </a:r>
            <a:r>
              <a:rPr lang="tr-TR" dirty="0"/>
              <a:t>__</a:t>
            </a:r>
            <a:r>
              <a:rPr lang="da-DK" dirty="0"/>
              <a:t>py37_0</a:t>
            </a:r>
          </a:p>
          <a:p>
            <a:pPr marL="0" indent="0">
              <a:spcAft>
                <a:spcPts val="1600"/>
              </a:spcAft>
              <a:buNone/>
            </a:pPr>
            <a:r>
              <a:rPr lang="da-DK" dirty="0"/>
              <a:t>spyder-kernels</a:t>
            </a:r>
            <a:r>
              <a:rPr lang="tr-TR" dirty="0"/>
              <a:t>__</a:t>
            </a:r>
            <a:r>
              <a:rPr lang="da-DK" dirty="0"/>
              <a:t>1.8.1</a:t>
            </a:r>
            <a:r>
              <a:rPr lang="tr-TR" dirty="0"/>
              <a:t>__</a:t>
            </a:r>
            <a:r>
              <a:rPr lang="da-DK" dirty="0"/>
              <a:t>py37_0</a:t>
            </a:r>
            <a:endParaRPr lang="tr-TR" dirty="0"/>
          </a:p>
        </p:txBody>
      </p:sp>
    </p:spTree>
    <p:extLst>
      <p:ext uri="{BB962C8B-B14F-4D97-AF65-F5344CB8AC3E}">
        <p14:creationId xmlns:p14="http://schemas.microsoft.com/office/powerpoint/2010/main" val="52797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PARAMETRELER</a:t>
            </a:r>
            <a:endParaRPr dirty="0"/>
          </a:p>
        </p:txBody>
      </p:sp>
      <p:sp>
        <p:nvSpPr>
          <p:cNvPr id="320" name="Google Shape;320;p20"/>
          <p:cNvSpPr txBox="1">
            <a:spLocks noGrp="1"/>
          </p:cNvSpPr>
          <p:nvPr>
            <p:ph type="body" idx="1"/>
          </p:nvPr>
        </p:nvSpPr>
        <p:spPr>
          <a:xfrm>
            <a:off x="1303800" y="1163781"/>
            <a:ext cx="7030500" cy="3827319"/>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à"/>
            </a:pPr>
            <a:r>
              <a:rPr lang="tr-TR" dirty="0">
                <a:sym typeface="Wingdings" panose="05000000000000000000" pitchFamily="2" charset="2"/>
              </a:rPr>
              <a:t>Training </a:t>
            </a:r>
            <a:r>
              <a:rPr lang="tr-TR" dirty="0" err="1">
                <a:sym typeface="Wingdings" panose="05000000000000000000" pitchFamily="2" charset="2"/>
              </a:rPr>
              <a:t>samples</a:t>
            </a:r>
            <a:r>
              <a:rPr lang="tr-TR" dirty="0">
                <a:sym typeface="Wingdings" panose="05000000000000000000" pitchFamily="2" charset="2"/>
              </a:rPr>
              <a:t>: </a:t>
            </a:r>
            <a:r>
              <a:rPr lang="tr-TR" dirty="0" err="1">
                <a:sym typeface="Wingdings" panose="05000000000000000000" pitchFamily="2" charset="2"/>
              </a:rPr>
              <a:t>train</a:t>
            </a:r>
            <a:r>
              <a:rPr lang="tr-TR" dirty="0">
                <a:sym typeface="Wingdings" panose="05000000000000000000" pitchFamily="2" charset="2"/>
              </a:rPr>
              <a:t>=142.078 , test=15.787</a:t>
            </a:r>
          </a:p>
          <a:p>
            <a:pPr marL="285750" lvl="0" indent="-285750">
              <a:spcAft>
                <a:spcPts val="1600"/>
              </a:spcAft>
              <a:buFont typeface="Wingdings" panose="05000000000000000000" pitchFamily="2" charset="2"/>
              <a:buChar char="à"/>
            </a:pPr>
            <a:r>
              <a:rPr lang="tr-TR" dirty="0"/>
              <a:t>Learning Rate: 0,01</a:t>
            </a:r>
          </a:p>
          <a:p>
            <a:pPr marL="285750" lvl="0" indent="-285750">
              <a:spcAft>
                <a:spcPts val="1600"/>
              </a:spcAft>
              <a:buFont typeface="Wingdings" panose="05000000000000000000" pitchFamily="2" charset="2"/>
              <a:buChar char="à"/>
            </a:pPr>
            <a:r>
              <a:rPr lang="tr-TR" dirty="0" err="1"/>
              <a:t>Epoch</a:t>
            </a:r>
            <a:r>
              <a:rPr lang="tr-TR" dirty="0"/>
              <a:t>: 5</a:t>
            </a:r>
          </a:p>
          <a:p>
            <a:pPr marL="285750" lvl="0" indent="-285750">
              <a:spcAft>
                <a:spcPts val="1600"/>
              </a:spcAft>
              <a:buFont typeface="Wingdings" panose="05000000000000000000" pitchFamily="2" charset="2"/>
              <a:buChar char="à"/>
            </a:pPr>
            <a:r>
              <a:rPr lang="tr-TR" dirty="0" err="1"/>
              <a:t>Batch</a:t>
            </a:r>
            <a:r>
              <a:rPr lang="tr-TR" dirty="0"/>
              <a:t> Size: 256</a:t>
            </a:r>
          </a:p>
          <a:p>
            <a:pPr marL="285750" lvl="0" indent="-285750">
              <a:spcAft>
                <a:spcPts val="1600"/>
              </a:spcAft>
              <a:buFont typeface="Wingdings" panose="05000000000000000000" pitchFamily="2" charset="2"/>
              <a:buChar char="à"/>
            </a:pPr>
            <a:r>
              <a:rPr lang="tr-TR" dirty="0" err="1"/>
              <a:t>Activation</a:t>
            </a:r>
            <a:r>
              <a:rPr lang="tr-TR" dirty="0"/>
              <a:t> </a:t>
            </a:r>
            <a:r>
              <a:rPr lang="tr-TR" dirty="0" err="1"/>
              <a:t>Functions</a:t>
            </a:r>
            <a:r>
              <a:rPr lang="tr-TR" dirty="0"/>
              <a:t>: </a:t>
            </a:r>
            <a:r>
              <a:rPr lang="tr-TR" dirty="0" err="1"/>
              <a:t>softmax</a:t>
            </a:r>
            <a:endParaRPr lang="tr-TR" dirty="0"/>
          </a:p>
          <a:p>
            <a:pPr marL="285750" lvl="0" indent="-285750">
              <a:spcAft>
                <a:spcPts val="1600"/>
              </a:spcAft>
              <a:buFont typeface="Wingdings" panose="05000000000000000000" pitchFamily="2" charset="2"/>
              <a:buChar char="à"/>
            </a:pPr>
            <a:r>
              <a:rPr lang="tr-TR" dirty="0" err="1"/>
              <a:t>Dropout</a:t>
            </a:r>
            <a:r>
              <a:rPr lang="tr-TR" dirty="0"/>
              <a:t>: 20%</a:t>
            </a:r>
          </a:p>
          <a:p>
            <a:pPr marL="285750" lvl="0" indent="-285750">
              <a:spcAft>
                <a:spcPts val="1600"/>
              </a:spcAft>
              <a:buFont typeface="Wingdings" panose="05000000000000000000" pitchFamily="2" charset="2"/>
              <a:buChar char="à"/>
            </a:pPr>
            <a:r>
              <a:rPr lang="en-US" dirty="0"/>
              <a:t>Number of Hidden Layer and Units</a:t>
            </a:r>
            <a:r>
              <a:rPr lang="tr-TR" dirty="0"/>
              <a:t>: GRU(100)+GRU(100)</a:t>
            </a:r>
          </a:p>
          <a:p>
            <a:pPr marL="285750" lvl="0" indent="-285750">
              <a:spcAft>
                <a:spcPts val="1600"/>
              </a:spcAft>
              <a:buFont typeface="Wingdings" panose="05000000000000000000" pitchFamily="2" charset="2"/>
              <a:buChar char="à"/>
            </a:pPr>
            <a:r>
              <a:rPr lang="tr-TR" dirty="0" err="1"/>
              <a:t>Loss</a:t>
            </a:r>
            <a:r>
              <a:rPr lang="tr-TR" dirty="0"/>
              <a:t> </a:t>
            </a:r>
            <a:r>
              <a:rPr lang="tr-TR" dirty="0" err="1"/>
              <a:t>functions</a:t>
            </a:r>
            <a:r>
              <a:rPr lang="tr-TR" dirty="0"/>
              <a:t>: </a:t>
            </a:r>
            <a:r>
              <a:rPr lang="tr-TR" dirty="0" err="1"/>
              <a:t>categorical_crossentropy</a:t>
            </a:r>
            <a:endParaRPr lang="tr-TR" dirty="0"/>
          </a:p>
          <a:p>
            <a:pPr marL="285750" lvl="0" indent="-285750">
              <a:spcAft>
                <a:spcPts val="1600"/>
              </a:spcAft>
              <a:buFont typeface="Wingdings" panose="05000000000000000000" pitchFamily="2" charset="2"/>
              <a:buChar char="à"/>
            </a:pPr>
            <a:r>
              <a:rPr lang="tr-TR" dirty="0" err="1"/>
              <a:t>Optimizer</a:t>
            </a:r>
            <a:r>
              <a:rPr lang="tr-TR" dirty="0"/>
              <a:t>: Adam</a:t>
            </a:r>
          </a:p>
          <a:p>
            <a:pPr marL="285750" lvl="0" indent="-285750">
              <a:spcAft>
                <a:spcPts val="1600"/>
              </a:spcAft>
              <a:buFont typeface="Wingdings" panose="05000000000000000000" pitchFamily="2" charset="2"/>
              <a:buChar char="à"/>
            </a:pP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PERFORMANS</a:t>
            </a:r>
            <a:endParaRPr dirty="0"/>
          </a:p>
        </p:txBody>
      </p:sp>
      <p:pic>
        <p:nvPicPr>
          <p:cNvPr id="5" name="Resim 4"/>
          <p:cNvPicPr>
            <a:picLocks noChangeAspect="1"/>
          </p:cNvPicPr>
          <p:nvPr/>
        </p:nvPicPr>
        <p:blipFill>
          <a:blip r:embed="rId3"/>
          <a:stretch>
            <a:fillRect/>
          </a:stretch>
        </p:blipFill>
        <p:spPr>
          <a:xfrm>
            <a:off x="5264726" y="1167357"/>
            <a:ext cx="1676400" cy="428625"/>
          </a:xfrm>
          <a:prstGeom prst="rect">
            <a:avLst/>
          </a:prstGeom>
        </p:spPr>
      </p:pic>
      <p:pic>
        <p:nvPicPr>
          <p:cNvPr id="6" name="Resim 5"/>
          <p:cNvPicPr>
            <a:picLocks noChangeAspect="1"/>
          </p:cNvPicPr>
          <p:nvPr/>
        </p:nvPicPr>
        <p:blipFill>
          <a:blip r:embed="rId4"/>
          <a:stretch>
            <a:fillRect/>
          </a:stretch>
        </p:blipFill>
        <p:spPr>
          <a:xfrm>
            <a:off x="1042737" y="1760827"/>
            <a:ext cx="3077407" cy="3113697"/>
          </a:xfrm>
          <a:prstGeom prst="rect">
            <a:avLst/>
          </a:prstGeom>
        </p:spPr>
      </p:pic>
      <p:pic>
        <p:nvPicPr>
          <p:cNvPr id="7" name="Resim 6"/>
          <p:cNvPicPr>
            <a:picLocks noChangeAspect="1"/>
          </p:cNvPicPr>
          <p:nvPr/>
        </p:nvPicPr>
        <p:blipFill>
          <a:blip r:embed="rId5"/>
          <a:stretch>
            <a:fillRect/>
          </a:stretch>
        </p:blipFill>
        <p:spPr>
          <a:xfrm>
            <a:off x="5201948" y="1760827"/>
            <a:ext cx="2986088" cy="30288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val="3492848666"/>
              </p:ext>
            </p:extLst>
          </p:nvPr>
        </p:nvGraphicFramePr>
        <p:xfrm>
          <a:off x="270169" y="2971222"/>
          <a:ext cx="8686799" cy="1870940"/>
        </p:xfrm>
        <a:graphic>
          <a:graphicData uri="http://schemas.openxmlformats.org/drawingml/2006/table">
            <a:tbl>
              <a:tblPr firstRow="1" bandRow="1">
                <a:tableStyleId>{5C22544A-7EE6-4342-B048-85BDC9FD1C3A}</a:tableStyleId>
              </a:tblPr>
              <a:tblGrid>
                <a:gridCol w="789709">
                  <a:extLst>
                    <a:ext uri="{9D8B030D-6E8A-4147-A177-3AD203B41FA5}">
                      <a16:colId xmlns:a16="http://schemas.microsoft.com/office/drawing/2014/main" val="3871649579"/>
                    </a:ext>
                  </a:extLst>
                </a:gridCol>
                <a:gridCol w="789709">
                  <a:extLst>
                    <a:ext uri="{9D8B030D-6E8A-4147-A177-3AD203B41FA5}">
                      <a16:colId xmlns:a16="http://schemas.microsoft.com/office/drawing/2014/main" val="1338210986"/>
                    </a:ext>
                  </a:extLst>
                </a:gridCol>
                <a:gridCol w="789709">
                  <a:extLst>
                    <a:ext uri="{9D8B030D-6E8A-4147-A177-3AD203B41FA5}">
                      <a16:colId xmlns:a16="http://schemas.microsoft.com/office/drawing/2014/main" val="314927414"/>
                    </a:ext>
                  </a:extLst>
                </a:gridCol>
                <a:gridCol w="789709">
                  <a:extLst>
                    <a:ext uri="{9D8B030D-6E8A-4147-A177-3AD203B41FA5}">
                      <a16:colId xmlns:a16="http://schemas.microsoft.com/office/drawing/2014/main" val="816321014"/>
                    </a:ext>
                  </a:extLst>
                </a:gridCol>
                <a:gridCol w="789709">
                  <a:extLst>
                    <a:ext uri="{9D8B030D-6E8A-4147-A177-3AD203B41FA5}">
                      <a16:colId xmlns:a16="http://schemas.microsoft.com/office/drawing/2014/main" val="4125824555"/>
                    </a:ext>
                  </a:extLst>
                </a:gridCol>
                <a:gridCol w="789709">
                  <a:extLst>
                    <a:ext uri="{9D8B030D-6E8A-4147-A177-3AD203B41FA5}">
                      <a16:colId xmlns:a16="http://schemas.microsoft.com/office/drawing/2014/main" val="2041035284"/>
                    </a:ext>
                  </a:extLst>
                </a:gridCol>
                <a:gridCol w="789709">
                  <a:extLst>
                    <a:ext uri="{9D8B030D-6E8A-4147-A177-3AD203B41FA5}">
                      <a16:colId xmlns:a16="http://schemas.microsoft.com/office/drawing/2014/main" val="2345263038"/>
                    </a:ext>
                  </a:extLst>
                </a:gridCol>
                <a:gridCol w="789709">
                  <a:extLst>
                    <a:ext uri="{9D8B030D-6E8A-4147-A177-3AD203B41FA5}">
                      <a16:colId xmlns:a16="http://schemas.microsoft.com/office/drawing/2014/main" val="3109359718"/>
                    </a:ext>
                  </a:extLst>
                </a:gridCol>
                <a:gridCol w="789709">
                  <a:extLst>
                    <a:ext uri="{9D8B030D-6E8A-4147-A177-3AD203B41FA5}">
                      <a16:colId xmlns:a16="http://schemas.microsoft.com/office/drawing/2014/main" val="1090228036"/>
                    </a:ext>
                  </a:extLst>
                </a:gridCol>
                <a:gridCol w="789709">
                  <a:extLst>
                    <a:ext uri="{9D8B030D-6E8A-4147-A177-3AD203B41FA5}">
                      <a16:colId xmlns:a16="http://schemas.microsoft.com/office/drawing/2014/main" val="1058327575"/>
                    </a:ext>
                  </a:extLst>
                </a:gridCol>
                <a:gridCol w="789709">
                  <a:extLst>
                    <a:ext uri="{9D8B030D-6E8A-4147-A177-3AD203B41FA5}">
                      <a16:colId xmlns:a16="http://schemas.microsoft.com/office/drawing/2014/main" val="3410227875"/>
                    </a:ext>
                  </a:extLst>
                </a:gridCol>
              </a:tblGrid>
              <a:tr h="467735">
                <a:tc>
                  <a:txBody>
                    <a:bodyPr/>
                    <a:lstStyle/>
                    <a:p>
                      <a:endParaRPr lang="tr-TR" dirty="0"/>
                    </a:p>
                  </a:txBody>
                  <a:tcPr>
                    <a:solidFill>
                      <a:schemeClr val="tx2"/>
                    </a:solidFill>
                  </a:tcPr>
                </a:tc>
                <a:tc>
                  <a:txBody>
                    <a:bodyPr/>
                    <a:lstStyle/>
                    <a:p>
                      <a:r>
                        <a:rPr lang="tr-TR" dirty="0"/>
                        <a:t>Class0</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t>Class1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dirty="0"/>
                        <a:t>Class2</a:t>
                      </a:r>
                    </a:p>
                  </a:txBody>
                  <a:tcPr/>
                </a:tc>
                <a:tc>
                  <a:txBody>
                    <a:bodyPr/>
                    <a:lstStyle/>
                    <a:p>
                      <a:r>
                        <a:rPr lang="tr-TR" dirty="0"/>
                        <a:t>Class3</a:t>
                      </a:r>
                    </a:p>
                  </a:txBody>
                  <a:tcPr/>
                </a:tc>
                <a:tc>
                  <a:txBody>
                    <a:bodyPr/>
                    <a:lstStyle/>
                    <a:p>
                      <a:r>
                        <a:rPr lang="tr-TR" dirty="0"/>
                        <a:t>Class4</a:t>
                      </a:r>
                    </a:p>
                  </a:txBody>
                  <a:tcPr/>
                </a:tc>
                <a:tc>
                  <a:txBody>
                    <a:bodyPr/>
                    <a:lstStyle/>
                    <a:p>
                      <a:r>
                        <a:rPr lang="tr-TR" dirty="0"/>
                        <a:t>Class5</a:t>
                      </a:r>
                    </a:p>
                  </a:txBody>
                  <a:tcPr/>
                </a:tc>
                <a:tc>
                  <a:txBody>
                    <a:bodyPr/>
                    <a:lstStyle/>
                    <a:p>
                      <a:r>
                        <a:rPr lang="tr-TR" dirty="0"/>
                        <a:t>Class6</a:t>
                      </a:r>
                    </a:p>
                  </a:txBody>
                  <a:tcPr/>
                </a:tc>
                <a:tc>
                  <a:txBody>
                    <a:bodyPr/>
                    <a:lstStyle/>
                    <a:p>
                      <a:r>
                        <a:rPr lang="tr-TR" dirty="0"/>
                        <a:t>Class7</a:t>
                      </a:r>
                    </a:p>
                  </a:txBody>
                  <a:tcPr/>
                </a:tc>
                <a:tc>
                  <a:txBody>
                    <a:bodyPr/>
                    <a:lstStyle/>
                    <a:p>
                      <a:r>
                        <a:rPr lang="tr-TR" dirty="0"/>
                        <a:t>Class8</a:t>
                      </a:r>
                    </a:p>
                  </a:txBody>
                  <a:tcPr/>
                </a:tc>
                <a:tc>
                  <a:txBody>
                    <a:bodyPr/>
                    <a:lstStyle/>
                    <a:p>
                      <a:r>
                        <a:rPr lang="tr-TR" dirty="0"/>
                        <a:t>Class9</a:t>
                      </a:r>
                    </a:p>
                  </a:txBody>
                  <a:tcPr/>
                </a:tc>
                <a:extLst>
                  <a:ext uri="{0D108BD9-81ED-4DB2-BD59-A6C34878D82A}">
                    <a16:rowId xmlns:a16="http://schemas.microsoft.com/office/drawing/2014/main" val="182791952"/>
                  </a:ext>
                </a:extLst>
              </a:tr>
              <a:tr h="467735">
                <a:tc>
                  <a:txBody>
                    <a:bodyPr/>
                    <a:lstStyle/>
                    <a:p>
                      <a:r>
                        <a:rPr lang="tr-TR" dirty="0"/>
                        <a:t>TPR</a:t>
                      </a:r>
                    </a:p>
                  </a:txBody>
                  <a:tcPr>
                    <a:solidFill>
                      <a:schemeClr val="tx2"/>
                    </a:solidFill>
                  </a:tcPr>
                </a:tc>
                <a:tc>
                  <a:txBody>
                    <a:bodyPr/>
                    <a:lstStyle/>
                    <a:p>
                      <a:r>
                        <a:rPr lang="tr-TR" dirty="0">
                          <a:solidFill>
                            <a:schemeClr val="bg2"/>
                          </a:solidFill>
                        </a:rPr>
                        <a:t>. 8129</a:t>
                      </a:r>
                    </a:p>
                  </a:txBody>
                  <a:tcPr/>
                </a:tc>
                <a:tc>
                  <a:txBody>
                    <a:bodyPr/>
                    <a:lstStyle/>
                    <a:p>
                      <a:r>
                        <a:rPr lang="tr-TR" dirty="0">
                          <a:solidFill>
                            <a:schemeClr val="bg2"/>
                          </a:solidFill>
                        </a:rPr>
                        <a:t>.6757</a:t>
                      </a:r>
                    </a:p>
                  </a:txBody>
                  <a:tcPr/>
                </a:tc>
                <a:tc>
                  <a:txBody>
                    <a:bodyPr/>
                    <a:lstStyle/>
                    <a:p>
                      <a:r>
                        <a:rPr lang="tr-TR" dirty="0">
                          <a:solidFill>
                            <a:schemeClr val="bg2"/>
                          </a:solidFill>
                        </a:rPr>
                        <a:t>.8358</a:t>
                      </a:r>
                    </a:p>
                  </a:txBody>
                  <a:tcPr/>
                </a:tc>
                <a:tc>
                  <a:txBody>
                    <a:bodyPr/>
                    <a:lstStyle/>
                    <a:p>
                      <a:r>
                        <a:rPr lang="tr-TR" dirty="0">
                          <a:solidFill>
                            <a:schemeClr val="bg2"/>
                          </a:solidFill>
                        </a:rPr>
                        <a:t>. 8654</a:t>
                      </a:r>
                    </a:p>
                  </a:txBody>
                  <a:tcPr/>
                </a:tc>
                <a:tc>
                  <a:txBody>
                    <a:bodyPr/>
                    <a:lstStyle/>
                    <a:p>
                      <a:r>
                        <a:rPr lang="tr-TR" dirty="0">
                          <a:solidFill>
                            <a:schemeClr val="bg2"/>
                          </a:solidFill>
                        </a:rPr>
                        <a:t>.8761</a:t>
                      </a:r>
                    </a:p>
                  </a:txBody>
                  <a:tcPr/>
                </a:tc>
                <a:tc>
                  <a:txBody>
                    <a:bodyPr/>
                    <a:lstStyle/>
                    <a:p>
                      <a:r>
                        <a:rPr lang="tr-TR" dirty="0">
                          <a:solidFill>
                            <a:schemeClr val="bg2"/>
                          </a:solidFill>
                        </a:rPr>
                        <a:t>.6569</a:t>
                      </a:r>
                    </a:p>
                  </a:txBody>
                  <a:tcPr/>
                </a:tc>
                <a:tc>
                  <a:txBody>
                    <a:bodyPr/>
                    <a:lstStyle/>
                    <a:p>
                      <a:r>
                        <a:rPr lang="tr-TR" dirty="0">
                          <a:solidFill>
                            <a:schemeClr val="bg2"/>
                          </a:solidFill>
                        </a:rPr>
                        <a:t>.9455</a:t>
                      </a:r>
                    </a:p>
                  </a:txBody>
                  <a:tcPr/>
                </a:tc>
                <a:tc>
                  <a:txBody>
                    <a:bodyPr/>
                    <a:lstStyle/>
                    <a:p>
                      <a:endParaRPr lang="tr-TR">
                        <a:solidFill>
                          <a:schemeClr val="bg2"/>
                        </a:solidFill>
                      </a:endParaRPr>
                    </a:p>
                  </a:txBody>
                  <a:tcPr/>
                </a:tc>
                <a:tc>
                  <a:txBody>
                    <a:bodyPr/>
                    <a:lstStyle/>
                    <a:p>
                      <a:r>
                        <a:rPr lang="tr-TR" dirty="0">
                          <a:solidFill>
                            <a:schemeClr val="bg2"/>
                          </a:solidFill>
                        </a:rPr>
                        <a:t>.4831</a:t>
                      </a:r>
                    </a:p>
                  </a:txBody>
                  <a:tcPr/>
                </a:tc>
                <a:tc>
                  <a:txBody>
                    <a:bodyPr/>
                    <a:lstStyle/>
                    <a:p>
                      <a:r>
                        <a:rPr lang="tr-TR" dirty="0">
                          <a:solidFill>
                            <a:schemeClr val="bg2"/>
                          </a:solidFill>
                        </a:rPr>
                        <a:t>.9143</a:t>
                      </a:r>
                    </a:p>
                  </a:txBody>
                  <a:tcPr/>
                </a:tc>
                <a:extLst>
                  <a:ext uri="{0D108BD9-81ED-4DB2-BD59-A6C34878D82A}">
                    <a16:rowId xmlns:a16="http://schemas.microsoft.com/office/drawing/2014/main" val="695004893"/>
                  </a:ext>
                </a:extLst>
              </a:tr>
              <a:tr h="467735">
                <a:tc>
                  <a:txBody>
                    <a:bodyPr/>
                    <a:lstStyle/>
                    <a:p>
                      <a:r>
                        <a:rPr lang="tr-TR" dirty="0"/>
                        <a:t>FPR</a:t>
                      </a:r>
                    </a:p>
                  </a:txBody>
                  <a:tcPr>
                    <a:solidFill>
                      <a:schemeClr val="tx2"/>
                    </a:solidFill>
                  </a:tcPr>
                </a:tc>
                <a:tc>
                  <a:txBody>
                    <a:bodyPr/>
                    <a:lstStyle/>
                    <a:p>
                      <a:r>
                        <a:rPr lang="tr-TR" dirty="0">
                          <a:solidFill>
                            <a:schemeClr val="bg2"/>
                          </a:solidFill>
                        </a:rPr>
                        <a:t>. 0140</a:t>
                      </a:r>
                    </a:p>
                  </a:txBody>
                  <a:tcPr/>
                </a:tc>
                <a:tc>
                  <a:txBody>
                    <a:bodyPr/>
                    <a:lstStyle/>
                    <a:p>
                      <a:r>
                        <a:rPr lang="tr-TR" dirty="0">
                          <a:solidFill>
                            <a:schemeClr val="bg2"/>
                          </a:solidFill>
                        </a:rPr>
                        <a:t>. 0134</a:t>
                      </a:r>
                    </a:p>
                  </a:txBody>
                  <a:tcPr/>
                </a:tc>
                <a:tc>
                  <a:txBody>
                    <a:bodyPr/>
                    <a:lstStyle/>
                    <a:p>
                      <a:r>
                        <a:rPr lang="tr-TR" dirty="0">
                          <a:solidFill>
                            <a:schemeClr val="bg2"/>
                          </a:solidFill>
                        </a:rPr>
                        <a:t>.0226</a:t>
                      </a:r>
                    </a:p>
                  </a:txBody>
                  <a:tcPr/>
                </a:tc>
                <a:tc>
                  <a:txBody>
                    <a:bodyPr/>
                    <a:lstStyle/>
                    <a:p>
                      <a:r>
                        <a:rPr lang="tr-TR" dirty="0">
                          <a:solidFill>
                            <a:schemeClr val="bg2"/>
                          </a:solidFill>
                        </a:rPr>
                        <a:t>.0337</a:t>
                      </a:r>
                    </a:p>
                  </a:txBody>
                  <a:tcPr/>
                </a:tc>
                <a:tc>
                  <a:txBody>
                    <a:bodyPr/>
                    <a:lstStyle/>
                    <a:p>
                      <a:r>
                        <a:rPr lang="tr-TR" dirty="0">
                          <a:solidFill>
                            <a:schemeClr val="bg2"/>
                          </a:solidFill>
                        </a:rPr>
                        <a:t>.0538</a:t>
                      </a:r>
                    </a:p>
                  </a:txBody>
                  <a:tcPr/>
                </a:tc>
                <a:tc>
                  <a:txBody>
                    <a:bodyPr/>
                    <a:lstStyle/>
                    <a:p>
                      <a:r>
                        <a:rPr lang="tr-TR" dirty="0">
                          <a:solidFill>
                            <a:schemeClr val="bg2"/>
                          </a:solidFill>
                        </a:rPr>
                        <a:t>.0027</a:t>
                      </a:r>
                    </a:p>
                  </a:txBody>
                  <a:tcPr/>
                </a:tc>
                <a:tc>
                  <a:txBody>
                    <a:bodyPr/>
                    <a:lstStyle/>
                    <a:p>
                      <a:r>
                        <a:rPr lang="tr-TR" dirty="0">
                          <a:solidFill>
                            <a:schemeClr val="bg2"/>
                          </a:solidFill>
                        </a:rPr>
                        <a:t>.01512</a:t>
                      </a:r>
                    </a:p>
                  </a:txBody>
                  <a:tcPr/>
                </a:tc>
                <a:tc>
                  <a:txBody>
                    <a:bodyPr/>
                    <a:lstStyle/>
                    <a:p>
                      <a:endParaRPr lang="tr-TR">
                        <a:solidFill>
                          <a:schemeClr val="bg2"/>
                        </a:solidFill>
                      </a:endParaRPr>
                    </a:p>
                  </a:txBody>
                  <a:tcPr/>
                </a:tc>
                <a:tc>
                  <a:txBody>
                    <a:bodyPr/>
                    <a:lstStyle/>
                    <a:p>
                      <a:r>
                        <a:rPr lang="tr-TR" dirty="0">
                          <a:solidFill>
                            <a:schemeClr val="bg2"/>
                          </a:solidFill>
                        </a:rPr>
                        <a:t>.0032</a:t>
                      </a:r>
                    </a:p>
                  </a:txBody>
                  <a:tcPr/>
                </a:tc>
                <a:tc>
                  <a:txBody>
                    <a:bodyPr/>
                    <a:lstStyle/>
                    <a:p>
                      <a:r>
                        <a:rPr lang="tr-TR" dirty="0">
                          <a:solidFill>
                            <a:schemeClr val="bg2"/>
                          </a:solidFill>
                        </a:rPr>
                        <a:t>.0094</a:t>
                      </a:r>
                    </a:p>
                  </a:txBody>
                  <a:tcPr/>
                </a:tc>
                <a:extLst>
                  <a:ext uri="{0D108BD9-81ED-4DB2-BD59-A6C34878D82A}">
                    <a16:rowId xmlns:a16="http://schemas.microsoft.com/office/drawing/2014/main" val="3146258887"/>
                  </a:ext>
                </a:extLst>
              </a:tr>
              <a:tr h="467735">
                <a:tc>
                  <a:txBody>
                    <a:bodyPr/>
                    <a:lstStyle/>
                    <a:p>
                      <a:r>
                        <a:rPr lang="tr-TR" dirty="0"/>
                        <a:t>AUC</a:t>
                      </a:r>
                    </a:p>
                  </a:txBody>
                  <a:tcPr>
                    <a:solidFill>
                      <a:schemeClr val="tx2"/>
                    </a:solidFill>
                  </a:tcPr>
                </a:tc>
                <a:tc>
                  <a:txBody>
                    <a:bodyPr/>
                    <a:lstStyle/>
                    <a:p>
                      <a:r>
                        <a:rPr lang="tr-TR" dirty="0">
                          <a:solidFill>
                            <a:schemeClr val="bg2"/>
                          </a:solidFill>
                        </a:rPr>
                        <a:t> 0.90</a:t>
                      </a:r>
                    </a:p>
                  </a:txBody>
                  <a:tcPr/>
                </a:tc>
                <a:tc>
                  <a:txBody>
                    <a:bodyPr/>
                    <a:lstStyle/>
                    <a:p>
                      <a:r>
                        <a:rPr lang="tr-TR" dirty="0">
                          <a:solidFill>
                            <a:schemeClr val="bg2"/>
                          </a:solidFill>
                        </a:rPr>
                        <a:t>  0.83</a:t>
                      </a:r>
                    </a:p>
                  </a:txBody>
                  <a:tcPr/>
                </a:tc>
                <a:tc>
                  <a:txBody>
                    <a:bodyPr/>
                    <a:lstStyle/>
                    <a:p>
                      <a:r>
                        <a:rPr lang="tr-TR" dirty="0">
                          <a:solidFill>
                            <a:schemeClr val="bg2"/>
                          </a:solidFill>
                        </a:rPr>
                        <a:t>0.91</a:t>
                      </a:r>
                    </a:p>
                  </a:txBody>
                  <a:tcPr/>
                </a:tc>
                <a:tc>
                  <a:txBody>
                    <a:bodyPr/>
                    <a:lstStyle/>
                    <a:p>
                      <a:r>
                        <a:rPr lang="tr-TR" dirty="0">
                          <a:solidFill>
                            <a:schemeClr val="bg2"/>
                          </a:solidFill>
                        </a:rPr>
                        <a:t>0.92</a:t>
                      </a:r>
                    </a:p>
                  </a:txBody>
                  <a:tcPr/>
                </a:tc>
                <a:tc>
                  <a:txBody>
                    <a:bodyPr/>
                    <a:lstStyle/>
                    <a:p>
                      <a:r>
                        <a:rPr lang="tr-TR" dirty="0">
                          <a:solidFill>
                            <a:schemeClr val="bg2"/>
                          </a:solidFill>
                        </a:rPr>
                        <a:t>0.91</a:t>
                      </a:r>
                    </a:p>
                  </a:txBody>
                  <a:tcPr/>
                </a:tc>
                <a:tc>
                  <a:txBody>
                    <a:bodyPr/>
                    <a:lstStyle/>
                    <a:p>
                      <a:r>
                        <a:rPr lang="tr-TR" dirty="0">
                          <a:solidFill>
                            <a:schemeClr val="bg2"/>
                          </a:solidFill>
                        </a:rPr>
                        <a:t>0.83</a:t>
                      </a:r>
                    </a:p>
                  </a:txBody>
                  <a:tcPr/>
                </a:tc>
                <a:tc>
                  <a:txBody>
                    <a:bodyPr/>
                    <a:lstStyle/>
                    <a:p>
                      <a:r>
                        <a:rPr lang="tr-TR" dirty="0">
                          <a:solidFill>
                            <a:schemeClr val="bg2"/>
                          </a:solidFill>
                        </a:rPr>
                        <a:t>0.97</a:t>
                      </a:r>
                    </a:p>
                  </a:txBody>
                  <a:tcPr/>
                </a:tc>
                <a:tc>
                  <a:txBody>
                    <a:bodyPr/>
                    <a:lstStyle/>
                    <a:p>
                      <a:r>
                        <a:rPr lang="tr-TR" dirty="0">
                          <a:solidFill>
                            <a:schemeClr val="bg2"/>
                          </a:solidFill>
                        </a:rPr>
                        <a:t>0.50</a:t>
                      </a:r>
                    </a:p>
                  </a:txBody>
                  <a:tcPr/>
                </a:tc>
                <a:tc>
                  <a:txBody>
                    <a:bodyPr/>
                    <a:lstStyle/>
                    <a:p>
                      <a:r>
                        <a:rPr lang="tr-TR" dirty="0">
                          <a:solidFill>
                            <a:schemeClr val="bg2"/>
                          </a:solidFill>
                        </a:rPr>
                        <a:t>0.74</a:t>
                      </a:r>
                    </a:p>
                  </a:txBody>
                  <a:tcPr/>
                </a:tc>
                <a:tc>
                  <a:txBody>
                    <a:bodyPr/>
                    <a:lstStyle/>
                    <a:p>
                      <a:r>
                        <a:rPr lang="tr-TR" dirty="0">
                          <a:solidFill>
                            <a:schemeClr val="bg2"/>
                          </a:solidFill>
                        </a:rPr>
                        <a:t>0.95</a:t>
                      </a:r>
                    </a:p>
                  </a:txBody>
                  <a:tcPr/>
                </a:tc>
                <a:extLst>
                  <a:ext uri="{0D108BD9-81ED-4DB2-BD59-A6C34878D82A}">
                    <a16:rowId xmlns:a16="http://schemas.microsoft.com/office/drawing/2014/main" val="1838911720"/>
                  </a:ext>
                </a:extLst>
              </a:tr>
            </a:tbl>
          </a:graphicData>
        </a:graphic>
      </p:graphicFrame>
      <p:pic>
        <p:nvPicPr>
          <p:cNvPr id="6" name="Resim 5"/>
          <p:cNvPicPr>
            <a:picLocks noChangeAspect="1"/>
          </p:cNvPicPr>
          <p:nvPr/>
        </p:nvPicPr>
        <p:blipFill>
          <a:blip r:embed="rId2"/>
          <a:stretch>
            <a:fillRect/>
          </a:stretch>
        </p:blipFill>
        <p:spPr>
          <a:xfrm>
            <a:off x="1853480" y="184405"/>
            <a:ext cx="1817977" cy="2643202"/>
          </a:xfrm>
          <a:prstGeom prst="rect">
            <a:avLst/>
          </a:prstGeom>
        </p:spPr>
      </p:pic>
      <p:pic>
        <p:nvPicPr>
          <p:cNvPr id="7" name="Resim 6"/>
          <p:cNvPicPr>
            <a:picLocks noChangeAspect="1"/>
          </p:cNvPicPr>
          <p:nvPr/>
        </p:nvPicPr>
        <p:blipFill>
          <a:blip r:embed="rId3"/>
          <a:stretch>
            <a:fillRect/>
          </a:stretch>
        </p:blipFill>
        <p:spPr>
          <a:xfrm>
            <a:off x="4828311" y="244057"/>
            <a:ext cx="2500744" cy="2523899"/>
          </a:xfrm>
          <a:prstGeom prst="rect">
            <a:avLst/>
          </a:prstGeom>
        </p:spPr>
      </p:pic>
    </p:spTree>
    <p:extLst>
      <p:ext uri="{BB962C8B-B14F-4D97-AF65-F5344CB8AC3E}">
        <p14:creationId xmlns:p14="http://schemas.microsoft.com/office/powerpoint/2010/main" val="167386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TEST AŞAMASI</a:t>
            </a:r>
            <a:endParaRPr/>
          </a:p>
        </p:txBody>
      </p:sp>
      <p:pic>
        <p:nvPicPr>
          <p:cNvPr id="3" name="Resim 2"/>
          <p:cNvPicPr>
            <a:picLocks noChangeAspect="1"/>
          </p:cNvPicPr>
          <p:nvPr/>
        </p:nvPicPr>
        <p:blipFill>
          <a:blip r:embed="rId3"/>
          <a:stretch>
            <a:fillRect/>
          </a:stretch>
        </p:blipFill>
        <p:spPr>
          <a:xfrm>
            <a:off x="352425" y="1926648"/>
            <a:ext cx="8439150" cy="2343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FİKİR</a:t>
            </a:r>
            <a:endParaRPr dirty="0"/>
          </a:p>
        </p:txBody>
      </p:sp>
      <p:sp>
        <p:nvSpPr>
          <p:cNvPr id="302" name="Google Shape;302;p17"/>
          <p:cNvSpPr txBox="1">
            <a:spLocks noGrp="1"/>
          </p:cNvSpPr>
          <p:nvPr>
            <p:ph type="body" idx="1"/>
          </p:nvPr>
        </p:nvSpPr>
        <p:spPr>
          <a:xfrm>
            <a:off x="1303800" y="1990049"/>
            <a:ext cx="7030500" cy="2893677"/>
          </a:xfrm>
          <a:prstGeom prst="rect">
            <a:avLst/>
          </a:prstGeom>
        </p:spPr>
        <p:txBody>
          <a:bodyPr spcFirstLastPara="1" wrap="square" lIns="91425" tIns="91425" rIns="91425" bIns="91425" anchor="t" anchorCtr="0">
            <a:noAutofit/>
          </a:bodyPr>
          <a:lstStyle/>
          <a:p>
            <a:pPr marL="0" lvl="0" indent="0" algn="just">
              <a:spcAft>
                <a:spcPts val="1600"/>
              </a:spcAft>
              <a:buNone/>
            </a:pPr>
            <a:r>
              <a:rPr lang="tr" dirty="0"/>
              <a:t>	</a:t>
            </a:r>
            <a:r>
              <a:rPr lang="tr-TR" dirty="0"/>
              <a:t> CFPB(Consumer Financial </a:t>
            </a:r>
            <a:r>
              <a:rPr lang="tr-TR" dirty="0" err="1"/>
              <a:t>Protection</a:t>
            </a:r>
            <a:r>
              <a:rPr lang="tr-TR" dirty="0"/>
              <a:t> </a:t>
            </a:r>
            <a:r>
              <a:rPr lang="tr-TR" dirty="0" err="1"/>
              <a:t>Bureau</a:t>
            </a:r>
            <a:r>
              <a:rPr lang="tr-TR" dirty="0"/>
              <a:t>)’</a:t>
            </a:r>
            <a:r>
              <a:rPr lang="tr-TR" dirty="0" err="1"/>
              <a:t>nin</a:t>
            </a:r>
            <a:r>
              <a:rPr lang="tr-TR" dirty="0"/>
              <a:t> müşterilerden aldığı </a:t>
            </a:r>
            <a:r>
              <a:rPr lang="tr-TR" dirty="0" err="1"/>
              <a:t>text</a:t>
            </a:r>
            <a:r>
              <a:rPr lang="tr-TR" dirty="0"/>
              <a:t> formatındaki şikayetleri bankanın departmanlarına göre sınıflandırmaktır. Amaç, müşteri şikayetini belirttiğinde bir insan </a:t>
            </a:r>
            <a:r>
              <a:rPr lang="tr-TR" dirty="0" err="1"/>
              <a:t>müdehalesi</a:t>
            </a:r>
            <a:r>
              <a:rPr lang="tr-TR" dirty="0"/>
              <a:t> olmadan bankanın hangi departmanına iletileceğini belirlemektir.</a:t>
            </a:r>
            <a:endParaRPr lang="en-US" dirty="0"/>
          </a:p>
          <a:p>
            <a:pPr marL="0" lvl="0" indent="0" algn="just">
              <a:spcAft>
                <a:spcPts val="1600"/>
              </a:spcAft>
              <a:buNone/>
            </a:pPr>
            <a:endParaRPr lang="en-US" dirty="0"/>
          </a:p>
          <a:p>
            <a:pPr marL="285750" lvl="0" indent="-285750" algn="just">
              <a:spcAft>
                <a:spcPts val="1600"/>
              </a:spcAft>
              <a:buFont typeface="Arial" panose="020B0604020202020204" pitchFamily="34" charset="0"/>
              <a:buChar char="•"/>
            </a:pPr>
            <a:r>
              <a:rPr lang="tr-TR" dirty="0"/>
              <a:t>CFPB(Tüketici Mali </a:t>
            </a:r>
            <a:r>
              <a:rPr lang="tr-TR"/>
              <a:t>Koruma Bürosu) : Finans </a:t>
            </a:r>
            <a:r>
              <a:rPr lang="tr-TR" dirty="0"/>
              <a:t>sektöründe tüketicinin korunmasından sorumlu ABD hükümetinin bir kurumudur.</a:t>
            </a:r>
          </a:p>
          <a:p>
            <a:pPr marL="0" lvl="0" indent="0" algn="just">
              <a:spcAft>
                <a:spcPts val="1600"/>
              </a:spcAft>
              <a:buNone/>
            </a:pP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DATASET</a:t>
            </a:r>
            <a:endParaRPr dirty="0"/>
          </a:p>
        </p:txBody>
      </p:sp>
      <p:sp>
        <p:nvSpPr>
          <p:cNvPr id="2" name="Metin Yer Tutucusu 1"/>
          <p:cNvSpPr>
            <a:spLocks noGrp="1"/>
          </p:cNvSpPr>
          <p:nvPr>
            <p:ph type="body" idx="1"/>
          </p:nvPr>
        </p:nvSpPr>
        <p:spPr>
          <a:xfrm>
            <a:off x="1303800" y="1265365"/>
            <a:ext cx="7030500" cy="3258143"/>
          </a:xfrm>
        </p:spPr>
        <p:txBody>
          <a:bodyPr/>
          <a:lstStyle/>
          <a:p>
            <a:pPr marL="146050" lvl="0" indent="0">
              <a:buNone/>
            </a:pPr>
            <a:endParaRPr lang="tr-TR" u="sng" dirty="0">
              <a:solidFill>
                <a:schemeClr val="hlink"/>
              </a:solidFill>
            </a:endParaRPr>
          </a:p>
          <a:p>
            <a:pPr marL="146050" lvl="0" indent="0">
              <a:buNone/>
            </a:pPr>
            <a:endParaRPr lang="tr-TR" dirty="0"/>
          </a:p>
          <a:p>
            <a:pPr marL="146050" indent="0" algn="just">
              <a:buNone/>
            </a:pPr>
            <a:r>
              <a:rPr lang="tr-TR" dirty="0"/>
              <a:t>	CFPB(Consumer Financial </a:t>
            </a:r>
            <a:r>
              <a:rPr lang="tr-TR" dirty="0" err="1"/>
              <a:t>Protection</a:t>
            </a:r>
            <a:r>
              <a:rPr lang="tr-TR" dirty="0"/>
              <a:t> </a:t>
            </a:r>
            <a:r>
              <a:rPr lang="tr-TR" dirty="0" err="1"/>
              <a:t>Bureau</a:t>
            </a:r>
            <a:r>
              <a:rPr lang="tr-TR" dirty="0"/>
              <a:t>), her hafta binlerce tüketici için finansal ürün ve hizmetler hakkındaki şikayetleri şirketlere göndermektedir. Bu şikayetler, şirketler tarafından yanıtlanmasa bile 15 gün sonra yayınlanmaktadır. Müşterilerin şikayetleri ile birlikte bu şikayet tarihi, departman gibi 17 bilgi daha yer almaktadır. </a:t>
            </a:r>
          </a:p>
          <a:p>
            <a:pPr marL="146050" lvl="0" indent="0" algn="just">
              <a:buNone/>
            </a:pPr>
            <a:endParaRPr lang="tr-TR" dirty="0"/>
          </a:p>
          <a:p>
            <a:pPr marL="146050" lvl="0" indent="0" algn="just">
              <a:buNone/>
            </a:pPr>
            <a:endParaRPr lang="tr-TR" dirty="0"/>
          </a:p>
          <a:p>
            <a:pPr marL="146050" lvl="0" indent="0" algn="just">
              <a:buNone/>
            </a:pPr>
            <a:endParaRPr lang="tr-TR" dirty="0"/>
          </a:p>
          <a:p>
            <a:pPr marL="146050" lvl="0" indent="0" algn="just">
              <a:buNone/>
            </a:pPr>
            <a:endParaRPr lang="tr-TR" dirty="0"/>
          </a:p>
          <a:p>
            <a:pPr marL="146050" lvl="0" indent="0" algn="just">
              <a:buNone/>
            </a:pPr>
            <a:endParaRPr lang="tr-TR" dirty="0"/>
          </a:p>
          <a:p>
            <a:pPr marL="146050" lvl="0" indent="0" algn="just">
              <a:buNone/>
            </a:pPr>
            <a:endParaRPr lang="tr-TR" dirty="0"/>
          </a:p>
          <a:p>
            <a:pPr marL="146050" lvl="0" indent="0" algn="just">
              <a:buNone/>
            </a:pPr>
            <a:r>
              <a:rPr lang="tr-TR" dirty="0" err="1"/>
              <a:t>Dataset</a:t>
            </a:r>
            <a:r>
              <a:rPr lang="tr-TR" dirty="0"/>
              <a:t> Kaynak : </a:t>
            </a:r>
            <a:r>
              <a:rPr lang="tr-TR" u="sng" dirty="0">
                <a:solidFill>
                  <a:schemeClr val="hlink"/>
                </a:solidFill>
                <a:hlinkClick r:id="rId3"/>
              </a:rPr>
              <a:t>https://www.kaggle.com/cfpb/us-consumer-finance-complaints</a:t>
            </a:r>
            <a:endParaRPr lang="tr-TR" u="sng" dirty="0">
              <a:solidFill>
                <a:schemeClr val="hlink"/>
              </a:solidFill>
            </a:endParaRPr>
          </a:p>
          <a:p>
            <a:pPr marL="146050" lvl="0" indent="0" algn="just">
              <a:buNone/>
            </a:pPr>
            <a:r>
              <a:rPr lang="tr-TR" dirty="0">
                <a:solidFill>
                  <a:schemeClr val="bg2"/>
                </a:solidFill>
              </a:rPr>
              <a:t>(Kullandığımız </a:t>
            </a:r>
            <a:r>
              <a:rPr lang="tr-TR" dirty="0" err="1">
                <a:solidFill>
                  <a:schemeClr val="bg2"/>
                </a:solidFill>
              </a:rPr>
              <a:t>dataset’in</a:t>
            </a:r>
            <a:r>
              <a:rPr lang="tr-TR" dirty="0">
                <a:solidFill>
                  <a:schemeClr val="bg2"/>
                </a:solidFill>
              </a:rPr>
              <a:t> küçük boyutlu versiyonu)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85;p14"/>
          <p:cNvPicPr preferRelativeResize="0"/>
          <p:nvPr/>
        </p:nvPicPr>
        <p:blipFill>
          <a:blip r:embed="rId2">
            <a:alphaModFix/>
          </a:blip>
          <a:stretch>
            <a:fillRect/>
          </a:stretch>
        </p:blipFill>
        <p:spPr>
          <a:xfrm>
            <a:off x="1166882" y="425393"/>
            <a:ext cx="4520675" cy="4302204"/>
          </a:xfrm>
          <a:prstGeom prst="rect">
            <a:avLst/>
          </a:prstGeom>
          <a:noFill/>
          <a:ln>
            <a:noFill/>
          </a:ln>
        </p:spPr>
      </p:pic>
      <p:sp>
        <p:nvSpPr>
          <p:cNvPr id="5" name="Google Shape;284;p14"/>
          <p:cNvSpPr txBox="1">
            <a:spLocks noGrp="1"/>
          </p:cNvSpPr>
          <p:nvPr>
            <p:ph type="body" idx="1"/>
          </p:nvPr>
        </p:nvSpPr>
        <p:spPr>
          <a:xfrm>
            <a:off x="5780441" y="2036241"/>
            <a:ext cx="3041100" cy="2016213"/>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tr" dirty="0"/>
              <a:t>Dosya Format : .csv</a:t>
            </a:r>
            <a:endParaRPr dirty="0"/>
          </a:p>
          <a:p>
            <a:pPr marL="457200" lvl="0" indent="-311150" algn="just" rtl="0">
              <a:spcBef>
                <a:spcPts val="0"/>
              </a:spcBef>
              <a:spcAft>
                <a:spcPts val="0"/>
              </a:spcAft>
              <a:buSzPts val="1300"/>
              <a:buChar char="➔"/>
            </a:pPr>
            <a:r>
              <a:rPr lang="tr" dirty="0"/>
              <a:t>Toplam Satır Sayısı : 777.959 </a:t>
            </a:r>
            <a:endParaRPr dirty="0"/>
          </a:p>
          <a:p>
            <a:pPr lvl="0" algn="just">
              <a:buChar char="➔"/>
            </a:pPr>
            <a:r>
              <a:rPr lang="tr" dirty="0"/>
              <a:t>Müşteri Şikayeti Bulunan Satır Sayısı : 157.865</a:t>
            </a:r>
          </a:p>
          <a:p>
            <a:pPr lvl="0" algn="just">
              <a:buChar char="➔"/>
            </a:pPr>
            <a:r>
              <a:rPr lang="tr" dirty="0"/>
              <a:t>Dataset’in 10%’unu test  90%’nını train aşamasında kullandık.</a:t>
            </a:r>
          </a:p>
          <a:p>
            <a:pPr marL="146050" lvl="0" indent="0">
              <a:buNone/>
            </a:pPr>
            <a:endParaRPr lang="tr" dirty="0"/>
          </a:p>
        </p:txBody>
      </p:sp>
    </p:spTree>
    <p:extLst>
      <p:ext uri="{BB962C8B-B14F-4D97-AF65-F5344CB8AC3E}">
        <p14:creationId xmlns:p14="http://schemas.microsoft.com/office/powerpoint/2010/main" val="424484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831818" y="250108"/>
            <a:ext cx="3152775" cy="2619375"/>
          </a:xfrm>
          <a:prstGeom prst="rect">
            <a:avLst/>
          </a:prstGeom>
          <a:noFill/>
          <a:ln>
            <a:noFill/>
          </a:ln>
        </p:spPr>
      </p:pic>
      <p:pic>
        <p:nvPicPr>
          <p:cNvPr id="296" name="Google Shape;296;p16"/>
          <p:cNvPicPr preferRelativeResize="0"/>
          <p:nvPr/>
        </p:nvPicPr>
        <p:blipFill>
          <a:blip r:embed="rId4">
            <a:alphaModFix/>
          </a:blip>
          <a:stretch>
            <a:fillRect/>
          </a:stretch>
        </p:blipFill>
        <p:spPr>
          <a:xfrm>
            <a:off x="1142581" y="3035000"/>
            <a:ext cx="7058025" cy="1619250"/>
          </a:xfrm>
          <a:prstGeom prst="rect">
            <a:avLst/>
          </a:prstGeom>
          <a:noFill/>
          <a:ln>
            <a:noFill/>
          </a:ln>
        </p:spPr>
      </p:pic>
      <p:sp>
        <p:nvSpPr>
          <p:cNvPr id="4" name="Google Shape;284;p14"/>
          <p:cNvSpPr txBox="1">
            <a:spLocks noGrp="1"/>
          </p:cNvSpPr>
          <p:nvPr>
            <p:ph type="body" idx="1"/>
          </p:nvPr>
        </p:nvSpPr>
        <p:spPr>
          <a:xfrm>
            <a:off x="5240112" y="250108"/>
            <a:ext cx="3252724" cy="2881019"/>
          </a:xfrm>
          <a:prstGeom prst="rect">
            <a:avLst/>
          </a:prstGeom>
        </p:spPr>
        <p:txBody>
          <a:bodyPr spcFirstLastPara="1" wrap="square" lIns="91425" tIns="91425" rIns="91425" bIns="91425" anchor="t" anchorCtr="0">
            <a:noAutofit/>
          </a:bodyPr>
          <a:lstStyle/>
          <a:p>
            <a:pPr lvl="0" algn="just" rtl="0">
              <a:spcBef>
                <a:spcPts val="0"/>
              </a:spcBef>
              <a:spcAft>
                <a:spcPts val="0"/>
              </a:spcAft>
              <a:buSzPts val="1300"/>
              <a:buFont typeface="Wingdings" panose="05000000000000000000" pitchFamily="2" charset="2"/>
              <a:buChar char="à"/>
            </a:pPr>
            <a:r>
              <a:rPr lang="tr" dirty="0">
                <a:sym typeface="Wingdings" panose="05000000000000000000" pitchFamily="2" charset="2"/>
              </a:rPr>
              <a:t>Kullandığımız datase’de 10 tane sınıf bulunmaktadır. </a:t>
            </a:r>
          </a:p>
          <a:p>
            <a:pPr lvl="0" algn="just" rtl="0">
              <a:spcBef>
                <a:spcPts val="0"/>
              </a:spcBef>
              <a:spcAft>
                <a:spcPts val="0"/>
              </a:spcAft>
              <a:buSzPts val="1300"/>
              <a:buFont typeface="Wingdings" panose="05000000000000000000" pitchFamily="2" charset="2"/>
              <a:buChar char="à"/>
            </a:pPr>
            <a:r>
              <a:rPr lang="tr" dirty="0">
                <a:sym typeface="Wingdings" panose="05000000000000000000" pitchFamily="2" charset="2"/>
              </a:rPr>
              <a:t>Dataset’in ‘product’ ve ‘consumer_complaint_narrative’ olmak üzere iki sütununu kullandık. </a:t>
            </a:r>
          </a:p>
          <a:p>
            <a:pPr lvl="0" algn="just" rtl="0">
              <a:spcBef>
                <a:spcPts val="0"/>
              </a:spcBef>
              <a:spcAft>
                <a:spcPts val="0"/>
              </a:spcAft>
              <a:buSzPts val="1300"/>
              <a:buFont typeface="Wingdings" panose="05000000000000000000" pitchFamily="2" charset="2"/>
              <a:buChar char="à"/>
            </a:pPr>
            <a:r>
              <a:rPr lang="tr-TR" dirty="0">
                <a:sym typeface="Wingdings" panose="05000000000000000000" pitchFamily="2" charset="2"/>
              </a:rPr>
              <a:t>C</a:t>
            </a:r>
            <a:r>
              <a:rPr lang="tr" dirty="0">
                <a:sym typeface="Wingdings" panose="05000000000000000000" pitchFamily="2" charset="2"/>
              </a:rPr>
              <a:t>onsumer_complaint_narrative sütununda müşterilerin şikayetleri , product sütununda departman bilgisi yer almaktadır.</a:t>
            </a:r>
          </a:p>
          <a:p>
            <a:pPr lvl="0" algn="just" rtl="0">
              <a:spcBef>
                <a:spcPts val="0"/>
              </a:spcBef>
              <a:spcAft>
                <a:spcPts val="0"/>
              </a:spcAft>
              <a:buSzPts val="1300"/>
              <a:buFont typeface="Wingdings" panose="05000000000000000000" pitchFamily="2" charset="2"/>
              <a:buChar char="à"/>
            </a:pPr>
            <a:r>
              <a:rPr lang="tr-TR" dirty="0">
                <a:sym typeface="Wingdings" panose="05000000000000000000" pitchFamily="2" charset="2"/>
              </a:rPr>
              <a:t>A</a:t>
            </a:r>
            <a:r>
              <a:rPr lang="tr" dirty="0">
                <a:sym typeface="Wingdings" panose="05000000000000000000" pitchFamily="2" charset="2"/>
              </a:rPr>
              <a:t>maç consumer narrative’e göre product’ı tahmin etmektir.</a:t>
            </a:r>
          </a:p>
          <a:p>
            <a:pPr lvl="0" algn="just" rtl="0">
              <a:spcBef>
                <a:spcPts val="0"/>
              </a:spcBef>
              <a:spcAft>
                <a:spcPts val="0"/>
              </a:spcAft>
              <a:buSzPts val="1300"/>
              <a:buFont typeface="Wingdings" panose="05000000000000000000" pitchFamily="2" charset="2"/>
              <a:buChar char="à"/>
            </a:pPr>
            <a:endParaRPr lang="tr" dirty="0">
              <a:sym typeface="Wingdings" panose="05000000000000000000" pitchFamily="2" charset="2"/>
            </a:endParaRPr>
          </a:p>
          <a:p>
            <a:pPr lvl="0" algn="just" rtl="0">
              <a:spcBef>
                <a:spcPts val="0"/>
              </a:spcBef>
              <a:spcAft>
                <a:spcPts val="0"/>
              </a:spcAft>
              <a:buSzPts val="1300"/>
              <a:buFont typeface="Wingdings" panose="05000000000000000000" pitchFamily="2" charset="2"/>
              <a:buChar char="à"/>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body" idx="1"/>
          </p:nvPr>
        </p:nvSpPr>
        <p:spPr>
          <a:xfrm>
            <a:off x="1416600" y="1069525"/>
            <a:ext cx="7035000" cy="27612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tr" b="1" i="1" dirty="0">
                <a:solidFill>
                  <a:srgbClr val="000000"/>
                </a:solidFill>
              </a:rPr>
              <a:t>product </a:t>
            </a:r>
            <a:r>
              <a:rPr lang="tr" dirty="0"/>
              <a:t>→  Mortgage</a:t>
            </a:r>
            <a:endParaRPr dirty="0"/>
          </a:p>
          <a:p>
            <a:pPr marL="0" lvl="0" indent="0" algn="just" rtl="0">
              <a:spcBef>
                <a:spcPts val="1600"/>
              </a:spcBef>
              <a:spcAft>
                <a:spcPts val="0"/>
              </a:spcAft>
              <a:buNone/>
            </a:pPr>
            <a:r>
              <a:rPr lang="tr" b="1" i="1" dirty="0">
                <a:solidFill>
                  <a:srgbClr val="000000"/>
                </a:solidFill>
              </a:rPr>
              <a:t>consumer_complaint_narrative</a:t>
            </a:r>
            <a:r>
              <a:rPr lang="tr" b="1" i="1" dirty="0"/>
              <a:t> </a:t>
            </a:r>
            <a:r>
              <a:rPr lang="tr" dirty="0"/>
              <a:t>→  Started the refinance of home mortgage process with cash out option on XX/XX/2016. Necessary documents were submitted by XXXX. After initial review, got good faith estimate with loan amount and closing cost. Based on this estimate, a deposit of {$350.00} was made towards appraisal. Appraisal came with lesser amount by {$5000.00}. Agreed to reduce the loan amount to that extent. However, got a revised estimate which was less by {$30000.00} and with additional closing cost towards points etc. In between got numerous revised estimates with different loan amounts and closing cost. It took more than 2 months to reach any definite closing document. Hence, want to get back the deposit of {$350.00}.</a:t>
            </a:r>
            <a:endParaRPr dirty="0"/>
          </a:p>
          <a:p>
            <a:pPr marL="0" lvl="0" indent="0" algn="l" rtl="0">
              <a:spcBef>
                <a:spcPts val="1600"/>
              </a:spcBef>
              <a:spcAft>
                <a:spcPts val="1600"/>
              </a:spcAft>
              <a:buNone/>
            </a:pPr>
            <a:endParaRPr dirty="0"/>
          </a:p>
        </p:txBody>
      </p:sp>
      <p:sp>
        <p:nvSpPr>
          <p:cNvPr id="3" name="Google Shape;284;p14"/>
          <p:cNvSpPr txBox="1">
            <a:spLocks/>
          </p:cNvSpPr>
          <p:nvPr/>
        </p:nvSpPr>
        <p:spPr>
          <a:xfrm>
            <a:off x="1416600" y="3913907"/>
            <a:ext cx="4963051" cy="803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algn="just">
              <a:buFont typeface="Nunito"/>
              <a:buChar char="➔"/>
            </a:pPr>
            <a:r>
              <a:rPr lang="tr-TR" dirty="0" err="1"/>
              <a:t>product</a:t>
            </a:r>
            <a:r>
              <a:rPr lang="tr-TR" dirty="0"/>
              <a:t>=departman</a:t>
            </a:r>
          </a:p>
          <a:p>
            <a:pPr algn="just">
              <a:buFont typeface="Nunito"/>
              <a:buChar char="➔"/>
            </a:pPr>
            <a:r>
              <a:rPr lang="tr-TR" dirty="0" err="1"/>
              <a:t>consumer_complaint_narrative</a:t>
            </a:r>
            <a:r>
              <a:rPr lang="tr-TR" dirty="0"/>
              <a:t>=müşteri şikayeti</a:t>
            </a:r>
          </a:p>
          <a:p>
            <a:pPr algn="just">
              <a:buFont typeface="Nunito"/>
              <a:buChar char="➔"/>
            </a:pPr>
            <a:endParaRPr lang="tr-TR" dirty="0"/>
          </a:p>
          <a:p>
            <a:pPr marL="146050" indent="0">
              <a:buFont typeface="Nunito"/>
              <a:buNone/>
            </a:pP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KATKIMIZ</a:t>
            </a:r>
            <a:endParaRPr dirty="0"/>
          </a:p>
        </p:txBody>
      </p:sp>
      <p:sp>
        <p:nvSpPr>
          <p:cNvPr id="308" name="Google Shape;308;p18"/>
          <p:cNvSpPr txBox="1">
            <a:spLocks noGrp="1"/>
          </p:cNvSpPr>
          <p:nvPr>
            <p:ph type="body" idx="1"/>
          </p:nvPr>
        </p:nvSpPr>
        <p:spPr>
          <a:xfrm>
            <a:off x="1352291" y="1269614"/>
            <a:ext cx="7030500" cy="3572550"/>
          </a:xfrm>
          <a:prstGeom prst="rect">
            <a:avLst/>
          </a:prstGeom>
        </p:spPr>
        <p:txBody>
          <a:bodyPr spcFirstLastPara="1" wrap="square" lIns="91425" tIns="91425" rIns="91425" bIns="91425" anchor="t" anchorCtr="0">
            <a:noAutofit/>
          </a:bodyPr>
          <a:lstStyle/>
          <a:p>
            <a:pPr marL="0" lvl="0" indent="0" algn="just">
              <a:spcAft>
                <a:spcPts val="1600"/>
              </a:spcAft>
              <a:buNone/>
            </a:pPr>
            <a:r>
              <a:rPr lang="tr-TR" dirty="0">
                <a:sym typeface="Wingdings" panose="05000000000000000000" pitchFamily="2" charset="2"/>
              </a:rPr>
              <a:t>Tüm şikayetlerde geçen ve sınıflandırmaya etkisi olmayacak kelimeleri tespit ettik, bu kelimeleri STOPWORDS listesine ekleyerek </a:t>
            </a:r>
            <a:r>
              <a:rPr lang="tr-TR" dirty="0" err="1">
                <a:sym typeface="Wingdings" panose="05000000000000000000" pitchFamily="2" charset="2"/>
              </a:rPr>
              <a:t>token</a:t>
            </a:r>
            <a:r>
              <a:rPr lang="tr-TR" dirty="0">
                <a:sym typeface="Wingdings" panose="05000000000000000000" pitchFamily="2" charset="2"/>
              </a:rPr>
              <a:t> sayısını düşürdük. </a:t>
            </a:r>
          </a:p>
          <a:p>
            <a:pPr marL="0" lvl="0" indent="0" algn="just">
              <a:spcAft>
                <a:spcPts val="1600"/>
              </a:spcAft>
              <a:buNone/>
            </a:pPr>
            <a:r>
              <a:rPr lang="en-US" dirty="0" err="1">
                <a:sym typeface="Wingdings" panose="05000000000000000000" pitchFamily="2" charset="2"/>
              </a:rPr>
              <a:t>stopwords_extra</a:t>
            </a:r>
            <a:r>
              <a:rPr lang="en-US" dirty="0">
                <a:sym typeface="Wingdings" panose="05000000000000000000" pitchFamily="2" charset="2"/>
              </a:rPr>
              <a:t>=['bank', '</a:t>
            </a:r>
            <a:r>
              <a:rPr lang="en-US" dirty="0" err="1">
                <a:sym typeface="Wingdings" panose="05000000000000000000" pitchFamily="2" charset="2"/>
              </a:rPr>
              <a:t>america</a:t>
            </a:r>
            <a:r>
              <a:rPr lang="en-US" dirty="0">
                <a:sym typeface="Wingdings" panose="05000000000000000000" pitchFamily="2" charset="2"/>
              </a:rPr>
              <a:t>', 'x/xx/</a:t>
            </a:r>
            <a:r>
              <a:rPr lang="en-US" dirty="0" err="1">
                <a:sym typeface="Wingdings" panose="05000000000000000000" pitchFamily="2" charset="2"/>
              </a:rPr>
              <a:t>xxxx</a:t>
            </a:r>
            <a:r>
              <a:rPr lang="en-US" dirty="0">
                <a:sym typeface="Wingdings" panose="05000000000000000000" pitchFamily="2" charset="2"/>
              </a:rPr>
              <a:t>', '00']</a:t>
            </a:r>
            <a:endParaRPr lang="tr-TR" dirty="0">
              <a:sym typeface="Wingdings" panose="05000000000000000000" pitchFamily="2" charset="2"/>
            </a:endParaRPr>
          </a:p>
          <a:p>
            <a:pPr marL="0" lvl="0" indent="0" algn="just">
              <a:spcAft>
                <a:spcPts val="1600"/>
              </a:spcAft>
              <a:buNone/>
            </a:pPr>
            <a:r>
              <a:rPr lang="tr-TR" dirty="0">
                <a:sym typeface="Wingdings" panose="05000000000000000000" pitchFamily="2" charset="2"/>
              </a:rPr>
              <a:t> Özel karakterler, noktalama işaretleri, sayı gibi karakterleri müşteri şikayetlerinden çıkardık.</a:t>
            </a:r>
          </a:p>
          <a:p>
            <a:pPr marL="285750" indent="-285750" algn="just">
              <a:spcAft>
                <a:spcPts val="1600"/>
              </a:spcAft>
            </a:pPr>
            <a:r>
              <a:rPr lang="pt-BR" dirty="0">
                <a:sym typeface="Wingdings" panose="05000000000000000000" pitchFamily="2" charset="2"/>
              </a:rPr>
              <a:t>[^0-9a-z #+_]</a:t>
            </a:r>
            <a:r>
              <a:rPr lang="tr-TR" dirty="0">
                <a:sym typeface="Wingdings" panose="05000000000000000000" pitchFamily="2" charset="2"/>
              </a:rPr>
              <a:t>	</a:t>
            </a:r>
            <a:r>
              <a:rPr lang="pt-BR" dirty="0">
                <a:sym typeface="Wingdings" panose="05000000000000000000" pitchFamily="2" charset="2"/>
              </a:rPr>
              <a:t>[/(){}\[\]\|@,;]</a:t>
            </a:r>
            <a:r>
              <a:rPr lang="tr-TR" dirty="0">
                <a:sym typeface="Wingdings" panose="05000000000000000000" pitchFamily="2" charset="2"/>
              </a:rPr>
              <a:t> 	 X 	‘ ‘</a:t>
            </a:r>
          </a:p>
          <a:p>
            <a:pPr marL="0" indent="0" algn="just">
              <a:spcAft>
                <a:spcPts val="1600"/>
              </a:spcAft>
              <a:buNone/>
            </a:pPr>
            <a:r>
              <a:rPr lang="tr-TR" dirty="0">
                <a:sym typeface="Wingdings" panose="05000000000000000000" pitchFamily="2" charset="2"/>
              </a:rPr>
              <a:t>Kullandığımız </a:t>
            </a:r>
            <a:r>
              <a:rPr lang="tr-TR" dirty="0" err="1">
                <a:sym typeface="Wingdings" panose="05000000000000000000" pitchFamily="2" charset="2"/>
              </a:rPr>
              <a:t>dataset</a:t>
            </a:r>
            <a:r>
              <a:rPr lang="tr-TR" dirty="0">
                <a:sym typeface="Wingdings" panose="05000000000000000000" pitchFamily="2" charset="2"/>
              </a:rPr>
              <a:t> içerisinde şikayetler büyük ve küçük harfler içeriyordu, şikayetlerin tamamını küçük harflere çevirerek </a:t>
            </a:r>
            <a:r>
              <a:rPr lang="tr-TR" dirty="0" err="1">
                <a:sym typeface="Wingdings" panose="05000000000000000000" pitchFamily="2" charset="2"/>
              </a:rPr>
              <a:t>token</a:t>
            </a:r>
            <a:r>
              <a:rPr lang="tr-TR" dirty="0">
                <a:sym typeface="Wingdings" panose="05000000000000000000" pitchFamily="2" charset="2"/>
              </a:rPr>
              <a:t> sayısını azalttık.</a:t>
            </a:r>
          </a:p>
          <a:p>
            <a:pPr marL="0" indent="0" algn="just">
              <a:spcAft>
                <a:spcPts val="1600"/>
              </a:spcAft>
              <a:buNone/>
            </a:pPr>
            <a:r>
              <a:rPr lang="tr-TR" dirty="0">
                <a:sym typeface="Wingdings" panose="05000000000000000000" pitchFamily="2" charset="2"/>
              </a:rPr>
              <a:t>Müşteri şikayetlerinin içerisinde toplam 82.311 farklı </a:t>
            </a:r>
            <a:r>
              <a:rPr lang="tr-TR" dirty="0" err="1">
                <a:sym typeface="Wingdings" panose="05000000000000000000" pitchFamily="2" charset="2"/>
              </a:rPr>
              <a:t>token</a:t>
            </a:r>
            <a:r>
              <a:rPr lang="tr-TR" dirty="0">
                <a:sym typeface="Wingdings" panose="05000000000000000000" pitchFamily="2" charset="2"/>
              </a:rPr>
              <a:t> var. Modeli eğitebilmemiz için müşteri şikayetlerinin sayısal değerler içermesi gerekiyor. Müşteri şikayetlerini kelime frekanslarına göre ayırdık ve ilk 5000 kelime içerisinde yer alan 250 kelimeye sayısal değerler vererek modelde kullanılacak verilerimizi oluşturduk.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269164" y="838200"/>
            <a:ext cx="7030500" cy="4102159"/>
          </a:xfrm>
        </p:spPr>
        <p:txBody>
          <a:bodyPr/>
          <a:lstStyle/>
          <a:p>
            <a:pPr marL="0" indent="0" algn="just">
              <a:spcAft>
                <a:spcPts val="1600"/>
              </a:spcAft>
              <a:buNone/>
            </a:pPr>
            <a:r>
              <a:rPr lang="tr-TR" dirty="0">
                <a:sym typeface="Wingdings" panose="05000000000000000000" pitchFamily="2" charset="2"/>
              </a:rPr>
              <a:t></a:t>
            </a:r>
            <a:r>
              <a:rPr lang="tr-TR" dirty="0" err="1">
                <a:sym typeface="Wingdings" panose="05000000000000000000" pitchFamily="2" charset="2"/>
              </a:rPr>
              <a:t>Kaggle</a:t>
            </a:r>
            <a:r>
              <a:rPr lang="tr-TR" dirty="0">
                <a:sym typeface="Wingdings" panose="05000000000000000000" pitchFamily="2" charset="2"/>
              </a:rPr>
              <a:t> platformunda bulunan 167MB boyutundaki </a:t>
            </a:r>
            <a:r>
              <a:rPr lang="tr-TR" dirty="0" err="1">
                <a:sym typeface="Wingdings" panose="05000000000000000000" pitchFamily="2" charset="2"/>
              </a:rPr>
              <a:t>dataset</a:t>
            </a:r>
            <a:r>
              <a:rPr lang="tr-TR" dirty="0">
                <a:sym typeface="Wingdings" panose="05000000000000000000" pitchFamily="2" charset="2"/>
              </a:rPr>
              <a:t> yerine </a:t>
            </a:r>
            <a:r>
              <a:rPr lang="tr-TR" dirty="0" err="1">
                <a:sym typeface="Wingdings" panose="05000000000000000000" pitchFamily="2" charset="2"/>
              </a:rPr>
              <a:t>github’dan</a:t>
            </a:r>
            <a:r>
              <a:rPr lang="tr-TR" dirty="0">
                <a:sym typeface="Wingdings" panose="05000000000000000000" pitchFamily="2" charset="2"/>
              </a:rPr>
              <a:t> edindiğimiz 314MB boyutundaki </a:t>
            </a:r>
            <a:r>
              <a:rPr lang="tr-TR" dirty="0" err="1">
                <a:sym typeface="Wingdings" panose="05000000000000000000" pitchFamily="2" charset="2"/>
              </a:rPr>
              <a:t>dataset’i</a:t>
            </a:r>
            <a:r>
              <a:rPr lang="tr-TR" dirty="0">
                <a:sym typeface="Wingdings" panose="05000000000000000000" pitchFamily="2" charset="2"/>
              </a:rPr>
              <a:t> kullandık. Aynı zamanda kullandığımız </a:t>
            </a:r>
            <a:r>
              <a:rPr lang="tr-TR" dirty="0" err="1">
                <a:sym typeface="Wingdings" panose="05000000000000000000" pitchFamily="2" charset="2"/>
              </a:rPr>
              <a:t>dataset</a:t>
            </a:r>
            <a:r>
              <a:rPr lang="tr-TR" dirty="0">
                <a:sym typeface="Wingdings" panose="05000000000000000000" pitchFamily="2" charset="2"/>
              </a:rPr>
              <a:t> daha güncel veriler içermektedir.</a:t>
            </a:r>
            <a:endParaRPr lang="tr-TR" dirty="0"/>
          </a:p>
          <a:p>
            <a:pPr marL="0" lvl="0" indent="0" algn="just">
              <a:spcAft>
                <a:spcPts val="1600"/>
              </a:spcAft>
              <a:buNone/>
            </a:pPr>
            <a:r>
              <a:rPr lang="tr-TR" dirty="0">
                <a:sym typeface="Wingdings" panose="05000000000000000000" pitchFamily="2" charset="2"/>
              </a:rPr>
              <a:t>Kullandığımız </a:t>
            </a:r>
            <a:r>
              <a:rPr lang="tr-TR" dirty="0" err="1">
                <a:sym typeface="Wingdings" panose="05000000000000000000" pitchFamily="2" charset="2"/>
              </a:rPr>
              <a:t>dataset’in</a:t>
            </a:r>
            <a:r>
              <a:rPr lang="tr-TR" dirty="0">
                <a:sym typeface="Wingdings" panose="05000000000000000000" pitchFamily="2" charset="2"/>
              </a:rPr>
              <a:t> ‘</a:t>
            </a:r>
            <a:r>
              <a:rPr lang="tr-TR" dirty="0" err="1">
                <a:sym typeface="Wingdings" panose="05000000000000000000" pitchFamily="2" charset="2"/>
              </a:rPr>
              <a:t>product</a:t>
            </a:r>
            <a:r>
              <a:rPr lang="tr-TR" dirty="0">
                <a:sym typeface="Wingdings" panose="05000000000000000000" pitchFamily="2" charset="2"/>
              </a:rPr>
              <a:t>’ sütununda 13 farklı departman yer almaktadır. Bu departmanlardan aynı işlemi yapan </a:t>
            </a:r>
            <a:r>
              <a:rPr lang="tr-TR" dirty="0" err="1">
                <a:sym typeface="Wingdings" panose="05000000000000000000" pitchFamily="2" charset="2"/>
              </a:rPr>
              <a:t>departmaları</a:t>
            </a:r>
            <a:r>
              <a:rPr lang="tr-TR" dirty="0">
                <a:sym typeface="Wingdings" panose="05000000000000000000" pitchFamily="2" charset="2"/>
              </a:rPr>
              <a:t> birleştirdik. Böylece az sayıda şikayet bulunan sınıfların veri sayısı arttı ve sınıf sayısı 10’a düştü.</a:t>
            </a:r>
          </a:p>
          <a:p>
            <a:pPr marL="285750" indent="-285750" algn="just">
              <a:spcAft>
                <a:spcPts val="1600"/>
              </a:spcAft>
            </a:pPr>
            <a:r>
              <a:rPr lang="tr-TR" dirty="0">
                <a:sym typeface="Wingdings" panose="05000000000000000000" pitchFamily="2" charset="2"/>
              </a:rPr>
              <a:t>‘</a:t>
            </a:r>
            <a:r>
              <a:rPr lang="en-US" dirty="0">
                <a:sym typeface="Wingdings" panose="05000000000000000000" pitchFamily="2" charset="2"/>
              </a:rPr>
              <a:t>Prepaid card</a:t>
            </a:r>
            <a:r>
              <a:rPr lang="tr-TR" dirty="0">
                <a:sym typeface="Wingdings" panose="05000000000000000000" pitchFamily="2" charset="2"/>
              </a:rPr>
              <a:t>’ = ‘</a:t>
            </a:r>
            <a:r>
              <a:rPr lang="tr-TR" dirty="0" err="1">
                <a:sym typeface="Wingdings" panose="05000000000000000000" pitchFamily="2" charset="2"/>
              </a:rPr>
              <a:t>Credit</a:t>
            </a:r>
            <a:r>
              <a:rPr lang="tr-TR" dirty="0">
                <a:sym typeface="Wingdings" panose="05000000000000000000" pitchFamily="2" charset="2"/>
              </a:rPr>
              <a:t> </a:t>
            </a:r>
            <a:r>
              <a:rPr lang="tr-TR" dirty="0" err="1">
                <a:sym typeface="Wingdings" panose="05000000000000000000" pitchFamily="2" charset="2"/>
              </a:rPr>
              <a:t>card</a:t>
            </a:r>
            <a:r>
              <a:rPr lang="tr-TR" dirty="0">
                <a:sym typeface="Wingdings" panose="05000000000000000000" pitchFamily="2" charset="2"/>
              </a:rPr>
              <a:t>’ 	‘Virtual </a:t>
            </a:r>
            <a:r>
              <a:rPr lang="tr-TR" dirty="0" err="1">
                <a:sym typeface="Wingdings" panose="05000000000000000000" pitchFamily="2" charset="2"/>
              </a:rPr>
              <a:t>currency</a:t>
            </a:r>
            <a:r>
              <a:rPr lang="tr-TR" dirty="0">
                <a:sym typeface="Wingdings" panose="05000000000000000000" pitchFamily="2" charset="2"/>
              </a:rPr>
              <a:t>’ = ‘</a:t>
            </a:r>
            <a:r>
              <a:rPr lang="tr-TR" dirty="0" err="1">
                <a:sym typeface="Wingdings" panose="05000000000000000000" pitchFamily="2" charset="2"/>
              </a:rPr>
              <a:t>Other</a:t>
            </a:r>
            <a:r>
              <a:rPr lang="tr-TR" dirty="0">
                <a:sym typeface="Wingdings" panose="05000000000000000000" pitchFamily="2" charset="2"/>
              </a:rPr>
              <a:t> </a:t>
            </a:r>
            <a:r>
              <a:rPr lang="tr-TR" dirty="0" err="1">
                <a:sym typeface="Wingdings" panose="05000000000000000000" pitchFamily="2" charset="2"/>
              </a:rPr>
              <a:t>financial</a:t>
            </a:r>
            <a:r>
              <a:rPr lang="tr-TR" dirty="0">
                <a:sym typeface="Wingdings" panose="05000000000000000000" pitchFamily="2" charset="2"/>
              </a:rPr>
              <a:t> service’</a:t>
            </a:r>
          </a:p>
          <a:p>
            <a:pPr marL="0" lvl="0" indent="0" algn="just">
              <a:spcAft>
                <a:spcPts val="1600"/>
              </a:spcAft>
              <a:buNone/>
            </a:pPr>
            <a:r>
              <a:rPr lang="tr-TR" dirty="0">
                <a:sym typeface="Wingdings" panose="05000000000000000000" pitchFamily="2" charset="2"/>
              </a:rPr>
              <a:t>Modelimizi oluştururken RNN ‘</a:t>
            </a:r>
            <a:r>
              <a:rPr lang="tr-TR" dirty="0" err="1">
                <a:sym typeface="Wingdings" panose="05000000000000000000" pitchFamily="2" charset="2"/>
              </a:rPr>
              <a:t>nin</a:t>
            </a:r>
            <a:r>
              <a:rPr lang="tr-TR" dirty="0">
                <a:sym typeface="Wingdings" panose="05000000000000000000" pitchFamily="2" charset="2"/>
              </a:rPr>
              <a:t> özel türleri olan LSTM ve RGU ile denemeler yaptık ve GRU ile daha yüksek </a:t>
            </a:r>
            <a:r>
              <a:rPr lang="tr-TR" dirty="0" err="1">
                <a:sym typeface="Wingdings" panose="05000000000000000000" pitchFamily="2" charset="2"/>
              </a:rPr>
              <a:t>accuracy</a:t>
            </a:r>
            <a:r>
              <a:rPr lang="tr-TR" dirty="0">
                <a:sym typeface="Wingdings" panose="05000000000000000000" pitchFamily="2" charset="2"/>
              </a:rPr>
              <a:t> elde ettik.</a:t>
            </a:r>
          </a:p>
          <a:p>
            <a:pPr marL="0" lvl="0" indent="0" algn="just">
              <a:spcAft>
                <a:spcPts val="1600"/>
              </a:spcAft>
              <a:buNone/>
            </a:pPr>
            <a:r>
              <a:rPr lang="tr-TR" dirty="0">
                <a:sym typeface="Wingdings" panose="05000000000000000000" pitchFamily="2" charset="2"/>
              </a:rPr>
              <a:t> Modelimizi önce GRU(100) daha sonra tekrar GRU(100) olmak üzere iki aşamada eğittik.</a:t>
            </a:r>
          </a:p>
          <a:p>
            <a:pPr marL="0" lvl="0" indent="0">
              <a:spcAft>
                <a:spcPts val="1600"/>
              </a:spcAft>
              <a:buNone/>
            </a:pPr>
            <a:endParaRPr lang="tr-TR" dirty="0">
              <a:sym typeface="Wingdings" panose="05000000000000000000" pitchFamily="2" charset="2"/>
            </a:endParaRPr>
          </a:p>
          <a:p>
            <a:pPr marL="0" lvl="0" indent="0">
              <a:spcAft>
                <a:spcPts val="1600"/>
              </a:spcAft>
              <a:buNone/>
            </a:pPr>
            <a:endParaRPr lang="tr-TR" dirty="0"/>
          </a:p>
          <a:p>
            <a:pPr marL="146050" indent="0">
              <a:buNone/>
            </a:pPr>
            <a:endParaRPr lang="tr-TR" dirty="0"/>
          </a:p>
          <a:p>
            <a:endParaRPr lang="tr-TR" dirty="0"/>
          </a:p>
        </p:txBody>
      </p:sp>
    </p:spTree>
    <p:extLst>
      <p:ext uri="{BB962C8B-B14F-4D97-AF65-F5344CB8AC3E}">
        <p14:creationId xmlns:p14="http://schemas.microsoft.com/office/powerpoint/2010/main" val="370835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092" y="1537856"/>
            <a:ext cx="4306533" cy="2909453"/>
          </a:xfrm>
          <a:prstGeom prst="rect">
            <a:avLst/>
          </a:prstGeom>
        </p:spPr>
      </p:pic>
      <p:sp>
        <p:nvSpPr>
          <p:cNvPr id="6"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MODEL</a:t>
            </a:r>
            <a:endParaRPr dirty="0"/>
          </a:p>
        </p:txBody>
      </p:sp>
      <p:pic>
        <p:nvPicPr>
          <p:cNvPr id="2" name="Resim 1"/>
          <p:cNvPicPr>
            <a:picLocks noChangeAspect="1"/>
          </p:cNvPicPr>
          <p:nvPr/>
        </p:nvPicPr>
        <p:blipFill>
          <a:blip r:embed="rId3"/>
          <a:stretch>
            <a:fillRect/>
          </a:stretch>
        </p:blipFill>
        <p:spPr>
          <a:xfrm>
            <a:off x="4874635" y="1208809"/>
            <a:ext cx="3952875" cy="3238500"/>
          </a:xfrm>
          <a:prstGeom prst="rect">
            <a:avLst/>
          </a:prstGeom>
        </p:spPr>
      </p:pic>
    </p:spTree>
    <p:extLst>
      <p:ext uri="{BB962C8B-B14F-4D97-AF65-F5344CB8AC3E}">
        <p14:creationId xmlns:p14="http://schemas.microsoft.com/office/powerpoint/2010/main" val="3621832819"/>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TM02900769[[fn=Geçmişe bakış]]</Template>
  <TotalTime>632</TotalTime>
  <Words>1049</Words>
  <Application>Microsoft Office PowerPoint</Application>
  <PresentationFormat>Ekran Gösterisi (16:9)</PresentationFormat>
  <Paragraphs>178</Paragraphs>
  <Slides>16</Slides>
  <Notes>10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Nunito</vt:lpstr>
      <vt:lpstr>Maven Pro</vt:lpstr>
      <vt:lpstr>Wingdings</vt:lpstr>
      <vt:lpstr>Arial</vt:lpstr>
      <vt:lpstr>Momentum</vt:lpstr>
      <vt:lpstr>Consumer Complaints Classification</vt:lpstr>
      <vt:lpstr>FİKİR</vt:lpstr>
      <vt:lpstr>DATASET</vt:lpstr>
      <vt:lpstr>PowerPoint Sunusu</vt:lpstr>
      <vt:lpstr>PowerPoint Sunusu</vt:lpstr>
      <vt:lpstr>PowerPoint Sunusu</vt:lpstr>
      <vt:lpstr>KATKIMIZ</vt:lpstr>
      <vt:lpstr>PowerPoint Sunusu</vt:lpstr>
      <vt:lpstr>MODEL</vt:lpstr>
      <vt:lpstr>Model eğitim aşamasında farklı parametreler ile eğitilmiş model sonuçları:</vt:lpstr>
      <vt:lpstr>KURULUM</vt:lpstr>
      <vt:lpstr>PowerPoint Sunusu</vt:lpstr>
      <vt:lpstr>PARAMETRELER</vt:lpstr>
      <vt:lpstr>PERFORMANS</vt:lpstr>
      <vt:lpstr>PowerPoint Sunusu</vt:lpstr>
      <vt:lpstr>TEST AŞAMASI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Complaints Classification</dc:title>
  <cp:lastModifiedBy>nur</cp:lastModifiedBy>
  <cp:revision>49</cp:revision>
  <dcterms:modified xsi:type="dcterms:W3CDTF">2020-01-21T07:37:56Z</dcterms:modified>
</cp:coreProperties>
</file>