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2" r:id="rId9"/>
    <p:sldId id="257" r:id="rId10"/>
    <p:sldId id="258" r:id="rId11"/>
    <p:sldId id="259" r:id="rId12"/>
    <p:sldId id="260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7" r:id="rId21"/>
    <p:sldId id="282" r:id="rId22"/>
    <p:sldId id="281" r:id="rId23"/>
    <p:sldId id="278" r:id="rId24"/>
    <p:sldId id="306" r:id="rId25"/>
    <p:sldId id="279" r:id="rId26"/>
    <p:sldId id="307" r:id="rId27"/>
    <p:sldId id="280" r:id="rId28"/>
    <p:sldId id="308" r:id="rId29"/>
    <p:sldId id="309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283" r:id="rId46"/>
    <p:sldId id="287" r:id="rId47"/>
    <p:sldId id="289" r:id="rId48"/>
    <p:sldId id="290" r:id="rId49"/>
    <p:sldId id="312" r:id="rId50"/>
    <p:sldId id="311" r:id="rId51"/>
    <p:sldId id="313" r:id="rId52"/>
    <p:sldId id="314" r:id="rId53"/>
    <p:sldId id="284" r:id="rId54"/>
    <p:sldId id="315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296CEA-B5F4-4797-9126-5BCF113E3D45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</dgm:pt>
    <dgm:pt modelId="{76D1C359-0F99-4392-8B51-0F526C6F9E1C}">
      <dgm:prSet phldrT="[Text]"/>
      <dgm:spPr/>
      <dgm:t>
        <a:bodyPr/>
        <a:lstStyle/>
        <a:p>
          <a:r>
            <a:rPr lang="en-US" dirty="0" smtClean="0"/>
            <a:t>Collect Data</a:t>
          </a:r>
          <a:endParaRPr lang="en-US" dirty="0"/>
        </a:p>
      </dgm:t>
    </dgm:pt>
    <dgm:pt modelId="{DF21FCA4-6823-493E-90FF-2B434F1B747F}" type="parTrans" cxnId="{D6805E1E-C274-4CF9-8BCF-CE0ADB2EBC1D}">
      <dgm:prSet/>
      <dgm:spPr/>
      <dgm:t>
        <a:bodyPr/>
        <a:lstStyle/>
        <a:p>
          <a:endParaRPr lang="en-US"/>
        </a:p>
      </dgm:t>
    </dgm:pt>
    <dgm:pt modelId="{E33706C1-2B43-46BF-9819-74021F712AFA}" type="sibTrans" cxnId="{D6805E1E-C274-4CF9-8BCF-CE0ADB2EBC1D}">
      <dgm:prSet/>
      <dgm:spPr/>
      <dgm:t>
        <a:bodyPr/>
        <a:lstStyle/>
        <a:p>
          <a:endParaRPr lang="en-US"/>
        </a:p>
      </dgm:t>
    </dgm:pt>
    <dgm:pt modelId="{4A38E891-F3C9-43A1-8A54-F444AD59A79C}">
      <dgm:prSet phldrT="[Text]"/>
      <dgm:spPr/>
      <dgm:t>
        <a:bodyPr/>
        <a:lstStyle/>
        <a:p>
          <a:r>
            <a:rPr lang="en-US" dirty="0" smtClean="0"/>
            <a:t>Present Data</a:t>
          </a:r>
          <a:endParaRPr lang="en-US" dirty="0"/>
        </a:p>
      </dgm:t>
    </dgm:pt>
    <dgm:pt modelId="{B53E64F8-8801-43E5-9AEA-20FDCC7E4792}" type="parTrans" cxnId="{EE57CD92-79EE-421F-A9DF-8BEFF64527BB}">
      <dgm:prSet/>
      <dgm:spPr/>
      <dgm:t>
        <a:bodyPr/>
        <a:lstStyle/>
        <a:p>
          <a:endParaRPr lang="en-US"/>
        </a:p>
      </dgm:t>
    </dgm:pt>
    <dgm:pt modelId="{3B3A329B-F8EC-4407-9E67-59DC1D0FB247}" type="sibTrans" cxnId="{EE57CD92-79EE-421F-A9DF-8BEFF64527BB}">
      <dgm:prSet/>
      <dgm:spPr/>
      <dgm:t>
        <a:bodyPr/>
        <a:lstStyle/>
        <a:p>
          <a:endParaRPr lang="en-US"/>
        </a:p>
      </dgm:t>
    </dgm:pt>
    <dgm:pt modelId="{0344E190-4445-4B08-9ADD-846BD1F0779D}">
      <dgm:prSet phldrT="[Text]"/>
      <dgm:spPr/>
      <dgm:t>
        <a:bodyPr/>
        <a:lstStyle/>
        <a:p>
          <a:r>
            <a:rPr lang="en-US" dirty="0" smtClean="0"/>
            <a:t>Characterize Data</a:t>
          </a:r>
          <a:endParaRPr lang="en-US" dirty="0"/>
        </a:p>
      </dgm:t>
    </dgm:pt>
    <dgm:pt modelId="{ACF8EA4F-11CE-47CE-B52A-AE02A9FCAF16}" type="parTrans" cxnId="{347BC758-A065-472C-A4AA-BF6E49C88A7F}">
      <dgm:prSet/>
      <dgm:spPr/>
      <dgm:t>
        <a:bodyPr/>
        <a:lstStyle/>
        <a:p>
          <a:endParaRPr lang="en-US"/>
        </a:p>
      </dgm:t>
    </dgm:pt>
    <dgm:pt modelId="{1E437E19-82E4-44CD-952D-DEBD378877DC}" type="sibTrans" cxnId="{347BC758-A065-472C-A4AA-BF6E49C88A7F}">
      <dgm:prSet/>
      <dgm:spPr/>
      <dgm:t>
        <a:bodyPr/>
        <a:lstStyle/>
        <a:p>
          <a:endParaRPr lang="en-US"/>
        </a:p>
      </dgm:t>
    </dgm:pt>
    <dgm:pt modelId="{21C24DFC-4D4F-418E-A500-DD641F57D412}" type="pres">
      <dgm:prSet presAssocID="{E3296CEA-B5F4-4797-9126-5BCF113E3D45}" presName="Name0" presStyleCnt="0">
        <dgm:presLayoutVars>
          <dgm:dir/>
          <dgm:animLvl val="lvl"/>
          <dgm:resizeHandles val="exact"/>
        </dgm:presLayoutVars>
      </dgm:prSet>
      <dgm:spPr/>
    </dgm:pt>
    <dgm:pt modelId="{AB832A17-9E02-4456-9C6F-B92E88083BC0}" type="pres">
      <dgm:prSet presAssocID="{E3296CEA-B5F4-4797-9126-5BCF113E3D45}" presName="tSp" presStyleCnt="0"/>
      <dgm:spPr/>
    </dgm:pt>
    <dgm:pt modelId="{F9EEBA81-F704-499E-AA5E-966D26981001}" type="pres">
      <dgm:prSet presAssocID="{E3296CEA-B5F4-4797-9126-5BCF113E3D45}" presName="bSp" presStyleCnt="0"/>
      <dgm:spPr/>
    </dgm:pt>
    <dgm:pt modelId="{03932949-7E59-4EEF-A701-1E31643D19C9}" type="pres">
      <dgm:prSet presAssocID="{E3296CEA-B5F4-4797-9126-5BCF113E3D45}" presName="process" presStyleCnt="0"/>
      <dgm:spPr/>
    </dgm:pt>
    <dgm:pt modelId="{54ACC71D-EA74-44A2-BFE1-7A226D2D91D6}" type="pres">
      <dgm:prSet presAssocID="{76D1C359-0F99-4392-8B51-0F526C6F9E1C}" presName="composite1" presStyleCnt="0"/>
      <dgm:spPr/>
    </dgm:pt>
    <dgm:pt modelId="{049C159E-0A87-4D3C-A179-D005E66693C4}" type="pres">
      <dgm:prSet presAssocID="{76D1C359-0F99-4392-8B51-0F526C6F9E1C}" presName="dummyNode1" presStyleLbl="node1" presStyleIdx="0" presStyleCnt="3"/>
      <dgm:spPr/>
    </dgm:pt>
    <dgm:pt modelId="{AAFD0E6A-4E06-402B-9D03-631D4525A3AF}" type="pres">
      <dgm:prSet presAssocID="{76D1C359-0F99-4392-8B51-0F526C6F9E1C}" presName="childNode1" presStyleLbl="bgAcc1" presStyleIdx="0" presStyleCnt="3">
        <dgm:presLayoutVars>
          <dgm:bulletEnabled val="1"/>
        </dgm:presLayoutVars>
      </dgm:prSet>
      <dgm:spPr/>
    </dgm:pt>
    <dgm:pt modelId="{8492BE52-87C4-48B4-8D3F-8438D6EE50FC}" type="pres">
      <dgm:prSet presAssocID="{76D1C359-0F99-4392-8B51-0F526C6F9E1C}" presName="childNode1tx" presStyleLbl="bgAcc1" presStyleIdx="0" presStyleCnt="3">
        <dgm:presLayoutVars>
          <dgm:bulletEnabled val="1"/>
        </dgm:presLayoutVars>
      </dgm:prSet>
      <dgm:spPr/>
    </dgm:pt>
    <dgm:pt modelId="{B84E6C2F-7ABF-46C7-8373-00A1058871E6}" type="pres">
      <dgm:prSet presAssocID="{76D1C359-0F99-4392-8B51-0F526C6F9E1C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90D53-DEB4-4D15-B34A-B4E3E1816FC7}" type="pres">
      <dgm:prSet presAssocID="{76D1C359-0F99-4392-8B51-0F526C6F9E1C}" presName="connSite1" presStyleCnt="0"/>
      <dgm:spPr/>
    </dgm:pt>
    <dgm:pt modelId="{69D9DDCA-7FE9-43F0-8312-B9D2AC789095}" type="pres">
      <dgm:prSet presAssocID="{E33706C1-2B43-46BF-9819-74021F712AFA}" presName="Name9" presStyleLbl="sibTrans2D1" presStyleIdx="0" presStyleCnt="2"/>
      <dgm:spPr/>
      <dgm:t>
        <a:bodyPr/>
        <a:lstStyle/>
        <a:p>
          <a:endParaRPr lang="en-US"/>
        </a:p>
      </dgm:t>
    </dgm:pt>
    <dgm:pt modelId="{F53FC0ED-C795-42FE-8293-054C7D0CD5D8}" type="pres">
      <dgm:prSet presAssocID="{4A38E891-F3C9-43A1-8A54-F444AD59A79C}" presName="composite2" presStyleCnt="0"/>
      <dgm:spPr/>
    </dgm:pt>
    <dgm:pt modelId="{DBD795FD-E25F-4EBE-B85A-6DDAF466052E}" type="pres">
      <dgm:prSet presAssocID="{4A38E891-F3C9-43A1-8A54-F444AD59A79C}" presName="dummyNode2" presStyleLbl="node1" presStyleIdx="0" presStyleCnt="3"/>
      <dgm:spPr/>
    </dgm:pt>
    <dgm:pt modelId="{23BB0D4F-872B-440B-A01B-38D4C47E05C4}" type="pres">
      <dgm:prSet presAssocID="{4A38E891-F3C9-43A1-8A54-F444AD59A79C}" presName="childNode2" presStyleLbl="bgAcc1" presStyleIdx="1" presStyleCnt="3">
        <dgm:presLayoutVars>
          <dgm:bulletEnabled val="1"/>
        </dgm:presLayoutVars>
      </dgm:prSet>
      <dgm:spPr/>
    </dgm:pt>
    <dgm:pt modelId="{47CC9347-BBDE-4E6E-A477-FBA8FEDEAF47}" type="pres">
      <dgm:prSet presAssocID="{4A38E891-F3C9-43A1-8A54-F444AD59A79C}" presName="childNode2tx" presStyleLbl="bgAcc1" presStyleIdx="1" presStyleCnt="3">
        <dgm:presLayoutVars>
          <dgm:bulletEnabled val="1"/>
        </dgm:presLayoutVars>
      </dgm:prSet>
      <dgm:spPr/>
    </dgm:pt>
    <dgm:pt modelId="{67C85436-AA56-40B2-9034-88D17BFAE912}" type="pres">
      <dgm:prSet presAssocID="{4A38E891-F3C9-43A1-8A54-F444AD59A79C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F21DCF-0E5F-4F52-AA67-185154E955E3}" type="pres">
      <dgm:prSet presAssocID="{4A38E891-F3C9-43A1-8A54-F444AD59A79C}" presName="connSite2" presStyleCnt="0"/>
      <dgm:spPr/>
    </dgm:pt>
    <dgm:pt modelId="{8787AED3-A35A-47E4-BA37-DFCCB0A7A56E}" type="pres">
      <dgm:prSet presAssocID="{3B3A329B-F8EC-4407-9E67-59DC1D0FB247}" presName="Name18" presStyleLbl="sibTrans2D1" presStyleIdx="1" presStyleCnt="2"/>
      <dgm:spPr/>
      <dgm:t>
        <a:bodyPr/>
        <a:lstStyle/>
        <a:p>
          <a:endParaRPr lang="en-US"/>
        </a:p>
      </dgm:t>
    </dgm:pt>
    <dgm:pt modelId="{010A22F1-396D-430D-B108-3032C2C92287}" type="pres">
      <dgm:prSet presAssocID="{0344E190-4445-4B08-9ADD-846BD1F0779D}" presName="composite1" presStyleCnt="0"/>
      <dgm:spPr/>
    </dgm:pt>
    <dgm:pt modelId="{16E6ECBA-B0E8-4F12-BFC2-BD18BECCB2D9}" type="pres">
      <dgm:prSet presAssocID="{0344E190-4445-4B08-9ADD-846BD1F0779D}" presName="dummyNode1" presStyleLbl="node1" presStyleIdx="1" presStyleCnt="3"/>
      <dgm:spPr/>
    </dgm:pt>
    <dgm:pt modelId="{BC89BC42-9BE0-4164-AEAA-49084F995CD8}" type="pres">
      <dgm:prSet presAssocID="{0344E190-4445-4B08-9ADD-846BD1F0779D}" presName="childNode1" presStyleLbl="bgAcc1" presStyleIdx="2" presStyleCnt="3">
        <dgm:presLayoutVars>
          <dgm:bulletEnabled val="1"/>
        </dgm:presLayoutVars>
      </dgm:prSet>
      <dgm:spPr/>
    </dgm:pt>
    <dgm:pt modelId="{7AFB4F6C-B8E8-45B1-A27B-E7B989F0D630}" type="pres">
      <dgm:prSet presAssocID="{0344E190-4445-4B08-9ADD-846BD1F0779D}" presName="childNode1tx" presStyleLbl="bgAcc1" presStyleIdx="2" presStyleCnt="3">
        <dgm:presLayoutVars>
          <dgm:bulletEnabled val="1"/>
        </dgm:presLayoutVars>
      </dgm:prSet>
      <dgm:spPr/>
    </dgm:pt>
    <dgm:pt modelId="{68B5DE0F-7324-416D-80C6-F6E598B794B1}" type="pres">
      <dgm:prSet presAssocID="{0344E190-4445-4B08-9ADD-846BD1F0779D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B585BA-DDE8-427A-82CB-52AEAE06D884}" type="pres">
      <dgm:prSet presAssocID="{0344E190-4445-4B08-9ADD-846BD1F0779D}" presName="connSite1" presStyleCnt="0"/>
      <dgm:spPr/>
    </dgm:pt>
  </dgm:ptLst>
  <dgm:cxnLst>
    <dgm:cxn modelId="{064E599D-63B8-4667-BA22-504ECECB7AF5}" type="presOf" srcId="{4A38E891-F3C9-43A1-8A54-F444AD59A79C}" destId="{67C85436-AA56-40B2-9034-88D17BFAE912}" srcOrd="0" destOrd="0" presId="urn:microsoft.com/office/officeart/2005/8/layout/hProcess4"/>
    <dgm:cxn modelId="{D6805E1E-C274-4CF9-8BCF-CE0ADB2EBC1D}" srcId="{E3296CEA-B5F4-4797-9126-5BCF113E3D45}" destId="{76D1C359-0F99-4392-8B51-0F526C6F9E1C}" srcOrd="0" destOrd="0" parTransId="{DF21FCA4-6823-493E-90FF-2B434F1B747F}" sibTransId="{E33706C1-2B43-46BF-9819-74021F712AFA}"/>
    <dgm:cxn modelId="{EE57CD92-79EE-421F-A9DF-8BEFF64527BB}" srcId="{E3296CEA-B5F4-4797-9126-5BCF113E3D45}" destId="{4A38E891-F3C9-43A1-8A54-F444AD59A79C}" srcOrd="1" destOrd="0" parTransId="{B53E64F8-8801-43E5-9AEA-20FDCC7E4792}" sibTransId="{3B3A329B-F8EC-4407-9E67-59DC1D0FB247}"/>
    <dgm:cxn modelId="{2F96BEAA-EF35-4F1F-AF16-325B53D05664}" type="presOf" srcId="{E3296CEA-B5F4-4797-9126-5BCF113E3D45}" destId="{21C24DFC-4D4F-418E-A500-DD641F57D412}" srcOrd="0" destOrd="0" presId="urn:microsoft.com/office/officeart/2005/8/layout/hProcess4"/>
    <dgm:cxn modelId="{710B8842-AC54-4D86-A436-2E67917F412F}" type="presOf" srcId="{0344E190-4445-4B08-9ADD-846BD1F0779D}" destId="{68B5DE0F-7324-416D-80C6-F6E598B794B1}" srcOrd="0" destOrd="0" presId="urn:microsoft.com/office/officeart/2005/8/layout/hProcess4"/>
    <dgm:cxn modelId="{F05E4275-B470-420B-81E7-D9E6D06B1B41}" type="presOf" srcId="{76D1C359-0F99-4392-8B51-0F526C6F9E1C}" destId="{B84E6C2F-7ABF-46C7-8373-00A1058871E6}" srcOrd="0" destOrd="0" presId="urn:microsoft.com/office/officeart/2005/8/layout/hProcess4"/>
    <dgm:cxn modelId="{347BC758-A065-472C-A4AA-BF6E49C88A7F}" srcId="{E3296CEA-B5F4-4797-9126-5BCF113E3D45}" destId="{0344E190-4445-4B08-9ADD-846BD1F0779D}" srcOrd="2" destOrd="0" parTransId="{ACF8EA4F-11CE-47CE-B52A-AE02A9FCAF16}" sibTransId="{1E437E19-82E4-44CD-952D-DEBD378877DC}"/>
    <dgm:cxn modelId="{3A260F7B-FAAF-4147-9537-1D5BB89A081A}" type="presOf" srcId="{3B3A329B-F8EC-4407-9E67-59DC1D0FB247}" destId="{8787AED3-A35A-47E4-BA37-DFCCB0A7A56E}" srcOrd="0" destOrd="0" presId="urn:microsoft.com/office/officeart/2005/8/layout/hProcess4"/>
    <dgm:cxn modelId="{63DEC5EF-B520-408A-B011-1511D2BB0530}" type="presOf" srcId="{E33706C1-2B43-46BF-9819-74021F712AFA}" destId="{69D9DDCA-7FE9-43F0-8312-B9D2AC789095}" srcOrd="0" destOrd="0" presId="urn:microsoft.com/office/officeart/2005/8/layout/hProcess4"/>
    <dgm:cxn modelId="{A438FB55-481A-45B0-9F9A-3A98AC9DC6F2}" type="presParOf" srcId="{21C24DFC-4D4F-418E-A500-DD641F57D412}" destId="{AB832A17-9E02-4456-9C6F-B92E88083BC0}" srcOrd="0" destOrd="0" presId="urn:microsoft.com/office/officeart/2005/8/layout/hProcess4"/>
    <dgm:cxn modelId="{3AFDDC7A-CCAB-4283-9D72-D0B126E99290}" type="presParOf" srcId="{21C24DFC-4D4F-418E-A500-DD641F57D412}" destId="{F9EEBA81-F704-499E-AA5E-966D26981001}" srcOrd="1" destOrd="0" presId="urn:microsoft.com/office/officeart/2005/8/layout/hProcess4"/>
    <dgm:cxn modelId="{99800104-87D0-4DDD-B478-2C10B1AE88A0}" type="presParOf" srcId="{21C24DFC-4D4F-418E-A500-DD641F57D412}" destId="{03932949-7E59-4EEF-A701-1E31643D19C9}" srcOrd="2" destOrd="0" presId="urn:microsoft.com/office/officeart/2005/8/layout/hProcess4"/>
    <dgm:cxn modelId="{744755CC-AF95-4669-8B93-C3FB4896E4C7}" type="presParOf" srcId="{03932949-7E59-4EEF-A701-1E31643D19C9}" destId="{54ACC71D-EA74-44A2-BFE1-7A226D2D91D6}" srcOrd="0" destOrd="0" presId="urn:microsoft.com/office/officeart/2005/8/layout/hProcess4"/>
    <dgm:cxn modelId="{07EB8557-57D5-4A99-B454-4C23993DAABA}" type="presParOf" srcId="{54ACC71D-EA74-44A2-BFE1-7A226D2D91D6}" destId="{049C159E-0A87-4D3C-A179-D005E66693C4}" srcOrd="0" destOrd="0" presId="urn:microsoft.com/office/officeart/2005/8/layout/hProcess4"/>
    <dgm:cxn modelId="{3798737F-8AE2-489F-AA2B-3463727E9963}" type="presParOf" srcId="{54ACC71D-EA74-44A2-BFE1-7A226D2D91D6}" destId="{AAFD0E6A-4E06-402B-9D03-631D4525A3AF}" srcOrd="1" destOrd="0" presId="urn:microsoft.com/office/officeart/2005/8/layout/hProcess4"/>
    <dgm:cxn modelId="{0CF5B5B5-D79D-4A38-BA1A-015601D10E04}" type="presParOf" srcId="{54ACC71D-EA74-44A2-BFE1-7A226D2D91D6}" destId="{8492BE52-87C4-48B4-8D3F-8438D6EE50FC}" srcOrd="2" destOrd="0" presId="urn:microsoft.com/office/officeart/2005/8/layout/hProcess4"/>
    <dgm:cxn modelId="{ADDDF2B5-246B-4489-ADEA-83A62C314EDD}" type="presParOf" srcId="{54ACC71D-EA74-44A2-BFE1-7A226D2D91D6}" destId="{B84E6C2F-7ABF-46C7-8373-00A1058871E6}" srcOrd="3" destOrd="0" presId="urn:microsoft.com/office/officeart/2005/8/layout/hProcess4"/>
    <dgm:cxn modelId="{D60309D5-36D9-4125-B67B-3EA048C6D88D}" type="presParOf" srcId="{54ACC71D-EA74-44A2-BFE1-7A226D2D91D6}" destId="{75790D53-DEB4-4D15-B34A-B4E3E1816FC7}" srcOrd="4" destOrd="0" presId="urn:microsoft.com/office/officeart/2005/8/layout/hProcess4"/>
    <dgm:cxn modelId="{0006A60F-861E-4AC4-A1C8-05F0F622CEC4}" type="presParOf" srcId="{03932949-7E59-4EEF-A701-1E31643D19C9}" destId="{69D9DDCA-7FE9-43F0-8312-B9D2AC789095}" srcOrd="1" destOrd="0" presId="urn:microsoft.com/office/officeart/2005/8/layout/hProcess4"/>
    <dgm:cxn modelId="{0D3BF60A-FD88-43E9-B3AF-04DAEC874B21}" type="presParOf" srcId="{03932949-7E59-4EEF-A701-1E31643D19C9}" destId="{F53FC0ED-C795-42FE-8293-054C7D0CD5D8}" srcOrd="2" destOrd="0" presId="urn:microsoft.com/office/officeart/2005/8/layout/hProcess4"/>
    <dgm:cxn modelId="{6798CC14-6FD3-4EA6-A45D-FD21E2845287}" type="presParOf" srcId="{F53FC0ED-C795-42FE-8293-054C7D0CD5D8}" destId="{DBD795FD-E25F-4EBE-B85A-6DDAF466052E}" srcOrd="0" destOrd="0" presId="urn:microsoft.com/office/officeart/2005/8/layout/hProcess4"/>
    <dgm:cxn modelId="{C8A9C714-60E7-4B35-A924-24EE10AFF8B3}" type="presParOf" srcId="{F53FC0ED-C795-42FE-8293-054C7D0CD5D8}" destId="{23BB0D4F-872B-440B-A01B-38D4C47E05C4}" srcOrd="1" destOrd="0" presId="urn:microsoft.com/office/officeart/2005/8/layout/hProcess4"/>
    <dgm:cxn modelId="{5DE9F565-7338-4DB4-BCDA-006BC9E0C570}" type="presParOf" srcId="{F53FC0ED-C795-42FE-8293-054C7D0CD5D8}" destId="{47CC9347-BBDE-4E6E-A477-FBA8FEDEAF47}" srcOrd="2" destOrd="0" presId="urn:microsoft.com/office/officeart/2005/8/layout/hProcess4"/>
    <dgm:cxn modelId="{A82B8AB7-6F4D-45FA-BFF3-CCF44369D466}" type="presParOf" srcId="{F53FC0ED-C795-42FE-8293-054C7D0CD5D8}" destId="{67C85436-AA56-40B2-9034-88D17BFAE912}" srcOrd="3" destOrd="0" presId="urn:microsoft.com/office/officeart/2005/8/layout/hProcess4"/>
    <dgm:cxn modelId="{E58AF0AC-6216-40B3-8EF7-BD4C17BA02B7}" type="presParOf" srcId="{F53FC0ED-C795-42FE-8293-054C7D0CD5D8}" destId="{8EF21DCF-0E5F-4F52-AA67-185154E955E3}" srcOrd="4" destOrd="0" presId="urn:microsoft.com/office/officeart/2005/8/layout/hProcess4"/>
    <dgm:cxn modelId="{25A424AD-FA02-4A3B-AC51-00ABF1DCD59D}" type="presParOf" srcId="{03932949-7E59-4EEF-A701-1E31643D19C9}" destId="{8787AED3-A35A-47E4-BA37-DFCCB0A7A56E}" srcOrd="3" destOrd="0" presId="urn:microsoft.com/office/officeart/2005/8/layout/hProcess4"/>
    <dgm:cxn modelId="{326537E7-7845-454E-9DAC-70B1D459437E}" type="presParOf" srcId="{03932949-7E59-4EEF-A701-1E31643D19C9}" destId="{010A22F1-396D-430D-B108-3032C2C92287}" srcOrd="4" destOrd="0" presId="urn:microsoft.com/office/officeart/2005/8/layout/hProcess4"/>
    <dgm:cxn modelId="{4DF004E1-3ED7-42C2-95A7-E19876C50A5C}" type="presParOf" srcId="{010A22F1-396D-430D-B108-3032C2C92287}" destId="{16E6ECBA-B0E8-4F12-BFC2-BD18BECCB2D9}" srcOrd="0" destOrd="0" presId="urn:microsoft.com/office/officeart/2005/8/layout/hProcess4"/>
    <dgm:cxn modelId="{BE6EE986-C397-48C5-B1AF-885BDC0599CE}" type="presParOf" srcId="{010A22F1-396D-430D-B108-3032C2C92287}" destId="{BC89BC42-9BE0-4164-AEAA-49084F995CD8}" srcOrd="1" destOrd="0" presId="urn:microsoft.com/office/officeart/2005/8/layout/hProcess4"/>
    <dgm:cxn modelId="{FF14AA15-746E-4598-AC3F-1CDDFF70864D}" type="presParOf" srcId="{010A22F1-396D-430D-B108-3032C2C92287}" destId="{7AFB4F6C-B8E8-45B1-A27B-E7B989F0D630}" srcOrd="2" destOrd="0" presId="urn:microsoft.com/office/officeart/2005/8/layout/hProcess4"/>
    <dgm:cxn modelId="{D078F616-9EF1-456D-9BEE-62707CDBE52E}" type="presParOf" srcId="{010A22F1-396D-430D-B108-3032C2C92287}" destId="{68B5DE0F-7324-416D-80C6-F6E598B794B1}" srcOrd="3" destOrd="0" presId="urn:microsoft.com/office/officeart/2005/8/layout/hProcess4"/>
    <dgm:cxn modelId="{E46CE958-90E2-4713-AFBE-DBB5DF4E2237}" type="presParOf" srcId="{010A22F1-396D-430D-B108-3032C2C92287}" destId="{62B585BA-DDE8-427A-82CB-52AEAE06D884}" srcOrd="4" destOrd="0" presId="urn:microsoft.com/office/officeart/2005/8/layout/hProcess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296CEA-B5F4-4797-9126-5BCF113E3D45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D1C359-0F99-4392-8B51-0F526C6F9E1C}">
      <dgm:prSet phldrT="[Text]"/>
      <dgm:spPr/>
      <dgm:t>
        <a:bodyPr/>
        <a:lstStyle/>
        <a:p>
          <a:r>
            <a:rPr lang="en-US" dirty="0" smtClean="0"/>
            <a:t>Estimation</a:t>
          </a:r>
          <a:endParaRPr lang="en-US" dirty="0"/>
        </a:p>
      </dgm:t>
    </dgm:pt>
    <dgm:pt modelId="{DF21FCA4-6823-493E-90FF-2B434F1B747F}" type="parTrans" cxnId="{D6805E1E-C274-4CF9-8BCF-CE0ADB2EBC1D}">
      <dgm:prSet/>
      <dgm:spPr/>
      <dgm:t>
        <a:bodyPr/>
        <a:lstStyle/>
        <a:p>
          <a:endParaRPr lang="en-US"/>
        </a:p>
      </dgm:t>
    </dgm:pt>
    <dgm:pt modelId="{E33706C1-2B43-46BF-9819-74021F712AFA}" type="sibTrans" cxnId="{D6805E1E-C274-4CF9-8BCF-CE0ADB2EBC1D}">
      <dgm:prSet/>
      <dgm:spPr/>
      <dgm:t>
        <a:bodyPr/>
        <a:lstStyle/>
        <a:p>
          <a:endParaRPr lang="en-US"/>
        </a:p>
      </dgm:t>
    </dgm:pt>
    <dgm:pt modelId="{4A38E891-F3C9-43A1-8A54-F444AD59A79C}">
      <dgm:prSet phldrT="[Text]"/>
      <dgm:spPr/>
      <dgm:t>
        <a:bodyPr/>
        <a:lstStyle/>
        <a:p>
          <a:r>
            <a:rPr lang="en-US" dirty="0" smtClean="0"/>
            <a:t>Hypothesis Testing</a:t>
          </a:r>
          <a:endParaRPr lang="en-US" dirty="0"/>
        </a:p>
      </dgm:t>
    </dgm:pt>
    <dgm:pt modelId="{B53E64F8-8801-43E5-9AEA-20FDCC7E4792}" type="parTrans" cxnId="{EE57CD92-79EE-421F-A9DF-8BEFF64527BB}">
      <dgm:prSet/>
      <dgm:spPr/>
      <dgm:t>
        <a:bodyPr/>
        <a:lstStyle/>
        <a:p>
          <a:endParaRPr lang="en-US"/>
        </a:p>
      </dgm:t>
    </dgm:pt>
    <dgm:pt modelId="{3B3A329B-F8EC-4407-9E67-59DC1D0FB247}" type="sibTrans" cxnId="{EE57CD92-79EE-421F-A9DF-8BEFF64527BB}">
      <dgm:prSet/>
      <dgm:spPr/>
      <dgm:t>
        <a:bodyPr/>
        <a:lstStyle/>
        <a:p>
          <a:endParaRPr lang="en-US"/>
        </a:p>
      </dgm:t>
    </dgm:pt>
    <dgm:pt modelId="{21C24DFC-4D4F-418E-A500-DD641F57D412}" type="pres">
      <dgm:prSet presAssocID="{E3296CEA-B5F4-4797-9126-5BCF113E3D4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832A17-9E02-4456-9C6F-B92E88083BC0}" type="pres">
      <dgm:prSet presAssocID="{E3296CEA-B5F4-4797-9126-5BCF113E3D45}" presName="tSp" presStyleCnt="0"/>
      <dgm:spPr/>
    </dgm:pt>
    <dgm:pt modelId="{F9EEBA81-F704-499E-AA5E-966D26981001}" type="pres">
      <dgm:prSet presAssocID="{E3296CEA-B5F4-4797-9126-5BCF113E3D45}" presName="bSp" presStyleCnt="0"/>
      <dgm:spPr/>
    </dgm:pt>
    <dgm:pt modelId="{03932949-7E59-4EEF-A701-1E31643D19C9}" type="pres">
      <dgm:prSet presAssocID="{E3296CEA-B5F4-4797-9126-5BCF113E3D45}" presName="process" presStyleCnt="0"/>
      <dgm:spPr/>
    </dgm:pt>
    <dgm:pt modelId="{54ACC71D-EA74-44A2-BFE1-7A226D2D91D6}" type="pres">
      <dgm:prSet presAssocID="{76D1C359-0F99-4392-8B51-0F526C6F9E1C}" presName="composite1" presStyleCnt="0"/>
      <dgm:spPr/>
    </dgm:pt>
    <dgm:pt modelId="{049C159E-0A87-4D3C-A179-D005E66693C4}" type="pres">
      <dgm:prSet presAssocID="{76D1C359-0F99-4392-8B51-0F526C6F9E1C}" presName="dummyNode1" presStyleLbl="node1" presStyleIdx="0" presStyleCnt="2"/>
      <dgm:spPr/>
    </dgm:pt>
    <dgm:pt modelId="{AAFD0E6A-4E06-402B-9D03-631D4525A3AF}" type="pres">
      <dgm:prSet presAssocID="{76D1C359-0F99-4392-8B51-0F526C6F9E1C}" presName="childNode1" presStyleLbl="bgAcc1" presStyleIdx="0" presStyleCnt="2" custScaleX="109411">
        <dgm:presLayoutVars>
          <dgm:bulletEnabled val="1"/>
        </dgm:presLayoutVars>
      </dgm:prSet>
      <dgm:spPr/>
    </dgm:pt>
    <dgm:pt modelId="{8492BE52-87C4-48B4-8D3F-8438D6EE50FC}" type="pres">
      <dgm:prSet presAssocID="{76D1C359-0F99-4392-8B51-0F526C6F9E1C}" presName="childNode1tx" presStyleLbl="bgAcc1" presStyleIdx="0" presStyleCnt="2">
        <dgm:presLayoutVars>
          <dgm:bulletEnabled val="1"/>
        </dgm:presLayoutVars>
      </dgm:prSet>
      <dgm:spPr/>
    </dgm:pt>
    <dgm:pt modelId="{B84E6C2F-7ABF-46C7-8373-00A1058871E6}" type="pres">
      <dgm:prSet presAssocID="{76D1C359-0F99-4392-8B51-0F526C6F9E1C}" presName="parentNode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90D53-DEB4-4D15-B34A-B4E3E1816FC7}" type="pres">
      <dgm:prSet presAssocID="{76D1C359-0F99-4392-8B51-0F526C6F9E1C}" presName="connSite1" presStyleCnt="0"/>
      <dgm:spPr/>
    </dgm:pt>
    <dgm:pt modelId="{69D9DDCA-7FE9-43F0-8312-B9D2AC789095}" type="pres">
      <dgm:prSet presAssocID="{E33706C1-2B43-46BF-9819-74021F712AFA}" presName="Name9" presStyleLbl="sibTrans2D1" presStyleIdx="0" presStyleCnt="1"/>
      <dgm:spPr/>
      <dgm:t>
        <a:bodyPr/>
        <a:lstStyle/>
        <a:p>
          <a:endParaRPr lang="en-US"/>
        </a:p>
      </dgm:t>
    </dgm:pt>
    <dgm:pt modelId="{F53FC0ED-C795-42FE-8293-054C7D0CD5D8}" type="pres">
      <dgm:prSet presAssocID="{4A38E891-F3C9-43A1-8A54-F444AD59A79C}" presName="composite2" presStyleCnt="0"/>
      <dgm:spPr/>
    </dgm:pt>
    <dgm:pt modelId="{DBD795FD-E25F-4EBE-B85A-6DDAF466052E}" type="pres">
      <dgm:prSet presAssocID="{4A38E891-F3C9-43A1-8A54-F444AD59A79C}" presName="dummyNode2" presStyleLbl="node1" presStyleIdx="0" presStyleCnt="2"/>
      <dgm:spPr/>
    </dgm:pt>
    <dgm:pt modelId="{23BB0D4F-872B-440B-A01B-38D4C47E05C4}" type="pres">
      <dgm:prSet presAssocID="{4A38E891-F3C9-43A1-8A54-F444AD59A79C}" presName="childNode2" presStyleLbl="bgAcc1" presStyleIdx="1" presStyleCnt="2" custScaleX="123711">
        <dgm:presLayoutVars>
          <dgm:bulletEnabled val="1"/>
        </dgm:presLayoutVars>
      </dgm:prSet>
      <dgm:spPr/>
    </dgm:pt>
    <dgm:pt modelId="{47CC9347-BBDE-4E6E-A477-FBA8FEDEAF47}" type="pres">
      <dgm:prSet presAssocID="{4A38E891-F3C9-43A1-8A54-F444AD59A79C}" presName="childNode2tx" presStyleLbl="bgAcc1" presStyleIdx="1" presStyleCnt="2">
        <dgm:presLayoutVars>
          <dgm:bulletEnabled val="1"/>
        </dgm:presLayoutVars>
      </dgm:prSet>
      <dgm:spPr/>
    </dgm:pt>
    <dgm:pt modelId="{67C85436-AA56-40B2-9034-88D17BFAE912}" type="pres">
      <dgm:prSet presAssocID="{4A38E891-F3C9-43A1-8A54-F444AD59A79C}" presName="parentNode2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F21DCF-0E5F-4F52-AA67-185154E955E3}" type="pres">
      <dgm:prSet presAssocID="{4A38E891-F3C9-43A1-8A54-F444AD59A79C}" presName="connSite2" presStyleCnt="0"/>
      <dgm:spPr/>
    </dgm:pt>
  </dgm:ptLst>
  <dgm:cxnLst>
    <dgm:cxn modelId="{542EA90F-C122-4F2B-83E3-4993BB7E8536}" type="presOf" srcId="{4A38E891-F3C9-43A1-8A54-F444AD59A79C}" destId="{67C85436-AA56-40B2-9034-88D17BFAE912}" srcOrd="0" destOrd="0" presId="urn:microsoft.com/office/officeart/2005/8/layout/hProcess4"/>
    <dgm:cxn modelId="{5F8002DC-91AC-4CB9-9C50-C1E071A81DDC}" type="presOf" srcId="{76D1C359-0F99-4392-8B51-0F526C6F9E1C}" destId="{B84E6C2F-7ABF-46C7-8373-00A1058871E6}" srcOrd="0" destOrd="0" presId="urn:microsoft.com/office/officeart/2005/8/layout/hProcess4"/>
    <dgm:cxn modelId="{EE57CD92-79EE-421F-A9DF-8BEFF64527BB}" srcId="{E3296CEA-B5F4-4797-9126-5BCF113E3D45}" destId="{4A38E891-F3C9-43A1-8A54-F444AD59A79C}" srcOrd="1" destOrd="0" parTransId="{B53E64F8-8801-43E5-9AEA-20FDCC7E4792}" sibTransId="{3B3A329B-F8EC-4407-9E67-59DC1D0FB247}"/>
    <dgm:cxn modelId="{A318362C-32CF-45B1-B6B1-B71B741A64AC}" type="presOf" srcId="{E3296CEA-B5F4-4797-9126-5BCF113E3D45}" destId="{21C24DFC-4D4F-418E-A500-DD641F57D412}" srcOrd="0" destOrd="0" presId="urn:microsoft.com/office/officeart/2005/8/layout/hProcess4"/>
    <dgm:cxn modelId="{A346C465-3073-4A01-A499-84C792C768CE}" type="presOf" srcId="{E33706C1-2B43-46BF-9819-74021F712AFA}" destId="{69D9DDCA-7FE9-43F0-8312-B9D2AC789095}" srcOrd="0" destOrd="0" presId="urn:microsoft.com/office/officeart/2005/8/layout/hProcess4"/>
    <dgm:cxn modelId="{D6805E1E-C274-4CF9-8BCF-CE0ADB2EBC1D}" srcId="{E3296CEA-B5F4-4797-9126-5BCF113E3D45}" destId="{76D1C359-0F99-4392-8B51-0F526C6F9E1C}" srcOrd="0" destOrd="0" parTransId="{DF21FCA4-6823-493E-90FF-2B434F1B747F}" sibTransId="{E33706C1-2B43-46BF-9819-74021F712AFA}"/>
    <dgm:cxn modelId="{51BA5DA8-788F-4AD4-AF9F-DF41E5306DBB}" type="presParOf" srcId="{21C24DFC-4D4F-418E-A500-DD641F57D412}" destId="{AB832A17-9E02-4456-9C6F-B92E88083BC0}" srcOrd="0" destOrd="0" presId="urn:microsoft.com/office/officeart/2005/8/layout/hProcess4"/>
    <dgm:cxn modelId="{CD557B9F-335F-411F-978F-25CFBF8F0E78}" type="presParOf" srcId="{21C24DFC-4D4F-418E-A500-DD641F57D412}" destId="{F9EEBA81-F704-499E-AA5E-966D26981001}" srcOrd="1" destOrd="0" presId="urn:microsoft.com/office/officeart/2005/8/layout/hProcess4"/>
    <dgm:cxn modelId="{20AF065B-547B-40E1-935A-5534E8B83954}" type="presParOf" srcId="{21C24DFC-4D4F-418E-A500-DD641F57D412}" destId="{03932949-7E59-4EEF-A701-1E31643D19C9}" srcOrd="2" destOrd="0" presId="urn:microsoft.com/office/officeart/2005/8/layout/hProcess4"/>
    <dgm:cxn modelId="{F6F40B35-5B00-4482-B402-FECD03677B95}" type="presParOf" srcId="{03932949-7E59-4EEF-A701-1E31643D19C9}" destId="{54ACC71D-EA74-44A2-BFE1-7A226D2D91D6}" srcOrd="0" destOrd="0" presId="urn:microsoft.com/office/officeart/2005/8/layout/hProcess4"/>
    <dgm:cxn modelId="{C30035BF-17ED-47E1-9A2C-B54AAD3AE741}" type="presParOf" srcId="{54ACC71D-EA74-44A2-BFE1-7A226D2D91D6}" destId="{049C159E-0A87-4D3C-A179-D005E66693C4}" srcOrd="0" destOrd="0" presId="urn:microsoft.com/office/officeart/2005/8/layout/hProcess4"/>
    <dgm:cxn modelId="{5E6C7C4D-5615-474F-A515-8FB093F9BB59}" type="presParOf" srcId="{54ACC71D-EA74-44A2-BFE1-7A226D2D91D6}" destId="{AAFD0E6A-4E06-402B-9D03-631D4525A3AF}" srcOrd="1" destOrd="0" presId="urn:microsoft.com/office/officeart/2005/8/layout/hProcess4"/>
    <dgm:cxn modelId="{6DC77700-5391-42C5-81DF-B2FD48A7461F}" type="presParOf" srcId="{54ACC71D-EA74-44A2-BFE1-7A226D2D91D6}" destId="{8492BE52-87C4-48B4-8D3F-8438D6EE50FC}" srcOrd="2" destOrd="0" presId="urn:microsoft.com/office/officeart/2005/8/layout/hProcess4"/>
    <dgm:cxn modelId="{4CF9697E-833B-433C-85ED-D2E1AD4378A6}" type="presParOf" srcId="{54ACC71D-EA74-44A2-BFE1-7A226D2D91D6}" destId="{B84E6C2F-7ABF-46C7-8373-00A1058871E6}" srcOrd="3" destOrd="0" presId="urn:microsoft.com/office/officeart/2005/8/layout/hProcess4"/>
    <dgm:cxn modelId="{F53B7753-7916-4012-ABD7-56D6412B0645}" type="presParOf" srcId="{54ACC71D-EA74-44A2-BFE1-7A226D2D91D6}" destId="{75790D53-DEB4-4D15-B34A-B4E3E1816FC7}" srcOrd="4" destOrd="0" presId="urn:microsoft.com/office/officeart/2005/8/layout/hProcess4"/>
    <dgm:cxn modelId="{082EBC74-8E5E-4455-AE95-2EC3558D14B9}" type="presParOf" srcId="{03932949-7E59-4EEF-A701-1E31643D19C9}" destId="{69D9DDCA-7FE9-43F0-8312-B9D2AC789095}" srcOrd="1" destOrd="0" presId="urn:microsoft.com/office/officeart/2005/8/layout/hProcess4"/>
    <dgm:cxn modelId="{B92519E4-7545-4076-98B9-606954DFC38E}" type="presParOf" srcId="{03932949-7E59-4EEF-A701-1E31643D19C9}" destId="{F53FC0ED-C795-42FE-8293-054C7D0CD5D8}" srcOrd="2" destOrd="0" presId="urn:microsoft.com/office/officeart/2005/8/layout/hProcess4"/>
    <dgm:cxn modelId="{80DD9612-59BD-446C-AE43-36DA743CE9E2}" type="presParOf" srcId="{F53FC0ED-C795-42FE-8293-054C7D0CD5D8}" destId="{DBD795FD-E25F-4EBE-B85A-6DDAF466052E}" srcOrd="0" destOrd="0" presId="urn:microsoft.com/office/officeart/2005/8/layout/hProcess4"/>
    <dgm:cxn modelId="{20CE4503-6310-4C9F-ACCB-0E38872E47B9}" type="presParOf" srcId="{F53FC0ED-C795-42FE-8293-054C7D0CD5D8}" destId="{23BB0D4F-872B-440B-A01B-38D4C47E05C4}" srcOrd="1" destOrd="0" presId="urn:microsoft.com/office/officeart/2005/8/layout/hProcess4"/>
    <dgm:cxn modelId="{328FC1F6-D5E6-4C18-BCB3-64B032DA8C04}" type="presParOf" srcId="{F53FC0ED-C795-42FE-8293-054C7D0CD5D8}" destId="{47CC9347-BBDE-4E6E-A477-FBA8FEDEAF47}" srcOrd="2" destOrd="0" presId="urn:microsoft.com/office/officeart/2005/8/layout/hProcess4"/>
    <dgm:cxn modelId="{30547A1F-8564-44ED-93B4-38E5E9FD6EC4}" type="presParOf" srcId="{F53FC0ED-C795-42FE-8293-054C7D0CD5D8}" destId="{67C85436-AA56-40B2-9034-88D17BFAE912}" srcOrd="3" destOrd="0" presId="urn:microsoft.com/office/officeart/2005/8/layout/hProcess4"/>
    <dgm:cxn modelId="{3B17D188-86A5-45F8-8816-40CC8D0BC1D6}" type="presParOf" srcId="{F53FC0ED-C795-42FE-8293-054C7D0CD5D8}" destId="{8EF21DCF-0E5F-4F52-AA67-185154E955E3}" srcOrd="4" destOrd="0" presId="urn:microsoft.com/office/officeart/2005/8/layout/hProcess4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30149A-B7E2-440C-A483-3078F15E7A1D}" type="doc">
      <dgm:prSet loTypeId="urn:microsoft.com/office/officeart/2005/8/layout/hierarchy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C33228-6AAE-4284-8C8A-524527AB1777}">
      <dgm:prSet phldrT="[Text]"/>
      <dgm:spPr/>
      <dgm:t>
        <a:bodyPr/>
        <a:lstStyle/>
        <a:p>
          <a:r>
            <a:rPr lang="en-US" dirty="0" smtClean="0"/>
            <a:t>Reliable Primary Mode</a:t>
          </a:r>
          <a:endParaRPr lang="en-US" dirty="0"/>
        </a:p>
      </dgm:t>
    </dgm:pt>
    <dgm:pt modelId="{BCAC1A3B-1E70-4373-B811-E6E176EE0BE9}" type="parTrans" cxnId="{98D258C9-C919-46BD-9E28-8245C1070FCB}">
      <dgm:prSet/>
      <dgm:spPr/>
      <dgm:t>
        <a:bodyPr/>
        <a:lstStyle/>
        <a:p>
          <a:endParaRPr lang="en-US"/>
        </a:p>
      </dgm:t>
    </dgm:pt>
    <dgm:pt modelId="{ED694782-9726-40B3-B6EB-199C50C4DD92}" type="sibTrans" cxnId="{98D258C9-C919-46BD-9E28-8245C1070FCB}">
      <dgm:prSet/>
      <dgm:spPr/>
      <dgm:t>
        <a:bodyPr/>
        <a:lstStyle/>
        <a:p>
          <a:endParaRPr lang="en-US"/>
        </a:p>
      </dgm:t>
    </dgm:pt>
    <dgm:pt modelId="{FB9578E0-75C2-4C5D-8776-263E0095FB9E}">
      <dgm:prSet phldrT="[Text]"/>
      <dgm:spPr/>
      <dgm:t>
        <a:bodyPr/>
        <a:lstStyle/>
        <a:p>
          <a:r>
            <a:rPr lang="en-US" dirty="0" smtClean="0"/>
            <a:t>Adv</a:t>
          </a:r>
          <a:endParaRPr lang="en-US" dirty="0"/>
        </a:p>
      </dgm:t>
    </dgm:pt>
    <dgm:pt modelId="{CD793645-C41A-4363-AD62-6447594F003F}" type="parTrans" cxnId="{04C0D360-4B5C-4E9C-A0C9-68C0D26A0365}">
      <dgm:prSet/>
      <dgm:spPr/>
      <dgm:t>
        <a:bodyPr/>
        <a:lstStyle/>
        <a:p>
          <a:endParaRPr lang="en-US"/>
        </a:p>
      </dgm:t>
    </dgm:pt>
    <dgm:pt modelId="{52D626FA-FCB0-4EDC-A5AE-FF93B4E89E1A}" type="sibTrans" cxnId="{04C0D360-4B5C-4E9C-A0C9-68C0D26A0365}">
      <dgm:prSet/>
      <dgm:spPr/>
      <dgm:t>
        <a:bodyPr/>
        <a:lstStyle/>
        <a:p>
          <a:endParaRPr lang="en-US"/>
        </a:p>
      </dgm:t>
    </dgm:pt>
    <dgm:pt modelId="{46A445A3-02BA-4B9E-8C7F-E351A5953522}">
      <dgm:prSet phldrT="[Text]"/>
      <dgm:spPr/>
      <dgm:t>
        <a:bodyPr/>
        <a:lstStyle/>
        <a:p>
          <a:r>
            <a:rPr lang="en-US" dirty="0" err="1" smtClean="0"/>
            <a:t>DisAdv</a:t>
          </a:r>
          <a:endParaRPr lang="en-US" dirty="0"/>
        </a:p>
      </dgm:t>
    </dgm:pt>
    <dgm:pt modelId="{C9D9A3A4-1542-4DD2-AA7F-A1358906F379}" type="parTrans" cxnId="{60D125C4-1A74-461A-9CB4-82631DDB2481}">
      <dgm:prSet/>
      <dgm:spPr/>
      <dgm:t>
        <a:bodyPr/>
        <a:lstStyle/>
        <a:p>
          <a:endParaRPr lang="en-US"/>
        </a:p>
      </dgm:t>
    </dgm:pt>
    <dgm:pt modelId="{FD34AEBD-AA13-4090-9DE7-F9803DEDA14E}" type="sibTrans" cxnId="{60D125C4-1A74-461A-9CB4-82631DDB2481}">
      <dgm:prSet/>
      <dgm:spPr/>
      <dgm:t>
        <a:bodyPr/>
        <a:lstStyle/>
        <a:p>
          <a:endParaRPr lang="en-US"/>
        </a:p>
      </dgm:t>
    </dgm:pt>
    <dgm:pt modelId="{68EA5846-4F2A-45B0-9EF2-7BE7B4AD796D}">
      <dgm:prSet phldrT="[Text]"/>
      <dgm:spPr/>
      <dgm:t>
        <a:bodyPr/>
        <a:lstStyle/>
        <a:p>
          <a:r>
            <a:rPr lang="en-US" dirty="0" smtClean="0"/>
            <a:t>Less reliable  self-selection modes</a:t>
          </a:r>
          <a:endParaRPr lang="en-US" dirty="0"/>
        </a:p>
      </dgm:t>
    </dgm:pt>
    <dgm:pt modelId="{29D29AAB-4FBA-4857-9864-92C282092F81}" type="parTrans" cxnId="{B6BAF4B2-CB83-41AF-BCCB-56206F9714C4}">
      <dgm:prSet/>
      <dgm:spPr/>
      <dgm:t>
        <a:bodyPr/>
        <a:lstStyle/>
        <a:p>
          <a:endParaRPr lang="en-US"/>
        </a:p>
      </dgm:t>
    </dgm:pt>
    <dgm:pt modelId="{633F8EE8-5162-4406-A1E1-6E29E9F910FE}" type="sibTrans" cxnId="{B6BAF4B2-CB83-41AF-BCCB-56206F9714C4}">
      <dgm:prSet/>
      <dgm:spPr/>
      <dgm:t>
        <a:bodyPr/>
        <a:lstStyle/>
        <a:p>
          <a:endParaRPr lang="en-US"/>
        </a:p>
      </dgm:t>
    </dgm:pt>
    <dgm:pt modelId="{859F3F53-3E46-47F0-83F0-BA8530BB618E}">
      <dgm:prSet phldrT="[Text]"/>
      <dgm:spPr/>
      <dgm:t>
        <a:bodyPr/>
        <a:lstStyle/>
        <a:p>
          <a:r>
            <a:rPr lang="en-US" dirty="0" smtClean="0"/>
            <a:t>Adv</a:t>
          </a:r>
          <a:endParaRPr lang="en-US" dirty="0"/>
        </a:p>
      </dgm:t>
    </dgm:pt>
    <dgm:pt modelId="{9D82FBDC-0C29-4100-94D2-4DEDC7B1AA65}" type="parTrans" cxnId="{B0392D8F-8D70-4BF3-976D-04F7BF06C281}">
      <dgm:prSet/>
      <dgm:spPr/>
      <dgm:t>
        <a:bodyPr/>
        <a:lstStyle/>
        <a:p>
          <a:endParaRPr lang="en-US"/>
        </a:p>
      </dgm:t>
    </dgm:pt>
    <dgm:pt modelId="{3C500640-02C1-4887-B83E-1B90125855AE}" type="sibTrans" cxnId="{B0392D8F-8D70-4BF3-976D-04F7BF06C281}">
      <dgm:prSet/>
      <dgm:spPr/>
      <dgm:t>
        <a:bodyPr/>
        <a:lstStyle/>
        <a:p>
          <a:endParaRPr lang="en-US"/>
        </a:p>
      </dgm:t>
    </dgm:pt>
    <dgm:pt modelId="{8847F43C-3977-4A59-AD89-66616DB8E6BC}">
      <dgm:prSet phldrT="[Text]"/>
      <dgm:spPr/>
      <dgm:t>
        <a:bodyPr/>
        <a:lstStyle/>
        <a:p>
          <a:r>
            <a:rPr lang="en-US" dirty="0" err="1" smtClean="0"/>
            <a:t>DisAdv</a:t>
          </a:r>
          <a:endParaRPr lang="en-US" dirty="0"/>
        </a:p>
      </dgm:t>
    </dgm:pt>
    <dgm:pt modelId="{CC01F122-BA25-4096-B46E-82C014F4B15E}" type="parTrans" cxnId="{CB0BAD28-D469-45DF-88D4-47808BE77EA1}">
      <dgm:prSet/>
      <dgm:spPr/>
      <dgm:t>
        <a:bodyPr/>
        <a:lstStyle/>
        <a:p>
          <a:endParaRPr lang="en-US"/>
        </a:p>
      </dgm:t>
    </dgm:pt>
    <dgm:pt modelId="{A8722753-08FE-46E1-A0B2-CB1E2B294626}" type="sibTrans" cxnId="{CB0BAD28-D469-45DF-88D4-47808BE77EA1}">
      <dgm:prSet/>
      <dgm:spPr/>
      <dgm:t>
        <a:bodyPr/>
        <a:lstStyle/>
        <a:p>
          <a:endParaRPr lang="en-US"/>
        </a:p>
      </dgm:t>
    </dgm:pt>
    <dgm:pt modelId="{60534403-CD0E-434F-A7CE-C923073687F8}" type="pres">
      <dgm:prSet presAssocID="{7E30149A-B7E2-440C-A483-3078F15E7A1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B6A50BC-1D11-46CB-8995-6F8F6663EE46}" type="pres">
      <dgm:prSet presAssocID="{1FC33228-6AAE-4284-8C8A-524527AB1777}" presName="root" presStyleCnt="0"/>
      <dgm:spPr/>
    </dgm:pt>
    <dgm:pt modelId="{5C2C78C9-AFAE-49EE-AC0E-33DDC0204936}" type="pres">
      <dgm:prSet presAssocID="{1FC33228-6AAE-4284-8C8A-524527AB1777}" presName="rootComposite" presStyleCnt="0"/>
      <dgm:spPr/>
    </dgm:pt>
    <dgm:pt modelId="{B346223D-47CB-47F7-9AA5-AFD02F6BC989}" type="pres">
      <dgm:prSet presAssocID="{1FC33228-6AAE-4284-8C8A-524527AB1777}" presName="rootText" presStyleLbl="node1" presStyleIdx="0" presStyleCnt="2"/>
      <dgm:spPr/>
      <dgm:t>
        <a:bodyPr/>
        <a:lstStyle/>
        <a:p>
          <a:endParaRPr lang="en-US"/>
        </a:p>
      </dgm:t>
    </dgm:pt>
    <dgm:pt modelId="{B81A2681-9BF5-4CD9-BB40-B6B410C413C9}" type="pres">
      <dgm:prSet presAssocID="{1FC33228-6AAE-4284-8C8A-524527AB1777}" presName="rootConnector" presStyleLbl="node1" presStyleIdx="0" presStyleCnt="2"/>
      <dgm:spPr/>
      <dgm:t>
        <a:bodyPr/>
        <a:lstStyle/>
        <a:p>
          <a:endParaRPr lang="en-US"/>
        </a:p>
      </dgm:t>
    </dgm:pt>
    <dgm:pt modelId="{2865F60C-FC04-4B0F-9BBA-EA165D47F352}" type="pres">
      <dgm:prSet presAssocID="{1FC33228-6AAE-4284-8C8A-524527AB1777}" presName="childShape" presStyleCnt="0"/>
      <dgm:spPr/>
    </dgm:pt>
    <dgm:pt modelId="{BC903920-5193-4DAF-AC5B-65780AC682F6}" type="pres">
      <dgm:prSet presAssocID="{CD793645-C41A-4363-AD62-6447594F003F}" presName="Name13" presStyleLbl="parChTrans1D2" presStyleIdx="0" presStyleCnt="4"/>
      <dgm:spPr/>
      <dgm:t>
        <a:bodyPr/>
        <a:lstStyle/>
        <a:p>
          <a:endParaRPr lang="en-US"/>
        </a:p>
      </dgm:t>
    </dgm:pt>
    <dgm:pt modelId="{124CE141-6144-48E3-A2F6-73868B3BD0B3}" type="pres">
      <dgm:prSet presAssocID="{FB9578E0-75C2-4C5D-8776-263E0095FB9E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0809EA-BCA1-42CE-B515-C2DCD6506F9A}" type="pres">
      <dgm:prSet presAssocID="{C9D9A3A4-1542-4DD2-AA7F-A1358906F379}" presName="Name13" presStyleLbl="parChTrans1D2" presStyleIdx="1" presStyleCnt="4"/>
      <dgm:spPr/>
      <dgm:t>
        <a:bodyPr/>
        <a:lstStyle/>
        <a:p>
          <a:endParaRPr lang="en-US"/>
        </a:p>
      </dgm:t>
    </dgm:pt>
    <dgm:pt modelId="{06F03394-B1E2-4A66-B2CC-0F2CDAEAC07C}" type="pres">
      <dgm:prSet presAssocID="{46A445A3-02BA-4B9E-8C7F-E351A5953522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9C07BE-43DA-49E9-8305-16790019294F}" type="pres">
      <dgm:prSet presAssocID="{68EA5846-4F2A-45B0-9EF2-7BE7B4AD796D}" presName="root" presStyleCnt="0"/>
      <dgm:spPr/>
    </dgm:pt>
    <dgm:pt modelId="{EA716CC2-A3AF-4429-98C7-967C21354C4B}" type="pres">
      <dgm:prSet presAssocID="{68EA5846-4F2A-45B0-9EF2-7BE7B4AD796D}" presName="rootComposite" presStyleCnt="0"/>
      <dgm:spPr/>
    </dgm:pt>
    <dgm:pt modelId="{6DD5E9D8-EBF4-4BB3-BEF8-25F55F92BD34}" type="pres">
      <dgm:prSet presAssocID="{68EA5846-4F2A-45B0-9EF2-7BE7B4AD796D}" presName="rootText" presStyleLbl="node1" presStyleIdx="1" presStyleCnt="2" custScaleX="124193"/>
      <dgm:spPr/>
      <dgm:t>
        <a:bodyPr/>
        <a:lstStyle/>
        <a:p>
          <a:endParaRPr lang="en-US"/>
        </a:p>
      </dgm:t>
    </dgm:pt>
    <dgm:pt modelId="{C6D62E50-AFAB-469D-B9FF-E6E25C933E1F}" type="pres">
      <dgm:prSet presAssocID="{68EA5846-4F2A-45B0-9EF2-7BE7B4AD796D}" presName="rootConnector" presStyleLbl="node1" presStyleIdx="1" presStyleCnt="2"/>
      <dgm:spPr/>
      <dgm:t>
        <a:bodyPr/>
        <a:lstStyle/>
        <a:p>
          <a:endParaRPr lang="en-US"/>
        </a:p>
      </dgm:t>
    </dgm:pt>
    <dgm:pt modelId="{BDC26344-DFDA-4BF0-BFB5-DD5F44E262AE}" type="pres">
      <dgm:prSet presAssocID="{68EA5846-4F2A-45B0-9EF2-7BE7B4AD796D}" presName="childShape" presStyleCnt="0"/>
      <dgm:spPr/>
    </dgm:pt>
    <dgm:pt modelId="{C59B9200-189D-43CC-BF0C-E9B99A5D3B9B}" type="pres">
      <dgm:prSet presAssocID="{9D82FBDC-0C29-4100-94D2-4DEDC7B1AA65}" presName="Name13" presStyleLbl="parChTrans1D2" presStyleIdx="2" presStyleCnt="4"/>
      <dgm:spPr/>
      <dgm:t>
        <a:bodyPr/>
        <a:lstStyle/>
        <a:p>
          <a:endParaRPr lang="en-US"/>
        </a:p>
      </dgm:t>
    </dgm:pt>
    <dgm:pt modelId="{8B81C837-4408-4BDD-9A35-5AEABCEE90F5}" type="pres">
      <dgm:prSet presAssocID="{859F3F53-3E46-47F0-83F0-BA8530BB618E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870192-A693-42B1-AD24-D8B98CE07EA7}" type="pres">
      <dgm:prSet presAssocID="{CC01F122-BA25-4096-B46E-82C014F4B15E}" presName="Name13" presStyleLbl="parChTrans1D2" presStyleIdx="3" presStyleCnt="4"/>
      <dgm:spPr/>
      <dgm:t>
        <a:bodyPr/>
        <a:lstStyle/>
        <a:p>
          <a:endParaRPr lang="en-US"/>
        </a:p>
      </dgm:t>
    </dgm:pt>
    <dgm:pt modelId="{CF152A19-B2B6-4A46-9E89-C631256E6FF0}" type="pres">
      <dgm:prSet presAssocID="{8847F43C-3977-4A59-AD89-66616DB8E6BC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D125C4-1A74-461A-9CB4-82631DDB2481}" srcId="{1FC33228-6AAE-4284-8C8A-524527AB1777}" destId="{46A445A3-02BA-4B9E-8C7F-E351A5953522}" srcOrd="1" destOrd="0" parTransId="{C9D9A3A4-1542-4DD2-AA7F-A1358906F379}" sibTransId="{FD34AEBD-AA13-4090-9DE7-F9803DEDA14E}"/>
    <dgm:cxn modelId="{B0392D8F-8D70-4BF3-976D-04F7BF06C281}" srcId="{68EA5846-4F2A-45B0-9EF2-7BE7B4AD796D}" destId="{859F3F53-3E46-47F0-83F0-BA8530BB618E}" srcOrd="0" destOrd="0" parTransId="{9D82FBDC-0C29-4100-94D2-4DEDC7B1AA65}" sibTransId="{3C500640-02C1-4887-B83E-1B90125855AE}"/>
    <dgm:cxn modelId="{CB0BAD28-D469-45DF-88D4-47808BE77EA1}" srcId="{68EA5846-4F2A-45B0-9EF2-7BE7B4AD796D}" destId="{8847F43C-3977-4A59-AD89-66616DB8E6BC}" srcOrd="1" destOrd="0" parTransId="{CC01F122-BA25-4096-B46E-82C014F4B15E}" sibTransId="{A8722753-08FE-46E1-A0B2-CB1E2B294626}"/>
    <dgm:cxn modelId="{EEFF52B6-2C59-49C8-A940-47CA12F5F1AD}" type="presOf" srcId="{46A445A3-02BA-4B9E-8C7F-E351A5953522}" destId="{06F03394-B1E2-4A66-B2CC-0F2CDAEAC07C}" srcOrd="0" destOrd="0" presId="urn:microsoft.com/office/officeart/2005/8/layout/hierarchy3"/>
    <dgm:cxn modelId="{2C2B89CD-64E2-4527-A062-57C16C8102CD}" type="presOf" srcId="{68EA5846-4F2A-45B0-9EF2-7BE7B4AD796D}" destId="{6DD5E9D8-EBF4-4BB3-BEF8-25F55F92BD34}" srcOrd="0" destOrd="0" presId="urn:microsoft.com/office/officeart/2005/8/layout/hierarchy3"/>
    <dgm:cxn modelId="{E752921E-D6E8-4094-9DD4-F5F023554A95}" type="presOf" srcId="{CC01F122-BA25-4096-B46E-82C014F4B15E}" destId="{AF870192-A693-42B1-AD24-D8B98CE07EA7}" srcOrd="0" destOrd="0" presId="urn:microsoft.com/office/officeart/2005/8/layout/hierarchy3"/>
    <dgm:cxn modelId="{B6BAF4B2-CB83-41AF-BCCB-56206F9714C4}" srcId="{7E30149A-B7E2-440C-A483-3078F15E7A1D}" destId="{68EA5846-4F2A-45B0-9EF2-7BE7B4AD796D}" srcOrd="1" destOrd="0" parTransId="{29D29AAB-4FBA-4857-9864-92C282092F81}" sibTransId="{633F8EE8-5162-4406-A1E1-6E29E9F910FE}"/>
    <dgm:cxn modelId="{04C0D360-4B5C-4E9C-A0C9-68C0D26A0365}" srcId="{1FC33228-6AAE-4284-8C8A-524527AB1777}" destId="{FB9578E0-75C2-4C5D-8776-263E0095FB9E}" srcOrd="0" destOrd="0" parTransId="{CD793645-C41A-4363-AD62-6447594F003F}" sibTransId="{52D626FA-FCB0-4EDC-A5AE-FF93B4E89E1A}"/>
    <dgm:cxn modelId="{D06A059D-C962-4CCA-A3AD-5D198719B01F}" type="presOf" srcId="{68EA5846-4F2A-45B0-9EF2-7BE7B4AD796D}" destId="{C6D62E50-AFAB-469D-B9FF-E6E25C933E1F}" srcOrd="1" destOrd="0" presId="urn:microsoft.com/office/officeart/2005/8/layout/hierarchy3"/>
    <dgm:cxn modelId="{58410D99-EB7B-4DD9-A928-9EF96D233CAB}" type="presOf" srcId="{7E30149A-B7E2-440C-A483-3078F15E7A1D}" destId="{60534403-CD0E-434F-A7CE-C923073687F8}" srcOrd="0" destOrd="0" presId="urn:microsoft.com/office/officeart/2005/8/layout/hierarchy3"/>
    <dgm:cxn modelId="{6C0AFFCF-19AD-48F7-A631-B4C3E3C7968A}" type="presOf" srcId="{C9D9A3A4-1542-4DD2-AA7F-A1358906F379}" destId="{900809EA-BCA1-42CE-B515-C2DCD6506F9A}" srcOrd="0" destOrd="0" presId="urn:microsoft.com/office/officeart/2005/8/layout/hierarchy3"/>
    <dgm:cxn modelId="{257E1F14-0AFA-403E-9C76-561E427213B4}" type="presOf" srcId="{859F3F53-3E46-47F0-83F0-BA8530BB618E}" destId="{8B81C837-4408-4BDD-9A35-5AEABCEE90F5}" srcOrd="0" destOrd="0" presId="urn:microsoft.com/office/officeart/2005/8/layout/hierarchy3"/>
    <dgm:cxn modelId="{E8FBF939-485A-4936-A254-BB6E8DBC19C9}" type="presOf" srcId="{1FC33228-6AAE-4284-8C8A-524527AB1777}" destId="{B81A2681-9BF5-4CD9-BB40-B6B410C413C9}" srcOrd="1" destOrd="0" presId="urn:microsoft.com/office/officeart/2005/8/layout/hierarchy3"/>
    <dgm:cxn modelId="{7FCA7957-3ECD-43AD-932A-80641361B120}" type="presOf" srcId="{CD793645-C41A-4363-AD62-6447594F003F}" destId="{BC903920-5193-4DAF-AC5B-65780AC682F6}" srcOrd="0" destOrd="0" presId="urn:microsoft.com/office/officeart/2005/8/layout/hierarchy3"/>
    <dgm:cxn modelId="{0BBF5E73-3F55-4631-825E-9817589DBD3D}" type="presOf" srcId="{FB9578E0-75C2-4C5D-8776-263E0095FB9E}" destId="{124CE141-6144-48E3-A2F6-73868B3BD0B3}" srcOrd="0" destOrd="0" presId="urn:microsoft.com/office/officeart/2005/8/layout/hierarchy3"/>
    <dgm:cxn modelId="{98D258C9-C919-46BD-9E28-8245C1070FCB}" srcId="{7E30149A-B7E2-440C-A483-3078F15E7A1D}" destId="{1FC33228-6AAE-4284-8C8A-524527AB1777}" srcOrd="0" destOrd="0" parTransId="{BCAC1A3B-1E70-4373-B811-E6E176EE0BE9}" sibTransId="{ED694782-9726-40B3-B6EB-199C50C4DD92}"/>
    <dgm:cxn modelId="{09B4821B-E569-4124-A73F-11343E62645E}" type="presOf" srcId="{9D82FBDC-0C29-4100-94D2-4DEDC7B1AA65}" destId="{C59B9200-189D-43CC-BF0C-E9B99A5D3B9B}" srcOrd="0" destOrd="0" presId="urn:microsoft.com/office/officeart/2005/8/layout/hierarchy3"/>
    <dgm:cxn modelId="{0E0BF456-95B3-4BBF-9A4F-3D12D147DDA4}" type="presOf" srcId="{8847F43C-3977-4A59-AD89-66616DB8E6BC}" destId="{CF152A19-B2B6-4A46-9E89-C631256E6FF0}" srcOrd="0" destOrd="0" presId="urn:microsoft.com/office/officeart/2005/8/layout/hierarchy3"/>
    <dgm:cxn modelId="{0BBDEE43-05E5-4756-9904-62E28003B808}" type="presOf" srcId="{1FC33228-6AAE-4284-8C8A-524527AB1777}" destId="{B346223D-47CB-47F7-9AA5-AFD02F6BC989}" srcOrd="0" destOrd="0" presId="urn:microsoft.com/office/officeart/2005/8/layout/hierarchy3"/>
    <dgm:cxn modelId="{A2653504-A431-4748-895B-35338ACAFCC5}" type="presParOf" srcId="{60534403-CD0E-434F-A7CE-C923073687F8}" destId="{FB6A50BC-1D11-46CB-8995-6F8F6663EE46}" srcOrd="0" destOrd="0" presId="urn:microsoft.com/office/officeart/2005/8/layout/hierarchy3"/>
    <dgm:cxn modelId="{FED17650-9D64-452F-8868-9E81FDE5AB55}" type="presParOf" srcId="{FB6A50BC-1D11-46CB-8995-6F8F6663EE46}" destId="{5C2C78C9-AFAE-49EE-AC0E-33DDC0204936}" srcOrd="0" destOrd="0" presId="urn:microsoft.com/office/officeart/2005/8/layout/hierarchy3"/>
    <dgm:cxn modelId="{42E3A4F3-EDF0-48FE-9DC7-4061C6D9DA02}" type="presParOf" srcId="{5C2C78C9-AFAE-49EE-AC0E-33DDC0204936}" destId="{B346223D-47CB-47F7-9AA5-AFD02F6BC989}" srcOrd="0" destOrd="0" presId="urn:microsoft.com/office/officeart/2005/8/layout/hierarchy3"/>
    <dgm:cxn modelId="{3C9C1EBE-AF86-4692-942D-427D9A5E8D41}" type="presParOf" srcId="{5C2C78C9-AFAE-49EE-AC0E-33DDC0204936}" destId="{B81A2681-9BF5-4CD9-BB40-B6B410C413C9}" srcOrd="1" destOrd="0" presId="urn:microsoft.com/office/officeart/2005/8/layout/hierarchy3"/>
    <dgm:cxn modelId="{ABCAF0E7-9724-4259-9FA1-90E08B12E052}" type="presParOf" srcId="{FB6A50BC-1D11-46CB-8995-6F8F6663EE46}" destId="{2865F60C-FC04-4B0F-9BBA-EA165D47F352}" srcOrd="1" destOrd="0" presId="urn:microsoft.com/office/officeart/2005/8/layout/hierarchy3"/>
    <dgm:cxn modelId="{1FDFBFC4-DF9D-41B4-ADDC-6EC42F00C70C}" type="presParOf" srcId="{2865F60C-FC04-4B0F-9BBA-EA165D47F352}" destId="{BC903920-5193-4DAF-AC5B-65780AC682F6}" srcOrd="0" destOrd="0" presId="urn:microsoft.com/office/officeart/2005/8/layout/hierarchy3"/>
    <dgm:cxn modelId="{7051AED5-CC9E-4CF0-9625-ACD2FD0E26BB}" type="presParOf" srcId="{2865F60C-FC04-4B0F-9BBA-EA165D47F352}" destId="{124CE141-6144-48E3-A2F6-73868B3BD0B3}" srcOrd="1" destOrd="0" presId="urn:microsoft.com/office/officeart/2005/8/layout/hierarchy3"/>
    <dgm:cxn modelId="{2953E0C8-D88C-4262-86B7-5FF68F9E99E1}" type="presParOf" srcId="{2865F60C-FC04-4B0F-9BBA-EA165D47F352}" destId="{900809EA-BCA1-42CE-B515-C2DCD6506F9A}" srcOrd="2" destOrd="0" presId="urn:microsoft.com/office/officeart/2005/8/layout/hierarchy3"/>
    <dgm:cxn modelId="{F094DB0B-FDE8-4B7C-A7C5-ABD1F5F3DA27}" type="presParOf" srcId="{2865F60C-FC04-4B0F-9BBA-EA165D47F352}" destId="{06F03394-B1E2-4A66-B2CC-0F2CDAEAC07C}" srcOrd="3" destOrd="0" presId="urn:microsoft.com/office/officeart/2005/8/layout/hierarchy3"/>
    <dgm:cxn modelId="{D07DF98C-99E2-4321-9A91-DDE39845EA29}" type="presParOf" srcId="{60534403-CD0E-434F-A7CE-C923073687F8}" destId="{389C07BE-43DA-49E9-8305-16790019294F}" srcOrd="1" destOrd="0" presId="urn:microsoft.com/office/officeart/2005/8/layout/hierarchy3"/>
    <dgm:cxn modelId="{70DEA2FC-185D-4C0D-A3FE-E336603646C7}" type="presParOf" srcId="{389C07BE-43DA-49E9-8305-16790019294F}" destId="{EA716CC2-A3AF-4429-98C7-967C21354C4B}" srcOrd="0" destOrd="0" presId="urn:microsoft.com/office/officeart/2005/8/layout/hierarchy3"/>
    <dgm:cxn modelId="{F613F64E-7E13-4A07-B875-B8EAD3D970F4}" type="presParOf" srcId="{EA716CC2-A3AF-4429-98C7-967C21354C4B}" destId="{6DD5E9D8-EBF4-4BB3-BEF8-25F55F92BD34}" srcOrd="0" destOrd="0" presId="urn:microsoft.com/office/officeart/2005/8/layout/hierarchy3"/>
    <dgm:cxn modelId="{B8A1264E-7147-46B3-B8A2-219C53776B05}" type="presParOf" srcId="{EA716CC2-A3AF-4429-98C7-967C21354C4B}" destId="{C6D62E50-AFAB-469D-B9FF-E6E25C933E1F}" srcOrd="1" destOrd="0" presId="urn:microsoft.com/office/officeart/2005/8/layout/hierarchy3"/>
    <dgm:cxn modelId="{0AF36E75-5D90-4A11-B7E7-0656B1306636}" type="presParOf" srcId="{389C07BE-43DA-49E9-8305-16790019294F}" destId="{BDC26344-DFDA-4BF0-BFB5-DD5F44E262AE}" srcOrd="1" destOrd="0" presId="urn:microsoft.com/office/officeart/2005/8/layout/hierarchy3"/>
    <dgm:cxn modelId="{39208EA9-1B71-442A-AC04-30FF5881D395}" type="presParOf" srcId="{BDC26344-DFDA-4BF0-BFB5-DD5F44E262AE}" destId="{C59B9200-189D-43CC-BF0C-E9B99A5D3B9B}" srcOrd="0" destOrd="0" presId="urn:microsoft.com/office/officeart/2005/8/layout/hierarchy3"/>
    <dgm:cxn modelId="{8D63A49D-63AF-44B9-9BDB-6804CBFB04F6}" type="presParOf" srcId="{BDC26344-DFDA-4BF0-BFB5-DD5F44E262AE}" destId="{8B81C837-4408-4BDD-9A35-5AEABCEE90F5}" srcOrd="1" destOrd="0" presId="urn:microsoft.com/office/officeart/2005/8/layout/hierarchy3"/>
    <dgm:cxn modelId="{04775E81-711D-406E-AEB7-E8729F317AD5}" type="presParOf" srcId="{BDC26344-DFDA-4BF0-BFB5-DD5F44E262AE}" destId="{AF870192-A693-42B1-AD24-D8B98CE07EA7}" srcOrd="2" destOrd="0" presId="urn:microsoft.com/office/officeart/2005/8/layout/hierarchy3"/>
    <dgm:cxn modelId="{A1438C9D-D9DD-4CC8-9093-8F8202BF6773}" type="presParOf" srcId="{BDC26344-DFDA-4BF0-BFB5-DD5F44E262AE}" destId="{CF152A19-B2B6-4A46-9E89-C631256E6FF0}" srcOrd="3" destOrd="0" presId="urn:microsoft.com/office/officeart/2005/8/layout/hierarchy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BFF9-FCB8-41C8-8760-01D6E0529A68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BF1F-4B3F-4B48-90D1-09209225C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BFF9-FCB8-41C8-8760-01D6E0529A68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BF1F-4B3F-4B48-90D1-09209225C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BFF9-FCB8-41C8-8760-01D6E0529A68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BF1F-4B3F-4B48-90D1-09209225C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BFF9-FCB8-41C8-8760-01D6E0529A68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BF1F-4B3F-4B48-90D1-09209225C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BFF9-FCB8-41C8-8760-01D6E0529A68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BF1F-4B3F-4B48-90D1-09209225C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BFF9-FCB8-41C8-8760-01D6E0529A68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BF1F-4B3F-4B48-90D1-09209225C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BFF9-FCB8-41C8-8760-01D6E0529A68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BF1F-4B3F-4B48-90D1-09209225C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BFF9-FCB8-41C8-8760-01D6E0529A68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BF1F-4B3F-4B48-90D1-09209225C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BFF9-FCB8-41C8-8760-01D6E0529A68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BF1F-4B3F-4B48-90D1-09209225C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BFF9-FCB8-41C8-8760-01D6E0529A68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0BF1F-4B3F-4B48-90D1-09209225C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BFF9-FCB8-41C8-8760-01D6E0529A68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320BF1F-4B3F-4B48-90D1-09209225CB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04BFF9-FCB8-41C8-8760-01D6E0529A68}" type="datetimeFigureOut">
              <a:rPr lang="en-US" smtClean="0"/>
              <a:pPr/>
              <a:t>2/22/2012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320BF1F-4B3F-4B48-90D1-09209225CB2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and </a:t>
            </a:r>
            <a:br>
              <a:rPr lang="en-US" dirty="0" smtClean="0"/>
            </a:br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0"/>
            <a:ext cx="7854696" cy="1752600"/>
          </a:xfrm>
        </p:spPr>
        <p:txBody>
          <a:bodyPr/>
          <a:lstStyle/>
          <a:p>
            <a:r>
              <a:rPr lang="en-US" dirty="0" smtClean="0"/>
              <a:t>Theoretical Segment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graphicFrame>
        <p:nvGraphicFramePr>
          <p:cNvPr id="205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46225" y="1828800"/>
          <a:ext cx="6332538" cy="3665538"/>
        </p:xfrm>
        <a:graphic>
          <a:graphicData uri="http://schemas.openxmlformats.org/presentationml/2006/ole">
            <p:oleObj spid="_x0000_s2050" name="MS Org Chart" r:id="rId3" imgW="6330600" imgH="3663720" progId="">
              <p:embed followColorScheme="full"/>
            </p:oleObj>
          </a:graphicData>
        </a:graphic>
      </p:graphicFrame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609600" y="4351338"/>
            <a:ext cx="2514600" cy="13142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5342" tIns="42672" rIns="85342" bIns="42672"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400" b="1" dirty="0"/>
              <a:t>Examples:</a:t>
            </a:r>
          </a:p>
          <a:p>
            <a:pPr marL="342900" indent="-342900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400" b="1" dirty="0"/>
              <a:t>Marital Status</a:t>
            </a:r>
          </a:p>
          <a:p>
            <a:pPr marL="342900" indent="-342900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400" b="1" dirty="0"/>
              <a:t>Political Party</a:t>
            </a:r>
          </a:p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400" b="1" dirty="0"/>
              <a:t>Eye Color</a:t>
            </a:r>
          </a:p>
          <a:p>
            <a:pPr marL="342900" indent="-342900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400" b="1" dirty="0"/>
              <a:t>      (Defined categories)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200400" y="5545137"/>
            <a:ext cx="2286000" cy="1098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5342" tIns="42672" rIns="85342" bIns="42672"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400" b="1" dirty="0"/>
              <a:t>Examples:</a:t>
            </a:r>
          </a:p>
          <a:p>
            <a:pPr marL="342900" indent="-342900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400" b="1" dirty="0"/>
              <a:t>Number of Children</a:t>
            </a:r>
          </a:p>
          <a:p>
            <a:pPr marL="342900" indent="-342900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400" b="1" dirty="0"/>
              <a:t>Defects per hour</a:t>
            </a:r>
          </a:p>
          <a:p>
            <a:pPr marL="342900" indent="-342900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400" b="1" dirty="0"/>
              <a:t>      (Counted items)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5638800" y="5545137"/>
            <a:ext cx="2743200" cy="10987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5342" tIns="42672" rIns="85342" bIns="42672">
            <a:spAutoFit/>
          </a:bodyPr>
          <a:lstStyle/>
          <a:p>
            <a:pPr marL="342900" indent="-342900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400" b="1"/>
              <a:t>Examples:</a:t>
            </a:r>
          </a:p>
          <a:p>
            <a:pPr marL="342900" indent="-342900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400" b="1"/>
              <a:t>Weight</a:t>
            </a:r>
          </a:p>
          <a:p>
            <a:pPr marL="342900" indent="-342900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400" b="1"/>
              <a:t>Voltage</a:t>
            </a:r>
          </a:p>
          <a:p>
            <a:pPr marL="342900" indent="-342900"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400" b="1"/>
              <a:t>    (Measured characteristics)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Berdasarkan</a:t>
            </a:r>
            <a:r>
              <a:rPr lang="en-US" dirty="0" smtClean="0"/>
              <a:t> mode response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responden</a:t>
            </a:r>
            <a:endParaRPr lang="en-US" dirty="0" smtClean="0"/>
          </a:p>
          <a:p>
            <a:pPr lvl="1"/>
            <a:r>
              <a:rPr lang="en-US" dirty="0" smtClean="0"/>
              <a:t>Reliable primary modes</a:t>
            </a:r>
          </a:p>
          <a:p>
            <a:pPr lvl="2"/>
            <a:r>
              <a:rPr lang="en-US" sz="2000" dirty="0" smtClean="0"/>
              <a:t>Personal interview. ex : Pizza Hut</a:t>
            </a:r>
          </a:p>
          <a:p>
            <a:pPr lvl="2"/>
            <a:r>
              <a:rPr lang="en-US" sz="2000" dirty="0" smtClean="0"/>
              <a:t>Telephone interview, ex : speedy</a:t>
            </a:r>
          </a:p>
          <a:p>
            <a:pPr lvl="2"/>
            <a:r>
              <a:rPr lang="en-US" sz="2000" dirty="0" smtClean="0"/>
              <a:t>Mail survey, ex : </a:t>
            </a:r>
            <a:r>
              <a:rPr lang="en-US" sz="2000" dirty="0" err="1" smtClean="0"/>
              <a:t>Badak</a:t>
            </a:r>
            <a:r>
              <a:rPr lang="en-US" sz="2000" dirty="0" smtClean="0"/>
              <a:t> LNG internal questionnaires</a:t>
            </a:r>
            <a:endParaRPr lang="en-US" dirty="0" smtClean="0"/>
          </a:p>
          <a:p>
            <a:pPr lvl="1"/>
            <a:r>
              <a:rPr lang="en-US" dirty="0" smtClean="0"/>
              <a:t>Less reliable self-selection modes</a:t>
            </a:r>
          </a:p>
          <a:p>
            <a:pPr lvl="2"/>
            <a:r>
              <a:rPr lang="en-US" dirty="0" smtClean="0"/>
              <a:t>Television survey</a:t>
            </a:r>
          </a:p>
          <a:p>
            <a:pPr lvl="2"/>
            <a:r>
              <a:rPr lang="en-US" dirty="0" smtClean="0"/>
              <a:t>Internet survey, ex : </a:t>
            </a:r>
            <a:r>
              <a:rPr lang="en-US" dirty="0" err="1" smtClean="0"/>
              <a:t>fb</a:t>
            </a:r>
            <a:r>
              <a:rPr lang="en-US" dirty="0" smtClean="0"/>
              <a:t> mobile, </a:t>
            </a:r>
            <a:r>
              <a:rPr lang="en-US" dirty="0" err="1" smtClean="0"/>
              <a:t>ebuddy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Printed survey on newspapers and magazines</a:t>
            </a:r>
          </a:p>
          <a:p>
            <a:pPr lvl="2"/>
            <a:r>
              <a:rPr lang="en-US" dirty="0" smtClean="0"/>
              <a:t>Product or service questionnaires, ex : </a:t>
            </a:r>
            <a:r>
              <a:rPr lang="en-US" dirty="0" err="1" smtClean="0"/>
              <a:t>survei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Advantage and Disadvantage </a:t>
            </a:r>
            <a:br>
              <a:rPr lang="en-US" dirty="0" smtClean="0"/>
            </a:br>
            <a:r>
              <a:rPr lang="en-US" dirty="0" smtClean="0"/>
              <a:t>Mode Response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905000" y="3429000"/>
            <a:ext cx="21336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&gt; Valid</a:t>
            </a:r>
          </a:p>
          <a:p>
            <a:r>
              <a:rPr lang="en-US" sz="2400" dirty="0" smtClean="0"/>
              <a:t>&gt; Reliable</a:t>
            </a:r>
          </a:p>
          <a:p>
            <a:r>
              <a:rPr lang="en-US" sz="2400" dirty="0" smtClean="0"/>
              <a:t>…..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05000" y="5029200"/>
            <a:ext cx="21336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&gt; </a:t>
            </a:r>
            <a:r>
              <a:rPr lang="en-US" sz="2000" dirty="0" err="1" smtClean="0"/>
              <a:t>Konsumsi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endParaRPr lang="en-US" sz="2000" dirty="0" smtClean="0"/>
          </a:p>
          <a:p>
            <a:r>
              <a:rPr lang="en-US" sz="2000" dirty="0" smtClean="0"/>
              <a:t>&gt; </a:t>
            </a:r>
            <a:r>
              <a:rPr lang="en-US" sz="2000" dirty="0" err="1" smtClean="0"/>
              <a:t>Konsumsi</a:t>
            </a:r>
            <a:r>
              <a:rPr lang="en-US" sz="2000" dirty="0" smtClean="0"/>
              <a:t> interviewer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05400" y="5029200"/>
            <a:ext cx="21336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&lt; Valid</a:t>
            </a:r>
          </a:p>
          <a:p>
            <a:r>
              <a:rPr lang="en-US" sz="2400" dirty="0" smtClean="0"/>
              <a:t>&lt; Reliable</a:t>
            </a:r>
          </a:p>
          <a:p>
            <a:r>
              <a:rPr lang="en-US" sz="2400" dirty="0" smtClean="0"/>
              <a:t>…..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05400" y="3429000"/>
            <a:ext cx="21336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&lt; </a:t>
            </a:r>
            <a:r>
              <a:rPr lang="en-US" sz="2000" dirty="0" err="1" smtClean="0"/>
              <a:t>Konsumsi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endParaRPr lang="en-US" sz="2000" dirty="0" smtClean="0"/>
          </a:p>
          <a:p>
            <a:r>
              <a:rPr lang="en-US" sz="2000" dirty="0" smtClean="0"/>
              <a:t>&lt; </a:t>
            </a:r>
            <a:r>
              <a:rPr lang="en-US" sz="2000" dirty="0" err="1" smtClean="0"/>
              <a:t>Konsumsi</a:t>
            </a:r>
            <a:r>
              <a:rPr lang="en-US" sz="2000" dirty="0" smtClean="0"/>
              <a:t> interviewer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/>
              <a:t>Types of Sampling Methods</a:t>
            </a:r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1143000" y="4191000"/>
            <a:ext cx="0" cy="85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7162800" y="3733800"/>
            <a:ext cx="0" cy="85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>
            <a:off x="5410200" y="3733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2895600" y="4194175"/>
            <a:ext cx="0" cy="847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Line 8"/>
          <p:cNvSpPr>
            <a:spLocks noChangeShapeType="1"/>
          </p:cNvSpPr>
          <p:nvPr/>
        </p:nvSpPr>
        <p:spPr bwMode="auto">
          <a:xfrm>
            <a:off x="2133600" y="4191000"/>
            <a:ext cx="0" cy="161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1449388" y="5792788"/>
            <a:ext cx="1216025" cy="454025"/>
          </a:xfrm>
          <a:prstGeom prst="rect">
            <a:avLst/>
          </a:prstGeom>
          <a:solidFill>
            <a:srgbClr val="FFE575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b="1">
                <a:solidFill>
                  <a:srgbClr val="000066"/>
                </a:solidFill>
                <a:latin typeface="Times New Roman" charset="0"/>
              </a:rPr>
              <a:t>Quota</a:t>
            </a:r>
          </a:p>
        </p:txBody>
      </p: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609600" y="1828800"/>
            <a:ext cx="80200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3657600" y="1828800"/>
            <a:ext cx="1600200" cy="528638"/>
          </a:xfrm>
          <a:prstGeom prst="rect">
            <a:avLst/>
          </a:prstGeom>
          <a:solidFill>
            <a:srgbClr val="FFCCCC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000066"/>
                </a:solidFill>
                <a:latin typeface="Times New Roman" charset="0"/>
              </a:rPr>
              <a:t>Samples</a:t>
            </a:r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>
            <a:off x="44196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1905000" y="2819400"/>
            <a:ext cx="541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>
            <a:off x="1905000" y="2819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52" name="Rectangle 16"/>
          <p:cNvSpPr>
            <a:spLocks noChangeArrowheads="1"/>
          </p:cNvSpPr>
          <p:nvPr/>
        </p:nvSpPr>
        <p:spPr bwMode="auto">
          <a:xfrm>
            <a:off x="609600" y="3429000"/>
            <a:ext cx="3124200" cy="784225"/>
          </a:xfrm>
          <a:prstGeom prst="rect">
            <a:avLst/>
          </a:prstGeom>
          <a:solidFill>
            <a:srgbClr val="FFE575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800" b="1">
                <a:solidFill>
                  <a:srgbClr val="000066"/>
                </a:solidFill>
                <a:latin typeface="Times New Roman" charset="0"/>
              </a:rPr>
              <a:t>Non-Probability Samples</a:t>
            </a:r>
          </a:p>
        </p:txBody>
      </p:sp>
      <p:sp>
        <p:nvSpPr>
          <p:cNvPr id="65553" name="Rectangle 17"/>
          <p:cNvSpPr>
            <a:spLocks noChangeArrowheads="1"/>
          </p:cNvSpPr>
          <p:nvPr/>
        </p:nvSpPr>
        <p:spPr bwMode="auto">
          <a:xfrm>
            <a:off x="304800" y="5029200"/>
            <a:ext cx="1676400" cy="466725"/>
          </a:xfrm>
          <a:prstGeom prst="rect">
            <a:avLst/>
          </a:prstGeom>
          <a:solidFill>
            <a:srgbClr val="FFE575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0066"/>
                </a:solidFill>
                <a:latin typeface="Times New Roman" charset="0"/>
              </a:rPr>
              <a:t>Judgement</a:t>
            </a:r>
          </a:p>
        </p:txBody>
      </p:sp>
      <p:sp>
        <p:nvSpPr>
          <p:cNvPr id="65554" name="Rectangle 18"/>
          <p:cNvSpPr>
            <a:spLocks noChangeArrowheads="1"/>
          </p:cNvSpPr>
          <p:nvPr/>
        </p:nvSpPr>
        <p:spPr bwMode="auto">
          <a:xfrm>
            <a:off x="2438400" y="5029200"/>
            <a:ext cx="1219200" cy="466725"/>
          </a:xfrm>
          <a:prstGeom prst="rect">
            <a:avLst/>
          </a:prstGeom>
          <a:solidFill>
            <a:srgbClr val="FFE575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0066"/>
                </a:solidFill>
                <a:latin typeface="Times New Roman" charset="0"/>
              </a:rPr>
              <a:t>Chunk</a:t>
            </a:r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>
            <a:off x="7315200" y="2819400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56" name="Rectangle 20"/>
          <p:cNvSpPr>
            <a:spLocks noChangeArrowheads="1"/>
          </p:cNvSpPr>
          <p:nvPr/>
        </p:nvSpPr>
        <p:spPr bwMode="auto">
          <a:xfrm>
            <a:off x="5181600" y="3200400"/>
            <a:ext cx="3352800" cy="528638"/>
          </a:xfrm>
          <a:prstGeom prst="rect">
            <a:avLst/>
          </a:prstGeom>
          <a:solidFill>
            <a:srgbClr val="B2B2EC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000066"/>
                </a:solidFill>
                <a:latin typeface="Times New Roman" charset="0"/>
              </a:rPr>
              <a:t>Probability Samples</a:t>
            </a:r>
          </a:p>
        </p:txBody>
      </p:sp>
      <p:sp>
        <p:nvSpPr>
          <p:cNvPr id="65557" name="Rectangle 21"/>
          <p:cNvSpPr>
            <a:spLocks noChangeArrowheads="1"/>
          </p:cNvSpPr>
          <p:nvPr/>
        </p:nvSpPr>
        <p:spPr bwMode="auto">
          <a:xfrm>
            <a:off x="4495800" y="4343400"/>
            <a:ext cx="1371600" cy="758825"/>
          </a:xfrm>
          <a:prstGeom prst="rect">
            <a:avLst/>
          </a:prstGeom>
          <a:solidFill>
            <a:srgbClr val="B2B2EC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1">
                <a:solidFill>
                  <a:srgbClr val="000066"/>
                </a:solidFill>
                <a:latin typeface="Times New Roman" charset="0"/>
              </a:rPr>
              <a:t>Simple 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b="1">
                <a:solidFill>
                  <a:srgbClr val="000066"/>
                </a:solidFill>
                <a:latin typeface="Times New Roman" charset="0"/>
              </a:rPr>
              <a:t>Random</a:t>
            </a:r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>
            <a:off x="6096000" y="37338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59" name="Rectangle 23"/>
          <p:cNvSpPr>
            <a:spLocks noChangeArrowheads="1"/>
          </p:cNvSpPr>
          <p:nvPr/>
        </p:nvSpPr>
        <p:spPr bwMode="auto">
          <a:xfrm>
            <a:off x="5181600" y="5638800"/>
            <a:ext cx="1676400" cy="466725"/>
          </a:xfrm>
          <a:prstGeom prst="rect">
            <a:avLst/>
          </a:prstGeom>
          <a:solidFill>
            <a:srgbClr val="B2B2EC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0066"/>
                </a:solidFill>
                <a:latin typeface="Times New Roman" charset="0"/>
              </a:rPr>
              <a:t>Systematic</a:t>
            </a:r>
          </a:p>
        </p:txBody>
      </p:sp>
      <p:sp>
        <p:nvSpPr>
          <p:cNvPr id="65560" name="Rectangle 24"/>
          <p:cNvSpPr>
            <a:spLocks noChangeArrowheads="1"/>
          </p:cNvSpPr>
          <p:nvPr/>
        </p:nvSpPr>
        <p:spPr bwMode="auto">
          <a:xfrm>
            <a:off x="6629400" y="4572000"/>
            <a:ext cx="1447800" cy="466725"/>
          </a:xfrm>
          <a:prstGeom prst="rect">
            <a:avLst/>
          </a:prstGeom>
          <a:solidFill>
            <a:srgbClr val="B2B2EC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0066"/>
                </a:solidFill>
                <a:latin typeface="Times New Roman" charset="0"/>
              </a:rPr>
              <a:t>Stratified</a:t>
            </a:r>
          </a:p>
        </p:txBody>
      </p:sp>
      <p:sp>
        <p:nvSpPr>
          <p:cNvPr id="65561" name="Rectangle 25"/>
          <p:cNvSpPr>
            <a:spLocks noChangeArrowheads="1"/>
          </p:cNvSpPr>
          <p:nvPr/>
        </p:nvSpPr>
        <p:spPr bwMode="auto">
          <a:xfrm>
            <a:off x="7620000" y="5257800"/>
            <a:ext cx="1219200" cy="466725"/>
          </a:xfrm>
          <a:prstGeom prst="rect">
            <a:avLst/>
          </a:prstGeom>
          <a:solidFill>
            <a:srgbClr val="B2B2EC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0066"/>
                </a:solidFill>
                <a:latin typeface="Times New Roman" charset="0"/>
              </a:rPr>
              <a:t>Cluster</a:t>
            </a:r>
          </a:p>
        </p:txBody>
      </p:sp>
      <p:sp>
        <p:nvSpPr>
          <p:cNvPr id="65562" name="Line 26"/>
          <p:cNvSpPr>
            <a:spLocks noChangeShapeType="1"/>
          </p:cNvSpPr>
          <p:nvPr/>
        </p:nvSpPr>
        <p:spPr bwMode="auto">
          <a:xfrm>
            <a:off x="8305800" y="3736975"/>
            <a:ext cx="0" cy="153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Sampling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Subjects of the sample are chosen based on known probabilities</a:t>
            </a:r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1371600" y="4648200"/>
            <a:ext cx="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8001000" y="4648200"/>
            <a:ext cx="0" cy="85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4572000" y="3889375"/>
            <a:ext cx="0" cy="758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1371600" y="4648200"/>
            <a:ext cx="662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2819400" y="3352800"/>
            <a:ext cx="3352800" cy="528638"/>
          </a:xfrm>
          <a:prstGeom prst="rect">
            <a:avLst/>
          </a:prstGeom>
          <a:solidFill>
            <a:srgbClr val="B2B2EC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>
                <a:solidFill>
                  <a:srgbClr val="000066"/>
                </a:solidFill>
                <a:latin typeface="Times New Roman" charset="0"/>
              </a:rPr>
              <a:t>Probability Samples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685800" y="5334000"/>
            <a:ext cx="1371600" cy="758825"/>
          </a:xfrm>
          <a:prstGeom prst="rect">
            <a:avLst/>
          </a:prstGeom>
          <a:solidFill>
            <a:srgbClr val="B2B2EC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1">
                <a:solidFill>
                  <a:srgbClr val="000066"/>
                </a:solidFill>
                <a:latin typeface="Times New Roman" charset="0"/>
              </a:rPr>
              <a:t>Simple 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b="1">
                <a:solidFill>
                  <a:srgbClr val="000066"/>
                </a:solidFill>
                <a:latin typeface="Times New Roman" charset="0"/>
              </a:rPr>
              <a:t>Random</a:t>
            </a:r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6096000" y="4648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2895600" y="5486400"/>
            <a:ext cx="1676400" cy="466725"/>
          </a:xfrm>
          <a:prstGeom prst="rect">
            <a:avLst/>
          </a:prstGeom>
          <a:solidFill>
            <a:srgbClr val="B2B2EC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0066"/>
                </a:solidFill>
                <a:latin typeface="Times New Roman" charset="0"/>
              </a:rPr>
              <a:t>Systematic</a:t>
            </a:r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3810000" y="46482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5486400" y="5486400"/>
            <a:ext cx="1447800" cy="466725"/>
          </a:xfrm>
          <a:prstGeom prst="rect">
            <a:avLst/>
          </a:prstGeom>
          <a:solidFill>
            <a:srgbClr val="B2B2EC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0066"/>
                </a:solidFill>
                <a:latin typeface="Times New Roman" charset="0"/>
              </a:rPr>
              <a:t>Stratified</a:t>
            </a: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7467600" y="5486400"/>
            <a:ext cx="1219200" cy="466725"/>
          </a:xfrm>
          <a:prstGeom prst="rect">
            <a:avLst/>
          </a:prstGeom>
          <a:solidFill>
            <a:srgbClr val="B2B2EC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0066"/>
                </a:solidFill>
                <a:latin typeface="Times New Roman" charset="0"/>
              </a:rPr>
              <a:t>Cluster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5323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Decide on sample size: </a:t>
            </a:r>
            <a:r>
              <a:rPr lang="en-US" dirty="0">
                <a:solidFill>
                  <a:schemeClr val="hlink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dirty="0"/>
              <a:t>Divide frame of N individuals into groups of </a:t>
            </a:r>
            <a:r>
              <a:rPr lang="en-US" dirty="0">
                <a:solidFill>
                  <a:srgbClr val="DCB200"/>
                </a:solidFill>
              </a:rPr>
              <a:t>k</a:t>
            </a:r>
            <a:r>
              <a:rPr lang="en-US" dirty="0"/>
              <a:t> individuals:  </a:t>
            </a:r>
            <a:r>
              <a:rPr lang="en-US" dirty="0" smtClean="0">
                <a:solidFill>
                  <a:srgbClr val="DCB200"/>
                </a:solidFill>
              </a:rPr>
              <a:t>k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folHlink"/>
                </a:solidFill>
              </a:rPr>
              <a:t>N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hlink"/>
                </a:solidFill>
              </a:rPr>
              <a:t>n</a:t>
            </a:r>
            <a:endParaRPr lang="en-US" dirty="0">
              <a:solidFill>
                <a:schemeClr val="hlink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/>
              <a:t>Randomly select one individual from the 1</a:t>
            </a:r>
            <a:r>
              <a:rPr lang="en-US" baseline="30000" dirty="0"/>
              <a:t>st</a:t>
            </a:r>
            <a:r>
              <a:rPr lang="en-US" dirty="0"/>
              <a:t> group </a:t>
            </a:r>
          </a:p>
          <a:p>
            <a:pPr>
              <a:lnSpc>
                <a:spcPct val="110000"/>
              </a:lnSpc>
            </a:pPr>
            <a:r>
              <a:rPr lang="en-US" dirty="0"/>
              <a:t>Select every k-</a:t>
            </a:r>
            <a:r>
              <a:rPr lang="en-US" dirty="0" err="1"/>
              <a:t>th</a:t>
            </a:r>
            <a:r>
              <a:rPr lang="en-US" dirty="0"/>
              <a:t> individual thereafter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/>
              <a:t>Systematic Samples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828800" y="4065074"/>
            <a:ext cx="6345238" cy="2499243"/>
            <a:chOff x="1187" y="2515"/>
            <a:chExt cx="3997" cy="1954"/>
          </a:xfrm>
        </p:grpSpPr>
        <p:sp>
          <p:nvSpPr>
            <p:cNvPr id="70663" name="Line 7"/>
            <p:cNvSpPr>
              <a:spLocks noChangeShapeType="1"/>
            </p:cNvSpPr>
            <p:nvPr/>
          </p:nvSpPr>
          <p:spPr bwMode="auto">
            <a:xfrm flipV="1">
              <a:off x="2736" y="3216"/>
              <a:ext cx="304" cy="432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187" y="2515"/>
              <a:ext cx="3997" cy="1954"/>
              <a:chOff x="1187" y="2515"/>
              <a:chExt cx="3997" cy="1954"/>
            </a:xfrm>
          </p:grpSpPr>
          <p:sp>
            <p:nvSpPr>
              <p:cNvPr id="70667" name="Rectangle 11"/>
              <p:cNvSpPr>
                <a:spLocks noChangeArrowheads="1"/>
              </p:cNvSpPr>
              <p:nvPr/>
            </p:nvSpPr>
            <p:spPr bwMode="auto">
              <a:xfrm>
                <a:off x="3120" y="3024"/>
                <a:ext cx="2064" cy="129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1187" y="2515"/>
                <a:ext cx="3907" cy="1954"/>
                <a:chOff x="1187" y="2515"/>
                <a:chExt cx="3907" cy="1954"/>
              </a:xfrm>
            </p:grpSpPr>
            <p:graphicFrame>
              <p:nvGraphicFramePr>
                <p:cNvPr id="70666" name="Object 10">
                  <a:hlinkClick r:id="" action="ppaction://ole?verb=0"/>
                </p:cNvPr>
                <p:cNvGraphicFramePr>
                  <a:graphicFrameLocks/>
                </p:cNvGraphicFramePr>
                <p:nvPr/>
              </p:nvGraphicFramePr>
              <p:xfrm>
                <a:off x="1955" y="2515"/>
                <a:ext cx="1440" cy="992"/>
              </p:xfrm>
              <a:graphic>
                <a:graphicData uri="http://schemas.openxmlformats.org/presentationml/2006/ole">
                  <p:oleObj spid="_x0000_s5122" name="Clip" r:id="rId3" imgW="2322360" imgH="1420560" progId="">
                    <p:embed/>
                  </p:oleObj>
                </a:graphicData>
              </a:graphic>
            </p:graphicFrame>
            <p:pic>
              <p:nvPicPr>
                <p:cNvPr id="70661" name="Picture 5" descr="D:\courses\prenhall\SMUME\pop-sam.gif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216" y="3096"/>
                  <a:ext cx="1878" cy="1176"/>
                </a:xfrm>
                <a:prstGeom prst="rect">
                  <a:avLst/>
                </a:prstGeom>
                <a:noFill/>
              </p:spPr>
            </p:pic>
            <p:sp>
              <p:nvSpPr>
                <p:cNvPr id="70662" name="Rectangle 6"/>
                <p:cNvSpPr>
                  <a:spLocks noChangeArrowheads="1"/>
                </p:cNvSpPr>
                <p:nvPr/>
              </p:nvSpPr>
              <p:spPr bwMode="auto">
                <a:xfrm>
                  <a:off x="1187" y="3258"/>
                  <a:ext cx="733" cy="1211"/>
                </a:xfrm>
                <a:prstGeom prst="rect">
                  <a:avLst/>
                </a:prstGeom>
                <a:solidFill>
                  <a:srgbClr val="B2B2EC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90488" tIns="44450" rIns="90488" bIns="4445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b="1">
                      <a:solidFill>
                        <a:schemeClr val="folHlink"/>
                      </a:solidFill>
                      <a:latin typeface="Times New Roman" charset="0"/>
                    </a:rPr>
                    <a:t>N = 64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b="1">
                      <a:solidFill>
                        <a:srgbClr val="FF0000"/>
                      </a:solidFill>
                      <a:latin typeface="Times New Roman" charset="0"/>
                    </a:rPr>
                    <a:t>n = 8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b="1">
                      <a:solidFill>
                        <a:schemeClr val="accent2"/>
                      </a:solidFill>
                      <a:latin typeface="Times New Roman" charset="0"/>
                    </a:rPr>
                    <a:t>k = 8</a:t>
                  </a:r>
                </a:p>
              </p:txBody>
            </p:sp>
            <p:sp>
              <p:nvSpPr>
                <p:cNvPr id="70664" name="Rectangle 8"/>
                <p:cNvSpPr>
                  <a:spLocks noChangeArrowheads="1"/>
                </p:cNvSpPr>
                <p:nvPr/>
              </p:nvSpPr>
              <p:spPr bwMode="auto">
                <a:xfrm>
                  <a:off x="2016" y="3649"/>
                  <a:ext cx="1166" cy="3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lIns="90488" tIns="44450" rIns="90488" bIns="44450"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b="1">
                      <a:latin typeface="Times New Roman" charset="0"/>
                    </a:rPr>
                    <a:t>First Group</a:t>
                  </a:r>
                </a:p>
              </p:txBody>
            </p:sp>
          </p:grpSp>
        </p:grpSp>
        <p:sp>
          <p:nvSpPr>
            <p:cNvPr id="70665" name="Line 9"/>
            <p:cNvSpPr>
              <a:spLocks noChangeShapeType="1"/>
            </p:cNvSpPr>
            <p:nvPr/>
          </p:nvSpPr>
          <p:spPr bwMode="auto">
            <a:xfrm>
              <a:off x="2736" y="2660"/>
              <a:ext cx="748" cy="50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Random Samples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Every individual or item from the frame has an equal chance of being selected</a:t>
            </a:r>
          </a:p>
          <a:p>
            <a:pPr>
              <a:lnSpc>
                <a:spcPct val="110000"/>
              </a:lnSpc>
            </a:pPr>
            <a:r>
              <a:rPr lang="en-US" dirty="0"/>
              <a:t>Selection may be with replacement or without replacement</a:t>
            </a:r>
          </a:p>
          <a:p>
            <a:pPr>
              <a:lnSpc>
                <a:spcPct val="110000"/>
              </a:lnSpc>
            </a:pPr>
            <a:r>
              <a:rPr lang="en-US" dirty="0"/>
              <a:t>Samples obtained from table of random numbers or computer random number generators</a:t>
            </a:r>
          </a:p>
        </p:txBody>
      </p:sp>
      <p:graphicFrame>
        <p:nvGraphicFramePr>
          <p:cNvPr id="6861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81600" y="5029200"/>
          <a:ext cx="1981200" cy="1524000"/>
        </p:xfrm>
        <a:graphic>
          <a:graphicData uri="http://schemas.openxmlformats.org/presentationml/2006/ole">
            <p:oleObj spid="_x0000_s4098" name="Clip" r:id="rId3" imgW="1985760" imgH="1182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/>
              <a:t>Stratified Samples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077200" cy="4532313"/>
          </a:xfrm>
        </p:spPr>
        <p:txBody>
          <a:bodyPr/>
          <a:lstStyle/>
          <a:p>
            <a:r>
              <a:rPr lang="en-US" dirty="0" smtClean="0"/>
              <a:t>Population divided into two or more subgroups (called </a:t>
            </a:r>
            <a:r>
              <a:rPr lang="en-US" b="1" i="1" dirty="0" smtClean="0"/>
              <a:t>strata</a:t>
            </a:r>
            <a:r>
              <a:rPr lang="en-US" dirty="0" smtClean="0"/>
              <a:t>) according to some common characteristic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Simple random sample selected from each subgroup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Samples from subgroups are combined into one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4267200"/>
            <a:ext cx="8001000" cy="2166938"/>
            <a:chOff x="533400" y="4572000"/>
            <a:chExt cx="8001000" cy="2166938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8382000" y="5105400"/>
              <a:ext cx="76200" cy="838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19400" y="4572000"/>
              <a:ext cx="3657600" cy="2166938"/>
            </a:xfrm>
            <a:prstGeom prst="rect">
              <a:avLst/>
            </a:prstGeom>
            <a:noFill/>
          </p:spPr>
        </p:pic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6324600" y="5334000"/>
              <a:ext cx="900113" cy="304800"/>
            </a:xfrm>
            <a:prstGeom prst="rightArrow">
              <a:avLst>
                <a:gd name="adj1" fmla="val 50000"/>
                <a:gd name="adj2" fmla="val 74731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533400" y="4953000"/>
              <a:ext cx="1447800" cy="1211263"/>
            </a:xfrm>
            <a:prstGeom prst="rect">
              <a:avLst/>
            </a:prstGeom>
            <a:solidFill>
              <a:schemeClr val="folHlink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85342" tIns="42672" rIns="85342" bIns="42672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600" b="1"/>
                <a:t>Population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600" b="1"/>
                <a:t>Divided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600" b="1"/>
                <a:t>into 4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600" b="1"/>
                <a:t>strata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7239000" y="6248400"/>
              <a:ext cx="1295400" cy="4064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85342" tIns="42672" rIns="85342" bIns="42672"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2100">
                  <a:solidFill>
                    <a:srgbClr val="FF3300"/>
                  </a:solidFill>
                </a:rPr>
                <a:t>Sample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1981200" y="4953000"/>
              <a:ext cx="76200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85342" tIns="42672" rIns="85342" bIns="42672"/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V="1">
              <a:off x="1981200" y="5334000"/>
              <a:ext cx="838200" cy="76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85342" tIns="42672" rIns="85342" bIns="42672"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981200" y="5562600"/>
              <a:ext cx="838200" cy="15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85342" tIns="42672" rIns="85342" bIns="42672"/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981200" y="5791200"/>
              <a:ext cx="7620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85342" tIns="42672" rIns="85342" bIns="42672"/>
            <a:lstStyle/>
            <a:p>
              <a:endParaRPr lang="en-US"/>
            </a:p>
          </p:txBody>
        </p:sp>
        <p:pic>
          <p:nvPicPr>
            <p:cNvPr id="18" name="Picture 1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39000" y="4876800"/>
              <a:ext cx="952500" cy="1352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Samples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8077200" cy="45323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Population is divided into “clusters,” each </a:t>
            </a:r>
            <a:r>
              <a:rPr lang="en-US" b="1" dirty="0" smtClean="0"/>
              <a:t>representative</a:t>
            </a:r>
            <a:r>
              <a:rPr lang="en-US" dirty="0" smtClean="0"/>
              <a:t> of the population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 simple random sample of clusters is selected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All items in the selected clusters can be used, or items can be chosen from a cluster using another probability sampling technique</a:t>
            </a:r>
            <a:endParaRPr lang="en-US" sz="2000" dirty="0"/>
          </a:p>
        </p:txBody>
      </p:sp>
      <p:graphicFrame>
        <p:nvGraphicFramePr>
          <p:cNvPr id="11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81600" y="4038600"/>
          <a:ext cx="1609725" cy="1117600"/>
        </p:xfrm>
        <a:graphic>
          <a:graphicData uri="http://schemas.openxmlformats.org/presentationml/2006/ole">
            <p:oleObj spid="_x0000_s7172" name="Clip" r:id="rId3" imgW="1608120" imgH="1116000" progId="">
              <p:embed/>
            </p:oleObj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28600" y="4953000"/>
            <a:ext cx="1981200" cy="11969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Population divided into 16 clusters.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 flipV="1">
            <a:off x="4191000" y="5410200"/>
            <a:ext cx="304800" cy="304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 flipV="1">
            <a:off x="4876800" y="5334000"/>
            <a:ext cx="0" cy="381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2209800" y="5105400"/>
            <a:ext cx="5334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 flipV="1">
            <a:off x="6248400" y="5410200"/>
            <a:ext cx="457200" cy="228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" name="Group 10"/>
          <p:cNvGraphicFramePr>
            <a:graphicFrameLocks noGrp="1"/>
          </p:cNvGraphicFramePr>
          <p:nvPr/>
        </p:nvGraphicFramePr>
        <p:xfrm>
          <a:off x="2743200" y="4876800"/>
          <a:ext cx="6096000" cy="451104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342" marR="85342" marT="42672" marB="426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342" marR="85342" marT="42672" marB="42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342" marR="85342" marT="42672" marB="42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342" marR="85342" marT="42672" marB="42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342" marR="85342" marT="42672" marB="42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342" marR="85342" marT="42672" marB="42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342" marR="85342" marT="42672" marB="42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342" marR="85342" marT="42672" marB="42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342" marR="85342" marT="42672" marB="42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342" marR="85342" marT="42672" marB="42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342" marR="85342" marT="42672" marB="42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342" marR="85342" marT="42672" marB="42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342" marR="85342" marT="42672" marB="42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342" marR="85342" marT="42672" marB="42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342" marR="85342" marT="42672" marB="42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85342" marR="85342" marT="42672" marB="426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46"/>
          <p:cNvSpPr>
            <a:spLocks noChangeArrowheads="1"/>
          </p:cNvSpPr>
          <p:nvPr/>
        </p:nvSpPr>
        <p:spPr bwMode="auto">
          <a:xfrm>
            <a:off x="4267200" y="5638800"/>
            <a:ext cx="2590800" cy="7112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Randomly selected clusters for sample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077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Simple random sample and systematic sample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Simple to use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May not be a good representation of the population’s underlying characteristics</a:t>
            </a:r>
          </a:p>
          <a:p>
            <a:pPr>
              <a:lnSpc>
                <a:spcPct val="90000"/>
              </a:lnSpc>
            </a:pPr>
            <a:r>
              <a:rPr lang="en-US" dirty="0"/>
              <a:t>Stratified sample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Ensures representation of individuals </a:t>
            </a:r>
            <a:r>
              <a:rPr lang="en-US" dirty="0" smtClean="0"/>
              <a:t>the </a:t>
            </a:r>
            <a:r>
              <a:rPr lang="en-US" dirty="0"/>
              <a:t>entire </a:t>
            </a:r>
            <a:r>
              <a:rPr lang="en-US" dirty="0" smtClean="0"/>
              <a:t>population across 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Cluster sample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More cost effective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Less efficient (need larger sample to acquire the same level of precision)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Statistika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statistika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2057400"/>
            <a:ext cx="2863215" cy="357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940425" y="5872163"/>
            <a:ext cx="2289175" cy="730250"/>
            <a:chOff x="3742" y="3699"/>
            <a:chExt cx="1442" cy="460"/>
          </a:xfrm>
        </p:grpSpPr>
        <p:sp>
          <p:nvSpPr>
            <p:cNvPr id="76811" name="Freeform 11"/>
            <p:cNvSpPr>
              <a:spLocks/>
            </p:cNvSpPr>
            <p:nvPr/>
          </p:nvSpPr>
          <p:spPr bwMode="auto">
            <a:xfrm>
              <a:off x="3742" y="3699"/>
              <a:ext cx="1442" cy="460"/>
            </a:xfrm>
            <a:custGeom>
              <a:avLst/>
              <a:gdLst/>
              <a:ahLst/>
              <a:cxnLst>
                <a:cxn ang="0">
                  <a:pos x="239" y="0"/>
                </a:cxn>
                <a:cxn ang="0">
                  <a:pos x="148" y="7"/>
                </a:cxn>
                <a:cxn ang="0">
                  <a:pos x="70" y="20"/>
                </a:cxn>
                <a:cxn ang="0">
                  <a:pos x="43" y="27"/>
                </a:cxn>
                <a:cxn ang="0">
                  <a:pos x="21" y="40"/>
                </a:cxn>
                <a:cxn ang="0">
                  <a:pos x="7" y="47"/>
                </a:cxn>
                <a:cxn ang="0">
                  <a:pos x="0" y="60"/>
                </a:cxn>
                <a:cxn ang="0">
                  <a:pos x="0" y="219"/>
                </a:cxn>
                <a:cxn ang="0">
                  <a:pos x="0" y="319"/>
                </a:cxn>
                <a:cxn ang="0">
                  <a:pos x="7" y="333"/>
                </a:cxn>
                <a:cxn ang="0">
                  <a:pos x="21" y="346"/>
                </a:cxn>
                <a:cxn ang="0">
                  <a:pos x="43" y="353"/>
                </a:cxn>
                <a:cxn ang="0">
                  <a:pos x="70" y="359"/>
                </a:cxn>
                <a:cxn ang="0">
                  <a:pos x="148" y="373"/>
                </a:cxn>
                <a:cxn ang="0">
                  <a:pos x="239" y="379"/>
                </a:cxn>
                <a:cxn ang="0">
                  <a:pos x="28" y="459"/>
                </a:cxn>
                <a:cxn ang="0">
                  <a:pos x="598" y="379"/>
                </a:cxn>
                <a:cxn ang="0">
                  <a:pos x="1202" y="379"/>
                </a:cxn>
                <a:cxn ang="0">
                  <a:pos x="1294" y="373"/>
                </a:cxn>
                <a:cxn ang="0">
                  <a:pos x="1371" y="359"/>
                </a:cxn>
                <a:cxn ang="0">
                  <a:pos x="1399" y="353"/>
                </a:cxn>
                <a:cxn ang="0">
                  <a:pos x="1420" y="346"/>
                </a:cxn>
                <a:cxn ang="0">
                  <a:pos x="1434" y="333"/>
                </a:cxn>
                <a:cxn ang="0">
                  <a:pos x="1441" y="319"/>
                </a:cxn>
                <a:cxn ang="0">
                  <a:pos x="1441" y="219"/>
                </a:cxn>
                <a:cxn ang="0">
                  <a:pos x="1441" y="60"/>
                </a:cxn>
                <a:cxn ang="0">
                  <a:pos x="1434" y="47"/>
                </a:cxn>
                <a:cxn ang="0">
                  <a:pos x="1420" y="40"/>
                </a:cxn>
                <a:cxn ang="0">
                  <a:pos x="1399" y="27"/>
                </a:cxn>
                <a:cxn ang="0">
                  <a:pos x="1371" y="20"/>
                </a:cxn>
                <a:cxn ang="0">
                  <a:pos x="1294" y="7"/>
                </a:cxn>
                <a:cxn ang="0">
                  <a:pos x="1202" y="0"/>
                </a:cxn>
                <a:cxn ang="0">
                  <a:pos x="598" y="0"/>
                </a:cxn>
                <a:cxn ang="0">
                  <a:pos x="239" y="0"/>
                </a:cxn>
              </a:cxnLst>
              <a:rect l="0" t="0" r="r" b="b"/>
              <a:pathLst>
                <a:path w="1442" h="460">
                  <a:moveTo>
                    <a:pt x="239" y="0"/>
                  </a:moveTo>
                  <a:lnTo>
                    <a:pt x="148" y="7"/>
                  </a:lnTo>
                  <a:lnTo>
                    <a:pt x="70" y="20"/>
                  </a:lnTo>
                  <a:lnTo>
                    <a:pt x="43" y="27"/>
                  </a:lnTo>
                  <a:lnTo>
                    <a:pt x="21" y="40"/>
                  </a:lnTo>
                  <a:lnTo>
                    <a:pt x="7" y="47"/>
                  </a:lnTo>
                  <a:lnTo>
                    <a:pt x="0" y="60"/>
                  </a:lnTo>
                  <a:lnTo>
                    <a:pt x="0" y="219"/>
                  </a:lnTo>
                  <a:lnTo>
                    <a:pt x="0" y="319"/>
                  </a:lnTo>
                  <a:lnTo>
                    <a:pt x="7" y="333"/>
                  </a:lnTo>
                  <a:lnTo>
                    <a:pt x="21" y="346"/>
                  </a:lnTo>
                  <a:lnTo>
                    <a:pt x="43" y="353"/>
                  </a:lnTo>
                  <a:lnTo>
                    <a:pt x="70" y="359"/>
                  </a:lnTo>
                  <a:lnTo>
                    <a:pt x="148" y="373"/>
                  </a:lnTo>
                  <a:lnTo>
                    <a:pt x="239" y="379"/>
                  </a:lnTo>
                  <a:lnTo>
                    <a:pt x="28" y="459"/>
                  </a:lnTo>
                  <a:lnTo>
                    <a:pt x="598" y="379"/>
                  </a:lnTo>
                  <a:lnTo>
                    <a:pt x="1202" y="379"/>
                  </a:lnTo>
                  <a:lnTo>
                    <a:pt x="1294" y="373"/>
                  </a:lnTo>
                  <a:lnTo>
                    <a:pt x="1371" y="359"/>
                  </a:lnTo>
                  <a:lnTo>
                    <a:pt x="1399" y="353"/>
                  </a:lnTo>
                  <a:lnTo>
                    <a:pt x="1420" y="346"/>
                  </a:lnTo>
                  <a:lnTo>
                    <a:pt x="1434" y="333"/>
                  </a:lnTo>
                  <a:lnTo>
                    <a:pt x="1441" y="319"/>
                  </a:lnTo>
                  <a:lnTo>
                    <a:pt x="1441" y="219"/>
                  </a:lnTo>
                  <a:lnTo>
                    <a:pt x="1441" y="60"/>
                  </a:lnTo>
                  <a:lnTo>
                    <a:pt x="1434" y="47"/>
                  </a:lnTo>
                  <a:lnTo>
                    <a:pt x="1420" y="40"/>
                  </a:lnTo>
                  <a:lnTo>
                    <a:pt x="1399" y="27"/>
                  </a:lnTo>
                  <a:lnTo>
                    <a:pt x="1371" y="20"/>
                  </a:lnTo>
                  <a:lnTo>
                    <a:pt x="1294" y="7"/>
                  </a:lnTo>
                  <a:lnTo>
                    <a:pt x="1202" y="0"/>
                  </a:lnTo>
                  <a:lnTo>
                    <a:pt x="598" y="0"/>
                  </a:lnTo>
                  <a:lnTo>
                    <a:pt x="239" y="0"/>
                  </a:lnTo>
                </a:path>
              </a:pathLst>
            </a:custGeom>
            <a:solidFill>
              <a:srgbClr val="FDE0BD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76812" name="Rectangle 12"/>
            <p:cNvSpPr>
              <a:spLocks noChangeArrowheads="1"/>
            </p:cNvSpPr>
            <p:nvPr/>
          </p:nvSpPr>
          <p:spPr bwMode="auto">
            <a:xfrm>
              <a:off x="3841" y="3740"/>
              <a:ext cx="1244" cy="296"/>
            </a:xfrm>
            <a:prstGeom prst="rect">
              <a:avLst/>
            </a:prstGeom>
            <a:solidFill>
              <a:srgbClr val="FDE0B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70C0"/>
                </a:solidFill>
              </a:endParaRPr>
            </a:p>
          </p:txBody>
        </p:sp>
      </p:grp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/>
              <a:t>Types of Survey Errors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63688"/>
            <a:ext cx="8077200" cy="4913312"/>
          </a:xfrm>
        </p:spPr>
        <p:txBody>
          <a:bodyPr>
            <a:normAutofit fontScale="92500"/>
          </a:bodyPr>
          <a:lstStyle/>
          <a:p>
            <a:pPr>
              <a:lnSpc>
                <a:spcPct val="240000"/>
              </a:lnSpc>
            </a:pPr>
            <a:r>
              <a:rPr lang="en-US" dirty="0"/>
              <a:t>Coverage error</a:t>
            </a:r>
          </a:p>
          <a:p>
            <a:pPr>
              <a:lnSpc>
                <a:spcPct val="240000"/>
              </a:lnSpc>
            </a:pPr>
            <a:r>
              <a:rPr lang="en-US" dirty="0"/>
              <a:t>Non response error</a:t>
            </a:r>
          </a:p>
          <a:p>
            <a:pPr>
              <a:lnSpc>
                <a:spcPct val="240000"/>
              </a:lnSpc>
            </a:pPr>
            <a:r>
              <a:rPr lang="en-US" dirty="0"/>
              <a:t>Sampling error</a:t>
            </a:r>
          </a:p>
          <a:p>
            <a:pPr>
              <a:lnSpc>
                <a:spcPct val="240000"/>
              </a:lnSpc>
            </a:pPr>
            <a:endParaRPr lang="en-US" dirty="0" smtClean="0"/>
          </a:p>
          <a:p>
            <a:pPr>
              <a:lnSpc>
                <a:spcPct val="240000"/>
              </a:lnSpc>
            </a:pPr>
            <a:r>
              <a:rPr lang="en-US" dirty="0" smtClean="0"/>
              <a:t>Measurement </a:t>
            </a:r>
            <a:r>
              <a:rPr lang="en-US" dirty="0"/>
              <a:t>error</a:t>
            </a:r>
          </a:p>
        </p:txBody>
      </p:sp>
      <p:pic>
        <p:nvPicPr>
          <p:cNvPr id="76804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600200"/>
            <a:ext cx="2889250" cy="209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6805" name="Line 5"/>
          <p:cNvSpPr>
            <a:spLocks noChangeShapeType="1"/>
          </p:cNvSpPr>
          <p:nvPr/>
        </p:nvSpPr>
        <p:spPr bwMode="auto">
          <a:xfrm flipV="1">
            <a:off x="6015038" y="2306638"/>
            <a:ext cx="695325" cy="644525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6770688" y="1828800"/>
            <a:ext cx="2155825" cy="643766"/>
          </a:xfrm>
          <a:prstGeom prst="rect">
            <a:avLst/>
          </a:prstGeom>
          <a:solidFill>
            <a:srgbClr val="C1BAF8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solidFill>
                  <a:srgbClr val="0070C0"/>
                </a:solidFill>
                <a:latin typeface="Times New Roman" charset="0"/>
              </a:rPr>
              <a:t>Excluded from frame.</a:t>
            </a:r>
          </a:p>
        </p:txBody>
      </p:sp>
      <p:graphicFrame>
        <p:nvGraphicFramePr>
          <p:cNvPr id="104448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5791200" y="3124200"/>
          <a:ext cx="1390650" cy="1519238"/>
        </p:xfrm>
        <a:graphic>
          <a:graphicData uri="http://schemas.openxmlformats.org/presentationml/2006/ole">
            <p:oleObj spid="_x0000_s8194" name="Clip" r:id="rId4" imgW="1388880" imgH="1517400" progId="">
              <p:embed/>
            </p:oleObj>
          </a:graphicData>
        </a:graphic>
      </p:graphicFrame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6699250" y="3036888"/>
            <a:ext cx="2139950" cy="797654"/>
          </a:xfrm>
          <a:prstGeom prst="rect">
            <a:avLst/>
          </a:prstGeom>
          <a:solidFill>
            <a:srgbClr val="FFCCCC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solidFill>
                  <a:srgbClr val="0070C0"/>
                </a:solidFill>
                <a:latin typeface="Times New Roman" charset="0"/>
              </a:rPr>
              <a:t>Follow up on  non responses.</a:t>
            </a:r>
            <a:r>
              <a:rPr lang="en-US" sz="2800" b="1" dirty="0">
                <a:solidFill>
                  <a:srgbClr val="0070C0"/>
                </a:solidFill>
                <a:latin typeface="Times New Roman" charset="0"/>
              </a:rPr>
              <a:t> </a:t>
            </a:r>
          </a:p>
        </p:txBody>
      </p:sp>
      <p:pic>
        <p:nvPicPr>
          <p:cNvPr id="76809" name="Picture 9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0" y="4073525"/>
            <a:ext cx="2819400" cy="209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029200" y="5867400"/>
            <a:ext cx="687388" cy="763588"/>
            <a:chOff x="3168" y="3696"/>
            <a:chExt cx="433" cy="481"/>
          </a:xfrm>
        </p:grpSpPr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3364" y="3916"/>
              <a:ext cx="237" cy="261"/>
              <a:chOff x="3364" y="3916"/>
              <a:chExt cx="237" cy="261"/>
            </a:xfrm>
          </p:grpSpPr>
          <p:sp>
            <p:nvSpPr>
              <p:cNvPr id="76815" name="Freeform 15"/>
              <p:cNvSpPr>
                <a:spLocks/>
              </p:cNvSpPr>
              <p:nvPr/>
            </p:nvSpPr>
            <p:spPr bwMode="auto">
              <a:xfrm>
                <a:off x="3364" y="3916"/>
                <a:ext cx="237" cy="2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" y="20"/>
                  </a:cxn>
                  <a:cxn ang="0">
                    <a:pos x="30" y="34"/>
                  </a:cxn>
                  <a:cxn ang="0">
                    <a:pos x="59" y="124"/>
                  </a:cxn>
                  <a:cxn ang="0">
                    <a:pos x="69" y="147"/>
                  </a:cxn>
                  <a:cxn ang="0">
                    <a:pos x="77" y="159"/>
                  </a:cxn>
                  <a:cxn ang="0">
                    <a:pos x="88" y="171"/>
                  </a:cxn>
                  <a:cxn ang="0">
                    <a:pos x="100" y="183"/>
                  </a:cxn>
                  <a:cxn ang="0">
                    <a:pos x="106" y="205"/>
                  </a:cxn>
                  <a:cxn ang="0">
                    <a:pos x="112" y="219"/>
                  </a:cxn>
                  <a:cxn ang="0">
                    <a:pos x="131" y="222"/>
                  </a:cxn>
                  <a:cxn ang="0">
                    <a:pos x="148" y="234"/>
                  </a:cxn>
                  <a:cxn ang="0">
                    <a:pos x="158" y="244"/>
                  </a:cxn>
                  <a:cxn ang="0">
                    <a:pos x="169" y="260"/>
                  </a:cxn>
                  <a:cxn ang="0">
                    <a:pos x="236" y="260"/>
                  </a:cxn>
                  <a:cxn ang="0">
                    <a:pos x="222" y="252"/>
                  </a:cxn>
                  <a:cxn ang="0">
                    <a:pos x="212" y="244"/>
                  </a:cxn>
                  <a:cxn ang="0">
                    <a:pos x="205" y="237"/>
                  </a:cxn>
                  <a:cxn ang="0">
                    <a:pos x="199" y="226"/>
                  </a:cxn>
                  <a:cxn ang="0">
                    <a:pos x="190" y="216"/>
                  </a:cxn>
                  <a:cxn ang="0">
                    <a:pos x="180" y="212"/>
                  </a:cxn>
                  <a:cxn ang="0">
                    <a:pos x="170" y="211"/>
                  </a:cxn>
                  <a:cxn ang="0">
                    <a:pos x="160" y="215"/>
                  </a:cxn>
                  <a:cxn ang="0">
                    <a:pos x="156" y="204"/>
                  </a:cxn>
                  <a:cxn ang="0">
                    <a:pos x="152" y="194"/>
                  </a:cxn>
                  <a:cxn ang="0">
                    <a:pos x="146" y="186"/>
                  </a:cxn>
                  <a:cxn ang="0">
                    <a:pos x="136" y="180"/>
                  </a:cxn>
                  <a:cxn ang="0">
                    <a:pos x="125" y="175"/>
                  </a:cxn>
                  <a:cxn ang="0">
                    <a:pos x="118" y="165"/>
                  </a:cxn>
                  <a:cxn ang="0">
                    <a:pos x="115" y="156"/>
                  </a:cxn>
                  <a:cxn ang="0">
                    <a:pos x="110" y="144"/>
                  </a:cxn>
                  <a:cxn ang="0">
                    <a:pos x="104" y="135"/>
                  </a:cxn>
                  <a:cxn ang="0">
                    <a:pos x="98" y="124"/>
                  </a:cxn>
                  <a:cxn ang="0">
                    <a:pos x="94" y="109"/>
                  </a:cxn>
                  <a:cxn ang="0">
                    <a:pos x="88" y="97"/>
                  </a:cxn>
                  <a:cxn ang="0">
                    <a:pos x="80" y="88"/>
                  </a:cxn>
                  <a:cxn ang="0">
                    <a:pos x="68" y="78"/>
                  </a:cxn>
                  <a:cxn ang="0">
                    <a:pos x="56" y="71"/>
                  </a:cxn>
                  <a:cxn ang="0">
                    <a:pos x="37" y="48"/>
                  </a:cxn>
                  <a:cxn ang="0">
                    <a:pos x="50" y="56"/>
                  </a:cxn>
                  <a:cxn ang="0">
                    <a:pos x="89" y="67"/>
                  </a:cxn>
                  <a:cxn ang="0">
                    <a:pos x="78" y="56"/>
                  </a:cxn>
                  <a:cxn ang="0">
                    <a:pos x="67" y="41"/>
                  </a:cxn>
                  <a:cxn ang="0">
                    <a:pos x="52" y="27"/>
                  </a:cxn>
                  <a:cxn ang="0">
                    <a:pos x="36" y="18"/>
                  </a:cxn>
                  <a:cxn ang="0">
                    <a:pos x="14" y="8"/>
                  </a:cxn>
                  <a:cxn ang="0">
                    <a:pos x="0" y="0"/>
                  </a:cxn>
                </a:cxnLst>
                <a:rect l="0" t="0" r="r" b="b"/>
                <a:pathLst>
                  <a:path w="237" h="261">
                    <a:moveTo>
                      <a:pt x="0" y="0"/>
                    </a:moveTo>
                    <a:lnTo>
                      <a:pt x="26" y="20"/>
                    </a:lnTo>
                    <a:lnTo>
                      <a:pt x="30" y="34"/>
                    </a:lnTo>
                    <a:lnTo>
                      <a:pt x="59" y="124"/>
                    </a:lnTo>
                    <a:lnTo>
                      <a:pt x="69" y="147"/>
                    </a:lnTo>
                    <a:lnTo>
                      <a:pt x="77" y="159"/>
                    </a:lnTo>
                    <a:lnTo>
                      <a:pt x="88" y="171"/>
                    </a:lnTo>
                    <a:lnTo>
                      <a:pt x="100" y="183"/>
                    </a:lnTo>
                    <a:lnTo>
                      <a:pt x="106" y="205"/>
                    </a:lnTo>
                    <a:lnTo>
                      <a:pt x="112" y="219"/>
                    </a:lnTo>
                    <a:lnTo>
                      <a:pt x="131" y="222"/>
                    </a:lnTo>
                    <a:lnTo>
                      <a:pt x="148" y="234"/>
                    </a:lnTo>
                    <a:lnTo>
                      <a:pt x="158" y="244"/>
                    </a:lnTo>
                    <a:lnTo>
                      <a:pt x="169" y="260"/>
                    </a:lnTo>
                    <a:lnTo>
                      <a:pt x="236" y="260"/>
                    </a:lnTo>
                    <a:lnTo>
                      <a:pt x="222" y="252"/>
                    </a:lnTo>
                    <a:lnTo>
                      <a:pt x="212" y="244"/>
                    </a:lnTo>
                    <a:lnTo>
                      <a:pt x="205" y="237"/>
                    </a:lnTo>
                    <a:lnTo>
                      <a:pt x="199" y="226"/>
                    </a:lnTo>
                    <a:lnTo>
                      <a:pt x="190" y="216"/>
                    </a:lnTo>
                    <a:lnTo>
                      <a:pt x="180" y="212"/>
                    </a:lnTo>
                    <a:lnTo>
                      <a:pt x="170" y="211"/>
                    </a:lnTo>
                    <a:lnTo>
                      <a:pt x="160" y="215"/>
                    </a:lnTo>
                    <a:lnTo>
                      <a:pt x="156" y="204"/>
                    </a:lnTo>
                    <a:lnTo>
                      <a:pt x="152" y="194"/>
                    </a:lnTo>
                    <a:lnTo>
                      <a:pt x="146" y="186"/>
                    </a:lnTo>
                    <a:lnTo>
                      <a:pt x="136" y="180"/>
                    </a:lnTo>
                    <a:lnTo>
                      <a:pt x="125" y="175"/>
                    </a:lnTo>
                    <a:lnTo>
                      <a:pt x="118" y="165"/>
                    </a:lnTo>
                    <a:lnTo>
                      <a:pt x="115" y="156"/>
                    </a:lnTo>
                    <a:lnTo>
                      <a:pt x="110" y="144"/>
                    </a:lnTo>
                    <a:lnTo>
                      <a:pt x="104" y="135"/>
                    </a:lnTo>
                    <a:lnTo>
                      <a:pt x="98" y="124"/>
                    </a:lnTo>
                    <a:lnTo>
                      <a:pt x="94" y="109"/>
                    </a:lnTo>
                    <a:lnTo>
                      <a:pt x="88" y="97"/>
                    </a:lnTo>
                    <a:lnTo>
                      <a:pt x="80" y="88"/>
                    </a:lnTo>
                    <a:lnTo>
                      <a:pt x="68" y="78"/>
                    </a:lnTo>
                    <a:lnTo>
                      <a:pt x="56" y="71"/>
                    </a:lnTo>
                    <a:lnTo>
                      <a:pt x="37" y="48"/>
                    </a:lnTo>
                    <a:lnTo>
                      <a:pt x="50" y="56"/>
                    </a:lnTo>
                    <a:lnTo>
                      <a:pt x="89" y="67"/>
                    </a:lnTo>
                    <a:lnTo>
                      <a:pt x="78" y="56"/>
                    </a:lnTo>
                    <a:lnTo>
                      <a:pt x="67" y="41"/>
                    </a:lnTo>
                    <a:lnTo>
                      <a:pt x="52" y="27"/>
                    </a:lnTo>
                    <a:lnTo>
                      <a:pt x="36" y="18"/>
                    </a:lnTo>
                    <a:lnTo>
                      <a:pt x="14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16" name="Freeform 16"/>
              <p:cNvSpPr>
                <a:spLocks/>
              </p:cNvSpPr>
              <p:nvPr/>
            </p:nvSpPr>
            <p:spPr bwMode="auto">
              <a:xfrm>
                <a:off x="3389" y="3929"/>
                <a:ext cx="20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4"/>
                  </a:cxn>
                  <a:cxn ang="0">
                    <a:pos x="14" y="8"/>
                  </a:cxn>
                  <a:cxn ang="0">
                    <a:pos x="19" y="15"/>
                  </a:cxn>
                  <a:cxn ang="0">
                    <a:pos x="12" y="17"/>
                  </a:cxn>
                  <a:cxn ang="0">
                    <a:pos x="10" y="29"/>
                  </a:cxn>
                  <a:cxn ang="0">
                    <a:pos x="9" y="25"/>
                  </a:cxn>
                  <a:cxn ang="0">
                    <a:pos x="6" y="16"/>
                  </a:cxn>
                  <a:cxn ang="0">
                    <a:pos x="4" y="14"/>
                  </a:cxn>
                  <a:cxn ang="0">
                    <a:pos x="0" y="0"/>
                  </a:cxn>
                </a:cxnLst>
                <a:rect l="0" t="0" r="r" b="b"/>
                <a:pathLst>
                  <a:path w="20" h="30">
                    <a:moveTo>
                      <a:pt x="0" y="0"/>
                    </a:moveTo>
                    <a:lnTo>
                      <a:pt x="8" y="4"/>
                    </a:lnTo>
                    <a:lnTo>
                      <a:pt x="14" y="8"/>
                    </a:lnTo>
                    <a:lnTo>
                      <a:pt x="19" y="15"/>
                    </a:lnTo>
                    <a:lnTo>
                      <a:pt x="12" y="17"/>
                    </a:lnTo>
                    <a:lnTo>
                      <a:pt x="10" y="29"/>
                    </a:lnTo>
                    <a:lnTo>
                      <a:pt x="9" y="25"/>
                    </a:lnTo>
                    <a:lnTo>
                      <a:pt x="6" y="16"/>
                    </a:lnTo>
                    <a:lnTo>
                      <a:pt x="4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9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3168" y="3696"/>
              <a:ext cx="283" cy="277"/>
              <a:chOff x="3168" y="3696"/>
              <a:chExt cx="283" cy="277"/>
            </a:xfrm>
          </p:grpSpPr>
          <p:sp>
            <p:nvSpPr>
              <p:cNvPr id="76818" name="Freeform 18"/>
              <p:cNvSpPr>
                <a:spLocks/>
              </p:cNvSpPr>
              <p:nvPr/>
            </p:nvSpPr>
            <p:spPr bwMode="auto">
              <a:xfrm>
                <a:off x="3176" y="3696"/>
                <a:ext cx="269" cy="277"/>
              </a:xfrm>
              <a:custGeom>
                <a:avLst/>
                <a:gdLst/>
                <a:ahLst/>
                <a:cxnLst>
                  <a:cxn ang="0">
                    <a:pos x="29" y="168"/>
                  </a:cxn>
                  <a:cxn ang="0">
                    <a:pos x="37" y="191"/>
                  </a:cxn>
                  <a:cxn ang="0">
                    <a:pos x="50" y="208"/>
                  </a:cxn>
                  <a:cxn ang="0">
                    <a:pos x="73" y="222"/>
                  </a:cxn>
                  <a:cxn ang="0">
                    <a:pos x="97" y="228"/>
                  </a:cxn>
                  <a:cxn ang="0">
                    <a:pos x="98" y="235"/>
                  </a:cxn>
                  <a:cxn ang="0">
                    <a:pos x="222" y="276"/>
                  </a:cxn>
                  <a:cxn ang="0">
                    <a:pos x="216" y="252"/>
                  </a:cxn>
                  <a:cxn ang="0">
                    <a:pos x="207" y="231"/>
                  </a:cxn>
                  <a:cxn ang="0">
                    <a:pos x="200" y="219"/>
                  </a:cxn>
                  <a:cxn ang="0">
                    <a:pos x="198" y="205"/>
                  </a:cxn>
                  <a:cxn ang="0">
                    <a:pos x="202" y="182"/>
                  </a:cxn>
                  <a:cxn ang="0">
                    <a:pos x="208" y="168"/>
                  </a:cxn>
                  <a:cxn ang="0">
                    <a:pos x="217" y="156"/>
                  </a:cxn>
                  <a:cxn ang="0">
                    <a:pos x="231" y="149"/>
                  </a:cxn>
                  <a:cxn ang="0">
                    <a:pos x="242" y="138"/>
                  </a:cxn>
                  <a:cxn ang="0">
                    <a:pos x="253" y="122"/>
                  </a:cxn>
                  <a:cxn ang="0">
                    <a:pos x="259" y="109"/>
                  </a:cxn>
                  <a:cxn ang="0">
                    <a:pos x="267" y="89"/>
                  </a:cxn>
                  <a:cxn ang="0">
                    <a:pos x="268" y="69"/>
                  </a:cxn>
                  <a:cxn ang="0">
                    <a:pos x="258" y="53"/>
                  </a:cxn>
                  <a:cxn ang="0">
                    <a:pos x="242" y="39"/>
                  </a:cxn>
                  <a:cxn ang="0">
                    <a:pos x="220" y="23"/>
                  </a:cxn>
                  <a:cxn ang="0">
                    <a:pos x="198" y="13"/>
                  </a:cxn>
                  <a:cxn ang="0">
                    <a:pos x="174" y="7"/>
                  </a:cxn>
                  <a:cxn ang="0">
                    <a:pos x="153" y="2"/>
                  </a:cxn>
                  <a:cxn ang="0">
                    <a:pos x="130" y="0"/>
                  </a:cxn>
                  <a:cxn ang="0">
                    <a:pos x="108" y="0"/>
                  </a:cxn>
                  <a:cxn ang="0">
                    <a:pos x="87" y="4"/>
                  </a:cxn>
                  <a:cxn ang="0">
                    <a:pos x="69" y="10"/>
                  </a:cxn>
                  <a:cxn ang="0">
                    <a:pos x="54" y="18"/>
                  </a:cxn>
                  <a:cxn ang="0">
                    <a:pos x="36" y="29"/>
                  </a:cxn>
                  <a:cxn ang="0">
                    <a:pos x="20" y="43"/>
                  </a:cxn>
                  <a:cxn ang="0">
                    <a:pos x="4" y="62"/>
                  </a:cxn>
                  <a:cxn ang="0">
                    <a:pos x="0" y="79"/>
                  </a:cxn>
                  <a:cxn ang="0">
                    <a:pos x="2" y="98"/>
                  </a:cxn>
                  <a:cxn ang="0">
                    <a:pos x="9" y="114"/>
                  </a:cxn>
                  <a:cxn ang="0">
                    <a:pos x="19" y="124"/>
                  </a:cxn>
                  <a:cxn ang="0">
                    <a:pos x="25" y="140"/>
                  </a:cxn>
                  <a:cxn ang="0">
                    <a:pos x="29" y="168"/>
                  </a:cxn>
                </a:cxnLst>
                <a:rect l="0" t="0" r="r" b="b"/>
                <a:pathLst>
                  <a:path w="269" h="277">
                    <a:moveTo>
                      <a:pt x="29" y="168"/>
                    </a:moveTo>
                    <a:lnTo>
                      <a:pt x="37" y="191"/>
                    </a:lnTo>
                    <a:lnTo>
                      <a:pt x="50" y="208"/>
                    </a:lnTo>
                    <a:lnTo>
                      <a:pt x="73" y="222"/>
                    </a:lnTo>
                    <a:lnTo>
                      <a:pt x="97" y="228"/>
                    </a:lnTo>
                    <a:lnTo>
                      <a:pt x="98" y="235"/>
                    </a:lnTo>
                    <a:lnTo>
                      <a:pt x="222" y="276"/>
                    </a:lnTo>
                    <a:lnTo>
                      <a:pt x="216" y="252"/>
                    </a:lnTo>
                    <a:lnTo>
                      <a:pt x="207" y="231"/>
                    </a:lnTo>
                    <a:lnTo>
                      <a:pt x="200" y="219"/>
                    </a:lnTo>
                    <a:lnTo>
                      <a:pt x="198" y="205"/>
                    </a:lnTo>
                    <a:lnTo>
                      <a:pt x="202" y="182"/>
                    </a:lnTo>
                    <a:lnTo>
                      <a:pt x="208" y="168"/>
                    </a:lnTo>
                    <a:lnTo>
                      <a:pt x="217" y="156"/>
                    </a:lnTo>
                    <a:lnTo>
                      <a:pt x="231" y="149"/>
                    </a:lnTo>
                    <a:lnTo>
                      <a:pt x="242" y="138"/>
                    </a:lnTo>
                    <a:lnTo>
                      <a:pt x="253" y="122"/>
                    </a:lnTo>
                    <a:lnTo>
                      <a:pt x="259" y="109"/>
                    </a:lnTo>
                    <a:lnTo>
                      <a:pt x="267" y="89"/>
                    </a:lnTo>
                    <a:lnTo>
                      <a:pt x="268" y="69"/>
                    </a:lnTo>
                    <a:lnTo>
                      <a:pt x="258" y="53"/>
                    </a:lnTo>
                    <a:lnTo>
                      <a:pt x="242" y="39"/>
                    </a:lnTo>
                    <a:lnTo>
                      <a:pt x="220" y="23"/>
                    </a:lnTo>
                    <a:lnTo>
                      <a:pt x="198" y="13"/>
                    </a:lnTo>
                    <a:lnTo>
                      <a:pt x="174" y="7"/>
                    </a:lnTo>
                    <a:lnTo>
                      <a:pt x="153" y="2"/>
                    </a:lnTo>
                    <a:lnTo>
                      <a:pt x="130" y="0"/>
                    </a:lnTo>
                    <a:lnTo>
                      <a:pt x="108" y="0"/>
                    </a:lnTo>
                    <a:lnTo>
                      <a:pt x="87" y="4"/>
                    </a:lnTo>
                    <a:lnTo>
                      <a:pt x="69" y="10"/>
                    </a:lnTo>
                    <a:lnTo>
                      <a:pt x="54" y="18"/>
                    </a:lnTo>
                    <a:lnTo>
                      <a:pt x="36" y="29"/>
                    </a:lnTo>
                    <a:lnTo>
                      <a:pt x="20" y="43"/>
                    </a:lnTo>
                    <a:lnTo>
                      <a:pt x="4" y="62"/>
                    </a:lnTo>
                    <a:lnTo>
                      <a:pt x="0" y="79"/>
                    </a:lnTo>
                    <a:lnTo>
                      <a:pt x="2" y="98"/>
                    </a:lnTo>
                    <a:lnTo>
                      <a:pt x="9" y="114"/>
                    </a:lnTo>
                    <a:lnTo>
                      <a:pt x="19" y="124"/>
                    </a:lnTo>
                    <a:lnTo>
                      <a:pt x="25" y="140"/>
                    </a:lnTo>
                    <a:lnTo>
                      <a:pt x="29" y="168"/>
                    </a:lnTo>
                  </a:path>
                </a:pathLst>
              </a:custGeom>
              <a:solidFill>
                <a:srgbClr val="E0A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3203" y="3701"/>
                <a:ext cx="248" cy="198"/>
                <a:chOff x="3203" y="3701"/>
                <a:chExt cx="248" cy="198"/>
              </a:xfrm>
            </p:grpSpPr>
            <p:grpSp>
              <p:nvGrpSpPr>
                <p:cNvPr id="7" name="Group 20"/>
                <p:cNvGrpSpPr>
                  <a:grpSpLocks/>
                </p:cNvGrpSpPr>
                <p:nvPr/>
              </p:nvGrpSpPr>
              <p:grpSpPr bwMode="auto">
                <a:xfrm>
                  <a:off x="3203" y="3743"/>
                  <a:ext cx="248" cy="156"/>
                  <a:chOff x="3203" y="3743"/>
                  <a:chExt cx="248" cy="156"/>
                </a:xfrm>
              </p:grpSpPr>
              <p:grpSp>
                <p:nvGrpSpPr>
                  <p:cNvPr id="8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3203" y="3848"/>
                    <a:ext cx="88" cy="51"/>
                    <a:chOff x="3203" y="3848"/>
                    <a:chExt cx="88" cy="51"/>
                  </a:xfrm>
                </p:grpSpPr>
                <p:sp>
                  <p:nvSpPr>
                    <p:cNvPr id="76822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3207" y="3848"/>
                      <a:ext cx="84" cy="5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"/>
                        </a:cxn>
                        <a:cxn ang="0">
                          <a:pos x="24" y="1"/>
                        </a:cxn>
                        <a:cxn ang="0">
                          <a:pos x="39" y="0"/>
                        </a:cxn>
                        <a:cxn ang="0">
                          <a:pos x="59" y="6"/>
                        </a:cxn>
                        <a:cxn ang="0">
                          <a:pos x="74" y="16"/>
                        </a:cxn>
                        <a:cxn ang="0">
                          <a:pos x="83" y="23"/>
                        </a:cxn>
                        <a:cxn ang="0">
                          <a:pos x="83" y="28"/>
                        </a:cxn>
                        <a:cxn ang="0">
                          <a:pos x="76" y="31"/>
                        </a:cxn>
                        <a:cxn ang="0">
                          <a:pos x="66" y="24"/>
                        </a:cxn>
                        <a:cxn ang="0">
                          <a:pos x="50" y="17"/>
                        </a:cxn>
                        <a:cxn ang="0">
                          <a:pos x="64" y="25"/>
                        </a:cxn>
                        <a:cxn ang="0">
                          <a:pos x="67" y="31"/>
                        </a:cxn>
                        <a:cxn ang="0">
                          <a:pos x="67" y="36"/>
                        </a:cxn>
                        <a:cxn ang="0">
                          <a:pos x="58" y="36"/>
                        </a:cxn>
                        <a:cxn ang="0">
                          <a:pos x="53" y="36"/>
                        </a:cxn>
                        <a:cxn ang="0">
                          <a:pos x="50" y="30"/>
                        </a:cxn>
                        <a:cxn ang="0">
                          <a:pos x="47" y="23"/>
                        </a:cxn>
                        <a:cxn ang="0">
                          <a:pos x="36" y="17"/>
                        </a:cxn>
                        <a:cxn ang="0">
                          <a:pos x="41" y="27"/>
                        </a:cxn>
                        <a:cxn ang="0">
                          <a:pos x="44" y="33"/>
                        </a:cxn>
                        <a:cxn ang="0">
                          <a:pos x="44" y="36"/>
                        </a:cxn>
                        <a:cxn ang="0">
                          <a:pos x="41" y="40"/>
                        </a:cxn>
                        <a:cxn ang="0">
                          <a:pos x="36" y="40"/>
                        </a:cxn>
                        <a:cxn ang="0">
                          <a:pos x="30" y="36"/>
                        </a:cxn>
                        <a:cxn ang="0">
                          <a:pos x="21" y="28"/>
                        </a:cxn>
                        <a:cxn ang="0">
                          <a:pos x="21" y="33"/>
                        </a:cxn>
                        <a:cxn ang="0">
                          <a:pos x="22" y="38"/>
                        </a:cxn>
                        <a:cxn ang="0">
                          <a:pos x="22" y="40"/>
                        </a:cxn>
                        <a:cxn ang="0">
                          <a:pos x="18" y="38"/>
                        </a:cxn>
                        <a:cxn ang="0">
                          <a:pos x="13" y="36"/>
                        </a:cxn>
                        <a:cxn ang="0">
                          <a:pos x="13" y="41"/>
                        </a:cxn>
                        <a:cxn ang="0">
                          <a:pos x="11" y="47"/>
                        </a:cxn>
                        <a:cxn ang="0">
                          <a:pos x="3" y="50"/>
                        </a:cxn>
                        <a:cxn ang="0">
                          <a:pos x="0" y="49"/>
                        </a:cxn>
                        <a:cxn ang="0">
                          <a:pos x="0" y="41"/>
                        </a:cxn>
                        <a:cxn ang="0">
                          <a:pos x="0" y="33"/>
                        </a:cxn>
                        <a:cxn ang="0">
                          <a:pos x="0" y="14"/>
                        </a:cxn>
                      </a:cxnLst>
                      <a:rect l="0" t="0" r="r" b="b"/>
                      <a:pathLst>
                        <a:path w="84" h="51">
                          <a:moveTo>
                            <a:pt x="0" y="14"/>
                          </a:moveTo>
                          <a:lnTo>
                            <a:pt x="24" y="1"/>
                          </a:lnTo>
                          <a:lnTo>
                            <a:pt x="39" y="0"/>
                          </a:lnTo>
                          <a:lnTo>
                            <a:pt x="59" y="6"/>
                          </a:lnTo>
                          <a:lnTo>
                            <a:pt x="74" y="16"/>
                          </a:lnTo>
                          <a:lnTo>
                            <a:pt x="83" y="23"/>
                          </a:lnTo>
                          <a:lnTo>
                            <a:pt x="83" y="28"/>
                          </a:lnTo>
                          <a:lnTo>
                            <a:pt x="76" y="31"/>
                          </a:lnTo>
                          <a:lnTo>
                            <a:pt x="66" y="24"/>
                          </a:lnTo>
                          <a:lnTo>
                            <a:pt x="50" y="17"/>
                          </a:lnTo>
                          <a:lnTo>
                            <a:pt x="64" y="25"/>
                          </a:lnTo>
                          <a:lnTo>
                            <a:pt x="67" y="31"/>
                          </a:lnTo>
                          <a:lnTo>
                            <a:pt x="67" y="36"/>
                          </a:lnTo>
                          <a:lnTo>
                            <a:pt x="58" y="36"/>
                          </a:lnTo>
                          <a:lnTo>
                            <a:pt x="53" y="36"/>
                          </a:lnTo>
                          <a:lnTo>
                            <a:pt x="50" y="30"/>
                          </a:lnTo>
                          <a:lnTo>
                            <a:pt x="47" y="23"/>
                          </a:lnTo>
                          <a:lnTo>
                            <a:pt x="36" y="17"/>
                          </a:lnTo>
                          <a:lnTo>
                            <a:pt x="41" y="27"/>
                          </a:lnTo>
                          <a:lnTo>
                            <a:pt x="44" y="33"/>
                          </a:lnTo>
                          <a:lnTo>
                            <a:pt x="44" y="36"/>
                          </a:lnTo>
                          <a:lnTo>
                            <a:pt x="41" y="40"/>
                          </a:lnTo>
                          <a:lnTo>
                            <a:pt x="36" y="40"/>
                          </a:lnTo>
                          <a:lnTo>
                            <a:pt x="30" y="36"/>
                          </a:lnTo>
                          <a:lnTo>
                            <a:pt x="21" y="28"/>
                          </a:lnTo>
                          <a:lnTo>
                            <a:pt x="21" y="33"/>
                          </a:lnTo>
                          <a:lnTo>
                            <a:pt x="22" y="38"/>
                          </a:lnTo>
                          <a:lnTo>
                            <a:pt x="22" y="40"/>
                          </a:lnTo>
                          <a:lnTo>
                            <a:pt x="18" y="38"/>
                          </a:lnTo>
                          <a:lnTo>
                            <a:pt x="13" y="36"/>
                          </a:lnTo>
                          <a:lnTo>
                            <a:pt x="13" y="41"/>
                          </a:lnTo>
                          <a:lnTo>
                            <a:pt x="11" y="47"/>
                          </a:lnTo>
                          <a:lnTo>
                            <a:pt x="3" y="50"/>
                          </a:lnTo>
                          <a:lnTo>
                            <a:pt x="0" y="49"/>
                          </a:lnTo>
                          <a:lnTo>
                            <a:pt x="0" y="41"/>
                          </a:lnTo>
                          <a:lnTo>
                            <a:pt x="0" y="33"/>
                          </a:lnTo>
                          <a:lnTo>
                            <a:pt x="0" y="14"/>
                          </a:lnTo>
                        </a:path>
                      </a:pathLst>
                    </a:custGeom>
                    <a:solidFill>
                      <a:srgbClr val="B070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823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3203" y="3848"/>
                      <a:ext cx="84" cy="51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4"/>
                        </a:cxn>
                        <a:cxn ang="0">
                          <a:pos x="24" y="1"/>
                        </a:cxn>
                        <a:cxn ang="0">
                          <a:pos x="39" y="0"/>
                        </a:cxn>
                        <a:cxn ang="0">
                          <a:pos x="59" y="6"/>
                        </a:cxn>
                        <a:cxn ang="0">
                          <a:pos x="73" y="16"/>
                        </a:cxn>
                        <a:cxn ang="0">
                          <a:pos x="83" y="23"/>
                        </a:cxn>
                        <a:cxn ang="0">
                          <a:pos x="83" y="28"/>
                        </a:cxn>
                        <a:cxn ang="0">
                          <a:pos x="76" y="31"/>
                        </a:cxn>
                        <a:cxn ang="0">
                          <a:pos x="66" y="24"/>
                        </a:cxn>
                        <a:cxn ang="0">
                          <a:pos x="50" y="17"/>
                        </a:cxn>
                        <a:cxn ang="0">
                          <a:pos x="64" y="25"/>
                        </a:cxn>
                        <a:cxn ang="0">
                          <a:pos x="67" y="31"/>
                        </a:cxn>
                        <a:cxn ang="0">
                          <a:pos x="67" y="36"/>
                        </a:cxn>
                        <a:cxn ang="0">
                          <a:pos x="58" y="36"/>
                        </a:cxn>
                        <a:cxn ang="0">
                          <a:pos x="53" y="36"/>
                        </a:cxn>
                        <a:cxn ang="0">
                          <a:pos x="50" y="30"/>
                        </a:cxn>
                        <a:cxn ang="0">
                          <a:pos x="47" y="23"/>
                        </a:cxn>
                        <a:cxn ang="0">
                          <a:pos x="36" y="17"/>
                        </a:cxn>
                        <a:cxn ang="0">
                          <a:pos x="41" y="27"/>
                        </a:cxn>
                        <a:cxn ang="0">
                          <a:pos x="44" y="33"/>
                        </a:cxn>
                        <a:cxn ang="0">
                          <a:pos x="44" y="36"/>
                        </a:cxn>
                        <a:cxn ang="0">
                          <a:pos x="41" y="40"/>
                        </a:cxn>
                        <a:cxn ang="0">
                          <a:pos x="36" y="40"/>
                        </a:cxn>
                        <a:cxn ang="0">
                          <a:pos x="30" y="36"/>
                        </a:cxn>
                        <a:cxn ang="0">
                          <a:pos x="21" y="28"/>
                        </a:cxn>
                        <a:cxn ang="0">
                          <a:pos x="21" y="33"/>
                        </a:cxn>
                        <a:cxn ang="0">
                          <a:pos x="22" y="38"/>
                        </a:cxn>
                        <a:cxn ang="0">
                          <a:pos x="22" y="40"/>
                        </a:cxn>
                        <a:cxn ang="0">
                          <a:pos x="17" y="38"/>
                        </a:cxn>
                        <a:cxn ang="0">
                          <a:pos x="13" y="36"/>
                        </a:cxn>
                        <a:cxn ang="0">
                          <a:pos x="13" y="41"/>
                        </a:cxn>
                        <a:cxn ang="0">
                          <a:pos x="11" y="47"/>
                        </a:cxn>
                        <a:cxn ang="0">
                          <a:pos x="3" y="50"/>
                        </a:cxn>
                        <a:cxn ang="0">
                          <a:pos x="0" y="49"/>
                        </a:cxn>
                        <a:cxn ang="0">
                          <a:pos x="0" y="41"/>
                        </a:cxn>
                        <a:cxn ang="0">
                          <a:pos x="0" y="33"/>
                        </a:cxn>
                        <a:cxn ang="0">
                          <a:pos x="0" y="14"/>
                        </a:cxn>
                      </a:cxnLst>
                      <a:rect l="0" t="0" r="r" b="b"/>
                      <a:pathLst>
                        <a:path w="84" h="51">
                          <a:moveTo>
                            <a:pt x="0" y="14"/>
                          </a:moveTo>
                          <a:lnTo>
                            <a:pt x="24" y="1"/>
                          </a:lnTo>
                          <a:lnTo>
                            <a:pt x="39" y="0"/>
                          </a:lnTo>
                          <a:lnTo>
                            <a:pt x="59" y="6"/>
                          </a:lnTo>
                          <a:lnTo>
                            <a:pt x="73" y="16"/>
                          </a:lnTo>
                          <a:lnTo>
                            <a:pt x="83" y="23"/>
                          </a:lnTo>
                          <a:lnTo>
                            <a:pt x="83" y="28"/>
                          </a:lnTo>
                          <a:lnTo>
                            <a:pt x="76" y="31"/>
                          </a:lnTo>
                          <a:lnTo>
                            <a:pt x="66" y="24"/>
                          </a:lnTo>
                          <a:lnTo>
                            <a:pt x="50" y="17"/>
                          </a:lnTo>
                          <a:lnTo>
                            <a:pt x="64" y="25"/>
                          </a:lnTo>
                          <a:lnTo>
                            <a:pt x="67" y="31"/>
                          </a:lnTo>
                          <a:lnTo>
                            <a:pt x="67" y="36"/>
                          </a:lnTo>
                          <a:lnTo>
                            <a:pt x="58" y="36"/>
                          </a:lnTo>
                          <a:lnTo>
                            <a:pt x="53" y="36"/>
                          </a:lnTo>
                          <a:lnTo>
                            <a:pt x="50" y="30"/>
                          </a:lnTo>
                          <a:lnTo>
                            <a:pt x="47" y="23"/>
                          </a:lnTo>
                          <a:lnTo>
                            <a:pt x="36" y="17"/>
                          </a:lnTo>
                          <a:lnTo>
                            <a:pt x="41" y="27"/>
                          </a:lnTo>
                          <a:lnTo>
                            <a:pt x="44" y="33"/>
                          </a:lnTo>
                          <a:lnTo>
                            <a:pt x="44" y="36"/>
                          </a:lnTo>
                          <a:lnTo>
                            <a:pt x="41" y="40"/>
                          </a:lnTo>
                          <a:lnTo>
                            <a:pt x="36" y="40"/>
                          </a:lnTo>
                          <a:lnTo>
                            <a:pt x="30" y="36"/>
                          </a:lnTo>
                          <a:lnTo>
                            <a:pt x="21" y="28"/>
                          </a:lnTo>
                          <a:lnTo>
                            <a:pt x="21" y="33"/>
                          </a:lnTo>
                          <a:lnTo>
                            <a:pt x="22" y="38"/>
                          </a:lnTo>
                          <a:lnTo>
                            <a:pt x="22" y="40"/>
                          </a:lnTo>
                          <a:lnTo>
                            <a:pt x="17" y="38"/>
                          </a:lnTo>
                          <a:lnTo>
                            <a:pt x="13" y="36"/>
                          </a:lnTo>
                          <a:lnTo>
                            <a:pt x="13" y="41"/>
                          </a:lnTo>
                          <a:lnTo>
                            <a:pt x="11" y="47"/>
                          </a:lnTo>
                          <a:lnTo>
                            <a:pt x="3" y="50"/>
                          </a:lnTo>
                          <a:lnTo>
                            <a:pt x="0" y="49"/>
                          </a:lnTo>
                          <a:lnTo>
                            <a:pt x="0" y="41"/>
                          </a:lnTo>
                          <a:lnTo>
                            <a:pt x="0" y="33"/>
                          </a:lnTo>
                          <a:lnTo>
                            <a:pt x="0" y="14"/>
                          </a:lnTo>
                        </a:path>
                      </a:pathLst>
                    </a:custGeom>
                    <a:solidFill>
                      <a:srgbClr val="C0804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6824" name="Freeform 24"/>
                  <p:cNvSpPr>
                    <a:spLocks/>
                  </p:cNvSpPr>
                  <p:nvPr/>
                </p:nvSpPr>
                <p:spPr bwMode="auto">
                  <a:xfrm>
                    <a:off x="3336" y="3743"/>
                    <a:ext cx="115" cy="81"/>
                  </a:xfrm>
                  <a:custGeom>
                    <a:avLst/>
                    <a:gdLst/>
                    <a:ahLst/>
                    <a:cxnLst>
                      <a:cxn ang="0">
                        <a:pos x="0" y="25"/>
                      </a:cxn>
                      <a:cxn ang="0">
                        <a:pos x="22" y="46"/>
                      </a:cxn>
                      <a:cxn ang="0">
                        <a:pos x="23" y="59"/>
                      </a:cxn>
                      <a:cxn ang="0">
                        <a:pos x="25" y="80"/>
                      </a:cxn>
                      <a:cxn ang="0">
                        <a:pos x="32" y="80"/>
                      </a:cxn>
                      <a:cxn ang="0">
                        <a:pos x="38" y="74"/>
                      </a:cxn>
                      <a:cxn ang="0">
                        <a:pos x="40" y="62"/>
                      </a:cxn>
                      <a:cxn ang="0">
                        <a:pos x="40" y="44"/>
                      </a:cxn>
                      <a:cxn ang="0">
                        <a:pos x="42" y="54"/>
                      </a:cxn>
                      <a:cxn ang="0">
                        <a:pos x="44" y="60"/>
                      </a:cxn>
                      <a:cxn ang="0">
                        <a:pos x="45" y="66"/>
                      </a:cxn>
                      <a:cxn ang="0">
                        <a:pos x="51" y="66"/>
                      </a:cxn>
                      <a:cxn ang="0">
                        <a:pos x="58" y="60"/>
                      </a:cxn>
                      <a:cxn ang="0">
                        <a:pos x="58" y="53"/>
                      </a:cxn>
                      <a:cxn ang="0">
                        <a:pos x="63" y="42"/>
                      </a:cxn>
                      <a:cxn ang="0">
                        <a:pos x="64" y="50"/>
                      </a:cxn>
                      <a:cxn ang="0">
                        <a:pos x="68" y="57"/>
                      </a:cxn>
                      <a:cxn ang="0">
                        <a:pos x="75" y="54"/>
                      </a:cxn>
                      <a:cxn ang="0">
                        <a:pos x="78" y="48"/>
                      </a:cxn>
                      <a:cxn ang="0">
                        <a:pos x="78" y="53"/>
                      </a:cxn>
                      <a:cxn ang="0">
                        <a:pos x="88" y="48"/>
                      </a:cxn>
                      <a:cxn ang="0">
                        <a:pos x="92" y="38"/>
                      </a:cxn>
                      <a:cxn ang="0">
                        <a:pos x="89" y="54"/>
                      </a:cxn>
                      <a:cxn ang="0">
                        <a:pos x="88" y="60"/>
                      </a:cxn>
                      <a:cxn ang="0">
                        <a:pos x="94" y="62"/>
                      </a:cxn>
                      <a:cxn ang="0">
                        <a:pos x="95" y="69"/>
                      </a:cxn>
                      <a:cxn ang="0">
                        <a:pos x="105" y="68"/>
                      </a:cxn>
                      <a:cxn ang="0">
                        <a:pos x="111" y="54"/>
                      </a:cxn>
                      <a:cxn ang="0">
                        <a:pos x="114" y="38"/>
                      </a:cxn>
                      <a:cxn ang="0">
                        <a:pos x="111" y="24"/>
                      </a:cxn>
                      <a:cxn ang="0">
                        <a:pos x="101" y="12"/>
                      </a:cxn>
                      <a:cxn ang="0">
                        <a:pos x="91" y="2"/>
                      </a:cxn>
                      <a:cxn ang="0">
                        <a:pos x="84" y="10"/>
                      </a:cxn>
                      <a:cxn ang="0">
                        <a:pos x="76" y="4"/>
                      </a:cxn>
                      <a:cxn ang="0">
                        <a:pos x="72" y="1"/>
                      </a:cxn>
                      <a:cxn ang="0">
                        <a:pos x="69" y="4"/>
                      </a:cxn>
                      <a:cxn ang="0">
                        <a:pos x="61" y="2"/>
                      </a:cxn>
                      <a:cxn ang="0">
                        <a:pos x="59" y="10"/>
                      </a:cxn>
                      <a:cxn ang="0">
                        <a:pos x="56" y="6"/>
                      </a:cxn>
                      <a:cxn ang="0">
                        <a:pos x="49" y="4"/>
                      </a:cxn>
                      <a:cxn ang="0">
                        <a:pos x="40" y="0"/>
                      </a:cxn>
                      <a:cxn ang="0">
                        <a:pos x="38" y="6"/>
                      </a:cxn>
                      <a:cxn ang="0">
                        <a:pos x="33" y="2"/>
                      </a:cxn>
                      <a:cxn ang="0">
                        <a:pos x="27" y="1"/>
                      </a:cxn>
                      <a:cxn ang="0">
                        <a:pos x="22" y="2"/>
                      </a:cxn>
                      <a:cxn ang="0">
                        <a:pos x="20" y="12"/>
                      </a:cxn>
                      <a:cxn ang="0">
                        <a:pos x="22" y="13"/>
                      </a:cxn>
                      <a:cxn ang="0">
                        <a:pos x="17" y="13"/>
                      </a:cxn>
                      <a:cxn ang="0">
                        <a:pos x="1" y="12"/>
                      </a:cxn>
                      <a:cxn ang="0">
                        <a:pos x="0" y="25"/>
                      </a:cxn>
                    </a:cxnLst>
                    <a:rect l="0" t="0" r="r" b="b"/>
                    <a:pathLst>
                      <a:path w="115" h="81">
                        <a:moveTo>
                          <a:pt x="0" y="25"/>
                        </a:moveTo>
                        <a:lnTo>
                          <a:pt x="22" y="46"/>
                        </a:lnTo>
                        <a:lnTo>
                          <a:pt x="23" y="59"/>
                        </a:lnTo>
                        <a:lnTo>
                          <a:pt x="25" y="80"/>
                        </a:lnTo>
                        <a:lnTo>
                          <a:pt x="32" y="80"/>
                        </a:lnTo>
                        <a:lnTo>
                          <a:pt x="38" y="74"/>
                        </a:lnTo>
                        <a:lnTo>
                          <a:pt x="40" y="62"/>
                        </a:lnTo>
                        <a:lnTo>
                          <a:pt x="40" y="44"/>
                        </a:lnTo>
                        <a:lnTo>
                          <a:pt x="42" y="54"/>
                        </a:lnTo>
                        <a:lnTo>
                          <a:pt x="44" y="60"/>
                        </a:lnTo>
                        <a:lnTo>
                          <a:pt x="45" y="66"/>
                        </a:lnTo>
                        <a:lnTo>
                          <a:pt x="51" y="66"/>
                        </a:lnTo>
                        <a:lnTo>
                          <a:pt x="58" y="60"/>
                        </a:lnTo>
                        <a:lnTo>
                          <a:pt x="58" y="53"/>
                        </a:lnTo>
                        <a:lnTo>
                          <a:pt x="63" y="42"/>
                        </a:lnTo>
                        <a:lnTo>
                          <a:pt x="64" y="50"/>
                        </a:lnTo>
                        <a:lnTo>
                          <a:pt x="68" y="57"/>
                        </a:lnTo>
                        <a:lnTo>
                          <a:pt x="75" y="54"/>
                        </a:lnTo>
                        <a:lnTo>
                          <a:pt x="78" y="48"/>
                        </a:lnTo>
                        <a:lnTo>
                          <a:pt x="78" y="53"/>
                        </a:lnTo>
                        <a:lnTo>
                          <a:pt x="88" y="48"/>
                        </a:lnTo>
                        <a:lnTo>
                          <a:pt x="92" y="38"/>
                        </a:lnTo>
                        <a:lnTo>
                          <a:pt x="89" y="54"/>
                        </a:lnTo>
                        <a:lnTo>
                          <a:pt x="88" y="60"/>
                        </a:lnTo>
                        <a:lnTo>
                          <a:pt x="94" y="62"/>
                        </a:lnTo>
                        <a:lnTo>
                          <a:pt x="95" y="69"/>
                        </a:lnTo>
                        <a:lnTo>
                          <a:pt x="105" y="68"/>
                        </a:lnTo>
                        <a:lnTo>
                          <a:pt x="111" y="54"/>
                        </a:lnTo>
                        <a:lnTo>
                          <a:pt x="114" y="38"/>
                        </a:lnTo>
                        <a:lnTo>
                          <a:pt x="111" y="24"/>
                        </a:lnTo>
                        <a:lnTo>
                          <a:pt x="101" y="12"/>
                        </a:lnTo>
                        <a:lnTo>
                          <a:pt x="91" y="2"/>
                        </a:lnTo>
                        <a:lnTo>
                          <a:pt x="84" y="10"/>
                        </a:lnTo>
                        <a:lnTo>
                          <a:pt x="76" y="4"/>
                        </a:lnTo>
                        <a:lnTo>
                          <a:pt x="72" y="1"/>
                        </a:lnTo>
                        <a:lnTo>
                          <a:pt x="69" y="4"/>
                        </a:lnTo>
                        <a:lnTo>
                          <a:pt x="61" y="2"/>
                        </a:lnTo>
                        <a:lnTo>
                          <a:pt x="59" y="10"/>
                        </a:lnTo>
                        <a:lnTo>
                          <a:pt x="56" y="6"/>
                        </a:lnTo>
                        <a:lnTo>
                          <a:pt x="49" y="4"/>
                        </a:lnTo>
                        <a:lnTo>
                          <a:pt x="40" y="0"/>
                        </a:lnTo>
                        <a:lnTo>
                          <a:pt x="38" y="6"/>
                        </a:lnTo>
                        <a:lnTo>
                          <a:pt x="33" y="2"/>
                        </a:lnTo>
                        <a:lnTo>
                          <a:pt x="27" y="1"/>
                        </a:lnTo>
                        <a:lnTo>
                          <a:pt x="22" y="2"/>
                        </a:lnTo>
                        <a:lnTo>
                          <a:pt x="20" y="12"/>
                        </a:lnTo>
                        <a:lnTo>
                          <a:pt x="22" y="13"/>
                        </a:lnTo>
                        <a:lnTo>
                          <a:pt x="17" y="13"/>
                        </a:lnTo>
                        <a:lnTo>
                          <a:pt x="1" y="12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0804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" name="Group 25"/>
                <p:cNvGrpSpPr>
                  <a:grpSpLocks/>
                </p:cNvGrpSpPr>
                <p:nvPr/>
              </p:nvGrpSpPr>
              <p:grpSpPr bwMode="auto">
                <a:xfrm>
                  <a:off x="3236" y="3701"/>
                  <a:ext cx="141" cy="33"/>
                  <a:chOff x="3236" y="3701"/>
                  <a:chExt cx="141" cy="33"/>
                </a:xfrm>
              </p:grpSpPr>
              <p:sp>
                <p:nvSpPr>
                  <p:cNvPr id="76826" name="Freeform 26"/>
                  <p:cNvSpPr>
                    <a:spLocks/>
                  </p:cNvSpPr>
                  <p:nvPr/>
                </p:nvSpPr>
                <p:spPr bwMode="auto">
                  <a:xfrm>
                    <a:off x="3236" y="3707"/>
                    <a:ext cx="129" cy="24"/>
                  </a:xfrm>
                  <a:custGeom>
                    <a:avLst/>
                    <a:gdLst/>
                    <a:ahLst/>
                    <a:cxnLst>
                      <a:cxn ang="0">
                        <a:pos x="0" y="1"/>
                      </a:cxn>
                      <a:cxn ang="0">
                        <a:pos x="16" y="0"/>
                      </a:cxn>
                      <a:cxn ang="0">
                        <a:pos x="33" y="4"/>
                      </a:cxn>
                      <a:cxn ang="0">
                        <a:pos x="46" y="8"/>
                      </a:cxn>
                      <a:cxn ang="0">
                        <a:pos x="64" y="15"/>
                      </a:cxn>
                      <a:cxn ang="0">
                        <a:pos x="79" y="19"/>
                      </a:cxn>
                      <a:cxn ang="0">
                        <a:pos x="93" y="17"/>
                      </a:cxn>
                      <a:cxn ang="0">
                        <a:pos x="108" y="19"/>
                      </a:cxn>
                      <a:cxn ang="0">
                        <a:pos x="119" y="19"/>
                      </a:cxn>
                      <a:cxn ang="0">
                        <a:pos x="128" y="23"/>
                      </a:cxn>
                    </a:cxnLst>
                    <a:rect l="0" t="0" r="r" b="b"/>
                    <a:pathLst>
                      <a:path w="129" h="24">
                        <a:moveTo>
                          <a:pt x="0" y="1"/>
                        </a:moveTo>
                        <a:lnTo>
                          <a:pt x="16" y="0"/>
                        </a:lnTo>
                        <a:lnTo>
                          <a:pt x="33" y="4"/>
                        </a:lnTo>
                        <a:lnTo>
                          <a:pt x="46" y="8"/>
                        </a:lnTo>
                        <a:lnTo>
                          <a:pt x="64" y="15"/>
                        </a:lnTo>
                        <a:lnTo>
                          <a:pt x="79" y="19"/>
                        </a:lnTo>
                        <a:lnTo>
                          <a:pt x="93" y="17"/>
                        </a:lnTo>
                        <a:lnTo>
                          <a:pt x="108" y="19"/>
                        </a:lnTo>
                        <a:lnTo>
                          <a:pt x="119" y="19"/>
                        </a:lnTo>
                        <a:lnTo>
                          <a:pt x="128" y="23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C0804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827" name="Freeform 27"/>
                  <p:cNvSpPr>
                    <a:spLocks/>
                  </p:cNvSpPr>
                  <p:nvPr/>
                </p:nvSpPr>
                <p:spPr bwMode="auto">
                  <a:xfrm>
                    <a:off x="3263" y="3701"/>
                    <a:ext cx="114" cy="33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8" y="5"/>
                      </a:cxn>
                      <a:cxn ang="0">
                        <a:pos x="23" y="9"/>
                      </a:cxn>
                      <a:cxn ang="0">
                        <a:pos x="32" y="12"/>
                      </a:cxn>
                      <a:cxn ang="0">
                        <a:pos x="44" y="14"/>
                      </a:cxn>
                      <a:cxn ang="0">
                        <a:pos x="55" y="11"/>
                      </a:cxn>
                      <a:cxn ang="0">
                        <a:pos x="73" y="14"/>
                      </a:cxn>
                      <a:cxn ang="0">
                        <a:pos x="86" y="16"/>
                      </a:cxn>
                      <a:cxn ang="0">
                        <a:pos x="97" y="17"/>
                      </a:cxn>
                      <a:cxn ang="0">
                        <a:pos x="109" y="22"/>
                      </a:cxn>
                      <a:cxn ang="0">
                        <a:pos x="113" y="32"/>
                      </a:cxn>
                    </a:cxnLst>
                    <a:rect l="0" t="0" r="r" b="b"/>
                    <a:pathLst>
                      <a:path w="114" h="33">
                        <a:moveTo>
                          <a:pt x="0" y="0"/>
                        </a:moveTo>
                        <a:lnTo>
                          <a:pt x="8" y="5"/>
                        </a:lnTo>
                        <a:lnTo>
                          <a:pt x="23" y="9"/>
                        </a:lnTo>
                        <a:lnTo>
                          <a:pt x="32" y="12"/>
                        </a:lnTo>
                        <a:lnTo>
                          <a:pt x="44" y="14"/>
                        </a:lnTo>
                        <a:lnTo>
                          <a:pt x="55" y="11"/>
                        </a:lnTo>
                        <a:lnTo>
                          <a:pt x="73" y="14"/>
                        </a:lnTo>
                        <a:lnTo>
                          <a:pt x="86" y="16"/>
                        </a:lnTo>
                        <a:lnTo>
                          <a:pt x="97" y="17"/>
                        </a:lnTo>
                        <a:lnTo>
                          <a:pt x="109" y="22"/>
                        </a:lnTo>
                        <a:lnTo>
                          <a:pt x="113" y="32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C0804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28"/>
              <p:cNvGrpSpPr>
                <a:grpSpLocks/>
              </p:cNvGrpSpPr>
              <p:nvPr/>
            </p:nvGrpSpPr>
            <p:grpSpPr bwMode="auto">
              <a:xfrm>
                <a:off x="3168" y="3775"/>
                <a:ext cx="102" cy="92"/>
                <a:chOff x="3168" y="3775"/>
                <a:chExt cx="102" cy="92"/>
              </a:xfrm>
            </p:grpSpPr>
            <p:grpSp>
              <p:nvGrpSpPr>
                <p:cNvPr id="11" name="Group 29"/>
                <p:cNvGrpSpPr>
                  <a:grpSpLocks/>
                </p:cNvGrpSpPr>
                <p:nvPr/>
              </p:nvGrpSpPr>
              <p:grpSpPr bwMode="auto">
                <a:xfrm>
                  <a:off x="3168" y="3775"/>
                  <a:ext cx="47" cy="46"/>
                  <a:chOff x="3168" y="3775"/>
                  <a:chExt cx="47" cy="46"/>
                </a:xfrm>
              </p:grpSpPr>
              <p:sp>
                <p:nvSpPr>
                  <p:cNvPr id="76830" name="Freeform 30"/>
                  <p:cNvSpPr>
                    <a:spLocks/>
                  </p:cNvSpPr>
                  <p:nvPr/>
                </p:nvSpPr>
                <p:spPr bwMode="auto">
                  <a:xfrm>
                    <a:off x="3177" y="3783"/>
                    <a:ext cx="35" cy="38"/>
                  </a:xfrm>
                  <a:custGeom>
                    <a:avLst/>
                    <a:gdLst/>
                    <a:ahLst/>
                    <a:cxnLst>
                      <a:cxn ang="0">
                        <a:pos x="30" y="0"/>
                      </a:cxn>
                      <a:cxn ang="0">
                        <a:pos x="5" y="18"/>
                      </a:cxn>
                      <a:cxn ang="0">
                        <a:pos x="0" y="25"/>
                      </a:cxn>
                      <a:cxn ang="0">
                        <a:pos x="2" y="32"/>
                      </a:cxn>
                      <a:cxn ang="0">
                        <a:pos x="6" y="37"/>
                      </a:cxn>
                      <a:cxn ang="0">
                        <a:pos x="15" y="34"/>
                      </a:cxn>
                      <a:cxn ang="0">
                        <a:pos x="34" y="15"/>
                      </a:cxn>
                      <a:cxn ang="0">
                        <a:pos x="30" y="0"/>
                      </a:cxn>
                    </a:cxnLst>
                    <a:rect l="0" t="0" r="r" b="b"/>
                    <a:pathLst>
                      <a:path w="35" h="38">
                        <a:moveTo>
                          <a:pt x="30" y="0"/>
                        </a:moveTo>
                        <a:lnTo>
                          <a:pt x="5" y="18"/>
                        </a:lnTo>
                        <a:lnTo>
                          <a:pt x="0" y="25"/>
                        </a:lnTo>
                        <a:lnTo>
                          <a:pt x="2" y="32"/>
                        </a:lnTo>
                        <a:lnTo>
                          <a:pt x="6" y="37"/>
                        </a:lnTo>
                        <a:lnTo>
                          <a:pt x="15" y="34"/>
                        </a:lnTo>
                        <a:lnTo>
                          <a:pt x="34" y="15"/>
                        </a:lnTo>
                        <a:lnTo>
                          <a:pt x="30" y="0"/>
                        </a:lnTo>
                      </a:path>
                    </a:pathLst>
                  </a:custGeom>
                  <a:solidFill>
                    <a:srgbClr val="F0F0F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831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3188" y="3806"/>
                    <a:ext cx="10" cy="9"/>
                  </a:xfrm>
                  <a:prstGeom prst="ellipse">
                    <a:avLst/>
                  </a:prstGeom>
                  <a:solidFill>
                    <a:srgbClr val="00908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6832" name="Freeform 32"/>
                  <p:cNvSpPr>
                    <a:spLocks/>
                  </p:cNvSpPr>
                  <p:nvPr/>
                </p:nvSpPr>
                <p:spPr bwMode="auto">
                  <a:xfrm>
                    <a:off x="3168" y="3775"/>
                    <a:ext cx="47" cy="34"/>
                  </a:xfrm>
                  <a:custGeom>
                    <a:avLst/>
                    <a:gdLst/>
                    <a:ahLst/>
                    <a:cxnLst>
                      <a:cxn ang="0">
                        <a:pos x="45" y="3"/>
                      </a:cxn>
                      <a:cxn ang="0">
                        <a:pos x="42" y="1"/>
                      </a:cxn>
                      <a:cxn ang="0">
                        <a:pos x="40" y="0"/>
                      </a:cxn>
                      <a:cxn ang="0">
                        <a:pos x="38" y="0"/>
                      </a:cxn>
                      <a:cxn ang="0">
                        <a:pos x="35" y="2"/>
                      </a:cxn>
                      <a:cxn ang="0">
                        <a:pos x="2" y="23"/>
                      </a:cxn>
                      <a:cxn ang="0">
                        <a:pos x="1" y="25"/>
                      </a:cxn>
                      <a:cxn ang="0">
                        <a:pos x="0" y="28"/>
                      </a:cxn>
                      <a:cxn ang="0">
                        <a:pos x="1" y="30"/>
                      </a:cxn>
                      <a:cxn ang="0">
                        <a:pos x="3" y="32"/>
                      </a:cxn>
                      <a:cxn ang="0">
                        <a:pos x="5" y="33"/>
                      </a:cxn>
                      <a:cxn ang="0">
                        <a:pos x="9" y="32"/>
                      </a:cxn>
                      <a:cxn ang="0">
                        <a:pos x="44" y="10"/>
                      </a:cxn>
                      <a:cxn ang="0">
                        <a:pos x="45" y="8"/>
                      </a:cxn>
                      <a:cxn ang="0">
                        <a:pos x="46" y="6"/>
                      </a:cxn>
                      <a:cxn ang="0">
                        <a:pos x="45" y="3"/>
                      </a:cxn>
                    </a:cxnLst>
                    <a:rect l="0" t="0" r="r" b="b"/>
                    <a:pathLst>
                      <a:path w="47" h="34">
                        <a:moveTo>
                          <a:pt x="45" y="3"/>
                        </a:moveTo>
                        <a:lnTo>
                          <a:pt x="42" y="1"/>
                        </a:lnTo>
                        <a:lnTo>
                          <a:pt x="40" y="0"/>
                        </a:lnTo>
                        <a:lnTo>
                          <a:pt x="38" y="0"/>
                        </a:lnTo>
                        <a:lnTo>
                          <a:pt x="35" y="2"/>
                        </a:lnTo>
                        <a:lnTo>
                          <a:pt x="2" y="23"/>
                        </a:lnTo>
                        <a:lnTo>
                          <a:pt x="1" y="25"/>
                        </a:lnTo>
                        <a:lnTo>
                          <a:pt x="0" y="28"/>
                        </a:lnTo>
                        <a:lnTo>
                          <a:pt x="1" y="30"/>
                        </a:lnTo>
                        <a:lnTo>
                          <a:pt x="3" y="32"/>
                        </a:lnTo>
                        <a:lnTo>
                          <a:pt x="5" y="33"/>
                        </a:lnTo>
                        <a:lnTo>
                          <a:pt x="9" y="32"/>
                        </a:lnTo>
                        <a:lnTo>
                          <a:pt x="44" y="10"/>
                        </a:lnTo>
                        <a:lnTo>
                          <a:pt x="45" y="8"/>
                        </a:lnTo>
                        <a:lnTo>
                          <a:pt x="46" y="6"/>
                        </a:lnTo>
                        <a:lnTo>
                          <a:pt x="45" y="3"/>
                        </a:lnTo>
                      </a:path>
                    </a:pathLst>
                  </a:custGeom>
                  <a:solidFill>
                    <a:srgbClr val="C0804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33"/>
                <p:cNvGrpSpPr>
                  <a:grpSpLocks/>
                </p:cNvGrpSpPr>
                <p:nvPr/>
              </p:nvGrpSpPr>
              <p:grpSpPr bwMode="auto">
                <a:xfrm>
                  <a:off x="3176" y="3776"/>
                  <a:ext cx="94" cy="91"/>
                  <a:chOff x="3176" y="3776"/>
                  <a:chExt cx="94" cy="91"/>
                </a:xfrm>
              </p:grpSpPr>
              <p:sp>
                <p:nvSpPr>
                  <p:cNvPr id="76834" name="Freeform 34"/>
                  <p:cNvSpPr>
                    <a:spLocks/>
                  </p:cNvSpPr>
                  <p:nvPr/>
                </p:nvSpPr>
                <p:spPr bwMode="auto">
                  <a:xfrm>
                    <a:off x="3176" y="3794"/>
                    <a:ext cx="82" cy="73"/>
                  </a:xfrm>
                  <a:custGeom>
                    <a:avLst/>
                    <a:gdLst/>
                    <a:ahLst/>
                    <a:cxnLst>
                      <a:cxn ang="0">
                        <a:pos x="41" y="0"/>
                      </a:cxn>
                      <a:cxn ang="0">
                        <a:pos x="23" y="16"/>
                      </a:cxn>
                      <a:cxn ang="0">
                        <a:pos x="7" y="33"/>
                      </a:cxn>
                      <a:cxn ang="0">
                        <a:pos x="0" y="47"/>
                      </a:cxn>
                      <a:cxn ang="0">
                        <a:pos x="2" y="59"/>
                      </a:cxn>
                      <a:cxn ang="0">
                        <a:pos x="9" y="67"/>
                      </a:cxn>
                      <a:cxn ang="0">
                        <a:pos x="20" y="70"/>
                      </a:cxn>
                      <a:cxn ang="0">
                        <a:pos x="38" y="72"/>
                      </a:cxn>
                      <a:cxn ang="0">
                        <a:pos x="57" y="63"/>
                      </a:cxn>
                      <a:cxn ang="0">
                        <a:pos x="67" y="63"/>
                      </a:cxn>
                      <a:cxn ang="0">
                        <a:pos x="76" y="59"/>
                      </a:cxn>
                      <a:cxn ang="0">
                        <a:pos x="80" y="53"/>
                      </a:cxn>
                      <a:cxn ang="0">
                        <a:pos x="81" y="45"/>
                      </a:cxn>
                      <a:cxn ang="0">
                        <a:pos x="41" y="0"/>
                      </a:cxn>
                    </a:cxnLst>
                    <a:rect l="0" t="0" r="r" b="b"/>
                    <a:pathLst>
                      <a:path w="82" h="73">
                        <a:moveTo>
                          <a:pt x="41" y="0"/>
                        </a:moveTo>
                        <a:lnTo>
                          <a:pt x="23" y="16"/>
                        </a:lnTo>
                        <a:lnTo>
                          <a:pt x="7" y="33"/>
                        </a:lnTo>
                        <a:lnTo>
                          <a:pt x="0" y="47"/>
                        </a:lnTo>
                        <a:lnTo>
                          <a:pt x="2" y="59"/>
                        </a:lnTo>
                        <a:lnTo>
                          <a:pt x="9" y="67"/>
                        </a:lnTo>
                        <a:lnTo>
                          <a:pt x="20" y="70"/>
                        </a:lnTo>
                        <a:lnTo>
                          <a:pt x="38" y="72"/>
                        </a:lnTo>
                        <a:lnTo>
                          <a:pt x="57" y="63"/>
                        </a:lnTo>
                        <a:lnTo>
                          <a:pt x="67" y="63"/>
                        </a:lnTo>
                        <a:lnTo>
                          <a:pt x="76" y="59"/>
                        </a:lnTo>
                        <a:lnTo>
                          <a:pt x="80" y="53"/>
                        </a:lnTo>
                        <a:lnTo>
                          <a:pt x="81" y="45"/>
                        </a:lnTo>
                        <a:lnTo>
                          <a:pt x="41" y="0"/>
                        </a:lnTo>
                      </a:path>
                    </a:pathLst>
                  </a:custGeom>
                  <a:solidFill>
                    <a:srgbClr val="E0A08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3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3222" y="3776"/>
                    <a:ext cx="48" cy="51"/>
                    <a:chOff x="3222" y="3776"/>
                    <a:chExt cx="48" cy="51"/>
                  </a:xfrm>
                </p:grpSpPr>
                <p:sp>
                  <p:nvSpPr>
                    <p:cNvPr id="76836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224" y="3784"/>
                      <a:ext cx="42" cy="43"/>
                    </a:xfrm>
                    <a:custGeom>
                      <a:avLst/>
                      <a:gdLst/>
                      <a:ahLst/>
                      <a:cxnLst>
                        <a:cxn ang="0">
                          <a:pos x="9" y="0"/>
                        </a:cxn>
                        <a:cxn ang="0">
                          <a:pos x="34" y="13"/>
                        </a:cxn>
                        <a:cxn ang="0">
                          <a:pos x="38" y="20"/>
                        </a:cxn>
                        <a:cxn ang="0">
                          <a:pos x="41" y="27"/>
                        </a:cxn>
                        <a:cxn ang="0">
                          <a:pos x="40" y="36"/>
                        </a:cxn>
                        <a:cxn ang="0">
                          <a:pos x="35" y="40"/>
                        </a:cxn>
                        <a:cxn ang="0">
                          <a:pos x="26" y="42"/>
                        </a:cxn>
                        <a:cxn ang="0">
                          <a:pos x="16" y="39"/>
                        </a:cxn>
                        <a:cxn ang="0">
                          <a:pos x="8" y="31"/>
                        </a:cxn>
                        <a:cxn ang="0">
                          <a:pos x="1" y="23"/>
                        </a:cxn>
                        <a:cxn ang="0">
                          <a:pos x="0" y="16"/>
                        </a:cxn>
                        <a:cxn ang="0">
                          <a:pos x="9" y="0"/>
                        </a:cxn>
                      </a:cxnLst>
                      <a:rect l="0" t="0" r="r" b="b"/>
                      <a:pathLst>
                        <a:path w="42" h="43">
                          <a:moveTo>
                            <a:pt x="9" y="0"/>
                          </a:moveTo>
                          <a:lnTo>
                            <a:pt x="34" y="13"/>
                          </a:lnTo>
                          <a:lnTo>
                            <a:pt x="38" y="20"/>
                          </a:lnTo>
                          <a:lnTo>
                            <a:pt x="41" y="27"/>
                          </a:lnTo>
                          <a:lnTo>
                            <a:pt x="40" y="36"/>
                          </a:lnTo>
                          <a:lnTo>
                            <a:pt x="35" y="40"/>
                          </a:lnTo>
                          <a:lnTo>
                            <a:pt x="26" y="42"/>
                          </a:lnTo>
                          <a:lnTo>
                            <a:pt x="16" y="39"/>
                          </a:lnTo>
                          <a:lnTo>
                            <a:pt x="8" y="31"/>
                          </a:lnTo>
                          <a:lnTo>
                            <a:pt x="1" y="23"/>
                          </a:lnTo>
                          <a:lnTo>
                            <a:pt x="0" y="16"/>
                          </a:lnTo>
                          <a:lnTo>
                            <a:pt x="9" y="0"/>
                          </a:lnTo>
                        </a:path>
                      </a:pathLst>
                    </a:custGeom>
                    <a:solidFill>
                      <a:srgbClr val="F0F0F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837" name="Oval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6" y="3811"/>
                      <a:ext cx="9" cy="8"/>
                    </a:xfrm>
                    <a:prstGeom prst="ellipse">
                      <a:avLst/>
                    </a:prstGeom>
                    <a:solidFill>
                      <a:srgbClr val="00908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838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3222" y="3776"/>
                      <a:ext cx="48" cy="31"/>
                    </a:xfrm>
                    <a:custGeom>
                      <a:avLst/>
                      <a:gdLst/>
                      <a:ahLst/>
                      <a:cxnLst>
                        <a:cxn ang="0">
                          <a:pos x="1" y="3"/>
                        </a:cxn>
                        <a:cxn ang="0">
                          <a:pos x="3" y="1"/>
                        </a:cxn>
                        <a:cxn ang="0">
                          <a:pos x="6" y="0"/>
                        </a:cxn>
                        <a:cxn ang="0">
                          <a:pos x="8" y="0"/>
                        </a:cxn>
                        <a:cxn ang="0">
                          <a:pos x="11" y="2"/>
                        </a:cxn>
                        <a:cxn ang="0">
                          <a:pos x="45" y="21"/>
                        </a:cxn>
                        <a:cxn ang="0">
                          <a:pos x="46" y="22"/>
                        </a:cxn>
                        <a:cxn ang="0">
                          <a:pos x="47" y="25"/>
                        </a:cxn>
                        <a:cxn ang="0">
                          <a:pos x="46" y="27"/>
                        </a:cxn>
                        <a:cxn ang="0">
                          <a:pos x="43" y="29"/>
                        </a:cxn>
                        <a:cxn ang="0">
                          <a:pos x="41" y="30"/>
                        </a:cxn>
                        <a:cxn ang="0">
                          <a:pos x="38" y="29"/>
                        </a:cxn>
                        <a:cxn ang="0">
                          <a:pos x="2" y="9"/>
                        </a:cxn>
                        <a:cxn ang="0">
                          <a:pos x="1" y="8"/>
                        </a:cxn>
                        <a:cxn ang="0">
                          <a:pos x="0" y="6"/>
                        </a:cxn>
                        <a:cxn ang="0">
                          <a:pos x="1" y="3"/>
                        </a:cxn>
                      </a:cxnLst>
                      <a:rect l="0" t="0" r="r" b="b"/>
                      <a:pathLst>
                        <a:path w="48" h="31">
                          <a:moveTo>
                            <a:pt x="1" y="3"/>
                          </a:moveTo>
                          <a:lnTo>
                            <a:pt x="3" y="1"/>
                          </a:lnTo>
                          <a:lnTo>
                            <a:pt x="6" y="0"/>
                          </a:lnTo>
                          <a:lnTo>
                            <a:pt x="8" y="0"/>
                          </a:lnTo>
                          <a:lnTo>
                            <a:pt x="11" y="2"/>
                          </a:lnTo>
                          <a:lnTo>
                            <a:pt x="45" y="21"/>
                          </a:lnTo>
                          <a:lnTo>
                            <a:pt x="46" y="22"/>
                          </a:lnTo>
                          <a:lnTo>
                            <a:pt x="47" y="25"/>
                          </a:lnTo>
                          <a:lnTo>
                            <a:pt x="46" y="27"/>
                          </a:lnTo>
                          <a:lnTo>
                            <a:pt x="43" y="29"/>
                          </a:lnTo>
                          <a:lnTo>
                            <a:pt x="41" y="30"/>
                          </a:lnTo>
                          <a:lnTo>
                            <a:pt x="38" y="29"/>
                          </a:lnTo>
                          <a:lnTo>
                            <a:pt x="2" y="9"/>
                          </a:lnTo>
                          <a:lnTo>
                            <a:pt x="1" y="8"/>
                          </a:lnTo>
                          <a:lnTo>
                            <a:pt x="0" y="6"/>
                          </a:lnTo>
                          <a:lnTo>
                            <a:pt x="1" y="3"/>
                          </a:lnTo>
                        </a:path>
                      </a:pathLst>
                    </a:custGeom>
                    <a:solidFill>
                      <a:srgbClr val="C0804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4953000" y="6172200"/>
            <a:ext cx="458788" cy="534988"/>
            <a:chOff x="3120" y="3888"/>
            <a:chExt cx="289" cy="337"/>
          </a:xfrm>
        </p:grpSpPr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3120" y="3939"/>
              <a:ext cx="289" cy="263"/>
              <a:chOff x="3120" y="3939"/>
              <a:chExt cx="289" cy="263"/>
            </a:xfrm>
          </p:grpSpPr>
          <p:sp>
            <p:nvSpPr>
              <p:cNvPr id="76841" name="Freeform 41"/>
              <p:cNvSpPr>
                <a:spLocks/>
              </p:cNvSpPr>
              <p:nvPr/>
            </p:nvSpPr>
            <p:spPr bwMode="auto">
              <a:xfrm>
                <a:off x="3120" y="3939"/>
                <a:ext cx="289" cy="263"/>
              </a:xfrm>
              <a:custGeom>
                <a:avLst/>
                <a:gdLst/>
                <a:ahLst/>
                <a:cxnLst>
                  <a:cxn ang="0">
                    <a:pos x="105" y="1"/>
                  </a:cxn>
                  <a:cxn ang="0">
                    <a:pos x="188" y="27"/>
                  </a:cxn>
                  <a:cxn ang="0">
                    <a:pos x="211" y="110"/>
                  </a:cxn>
                  <a:cxn ang="0">
                    <a:pos x="217" y="120"/>
                  </a:cxn>
                  <a:cxn ang="0">
                    <a:pos x="221" y="133"/>
                  </a:cxn>
                  <a:cxn ang="0">
                    <a:pos x="227" y="147"/>
                  </a:cxn>
                  <a:cxn ang="0">
                    <a:pos x="232" y="158"/>
                  </a:cxn>
                  <a:cxn ang="0">
                    <a:pos x="240" y="169"/>
                  </a:cxn>
                  <a:cxn ang="0">
                    <a:pos x="246" y="183"/>
                  </a:cxn>
                  <a:cxn ang="0">
                    <a:pos x="249" y="196"/>
                  </a:cxn>
                  <a:cxn ang="0">
                    <a:pos x="249" y="210"/>
                  </a:cxn>
                  <a:cxn ang="0">
                    <a:pos x="258" y="213"/>
                  </a:cxn>
                  <a:cxn ang="0">
                    <a:pos x="265" y="217"/>
                  </a:cxn>
                  <a:cxn ang="0">
                    <a:pos x="274" y="225"/>
                  </a:cxn>
                  <a:cxn ang="0">
                    <a:pos x="280" y="235"/>
                  </a:cxn>
                  <a:cxn ang="0">
                    <a:pos x="284" y="246"/>
                  </a:cxn>
                  <a:cxn ang="0">
                    <a:pos x="288" y="262"/>
                  </a:cxn>
                  <a:cxn ang="0">
                    <a:pos x="107" y="262"/>
                  </a:cxn>
                  <a:cxn ang="0">
                    <a:pos x="102" y="252"/>
                  </a:cxn>
                  <a:cxn ang="0">
                    <a:pos x="100" y="243"/>
                  </a:cxn>
                  <a:cxn ang="0">
                    <a:pos x="99" y="229"/>
                  </a:cxn>
                  <a:cxn ang="0">
                    <a:pos x="96" y="214"/>
                  </a:cxn>
                  <a:cxn ang="0">
                    <a:pos x="89" y="202"/>
                  </a:cxn>
                  <a:cxn ang="0">
                    <a:pos x="82" y="206"/>
                  </a:cxn>
                  <a:cxn ang="0">
                    <a:pos x="75" y="214"/>
                  </a:cxn>
                  <a:cxn ang="0">
                    <a:pos x="68" y="222"/>
                  </a:cxn>
                  <a:cxn ang="0">
                    <a:pos x="62" y="236"/>
                  </a:cxn>
                  <a:cxn ang="0">
                    <a:pos x="57" y="254"/>
                  </a:cxn>
                  <a:cxn ang="0">
                    <a:pos x="45" y="250"/>
                  </a:cxn>
                  <a:cxn ang="0">
                    <a:pos x="7" y="254"/>
                  </a:cxn>
                  <a:cxn ang="0">
                    <a:pos x="4" y="245"/>
                  </a:cxn>
                  <a:cxn ang="0">
                    <a:pos x="0" y="227"/>
                  </a:cxn>
                  <a:cxn ang="0">
                    <a:pos x="0" y="209"/>
                  </a:cxn>
                  <a:cxn ang="0">
                    <a:pos x="3" y="189"/>
                  </a:cxn>
                  <a:cxn ang="0">
                    <a:pos x="8" y="171"/>
                  </a:cxn>
                  <a:cxn ang="0">
                    <a:pos x="18" y="156"/>
                  </a:cxn>
                  <a:cxn ang="0">
                    <a:pos x="30" y="146"/>
                  </a:cxn>
                  <a:cxn ang="0">
                    <a:pos x="29" y="128"/>
                  </a:cxn>
                  <a:cxn ang="0">
                    <a:pos x="32" y="113"/>
                  </a:cxn>
                  <a:cxn ang="0">
                    <a:pos x="36" y="95"/>
                  </a:cxn>
                  <a:cxn ang="0">
                    <a:pos x="42" y="81"/>
                  </a:cxn>
                  <a:cxn ang="0">
                    <a:pos x="49" y="73"/>
                  </a:cxn>
                  <a:cxn ang="0">
                    <a:pos x="59" y="66"/>
                  </a:cxn>
                  <a:cxn ang="0">
                    <a:pos x="66" y="63"/>
                  </a:cxn>
                  <a:cxn ang="0">
                    <a:pos x="74" y="46"/>
                  </a:cxn>
                  <a:cxn ang="0">
                    <a:pos x="73" y="17"/>
                  </a:cxn>
                  <a:cxn ang="0">
                    <a:pos x="80" y="4"/>
                  </a:cxn>
                  <a:cxn ang="0">
                    <a:pos x="89" y="0"/>
                  </a:cxn>
                  <a:cxn ang="0">
                    <a:pos x="105" y="1"/>
                  </a:cxn>
                </a:cxnLst>
                <a:rect l="0" t="0" r="r" b="b"/>
                <a:pathLst>
                  <a:path w="289" h="263">
                    <a:moveTo>
                      <a:pt x="105" y="1"/>
                    </a:moveTo>
                    <a:lnTo>
                      <a:pt x="188" y="27"/>
                    </a:lnTo>
                    <a:lnTo>
                      <a:pt x="211" y="110"/>
                    </a:lnTo>
                    <a:lnTo>
                      <a:pt x="217" y="120"/>
                    </a:lnTo>
                    <a:lnTo>
                      <a:pt x="221" y="133"/>
                    </a:lnTo>
                    <a:lnTo>
                      <a:pt x="227" y="147"/>
                    </a:lnTo>
                    <a:lnTo>
                      <a:pt x="232" y="158"/>
                    </a:lnTo>
                    <a:lnTo>
                      <a:pt x="240" y="169"/>
                    </a:lnTo>
                    <a:lnTo>
                      <a:pt x="246" y="183"/>
                    </a:lnTo>
                    <a:lnTo>
                      <a:pt x="249" y="196"/>
                    </a:lnTo>
                    <a:lnTo>
                      <a:pt x="249" y="210"/>
                    </a:lnTo>
                    <a:lnTo>
                      <a:pt x="258" y="213"/>
                    </a:lnTo>
                    <a:lnTo>
                      <a:pt x="265" y="217"/>
                    </a:lnTo>
                    <a:lnTo>
                      <a:pt x="274" y="225"/>
                    </a:lnTo>
                    <a:lnTo>
                      <a:pt x="280" y="235"/>
                    </a:lnTo>
                    <a:lnTo>
                      <a:pt x="284" y="246"/>
                    </a:lnTo>
                    <a:lnTo>
                      <a:pt x="288" y="262"/>
                    </a:lnTo>
                    <a:lnTo>
                      <a:pt x="107" y="262"/>
                    </a:lnTo>
                    <a:lnTo>
                      <a:pt x="102" y="252"/>
                    </a:lnTo>
                    <a:lnTo>
                      <a:pt x="100" y="243"/>
                    </a:lnTo>
                    <a:lnTo>
                      <a:pt x="99" y="229"/>
                    </a:lnTo>
                    <a:lnTo>
                      <a:pt x="96" y="214"/>
                    </a:lnTo>
                    <a:lnTo>
                      <a:pt x="89" y="202"/>
                    </a:lnTo>
                    <a:lnTo>
                      <a:pt x="82" y="206"/>
                    </a:lnTo>
                    <a:lnTo>
                      <a:pt x="75" y="214"/>
                    </a:lnTo>
                    <a:lnTo>
                      <a:pt x="68" y="222"/>
                    </a:lnTo>
                    <a:lnTo>
                      <a:pt x="62" y="236"/>
                    </a:lnTo>
                    <a:lnTo>
                      <a:pt x="57" y="254"/>
                    </a:lnTo>
                    <a:lnTo>
                      <a:pt x="45" y="250"/>
                    </a:lnTo>
                    <a:lnTo>
                      <a:pt x="7" y="254"/>
                    </a:lnTo>
                    <a:lnTo>
                      <a:pt x="4" y="245"/>
                    </a:lnTo>
                    <a:lnTo>
                      <a:pt x="0" y="227"/>
                    </a:lnTo>
                    <a:lnTo>
                      <a:pt x="0" y="209"/>
                    </a:lnTo>
                    <a:lnTo>
                      <a:pt x="3" y="189"/>
                    </a:lnTo>
                    <a:lnTo>
                      <a:pt x="8" y="171"/>
                    </a:lnTo>
                    <a:lnTo>
                      <a:pt x="18" y="156"/>
                    </a:lnTo>
                    <a:lnTo>
                      <a:pt x="30" y="146"/>
                    </a:lnTo>
                    <a:lnTo>
                      <a:pt x="29" y="128"/>
                    </a:lnTo>
                    <a:lnTo>
                      <a:pt x="32" y="113"/>
                    </a:lnTo>
                    <a:lnTo>
                      <a:pt x="36" y="95"/>
                    </a:lnTo>
                    <a:lnTo>
                      <a:pt x="42" y="81"/>
                    </a:lnTo>
                    <a:lnTo>
                      <a:pt x="49" y="73"/>
                    </a:lnTo>
                    <a:lnTo>
                      <a:pt x="59" y="66"/>
                    </a:lnTo>
                    <a:lnTo>
                      <a:pt x="66" y="63"/>
                    </a:lnTo>
                    <a:lnTo>
                      <a:pt x="74" y="46"/>
                    </a:lnTo>
                    <a:lnTo>
                      <a:pt x="73" y="17"/>
                    </a:lnTo>
                    <a:lnTo>
                      <a:pt x="80" y="4"/>
                    </a:lnTo>
                    <a:lnTo>
                      <a:pt x="89" y="0"/>
                    </a:lnTo>
                    <a:lnTo>
                      <a:pt x="105" y="1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2" name="Freeform 42"/>
              <p:cNvSpPr>
                <a:spLocks/>
              </p:cNvSpPr>
              <p:nvPr/>
            </p:nvSpPr>
            <p:spPr bwMode="auto">
              <a:xfrm>
                <a:off x="3131" y="4115"/>
                <a:ext cx="12" cy="5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" y="17"/>
                  </a:cxn>
                  <a:cxn ang="0">
                    <a:pos x="0" y="31"/>
                  </a:cxn>
                  <a:cxn ang="0">
                    <a:pos x="1" y="45"/>
                  </a:cxn>
                  <a:cxn ang="0">
                    <a:pos x="3" y="49"/>
                  </a:cxn>
                </a:cxnLst>
                <a:rect l="0" t="0" r="r" b="b"/>
                <a:pathLst>
                  <a:path w="12" h="50">
                    <a:moveTo>
                      <a:pt x="11" y="0"/>
                    </a:moveTo>
                    <a:lnTo>
                      <a:pt x="1" y="17"/>
                    </a:lnTo>
                    <a:lnTo>
                      <a:pt x="0" y="31"/>
                    </a:lnTo>
                    <a:lnTo>
                      <a:pt x="1" y="45"/>
                    </a:lnTo>
                    <a:lnTo>
                      <a:pt x="3" y="49"/>
                    </a:lnTo>
                  </a:path>
                </a:pathLst>
              </a:custGeom>
              <a:noFill/>
              <a:ln w="12700" cap="rnd" cmpd="sng">
                <a:solidFill>
                  <a:srgbClr val="009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3" name="Freeform 43"/>
              <p:cNvSpPr>
                <a:spLocks/>
              </p:cNvSpPr>
              <p:nvPr/>
            </p:nvSpPr>
            <p:spPr bwMode="auto">
              <a:xfrm>
                <a:off x="3201" y="4093"/>
                <a:ext cx="28" cy="55"/>
              </a:xfrm>
              <a:custGeom>
                <a:avLst/>
                <a:gdLst/>
                <a:ahLst/>
                <a:cxnLst>
                  <a:cxn ang="0">
                    <a:pos x="0" y="39"/>
                  </a:cxn>
                  <a:cxn ang="0">
                    <a:pos x="4" y="42"/>
                  </a:cxn>
                  <a:cxn ang="0">
                    <a:pos x="7" y="45"/>
                  </a:cxn>
                  <a:cxn ang="0">
                    <a:pos x="3" y="47"/>
                  </a:cxn>
                  <a:cxn ang="0">
                    <a:pos x="8" y="49"/>
                  </a:cxn>
                  <a:cxn ang="0">
                    <a:pos x="12" y="54"/>
                  </a:cxn>
                  <a:cxn ang="0">
                    <a:pos x="11" y="41"/>
                  </a:cxn>
                  <a:cxn ang="0">
                    <a:pos x="18" y="27"/>
                  </a:cxn>
                  <a:cxn ang="0">
                    <a:pos x="23" y="23"/>
                  </a:cxn>
                  <a:cxn ang="0">
                    <a:pos x="27" y="20"/>
                  </a:cxn>
                  <a:cxn ang="0">
                    <a:pos x="24" y="20"/>
                  </a:cxn>
                  <a:cxn ang="0">
                    <a:pos x="17" y="23"/>
                  </a:cxn>
                  <a:cxn ang="0">
                    <a:pos x="12" y="28"/>
                  </a:cxn>
                  <a:cxn ang="0">
                    <a:pos x="13" y="20"/>
                  </a:cxn>
                  <a:cxn ang="0">
                    <a:pos x="17" y="9"/>
                  </a:cxn>
                  <a:cxn ang="0">
                    <a:pos x="23" y="0"/>
                  </a:cxn>
                  <a:cxn ang="0">
                    <a:pos x="17" y="4"/>
                  </a:cxn>
                  <a:cxn ang="0">
                    <a:pos x="10" y="14"/>
                  </a:cxn>
                  <a:cxn ang="0">
                    <a:pos x="8" y="26"/>
                  </a:cxn>
                  <a:cxn ang="0">
                    <a:pos x="8" y="37"/>
                  </a:cxn>
                  <a:cxn ang="0">
                    <a:pos x="8" y="42"/>
                  </a:cxn>
                  <a:cxn ang="0">
                    <a:pos x="6" y="38"/>
                  </a:cxn>
                  <a:cxn ang="0">
                    <a:pos x="0" y="39"/>
                  </a:cxn>
                </a:cxnLst>
                <a:rect l="0" t="0" r="r" b="b"/>
                <a:pathLst>
                  <a:path w="28" h="55">
                    <a:moveTo>
                      <a:pt x="0" y="39"/>
                    </a:moveTo>
                    <a:lnTo>
                      <a:pt x="4" y="42"/>
                    </a:lnTo>
                    <a:lnTo>
                      <a:pt x="7" y="45"/>
                    </a:lnTo>
                    <a:lnTo>
                      <a:pt x="3" y="47"/>
                    </a:lnTo>
                    <a:lnTo>
                      <a:pt x="8" y="49"/>
                    </a:lnTo>
                    <a:lnTo>
                      <a:pt x="12" y="54"/>
                    </a:lnTo>
                    <a:lnTo>
                      <a:pt x="11" y="41"/>
                    </a:lnTo>
                    <a:lnTo>
                      <a:pt x="18" y="27"/>
                    </a:lnTo>
                    <a:lnTo>
                      <a:pt x="23" y="23"/>
                    </a:lnTo>
                    <a:lnTo>
                      <a:pt x="27" y="20"/>
                    </a:lnTo>
                    <a:lnTo>
                      <a:pt x="24" y="20"/>
                    </a:lnTo>
                    <a:lnTo>
                      <a:pt x="17" y="23"/>
                    </a:lnTo>
                    <a:lnTo>
                      <a:pt x="12" y="28"/>
                    </a:lnTo>
                    <a:lnTo>
                      <a:pt x="13" y="20"/>
                    </a:lnTo>
                    <a:lnTo>
                      <a:pt x="17" y="9"/>
                    </a:lnTo>
                    <a:lnTo>
                      <a:pt x="23" y="0"/>
                    </a:lnTo>
                    <a:lnTo>
                      <a:pt x="17" y="4"/>
                    </a:lnTo>
                    <a:lnTo>
                      <a:pt x="10" y="14"/>
                    </a:lnTo>
                    <a:lnTo>
                      <a:pt x="8" y="26"/>
                    </a:lnTo>
                    <a:lnTo>
                      <a:pt x="8" y="37"/>
                    </a:lnTo>
                    <a:lnTo>
                      <a:pt x="8" y="42"/>
                    </a:lnTo>
                    <a:lnTo>
                      <a:pt x="6" y="38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009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4" name="Freeform 44"/>
              <p:cNvSpPr>
                <a:spLocks/>
              </p:cNvSpPr>
              <p:nvPr/>
            </p:nvSpPr>
            <p:spPr bwMode="auto">
              <a:xfrm>
                <a:off x="3150" y="4081"/>
                <a:ext cx="12" cy="6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3" y="4"/>
                  </a:cxn>
                  <a:cxn ang="0">
                    <a:pos x="7" y="1"/>
                  </a:cxn>
                  <a:cxn ang="0">
                    <a:pos x="11" y="0"/>
                  </a:cxn>
                </a:cxnLst>
                <a:rect l="0" t="0" r="r" b="b"/>
                <a:pathLst>
                  <a:path w="12" h="6">
                    <a:moveTo>
                      <a:pt x="0" y="5"/>
                    </a:moveTo>
                    <a:lnTo>
                      <a:pt x="3" y="4"/>
                    </a:lnTo>
                    <a:lnTo>
                      <a:pt x="7" y="1"/>
                    </a:lnTo>
                    <a:lnTo>
                      <a:pt x="1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5" name="Freeform 45"/>
              <p:cNvSpPr>
                <a:spLocks/>
              </p:cNvSpPr>
              <p:nvPr/>
            </p:nvSpPr>
            <p:spPr bwMode="auto">
              <a:xfrm>
                <a:off x="3207" y="3965"/>
                <a:ext cx="130" cy="11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12"/>
                  </a:cxn>
                  <a:cxn ang="0">
                    <a:pos x="8" y="20"/>
                  </a:cxn>
                  <a:cxn ang="0">
                    <a:pos x="14" y="23"/>
                  </a:cxn>
                  <a:cxn ang="0">
                    <a:pos x="22" y="26"/>
                  </a:cxn>
                  <a:cxn ang="0">
                    <a:pos x="28" y="29"/>
                  </a:cxn>
                  <a:cxn ang="0">
                    <a:pos x="39" y="32"/>
                  </a:cxn>
                  <a:cxn ang="0">
                    <a:pos x="51" y="35"/>
                  </a:cxn>
                  <a:cxn ang="0">
                    <a:pos x="62" y="40"/>
                  </a:cxn>
                  <a:cxn ang="0">
                    <a:pos x="69" y="44"/>
                  </a:cxn>
                  <a:cxn ang="0">
                    <a:pos x="77" y="52"/>
                  </a:cxn>
                  <a:cxn ang="0">
                    <a:pos x="83" y="63"/>
                  </a:cxn>
                  <a:cxn ang="0">
                    <a:pos x="88" y="80"/>
                  </a:cxn>
                  <a:cxn ang="0">
                    <a:pos x="92" y="98"/>
                  </a:cxn>
                  <a:cxn ang="0">
                    <a:pos x="94" y="116"/>
                  </a:cxn>
                  <a:cxn ang="0">
                    <a:pos x="96" y="103"/>
                  </a:cxn>
                  <a:cxn ang="0">
                    <a:pos x="98" y="93"/>
                  </a:cxn>
                  <a:cxn ang="0">
                    <a:pos x="99" y="78"/>
                  </a:cxn>
                  <a:cxn ang="0">
                    <a:pos x="99" y="62"/>
                  </a:cxn>
                  <a:cxn ang="0">
                    <a:pos x="101" y="47"/>
                  </a:cxn>
                  <a:cxn ang="0">
                    <a:pos x="101" y="28"/>
                  </a:cxn>
                  <a:cxn ang="0">
                    <a:pos x="108" y="41"/>
                  </a:cxn>
                  <a:cxn ang="0">
                    <a:pos x="112" y="54"/>
                  </a:cxn>
                  <a:cxn ang="0">
                    <a:pos x="115" y="66"/>
                  </a:cxn>
                  <a:cxn ang="0">
                    <a:pos x="117" y="77"/>
                  </a:cxn>
                  <a:cxn ang="0">
                    <a:pos x="117" y="83"/>
                  </a:cxn>
                  <a:cxn ang="0">
                    <a:pos x="129" y="97"/>
                  </a:cxn>
                  <a:cxn ang="0">
                    <a:pos x="120" y="81"/>
                  </a:cxn>
                  <a:cxn ang="0">
                    <a:pos x="117" y="70"/>
                  </a:cxn>
                  <a:cxn ang="0">
                    <a:pos x="112" y="45"/>
                  </a:cxn>
                  <a:cxn ang="0">
                    <a:pos x="102" y="23"/>
                  </a:cxn>
                  <a:cxn ang="0">
                    <a:pos x="97" y="10"/>
                  </a:cxn>
                  <a:cxn ang="0">
                    <a:pos x="89" y="11"/>
                  </a:cxn>
                  <a:cxn ang="0">
                    <a:pos x="84" y="11"/>
                  </a:cxn>
                  <a:cxn ang="0">
                    <a:pos x="75" y="11"/>
                  </a:cxn>
                  <a:cxn ang="0">
                    <a:pos x="66" y="9"/>
                  </a:cxn>
                  <a:cxn ang="0">
                    <a:pos x="58" y="9"/>
                  </a:cxn>
                  <a:cxn ang="0">
                    <a:pos x="52" y="4"/>
                  </a:cxn>
                  <a:cxn ang="0">
                    <a:pos x="42" y="1"/>
                  </a:cxn>
                  <a:cxn ang="0">
                    <a:pos x="28" y="0"/>
                  </a:cxn>
                  <a:cxn ang="0">
                    <a:pos x="10" y="2"/>
                  </a:cxn>
                  <a:cxn ang="0">
                    <a:pos x="0" y="4"/>
                  </a:cxn>
                </a:cxnLst>
                <a:rect l="0" t="0" r="r" b="b"/>
                <a:pathLst>
                  <a:path w="130" h="117">
                    <a:moveTo>
                      <a:pt x="0" y="4"/>
                    </a:moveTo>
                    <a:lnTo>
                      <a:pt x="2" y="12"/>
                    </a:lnTo>
                    <a:lnTo>
                      <a:pt x="8" y="20"/>
                    </a:lnTo>
                    <a:lnTo>
                      <a:pt x="14" y="23"/>
                    </a:lnTo>
                    <a:lnTo>
                      <a:pt x="22" y="26"/>
                    </a:lnTo>
                    <a:lnTo>
                      <a:pt x="28" y="29"/>
                    </a:lnTo>
                    <a:lnTo>
                      <a:pt x="39" y="32"/>
                    </a:lnTo>
                    <a:lnTo>
                      <a:pt x="51" y="35"/>
                    </a:lnTo>
                    <a:lnTo>
                      <a:pt x="62" y="40"/>
                    </a:lnTo>
                    <a:lnTo>
                      <a:pt x="69" y="44"/>
                    </a:lnTo>
                    <a:lnTo>
                      <a:pt x="77" y="52"/>
                    </a:lnTo>
                    <a:lnTo>
                      <a:pt x="83" y="63"/>
                    </a:lnTo>
                    <a:lnTo>
                      <a:pt x="88" y="80"/>
                    </a:lnTo>
                    <a:lnTo>
                      <a:pt x="92" y="98"/>
                    </a:lnTo>
                    <a:lnTo>
                      <a:pt x="94" y="116"/>
                    </a:lnTo>
                    <a:lnTo>
                      <a:pt x="96" y="103"/>
                    </a:lnTo>
                    <a:lnTo>
                      <a:pt x="98" y="93"/>
                    </a:lnTo>
                    <a:lnTo>
                      <a:pt x="99" y="78"/>
                    </a:lnTo>
                    <a:lnTo>
                      <a:pt x="99" y="62"/>
                    </a:lnTo>
                    <a:lnTo>
                      <a:pt x="101" y="47"/>
                    </a:lnTo>
                    <a:lnTo>
                      <a:pt x="101" y="28"/>
                    </a:lnTo>
                    <a:lnTo>
                      <a:pt x="108" y="41"/>
                    </a:lnTo>
                    <a:lnTo>
                      <a:pt x="112" y="54"/>
                    </a:lnTo>
                    <a:lnTo>
                      <a:pt x="115" y="66"/>
                    </a:lnTo>
                    <a:lnTo>
                      <a:pt x="117" y="77"/>
                    </a:lnTo>
                    <a:lnTo>
                      <a:pt x="117" y="83"/>
                    </a:lnTo>
                    <a:lnTo>
                      <a:pt x="129" y="97"/>
                    </a:lnTo>
                    <a:lnTo>
                      <a:pt x="120" y="81"/>
                    </a:lnTo>
                    <a:lnTo>
                      <a:pt x="117" y="70"/>
                    </a:lnTo>
                    <a:lnTo>
                      <a:pt x="112" y="45"/>
                    </a:lnTo>
                    <a:lnTo>
                      <a:pt x="102" y="23"/>
                    </a:lnTo>
                    <a:lnTo>
                      <a:pt x="97" y="10"/>
                    </a:lnTo>
                    <a:lnTo>
                      <a:pt x="89" y="11"/>
                    </a:lnTo>
                    <a:lnTo>
                      <a:pt x="84" y="11"/>
                    </a:lnTo>
                    <a:lnTo>
                      <a:pt x="75" y="11"/>
                    </a:lnTo>
                    <a:lnTo>
                      <a:pt x="66" y="9"/>
                    </a:lnTo>
                    <a:lnTo>
                      <a:pt x="58" y="9"/>
                    </a:lnTo>
                    <a:lnTo>
                      <a:pt x="52" y="4"/>
                    </a:lnTo>
                    <a:lnTo>
                      <a:pt x="42" y="1"/>
                    </a:lnTo>
                    <a:lnTo>
                      <a:pt x="28" y="0"/>
                    </a:lnTo>
                    <a:lnTo>
                      <a:pt x="10" y="2"/>
                    </a:lnTo>
                    <a:lnTo>
                      <a:pt x="0" y="4"/>
                    </a:lnTo>
                  </a:path>
                </a:pathLst>
              </a:custGeom>
              <a:solidFill>
                <a:srgbClr val="009080"/>
              </a:solidFill>
              <a:ln w="12700" cap="rnd" cmpd="sng">
                <a:solidFill>
                  <a:srgbClr val="009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6" name="Freeform 46"/>
              <p:cNvSpPr>
                <a:spLocks/>
              </p:cNvSpPr>
              <p:nvPr/>
            </p:nvSpPr>
            <p:spPr bwMode="auto">
              <a:xfrm>
                <a:off x="3206" y="3948"/>
                <a:ext cx="140" cy="13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12"/>
                  </a:cxn>
                  <a:cxn ang="0">
                    <a:pos x="8" y="20"/>
                  </a:cxn>
                  <a:cxn ang="0">
                    <a:pos x="14" y="23"/>
                  </a:cxn>
                  <a:cxn ang="0">
                    <a:pos x="22" y="26"/>
                  </a:cxn>
                  <a:cxn ang="0">
                    <a:pos x="28" y="29"/>
                  </a:cxn>
                  <a:cxn ang="0">
                    <a:pos x="39" y="32"/>
                  </a:cxn>
                  <a:cxn ang="0">
                    <a:pos x="51" y="35"/>
                  </a:cxn>
                  <a:cxn ang="0">
                    <a:pos x="62" y="40"/>
                  </a:cxn>
                  <a:cxn ang="0">
                    <a:pos x="69" y="46"/>
                  </a:cxn>
                  <a:cxn ang="0">
                    <a:pos x="76" y="56"/>
                  </a:cxn>
                  <a:cxn ang="0">
                    <a:pos x="82" y="65"/>
                  </a:cxn>
                  <a:cxn ang="0">
                    <a:pos x="88" y="79"/>
                  </a:cxn>
                  <a:cxn ang="0">
                    <a:pos x="92" y="96"/>
                  </a:cxn>
                  <a:cxn ang="0">
                    <a:pos x="95" y="116"/>
                  </a:cxn>
                  <a:cxn ang="0">
                    <a:pos x="98" y="102"/>
                  </a:cxn>
                  <a:cxn ang="0">
                    <a:pos x="99" y="90"/>
                  </a:cxn>
                  <a:cxn ang="0">
                    <a:pos x="99" y="76"/>
                  </a:cxn>
                  <a:cxn ang="0">
                    <a:pos x="101" y="60"/>
                  </a:cxn>
                  <a:cxn ang="0">
                    <a:pos x="101" y="46"/>
                  </a:cxn>
                  <a:cxn ang="0">
                    <a:pos x="103" y="43"/>
                  </a:cxn>
                  <a:cxn ang="0">
                    <a:pos x="106" y="49"/>
                  </a:cxn>
                  <a:cxn ang="0">
                    <a:pos x="111" y="57"/>
                  </a:cxn>
                  <a:cxn ang="0">
                    <a:pos x="121" y="96"/>
                  </a:cxn>
                  <a:cxn ang="0">
                    <a:pos x="132" y="117"/>
                  </a:cxn>
                  <a:cxn ang="0">
                    <a:pos x="139" y="133"/>
                  </a:cxn>
                  <a:cxn ang="0">
                    <a:pos x="131" y="111"/>
                  </a:cxn>
                  <a:cxn ang="0">
                    <a:pos x="126" y="104"/>
                  </a:cxn>
                  <a:cxn ang="0">
                    <a:pos x="118" y="69"/>
                  </a:cxn>
                  <a:cxn ang="0">
                    <a:pos x="112" y="45"/>
                  </a:cxn>
                  <a:cxn ang="0">
                    <a:pos x="102" y="23"/>
                  </a:cxn>
                  <a:cxn ang="0">
                    <a:pos x="97" y="10"/>
                  </a:cxn>
                  <a:cxn ang="0">
                    <a:pos x="90" y="11"/>
                  </a:cxn>
                  <a:cxn ang="0">
                    <a:pos x="84" y="11"/>
                  </a:cxn>
                  <a:cxn ang="0">
                    <a:pos x="75" y="11"/>
                  </a:cxn>
                  <a:cxn ang="0">
                    <a:pos x="66" y="9"/>
                  </a:cxn>
                  <a:cxn ang="0">
                    <a:pos x="58" y="9"/>
                  </a:cxn>
                  <a:cxn ang="0">
                    <a:pos x="52" y="4"/>
                  </a:cxn>
                  <a:cxn ang="0">
                    <a:pos x="42" y="1"/>
                  </a:cxn>
                  <a:cxn ang="0">
                    <a:pos x="28" y="0"/>
                  </a:cxn>
                  <a:cxn ang="0">
                    <a:pos x="10" y="2"/>
                  </a:cxn>
                  <a:cxn ang="0">
                    <a:pos x="0" y="4"/>
                  </a:cxn>
                </a:cxnLst>
                <a:rect l="0" t="0" r="r" b="b"/>
                <a:pathLst>
                  <a:path w="140" h="134">
                    <a:moveTo>
                      <a:pt x="0" y="4"/>
                    </a:moveTo>
                    <a:lnTo>
                      <a:pt x="2" y="12"/>
                    </a:lnTo>
                    <a:lnTo>
                      <a:pt x="8" y="20"/>
                    </a:lnTo>
                    <a:lnTo>
                      <a:pt x="14" y="23"/>
                    </a:lnTo>
                    <a:lnTo>
                      <a:pt x="22" y="26"/>
                    </a:lnTo>
                    <a:lnTo>
                      <a:pt x="28" y="29"/>
                    </a:lnTo>
                    <a:lnTo>
                      <a:pt x="39" y="32"/>
                    </a:lnTo>
                    <a:lnTo>
                      <a:pt x="51" y="35"/>
                    </a:lnTo>
                    <a:lnTo>
                      <a:pt x="62" y="40"/>
                    </a:lnTo>
                    <a:lnTo>
                      <a:pt x="69" y="46"/>
                    </a:lnTo>
                    <a:lnTo>
                      <a:pt x="76" y="56"/>
                    </a:lnTo>
                    <a:lnTo>
                      <a:pt x="82" y="65"/>
                    </a:lnTo>
                    <a:lnTo>
                      <a:pt x="88" y="79"/>
                    </a:lnTo>
                    <a:lnTo>
                      <a:pt x="92" y="96"/>
                    </a:lnTo>
                    <a:lnTo>
                      <a:pt x="95" y="116"/>
                    </a:lnTo>
                    <a:lnTo>
                      <a:pt x="98" y="102"/>
                    </a:lnTo>
                    <a:lnTo>
                      <a:pt x="99" y="90"/>
                    </a:lnTo>
                    <a:lnTo>
                      <a:pt x="99" y="76"/>
                    </a:lnTo>
                    <a:lnTo>
                      <a:pt x="101" y="60"/>
                    </a:lnTo>
                    <a:lnTo>
                      <a:pt x="101" y="46"/>
                    </a:lnTo>
                    <a:lnTo>
                      <a:pt x="103" y="43"/>
                    </a:lnTo>
                    <a:lnTo>
                      <a:pt x="106" y="49"/>
                    </a:lnTo>
                    <a:lnTo>
                      <a:pt x="111" y="57"/>
                    </a:lnTo>
                    <a:lnTo>
                      <a:pt x="121" y="96"/>
                    </a:lnTo>
                    <a:lnTo>
                      <a:pt x="132" y="117"/>
                    </a:lnTo>
                    <a:lnTo>
                      <a:pt x="139" y="133"/>
                    </a:lnTo>
                    <a:lnTo>
                      <a:pt x="131" y="111"/>
                    </a:lnTo>
                    <a:lnTo>
                      <a:pt x="126" y="104"/>
                    </a:lnTo>
                    <a:lnTo>
                      <a:pt x="118" y="69"/>
                    </a:lnTo>
                    <a:lnTo>
                      <a:pt x="112" y="45"/>
                    </a:lnTo>
                    <a:lnTo>
                      <a:pt x="102" y="23"/>
                    </a:lnTo>
                    <a:lnTo>
                      <a:pt x="97" y="10"/>
                    </a:lnTo>
                    <a:lnTo>
                      <a:pt x="90" y="11"/>
                    </a:lnTo>
                    <a:lnTo>
                      <a:pt x="84" y="11"/>
                    </a:lnTo>
                    <a:lnTo>
                      <a:pt x="75" y="11"/>
                    </a:lnTo>
                    <a:lnTo>
                      <a:pt x="66" y="9"/>
                    </a:lnTo>
                    <a:lnTo>
                      <a:pt x="58" y="9"/>
                    </a:lnTo>
                    <a:lnTo>
                      <a:pt x="52" y="4"/>
                    </a:lnTo>
                    <a:lnTo>
                      <a:pt x="42" y="1"/>
                    </a:lnTo>
                    <a:lnTo>
                      <a:pt x="28" y="0"/>
                    </a:lnTo>
                    <a:lnTo>
                      <a:pt x="10" y="2"/>
                    </a:lnTo>
                    <a:lnTo>
                      <a:pt x="0" y="4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847" name="Freeform 47"/>
            <p:cNvSpPr>
              <a:spLocks/>
            </p:cNvSpPr>
            <p:nvPr/>
          </p:nvSpPr>
          <p:spPr bwMode="auto">
            <a:xfrm>
              <a:off x="3128" y="3888"/>
              <a:ext cx="142" cy="337"/>
            </a:xfrm>
            <a:custGeom>
              <a:avLst/>
              <a:gdLst/>
              <a:ahLst/>
              <a:cxnLst>
                <a:cxn ang="0">
                  <a:pos x="72" y="235"/>
                </a:cxn>
                <a:cxn ang="0">
                  <a:pos x="82" y="194"/>
                </a:cxn>
                <a:cxn ang="0">
                  <a:pos x="88" y="144"/>
                </a:cxn>
                <a:cxn ang="0">
                  <a:pos x="87" y="111"/>
                </a:cxn>
                <a:cxn ang="0">
                  <a:pos x="96" y="103"/>
                </a:cxn>
                <a:cxn ang="0">
                  <a:pos x="102" y="87"/>
                </a:cxn>
                <a:cxn ang="0">
                  <a:pos x="104" y="76"/>
                </a:cxn>
                <a:cxn ang="0">
                  <a:pos x="108" y="80"/>
                </a:cxn>
                <a:cxn ang="0">
                  <a:pos x="115" y="81"/>
                </a:cxn>
                <a:cxn ang="0">
                  <a:pos x="111" y="89"/>
                </a:cxn>
                <a:cxn ang="0">
                  <a:pos x="116" y="93"/>
                </a:cxn>
                <a:cxn ang="0">
                  <a:pos x="123" y="84"/>
                </a:cxn>
                <a:cxn ang="0">
                  <a:pos x="118" y="68"/>
                </a:cxn>
                <a:cxn ang="0">
                  <a:pos x="122" y="64"/>
                </a:cxn>
                <a:cxn ang="0">
                  <a:pos x="132" y="78"/>
                </a:cxn>
                <a:cxn ang="0">
                  <a:pos x="136" y="69"/>
                </a:cxn>
                <a:cxn ang="0">
                  <a:pos x="129" y="55"/>
                </a:cxn>
                <a:cxn ang="0">
                  <a:pos x="109" y="43"/>
                </a:cxn>
                <a:cxn ang="0">
                  <a:pos x="127" y="48"/>
                </a:cxn>
                <a:cxn ang="0">
                  <a:pos x="138" y="58"/>
                </a:cxn>
                <a:cxn ang="0">
                  <a:pos x="141" y="48"/>
                </a:cxn>
                <a:cxn ang="0">
                  <a:pos x="130" y="35"/>
                </a:cxn>
                <a:cxn ang="0">
                  <a:pos x="113" y="27"/>
                </a:cxn>
                <a:cxn ang="0">
                  <a:pos x="110" y="25"/>
                </a:cxn>
                <a:cxn ang="0">
                  <a:pos x="123" y="25"/>
                </a:cxn>
                <a:cxn ang="0">
                  <a:pos x="132" y="34"/>
                </a:cxn>
                <a:cxn ang="0">
                  <a:pos x="138" y="31"/>
                </a:cxn>
                <a:cxn ang="0">
                  <a:pos x="135" y="21"/>
                </a:cxn>
                <a:cxn ang="0">
                  <a:pos x="118" y="8"/>
                </a:cxn>
                <a:cxn ang="0">
                  <a:pos x="95" y="12"/>
                </a:cxn>
                <a:cxn ang="0">
                  <a:pos x="79" y="25"/>
                </a:cxn>
                <a:cxn ang="0">
                  <a:pos x="69" y="3"/>
                </a:cxn>
                <a:cxn ang="0">
                  <a:pos x="56" y="1"/>
                </a:cxn>
                <a:cxn ang="0">
                  <a:pos x="58" y="13"/>
                </a:cxn>
                <a:cxn ang="0">
                  <a:pos x="62" y="28"/>
                </a:cxn>
                <a:cxn ang="0">
                  <a:pos x="62" y="49"/>
                </a:cxn>
                <a:cxn ang="0">
                  <a:pos x="57" y="64"/>
                </a:cxn>
                <a:cxn ang="0">
                  <a:pos x="56" y="82"/>
                </a:cxn>
                <a:cxn ang="0">
                  <a:pos x="59" y="102"/>
                </a:cxn>
                <a:cxn ang="0">
                  <a:pos x="53" y="141"/>
                </a:cxn>
                <a:cxn ang="0">
                  <a:pos x="45" y="172"/>
                </a:cxn>
                <a:cxn ang="0">
                  <a:pos x="36" y="193"/>
                </a:cxn>
                <a:cxn ang="0">
                  <a:pos x="20" y="212"/>
                </a:cxn>
                <a:cxn ang="0">
                  <a:pos x="5" y="249"/>
                </a:cxn>
                <a:cxn ang="0">
                  <a:pos x="0" y="274"/>
                </a:cxn>
                <a:cxn ang="0">
                  <a:pos x="0" y="295"/>
                </a:cxn>
                <a:cxn ang="0">
                  <a:pos x="3" y="320"/>
                </a:cxn>
                <a:cxn ang="0">
                  <a:pos x="11" y="332"/>
                </a:cxn>
                <a:cxn ang="0">
                  <a:pos x="24" y="336"/>
                </a:cxn>
                <a:cxn ang="0">
                  <a:pos x="36" y="325"/>
                </a:cxn>
                <a:cxn ang="0">
                  <a:pos x="41" y="299"/>
                </a:cxn>
                <a:cxn ang="0">
                  <a:pos x="54" y="274"/>
                </a:cxn>
              </a:cxnLst>
              <a:rect l="0" t="0" r="r" b="b"/>
              <a:pathLst>
                <a:path w="142" h="337">
                  <a:moveTo>
                    <a:pt x="62" y="258"/>
                  </a:moveTo>
                  <a:lnTo>
                    <a:pt x="72" y="235"/>
                  </a:lnTo>
                  <a:lnTo>
                    <a:pt x="76" y="220"/>
                  </a:lnTo>
                  <a:lnTo>
                    <a:pt x="82" y="194"/>
                  </a:lnTo>
                  <a:lnTo>
                    <a:pt x="85" y="169"/>
                  </a:lnTo>
                  <a:lnTo>
                    <a:pt x="88" y="144"/>
                  </a:lnTo>
                  <a:lnTo>
                    <a:pt x="87" y="126"/>
                  </a:lnTo>
                  <a:lnTo>
                    <a:pt x="87" y="111"/>
                  </a:lnTo>
                  <a:lnTo>
                    <a:pt x="92" y="108"/>
                  </a:lnTo>
                  <a:lnTo>
                    <a:pt x="96" y="103"/>
                  </a:lnTo>
                  <a:lnTo>
                    <a:pt x="100" y="96"/>
                  </a:lnTo>
                  <a:lnTo>
                    <a:pt x="102" y="87"/>
                  </a:lnTo>
                  <a:lnTo>
                    <a:pt x="103" y="80"/>
                  </a:lnTo>
                  <a:lnTo>
                    <a:pt x="104" y="76"/>
                  </a:lnTo>
                  <a:lnTo>
                    <a:pt x="106" y="78"/>
                  </a:lnTo>
                  <a:lnTo>
                    <a:pt x="108" y="80"/>
                  </a:lnTo>
                  <a:lnTo>
                    <a:pt x="111" y="82"/>
                  </a:lnTo>
                  <a:lnTo>
                    <a:pt x="115" y="81"/>
                  </a:lnTo>
                  <a:lnTo>
                    <a:pt x="112" y="84"/>
                  </a:lnTo>
                  <a:lnTo>
                    <a:pt x="111" y="89"/>
                  </a:lnTo>
                  <a:lnTo>
                    <a:pt x="112" y="92"/>
                  </a:lnTo>
                  <a:lnTo>
                    <a:pt x="116" y="93"/>
                  </a:lnTo>
                  <a:lnTo>
                    <a:pt x="120" y="90"/>
                  </a:lnTo>
                  <a:lnTo>
                    <a:pt x="123" y="84"/>
                  </a:lnTo>
                  <a:lnTo>
                    <a:pt x="121" y="75"/>
                  </a:lnTo>
                  <a:lnTo>
                    <a:pt x="118" y="68"/>
                  </a:lnTo>
                  <a:lnTo>
                    <a:pt x="107" y="58"/>
                  </a:lnTo>
                  <a:lnTo>
                    <a:pt x="122" y="64"/>
                  </a:lnTo>
                  <a:lnTo>
                    <a:pt x="129" y="77"/>
                  </a:lnTo>
                  <a:lnTo>
                    <a:pt x="132" y="78"/>
                  </a:lnTo>
                  <a:lnTo>
                    <a:pt x="135" y="75"/>
                  </a:lnTo>
                  <a:lnTo>
                    <a:pt x="136" y="69"/>
                  </a:lnTo>
                  <a:lnTo>
                    <a:pt x="134" y="64"/>
                  </a:lnTo>
                  <a:lnTo>
                    <a:pt x="129" y="55"/>
                  </a:lnTo>
                  <a:lnTo>
                    <a:pt x="120" y="48"/>
                  </a:lnTo>
                  <a:lnTo>
                    <a:pt x="109" y="43"/>
                  </a:lnTo>
                  <a:lnTo>
                    <a:pt x="119" y="42"/>
                  </a:lnTo>
                  <a:lnTo>
                    <a:pt x="127" y="48"/>
                  </a:lnTo>
                  <a:lnTo>
                    <a:pt x="136" y="58"/>
                  </a:lnTo>
                  <a:lnTo>
                    <a:pt x="138" y="58"/>
                  </a:lnTo>
                  <a:lnTo>
                    <a:pt x="141" y="54"/>
                  </a:lnTo>
                  <a:lnTo>
                    <a:pt x="141" y="48"/>
                  </a:lnTo>
                  <a:lnTo>
                    <a:pt x="136" y="41"/>
                  </a:lnTo>
                  <a:lnTo>
                    <a:pt x="130" y="35"/>
                  </a:lnTo>
                  <a:lnTo>
                    <a:pt x="121" y="28"/>
                  </a:lnTo>
                  <a:lnTo>
                    <a:pt x="113" y="27"/>
                  </a:lnTo>
                  <a:lnTo>
                    <a:pt x="104" y="31"/>
                  </a:lnTo>
                  <a:lnTo>
                    <a:pt x="110" y="25"/>
                  </a:lnTo>
                  <a:lnTo>
                    <a:pt x="116" y="24"/>
                  </a:lnTo>
                  <a:lnTo>
                    <a:pt x="123" y="25"/>
                  </a:lnTo>
                  <a:lnTo>
                    <a:pt x="126" y="30"/>
                  </a:lnTo>
                  <a:lnTo>
                    <a:pt x="132" y="34"/>
                  </a:lnTo>
                  <a:lnTo>
                    <a:pt x="137" y="34"/>
                  </a:lnTo>
                  <a:lnTo>
                    <a:pt x="138" y="31"/>
                  </a:lnTo>
                  <a:lnTo>
                    <a:pt x="138" y="26"/>
                  </a:lnTo>
                  <a:lnTo>
                    <a:pt x="135" y="21"/>
                  </a:lnTo>
                  <a:lnTo>
                    <a:pt x="127" y="12"/>
                  </a:lnTo>
                  <a:lnTo>
                    <a:pt x="118" y="8"/>
                  </a:lnTo>
                  <a:lnTo>
                    <a:pt x="106" y="9"/>
                  </a:lnTo>
                  <a:lnTo>
                    <a:pt x="95" y="12"/>
                  </a:lnTo>
                  <a:lnTo>
                    <a:pt x="87" y="18"/>
                  </a:lnTo>
                  <a:lnTo>
                    <a:pt x="79" y="25"/>
                  </a:lnTo>
                  <a:lnTo>
                    <a:pt x="74" y="14"/>
                  </a:lnTo>
                  <a:lnTo>
                    <a:pt x="69" y="3"/>
                  </a:lnTo>
                  <a:lnTo>
                    <a:pt x="63" y="0"/>
                  </a:lnTo>
                  <a:lnTo>
                    <a:pt x="56" y="1"/>
                  </a:lnTo>
                  <a:lnTo>
                    <a:pt x="53" y="6"/>
                  </a:lnTo>
                  <a:lnTo>
                    <a:pt x="58" y="13"/>
                  </a:lnTo>
                  <a:lnTo>
                    <a:pt x="61" y="21"/>
                  </a:lnTo>
                  <a:lnTo>
                    <a:pt x="62" y="28"/>
                  </a:lnTo>
                  <a:lnTo>
                    <a:pt x="64" y="41"/>
                  </a:lnTo>
                  <a:lnTo>
                    <a:pt x="62" y="49"/>
                  </a:lnTo>
                  <a:lnTo>
                    <a:pt x="60" y="57"/>
                  </a:lnTo>
                  <a:lnTo>
                    <a:pt x="57" y="64"/>
                  </a:lnTo>
                  <a:lnTo>
                    <a:pt x="56" y="71"/>
                  </a:lnTo>
                  <a:lnTo>
                    <a:pt x="56" y="82"/>
                  </a:lnTo>
                  <a:lnTo>
                    <a:pt x="57" y="94"/>
                  </a:lnTo>
                  <a:lnTo>
                    <a:pt x="59" y="102"/>
                  </a:lnTo>
                  <a:lnTo>
                    <a:pt x="56" y="121"/>
                  </a:lnTo>
                  <a:lnTo>
                    <a:pt x="53" y="141"/>
                  </a:lnTo>
                  <a:lnTo>
                    <a:pt x="49" y="157"/>
                  </a:lnTo>
                  <a:lnTo>
                    <a:pt x="45" y="172"/>
                  </a:lnTo>
                  <a:lnTo>
                    <a:pt x="41" y="182"/>
                  </a:lnTo>
                  <a:lnTo>
                    <a:pt x="36" y="193"/>
                  </a:lnTo>
                  <a:lnTo>
                    <a:pt x="30" y="202"/>
                  </a:lnTo>
                  <a:lnTo>
                    <a:pt x="20" y="212"/>
                  </a:lnTo>
                  <a:lnTo>
                    <a:pt x="13" y="228"/>
                  </a:lnTo>
                  <a:lnTo>
                    <a:pt x="5" y="249"/>
                  </a:lnTo>
                  <a:lnTo>
                    <a:pt x="3" y="263"/>
                  </a:lnTo>
                  <a:lnTo>
                    <a:pt x="0" y="274"/>
                  </a:lnTo>
                  <a:lnTo>
                    <a:pt x="0" y="284"/>
                  </a:lnTo>
                  <a:lnTo>
                    <a:pt x="0" y="295"/>
                  </a:lnTo>
                  <a:lnTo>
                    <a:pt x="0" y="308"/>
                  </a:lnTo>
                  <a:lnTo>
                    <a:pt x="3" y="320"/>
                  </a:lnTo>
                  <a:lnTo>
                    <a:pt x="7" y="327"/>
                  </a:lnTo>
                  <a:lnTo>
                    <a:pt x="11" y="332"/>
                  </a:lnTo>
                  <a:lnTo>
                    <a:pt x="16" y="335"/>
                  </a:lnTo>
                  <a:lnTo>
                    <a:pt x="24" y="336"/>
                  </a:lnTo>
                  <a:lnTo>
                    <a:pt x="30" y="333"/>
                  </a:lnTo>
                  <a:lnTo>
                    <a:pt x="36" y="325"/>
                  </a:lnTo>
                  <a:lnTo>
                    <a:pt x="40" y="313"/>
                  </a:lnTo>
                  <a:lnTo>
                    <a:pt x="41" y="299"/>
                  </a:lnTo>
                  <a:lnTo>
                    <a:pt x="47" y="286"/>
                  </a:lnTo>
                  <a:lnTo>
                    <a:pt x="54" y="274"/>
                  </a:lnTo>
                  <a:lnTo>
                    <a:pt x="62" y="258"/>
                  </a:lnTo>
                </a:path>
              </a:pathLst>
            </a:custGeom>
            <a:solidFill>
              <a:srgbClr val="E0A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48" name="Rectangle 48"/>
          <p:cNvSpPr>
            <a:spLocks noChangeArrowheads="1"/>
          </p:cNvSpPr>
          <p:nvPr/>
        </p:nvSpPr>
        <p:spPr bwMode="auto">
          <a:xfrm>
            <a:off x="5867400" y="5943600"/>
            <a:ext cx="10096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49" name="Rectangle 49"/>
          <p:cNvSpPr>
            <a:spLocks noChangeArrowheads="1"/>
          </p:cNvSpPr>
          <p:nvPr/>
        </p:nvSpPr>
        <p:spPr bwMode="auto">
          <a:xfrm>
            <a:off x="6248400" y="4408488"/>
            <a:ext cx="2590800" cy="643766"/>
          </a:xfrm>
          <a:prstGeom prst="rect">
            <a:avLst/>
          </a:prstGeom>
          <a:solidFill>
            <a:srgbClr val="FFE575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70C0"/>
                </a:solidFill>
                <a:latin typeface="Times New Roman" charset="0"/>
              </a:rPr>
              <a:t>Chance differences from sample to sample.</a:t>
            </a:r>
          </a:p>
        </p:txBody>
      </p:sp>
      <p:sp>
        <p:nvSpPr>
          <p:cNvPr id="76850" name="Rectangle 50"/>
          <p:cNvSpPr>
            <a:spLocks noChangeArrowheads="1"/>
          </p:cNvSpPr>
          <p:nvPr/>
        </p:nvSpPr>
        <p:spPr bwMode="auto">
          <a:xfrm>
            <a:off x="5845175" y="5932488"/>
            <a:ext cx="329882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0070C0"/>
                </a:solidFill>
                <a:latin typeface="Times New Roman" charset="0"/>
              </a:rPr>
              <a:t>  </a:t>
            </a:r>
            <a:r>
              <a:rPr lang="en-US" b="1">
                <a:solidFill>
                  <a:srgbClr val="0070C0"/>
                </a:solidFill>
                <a:latin typeface="Times New Roman" charset="0"/>
              </a:rPr>
              <a:t>Bad Question!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and </a:t>
            </a:r>
            <a:br>
              <a:rPr lang="en-US" dirty="0" smtClean="0"/>
            </a:br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0"/>
            <a:ext cx="7854696" cy="1752600"/>
          </a:xfrm>
        </p:spPr>
        <p:txBody>
          <a:bodyPr/>
          <a:lstStyle/>
          <a:p>
            <a:r>
              <a:rPr lang="en-US" dirty="0" smtClean="0"/>
              <a:t>Practical Segment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Persiapan</a:t>
            </a:r>
            <a:r>
              <a:rPr lang="en-US" dirty="0" smtClean="0"/>
              <a:t>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Survey</a:t>
            </a:r>
          </a:p>
          <a:p>
            <a:pPr lvl="1"/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kepuasan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endParaRPr lang="en-US" dirty="0" smtClean="0"/>
          </a:p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Survey</a:t>
            </a:r>
          </a:p>
          <a:p>
            <a:pPr lvl="1"/>
            <a:r>
              <a:rPr lang="en-US" dirty="0" smtClean="0"/>
              <a:t>Product or service questionnaires</a:t>
            </a:r>
          </a:p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en-US" dirty="0" smtClean="0"/>
              <a:t> Survey</a:t>
            </a:r>
          </a:p>
          <a:p>
            <a:pPr lvl="1"/>
            <a:r>
              <a:rPr lang="en-US" dirty="0" err="1" smtClean="0"/>
              <a:t>Kelezatan</a:t>
            </a:r>
            <a:r>
              <a:rPr lang="en-US" dirty="0" smtClean="0"/>
              <a:t> </a:t>
            </a:r>
            <a:r>
              <a:rPr lang="en-US" dirty="0" err="1" smtClean="0"/>
              <a:t>masakan</a:t>
            </a:r>
            <a:endParaRPr lang="en-US" dirty="0" smtClean="0"/>
          </a:p>
          <a:p>
            <a:pPr lvl="1"/>
            <a:r>
              <a:rPr lang="en-US" dirty="0" err="1" smtClean="0"/>
              <a:t>Kenyamanan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endParaRPr lang="en-US" dirty="0" smtClean="0"/>
          </a:p>
          <a:p>
            <a:pPr lvl="1"/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endParaRPr lang="en-US" dirty="0" smtClean="0"/>
          </a:p>
          <a:p>
            <a:pPr lvl="1"/>
            <a:r>
              <a:rPr lang="en-US" dirty="0" err="1" smtClean="0"/>
              <a:t>Keramahan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Persiapan</a:t>
            </a:r>
            <a:r>
              <a:rPr lang="en-US" dirty="0" smtClean="0"/>
              <a:t>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minimal </a:t>
            </a:r>
            <a:r>
              <a:rPr lang="en-US" dirty="0" err="1" smtClean="0"/>
              <a:t>responden</a:t>
            </a:r>
            <a:endParaRPr lang="en-US" dirty="0" smtClean="0"/>
          </a:p>
          <a:p>
            <a:pPr lvl="1"/>
            <a:r>
              <a:rPr lang="en-US" dirty="0" smtClean="0"/>
              <a:t>Minimal 40 </a:t>
            </a:r>
            <a:r>
              <a:rPr lang="en-US" dirty="0" err="1" smtClean="0"/>
              <a:t>orang</a:t>
            </a:r>
            <a:endParaRPr lang="en-US" dirty="0" smtClean="0"/>
          </a:p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endParaRPr lang="en-US" dirty="0" smtClean="0"/>
          </a:p>
          <a:p>
            <a:pPr lvl="1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terlalu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(7-10)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smtClean="0"/>
              <a:t>3 - 4 </a:t>
            </a:r>
            <a:r>
              <a:rPr lang="en-US" dirty="0" err="1" smtClean="0"/>
              <a:t>kategori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Penyusunan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kuisioner</a:t>
            </a:r>
            <a:r>
              <a:rPr lang="en-US" dirty="0" smtClean="0"/>
              <a:t> :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yang </a:t>
            </a: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sedemikian</a:t>
            </a:r>
            <a:r>
              <a:rPr lang="en-US" dirty="0" smtClean="0"/>
              <a:t> </a:t>
            </a:r>
            <a:r>
              <a:rPr lang="en-US" dirty="0" err="1" smtClean="0"/>
              <a:t>rupa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responden</a:t>
            </a:r>
            <a:r>
              <a:rPr lang="en-US" dirty="0" smtClean="0"/>
              <a:t>  </a:t>
            </a:r>
          </a:p>
          <a:p>
            <a:pPr lvl="1"/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Penyusunan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endParaRPr lang="en-US" dirty="0" smtClean="0"/>
          </a:p>
          <a:p>
            <a:pPr lvl="1"/>
            <a:r>
              <a:rPr lang="en-US" b="1" dirty="0" err="1" smtClean="0"/>
              <a:t>Pertanyaan</a:t>
            </a:r>
            <a:r>
              <a:rPr lang="en-US" b="1" dirty="0" smtClean="0"/>
              <a:t> </a:t>
            </a:r>
            <a:r>
              <a:rPr lang="en-US" b="1" dirty="0" err="1" smtClean="0"/>
              <a:t>tertutup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peneliti</a:t>
            </a:r>
            <a:r>
              <a:rPr lang="en-US" dirty="0" smtClean="0"/>
              <a:t>. </a:t>
            </a:r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tabulasi</a:t>
            </a:r>
            <a:r>
              <a:rPr lang="en-US" dirty="0" smtClean="0"/>
              <a:t>,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kelemahannya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data yang </a:t>
            </a:r>
            <a:r>
              <a:rPr lang="en-US" dirty="0" err="1" smtClean="0"/>
              <a:t>mendalam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bervariasi</a:t>
            </a:r>
            <a:r>
              <a:rPr lang="en-US" dirty="0" smtClean="0"/>
              <a:t>. </a:t>
            </a:r>
          </a:p>
          <a:p>
            <a:pPr lvl="1"/>
            <a:r>
              <a:rPr lang="en-US" b="1" dirty="0" err="1" smtClean="0"/>
              <a:t>Pertanyaan</a:t>
            </a:r>
            <a:r>
              <a:rPr lang="en-US" b="1" dirty="0" smtClean="0"/>
              <a:t> </a:t>
            </a:r>
            <a:r>
              <a:rPr lang="en-US" b="1" dirty="0" err="1" smtClean="0"/>
              <a:t>terbuka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, </a:t>
            </a:r>
            <a:r>
              <a:rPr lang="en-US" dirty="0" err="1" smtClean="0"/>
              <a:t>responden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. </a:t>
            </a:r>
            <a:r>
              <a:rPr lang="en-US" dirty="0" err="1" smtClean="0"/>
              <a:t>Keuntungannya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menangkap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.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kelemahannya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kesulitan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tabulasi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Penyusunan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Yang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diperhatikan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model </a:t>
            </a:r>
            <a:r>
              <a:rPr lang="en-US" sz="2800" dirty="0" err="1" smtClean="0"/>
              <a:t>terbuka</a:t>
            </a:r>
            <a:r>
              <a:rPr lang="en-US" sz="2800" dirty="0" smtClean="0"/>
              <a:t> :</a:t>
            </a:r>
          </a:p>
          <a:p>
            <a:pPr marL="685800" lvl="2"/>
            <a:r>
              <a:rPr lang="en-US" sz="2400" dirty="0" smtClean="0"/>
              <a:t>Agar </a:t>
            </a:r>
            <a:r>
              <a:rPr lang="en-US" sz="2400" dirty="0" err="1" smtClean="0"/>
              <a:t>cakupan</a:t>
            </a:r>
            <a:r>
              <a:rPr lang="en-US" sz="2400" dirty="0" smtClean="0"/>
              <a:t> </a:t>
            </a:r>
            <a:r>
              <a:rPr lang="en-US" sz="2400" dirty="0" err="1" smtClean="0"/>
              <a:t>jawaban</a:t>
            </a:r>
            <a:r>
              <a:rPr lang="en-US" sz="2400" dirty="0" smtClean="0"/>
              <a:t> </a:t>
            </a:r>
            <a:r>
              <a:rPr lang="en-US" sz="2400" dirty="0" err="1" smtClean="0"/>
              <a:t>responden</a:t>
            </a:r>
            <a:r>
              <a:rPr lang="en-US" sz="2400" dirty="0" smtClean="0"/>
              <a:t> </a:t>
            </a:r>
            <a:r>
              <a:rPr lang="en-US" sz="2400" dirty="0" err="1" smtClean="0"/>
              <a:t>tetap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dikuantifikasikan</a:t>
            </a:r>
            <a:endParaRPr lang="en-US" sz="2400" dirty="0" smtClean="0"/>
          </a:p>
          <a:p>
            <a:pPr marL="685800" lvl="2"/>
            <a:r>
              <a:rPr lang="en-US" sz="2400" dirty="0" smtClean="0"/>
              <a:t>Agar </a:t>
            </a:r>
            <a:r>
              <a:rPr lang="en-US" sz="2400" dirty="0" err="1" smtClean="0"/>
              <a:t>cakupan</a:t>
            </a:r>
            <a:r>
              <a:rPr lang="en-US" sz="2400" dirty="0" smtClean="0"/>
              <a:t> </a:t>
            </a:r>
            <a:r>
              <a:rPr lang="en-US" sz="2400" dirty="0" err="1" smtClean="0"/>
              <a:t>jawaban</a:t>
            </a:r>
            <a:r>
              <a:rPr lang="en-US" sz="2400" dirty="0" smtClean="0"/>
              <a:t> </a:t>
            </a:r>
            <a:r>
              <a:rPr lang="en-US" sz="2400" dirty="0" err="1" smtClean="0"/>
              <a:t>responden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bias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maksud</a:t>
            </a:r>
            <a:r>
              <a:rPr lang="en-US" sz="2400" dirty="0" smtClean="0"/>
              <a:t> </a:t>
            </a:r>
            <a:r>
              <a:rPr lang="en-US" sz="2400" dirty="0" err="1" smtClean="0"/>
              <a:t>pertanyaan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dibuat</a:t>
            </a:r>
            <a:r>
              <a:rPr lang="en-US" sz="2400" dirty="0" smtClean="0"/>
              <a:t> surveyor,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diperlukan</a:t>
            </a:r>
            <a:r>
              <a:rPr lang="en-US" sz="2400" dirty="0" smtClean="0"/>
              <a:t> </a:t>
            </a:r>
            <a:r>
              <a:rPr lang="en-US" sz="2400" dirty="0" err="1" smtClean="0"/>
              <a:t>konsep</a:t>
            </a:r>
            <a:r>
              <a:rPr lang="en-US" sz="2400" dirty="0" smtClean="0"/>
              <a:t>, </a:t>
            </a:r>
            <a:r>
              <a:rPr lang="en-US" sz="2400" dirty="0" err="1" smtClean="0"/>
              <a:t>definisi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kata</a:t>
            </a:r>
            <a:r>
              <a:rPr lang="en-US" sz="2400" dirty="0" smtClean="0"/>
              <a:t> </a:t>
            </a:r>
            <a:r>
              <a:rPr lang="en-US" sz="2400" dirty="0" err="1" smtClean="0"/>
              <a:t>kunci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jelas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Penyusunan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b="1" dirty="0" err="1" smtClean="0"/>
              <a:t>Pertanyaan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kombinasi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tertutup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terbuka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Jawaban</a:t>
            </a:r>
            <a:r>
              <a:rPr lang="en-US" sz="2800" dirty="0" smtClean="0"/>
              <a:t> </a:t>
            </a:r>
            <a:r>
              <a:rPr lang="en-US" sz="2800" dirty="0" err="1" smtClean="0"/>
              <a:t>pertanyaan</a:t>
            </a:r>
            <a:r>
              <a:rPr lang="en-US" sz="2800" dirty="0" smtClean="0"/>
              <a:t>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disediakan</a:t>
            </a:r>
            <a:r>
              <a:rPr lang="en-US" sz="2800" dirty="0" smtClean="0"/>
              <a:t>, </a:t>
            </a:r>
            <a:r>
              <a:rPr lang="en-US" sz="2800" dirty="0" err="1" smtClean="0"/>
              <a:t>tetapi</a:t>
            </a:r>
            <a:r>
              <a:rPr lang="en-US" sz="2800" dirty="0" smtClean="0"/>
              <a:t> </a:t>
            </a:r>
            <a:r>
              <a:rPr lang="en-US" sz="2800" dirty="0" err="1" smtClean="0"/>
              <a:t>diikuti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pertanyaan</a:t>
            </a:r>
            <a:r>
              <a:rPr lang="en-US" sz="2800" dirty="0" smtClean="0"/>
              <a:t> </a:t>
            </a:r>
            <a:r>
              <a:rPr lang="en-US" sz="2800" dirty="0" err="1" smtClean="0"/>
              <a:t>terbuka</a:t>
            </a:r>
            <a:r>
              <a:rPr lang="en-US" sz="2800" dirty="0" smtClean="0"/>
              <a:t> </a:t>
            </a:r>
          </a:p>
          <a:p>
            <a:pPr lvl="1"/>
            <a:r>
              <a:rPr lang="en-US" sz="2800" b="1" dirty="0" err="1" smtClean="0"/>
              <a:t>Pertanyaan</a:t>
            </a:r>
            <a:r>
              <a:rPr lang="en-US" sz="2800" b="1" dirty="0" smtClean="0"/>
              <a:t> semi </a:t>
            </a:r>
            <a:r>
              <a:rPr lang="en-US" sz="2800" b="1" dirty="0" err="1" smtClean="0"/>
              <a:t>terbuka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Jawaban</a:t>
            </a:r>
            <a:r>
              <a:rPr lang="en-US" sz="2800" dirty="0" smtClean="0"/>
              <a:t> </a:t>
            </a:r>
            <a:r>
              <a:rPr lang="en-US" sz="2800" dirty="0" err="1" smtClean="0"/>
              <a:t>pertanyaan</a:t>
            </a:r>
            <a:r>
              <a:rPr lang="en-US" sz="2800" dirty="0" smtClean="0"/>
              <a:t> </a:t>
            </a:r>
            <a:r>
              <a:rPr lang="en-US" sz="2800" dirty="0" err="1" smtClean="0"/>
              <a:t>sudah</a:t>
            </a:r>
            <a:r>
              <a:rPr lang="en-US" sz="2800" dirty="0" smtClean="0"/>
              <a:t> </a:t>
            </a:r>
            <a:r>
              <a:rPr lang="en-US" sz="2800" dirty="0" err="1" smtClean="0"/>
              <a:t>disediakan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peneliti</a:t>
            </a:r>
            <a:r>
              <a:rPr lang="en-US" sz="2800" dirty="0" smtClean="0"/>
              <a:t>, </a:t>
            </a:r>
            <a:r>
              <a:rPr lang="en-US" sz="2800" dirty="0" err="1" smtClean="0"/>
              <a:t>namun</a:t>
            </a:r>
            <a:r>
              <a:rPr lang="en-US" sz="2800" dirty="0" smtClean="0"/>
              <a:t> </a:t>
            </a:r>
            <a:r>
              <a:rPr lang="en-US" sz="2800" dirty="0" err="1" smtClean="0"/>
              <a:t>diberi</a:t>
            </a:r>
            <a:r>
              <a:rPr lang="en-US" sz="2800" dirty="0" smtClean="0"/>
              <a:t> </a:t>
            </a:r>
            <a:r>
              <a:rPr lang="en-US" sz="2800" dirty="0" err="1" smtClean="0"/>
              <a:t>kemungkinan</a:t>
            </a:r>
            <a:r>
              <a:rPr lang="en-US" sz="2800" dirty="0" smtClean="0"/>
              <a:t> </a:t>
            </a:r>
            <a:r>
              <a:rPr lang="en-US" sz="2800" dirty="0" err="1" smtClean="0"/>
              <a:t>tambahan</a:t>
            </a:r>
            <a:r>
              <a:rPr lang="en-US" sz="2800" dirty="0" smtClean="0"/>
              <a:t> </a:t>
            </a:r>
            <a:r>
              <a:rPr lang="en-US" sz="2800" dirty="0" err="1" smtClean="0"/>
              <a:t>jawaban</a:t>
            </a:r>
            <a:r>
              <a:rPr lang="en-US" sz="2800" dirty="0" smtClean="0"/>
              <a:t>. 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lain : </a:t>
            </a:r>
            <a:r>
              <a:rPr lang="en-US" sz="2800" dirty="0" err="1" smtClean="0"/>
              <a:t>Pertanyaan</a:t>
            </a:r>
            <a:r>
              <a:rPr lang="en-US" sz="2800" dirty="0" smtClean="0"/>
              <a:t> </a:t>
            </a:r>
            <a:r>
              <a:rPr lang="en-US" sz="2800" dirty="0" err="1" smtClean="0"/>
              <a:t>Introduktif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Pertanyaan</a:t>
            </a:r>
            <a:r>
              <a:rPr lang="en-US" dirty="0" smtClean="0"/>
              <a:t> yang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 smtClean="0"/>
          </a:p>
          <a:p>
            <a:r>
              <a:rPr lang="en-US" dirty="0" err="1" smtClean="0"/>
              <a:t>Sifatnya</a:t>
            </a:r>
            <a:r>
              <a:rPr lang="en-US" dirty="0" smtClean="0"/>
              <a:t> </a:t>
            </a:r>
            <a:r>
              <a:rPr lang="en-US" dirty="0" err="1" smtClean="0"/>
              <a:t>menggiring</a:t>
            </a:r>
            <a:r>
              <a:rPr lang="en-US" dirty="0" smtClean="0"/>
              <a:t> </a:t>
            </a:r>
            <a:r>
              <a:rPr lang="en-US" dirty="0" err="1" smtClean="0"/>
              <a:t>responden</a:t>
            </a:r>
            <a:r>
              <a:rPr lang="en-US" dirty="0" smtClean="0"/>
              <a:t> agar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menjawab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/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dimengerti</a:t>
            </a:r>
            <a:r>
              <a:rPr lang="en-US" dirty="0" smtClean="0"/>
              <a:t> </a:t>
            </a:r>
            <a:r>
              <a:rPr lang="en-US" dirty="0" err="1" smtClean="0"/>
              <a:t>responden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Berapa</a:t>
            </a:r>
            <a:r>
              <a:rPr lang="en-US" dirty="0" smtClean="0"/>
              <a:t> kali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sehari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Pernahkah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mendengar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xxx?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yyy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lain : </a:t>
            </a:r>
            <a:r>
              <a:rPr lang="en-US" sz="3100" dirty="0" err="1" smtClean="0"/>
              <a:t>Pertanyaan</a:t>
            </a:r>
            <a:r>
              <a:rPr lang="en-US" sz="3100" dirty="0" smtClean="0"/>
              <a:t> </a:t>
            </a:r>
            <a:r>
              <a:rPr lang="en-US" sz="3100" dirty="0" err="1" smtClean="0"/>
              <a:t>Penyaring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penyaring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menyaring</a:t>
            </a:r>
            <a:r>
              <a:rPr lang="en-US" dirty="0" smtClean="0"/>
              <a:t> </a:t>
            </a:r>
            <a:r>
              <a:rPr lang="en-US" dirty="0" err="1" smtClean="0"/>
              <a:t>populasi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didapatkan</a:t>
            </a:r>
            <a:r>
              <a:rPr lang="en-US" dirty="0" smtClean="0"/>
              <a:t> sub </a:t>
            </a:r>
            <a:r>
              <a:rPr lang="en-US" dirty="0" err="1" smtClean="0"/>
              <a:t>populasi</a:t>
            </a:r>
            <a:r>
              <a:rPr lang="en-US" dirty="0" smtClean="0"/>
              <a:t> yang </a:t>
            </a:r>
            <a:r>
              <a:rPr lang="en-US" dirty="0" err="1" smtClean="0"/>
              <a:t>lbh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	7.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Resto</a:t>
            </a:r>
            <a:r>
              <a:rPr lang="en-US" dirty="0" smtClean="0"/>
              <a:t> ABC?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,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8-15.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,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16-22.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err="1" smtClean="0"/>
              <a:t>Statistika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1200" y="1676400"/>
            <a:ext cx="2819400" cy="2667000"/>
          </a:xfrm>
          <a:prstGeom prst="rect">
            <a:avLst/>
          </a:prstGeom>
          <a:solidFill>
            <a:srgbClr val="FFE57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62400" y="1828800"/>
            <a:ext cx="6858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54763" y="1676400"/>
            <a:ext cx="696912" cy="97631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306638" y="2814638"/>
            <a:ext cx="15762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/>
              <a:t>Population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183313" y="2814638"/>
            <a:ext cx="11288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/>
              <a:t>Sample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703388" y="4440238"/>
            <a:ext cx="3100387" cy="646331"/>
          </a:xfrm>
          <a:prstGeom prst="rect">
            <a:avLst/>
          </a:prstGeom>
          <a:solidFill>
            <a:srgbClr val="FF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dirty="0"/>
              <a:t>Use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r>
              <a:rPr lang="en-US" dirty="0"/>
              <a:t> to summarize features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346700" y="3400425"/>
            <a:ext cx="2273300" cy="646331"/>
          </a:xfrm>
          <a:prstGeom prst="rect">
            <a:avLst/>
          </a:prstGeom>
          <a:solidFill>
            <a:srgbClr val="FFCC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dirty="0"/>
              <a:t>Use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to summarize features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160463" y="5984875"/>
            <a:ext cx="7069137" cy="523220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/>
              <a:t>Inference on the population from the sample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4881563" y="1838325"/>
            <a:ext cx="1239837" cy="32543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7362825" y="1838325"/>
            <a:ext cx="1395413" cy="488950"/>
          </a:xfrm>
          <a:prstGeom prst="rightArrow">
            <a:avLst>
              <a:gd name="adj1" fmla="val 50000"/>
              <a:gd name="adj2" fmla="val 7134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8524875" y="2814638"/>
            <a:ext cx="542925" cy="2846387"/>
          </a:xfrm>
          <a:prstGeom prst="downArrow">
            <a:avLst>
              <a:gd name="adj1" fmla="val 50000"/>
              <a:gd name="adj2" fmla="val 1310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1082675" y="5416550"/>
            <a:ext cx="7210425" cy="487363"/>
          </a:xfrm>
          <a:prstGeom prst="leftArrow">
            <a:avLst>
              <a:gd name="adj1" fmla="val 50000"/>
              <a:gd name="adj2" fmla="val 36986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152400" y="2814638"/>
            <a:ext cx="465138" cy="2846387"/>
          </a:xfrm>
          <a:prstGeom prst="upArrow">
            <a:avLst>
              <a:gd name="adj1" fmla="val 50000"/>
              <a:gd name="adj2" fmla="val 152986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385763" y="1838325"/>
            <a:ext cx="1317625" cy="488950"/>
          </a:xfrm>
          <a:prstGeom prst="rightArrow">
            <a:avLst>
              <a:gd name="adj1" fmla="val 50000"/>
              <a:gd name="adj2" fmla="val 673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Skala</a:t>
            </a:r>
            <a:r>
              <a:rPr lang="en-US" b="1" dirty="0" smtClean="0"/>
              <a:t> </a:t>
            </a:r>
            <a:r>
              <a:rPr lang="en-US" b="1" dirty="0" err="1" smtClean="0"/>
              <a:t>Dikotomi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Skala</a:t>
            </a:r>
            <a:r>
              <a:rPr lang="en-US" b="1" dirty="0" smtClean="0"/>
              <a:t> </a:t>
            </a:r>
            <a:r>
              <a:rPr lang="en-US" b="1" dirty="0" err="1" smtClean="0"/>
              <a:t>Guttman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– </a:t>
            </a:r>
            <a:r>
              <a:rPr lang="en-US" dirty="0" err="1" smtClean="0"/>
              <a:t>tidak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– </a:t>
            </a:r>
            <a:r>
              <a:rPr lang="en-US" dirty="0" err="1" smtClean="0"/>
              <a:t>jelek</a:t>
            </a:r>
            <a:r>
              <a:rPr lang="en-US" dirty="0" smtClean="0"/>
              <a:t>, </a:t>
            </a:r>
            <a:r>
              <a:rPr lang="en-US" dirty="0" err="1" smtClean="0"/>
              <a:t>pernah</a:t>
            </a:r>
            <a:r>
              <a:rPr lang="en-US" dirty="0" smtClean="0"/>
              <a:t> –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, </a:t>
            </a:r>
            <a:r>
              <a:rPr lang="en-US" dirty="0" err="1" smtClean="0"/>
              <a:t>dll</a:t>
            </a:r>
            <a:r>
              <a:rPr lang="en-US" dirty="0" smtClean="0"/>
              <a:t>.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data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data nominal.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yang </a:t>
            </a:r>
            <a:r>
              <a:rPr lang="en-US" dirty="0" err="1" smtClean="0"/>
              <a:t>tegas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menyediakan</a:t>
            </a:r>
            <a:r>
              <a:rPr lang="en-US" b="1" dirty="0" smtClean="0"/>
              <a:t> </a:t>
            </a:r>
            <a:r>
              <a:rPr lang="en-US" b="1" dirty="0" err="1" smtClean="0"/>
              <a:t>pilihan</a:t>
            </a:r>
            <a:r>
              <a:rPr lang="en-US" b="1" dirty="0" smtClean="0"/>
              <a:t> </a:t>
            </a:r>
            <a:r>
              <a:rPr lang="en-US" b="1" dirty="0" err="1" smtClean="0"/>
              <a:t>netral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ragu-ragu</a:t>
            </a:r>
            <a:r>
              <a:rPr lang="en-US" dirty="0" smtClean="0"/>
              <a:t>,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responden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Skala</a:t>
            </a:r>
            <a:r>
              <a:rPr lang="en-US" i="1" dirty="0" smtClean="0"/>
              <a:t> </a:t>
            </a:r>
            <a:r>
              <a:rPr lang="en-US" i="1" dirty="0" err="1" smtClean="0"/>
              <a:t>ini</a:t>
            </a:r>
            <a:r>
              <a:rPr lang="en-US" i="1" dirty="0" smtClean="0"/>
              <a:t> </a:t>
            </a:r>
            <a:r>
              <a:rPr lang="en-US" i="1" dirty="0" err="1" smtClean="0"/>
              <a:t>membutuhkan</a:t>
            </a:r>
            <a:r>
              <a:rPr lang="en-US" i="1" dirty="0" smtClean="0"/>
              <a:t> </a:t>
            </a:r>
            <a:r>
              <a:rPr lang="en-US" i="1" dirty="0" err="1" smtClean="0"/>
              <a:t>jawaban</a:t>
            </a:r>
            <a:r>
              <a:rPr lang="en-US" i="1" dirty="0" smtClean="0"/>
              <a:t> </a:t>
            </a:r>
            <a:r>
              <a:rPr lang="en-US" i="1" dirty="0" err="1" smtClean="0"/>
              <a:t>yg</a:t>
            </a:r>
            <a:r>
              <a:rPr lang="en-US" i="1" dirty="0" smtClean="0"/>
              <a:t> </a:t>
            </a:r>
            <a:r>
              <a:rPr lang="en-US" i="1" dirty="0" err="1" smtClean="0"/>
              <a:t>tegas</a:t>
            </a:r>
            <a:r>
              <a:rPr lang="en-US" i="1" dirty="0" smtClean="0"/>
              <a:t> </a:t>
            </a:r>
            <a:r>
              <a:rPr lang="en-US" i="1" dirty="0" err="1" smtClean="0"/>
              <a:t>dari</a:t>
            </a:r>
            <a:r>
              <a:rPr lang="en-US" i="1" dirty="0" smtClean="0"/>
              <a:t> </a:t>
            </a:r>
            <a:r>
              <a:rPr lang="en-US" i="1" dirty="0" err="1" smtClean="0"/>
              <a:t>responden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Contoh</a:t>
            </a:r>
            <a:r>
              <a:rPr lang="en-US" b="1" dirty="0" smtClean="0"/>
              <a:t> 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mempertimbangkan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x ?</a:t>
            </a:r>
            <a:br>
              <a:rPr lang="en-US" dirty="0" smtClean="0"/>
            </a:br>
            <a:r>
              <a:rPr lang="en-US" dirty="0" smtClean="0"/>
              <a:t>a. </a:t>
            </a:r>
            <a:r>
              <a:rPr lang="en-US" dirty="0" err="1" smtClean="0"/>
              <a:t>Ya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b. </a:t>
            </a:r>
            <a:r>
              <a:rPr lang="en-US" dirty="0" err="1" smtClean="0"/>
              <a:t>Tidak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mengkonsumsi</a:t>
            </a:r>
            <a:r>
              <a:rPr lang="en-US" dirty="0" smtClean="0"/>
              <a:t>/</a:t>
            </a:r>
            <a:r>
              <a:rPr lang="en-US" dirty="0" err="1" smtClean="0"/>
              <a:t>membeli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x ?</a:t>
            </a:r>
            <a:br>
              <a:rPr lang="en-US" dirty="0" smtClean="0"/>
            </a:br>
            <a:r>
              <a:rPr lang="en-US" dirty="0" smtClean="0"/>
              <a:t>a. </a:t>
            </a:r>
            <a:r>
              <a:rPr lang="en-US" dirty="0" err="1" smtClean="0"/>
              <a:t>pernah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b. </a:t>
            </a:r>
            <a:r>
              <a:rPr lang="en-US" dirty="0" err="1" smtClean="0"/>
              <a:t>tidak</a:t>
            </a:r>
            <a:r>
              <a:rPr lang="en-US" dirty="0" smtClean="0"/>
              <a:t>/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Skala</a:t>
            </a:r>
            <a:r>
              <a:rPr lang="en-US" b="1" dirty="0" smtClean="0"/>
              <a:t> Multiple Choice Single Response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peneliti</a:t>
            </a:r>
            <a:r>
              <a:rPr lang="en-US" dirty="0" smtClean="0"/>
              <a:t> </a:t>
            </a:r>
            <a:r>
              <a:rPr lang="en-US" dirty="0" err="1" smtClean="0"/>
              <a:t>dihadapkan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responden</a:t>
            </a:r>
            <a:r>
              <a:rPr lang="en-US" dirty="0" smtClean="0"/>
              <a:t> </a:t>
            </a:r>
            <a:r>
              <a:rPr lang="en-US" dirty="0" err="1" smtClean="0"/>
              <a:t>diminta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sebaiknya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i="1" dirty="0" smtClean="0"/>
              <a:t>Multiple Choice Single Response.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Idealnya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terbuka</a:t>
            </a:r>
            <a:r>
              <a:rPr lang="en-US" dirty="0" smtClean="0"/>
              <a:t> (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),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alternatif-alternatif</a:t>
            </a:r>
            <a:r>
              <a:rPr lang="en-US" dirty="0" smtClean="0"/>
              <a:t> yang </a:t>
            </a:r>
            <a:r>
              <a:rPr lang="en-US" dirty="0" err="1" smtClean="0"/>
              <a:t>tersedia</a:t>
            </a:r>
            <a:r>
              <a:rPr lang="en-US" dirty="0" smtClean="0"/>
              <a:t>, </a:t>
            </a:r>
            <a:r>
              <a:rPr lang="en-US" dirty="0" err="1" smtClean="0"/>
              <a:t>menurut</a:t>
            </a:r>
            <a:r>
              <a:rPr lang="en-US" dirty="0" smtClean="0"/>
              <a:t> Cooper </a:t>
            </a:r>
            <a:r>
              <a:rPr lang="en-US" dirty="0" err="1" smtClean="0"/>
              <a:t>dan</a:t>
            </a:r>
            <a:r>
              <a:rPr lang="en-US" dirty="0" smtClean="0"/>
              <a:t> Schindler,2003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mencakup</a:t>
            </a:r>
            <a:r>
              <a:rPr lang="en-US" dirty="0" smtClean="0"/>
              <a:t> minimal 90%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yang </a:t>
            </a:r>
            <a:r>
              <a:rPr lang="en-US" dirty="0" err="1" smtClean="0"/>
              <a:t>dipilih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 smtClean="0"/>
              <a:t>: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Pasta </a:t>
            </a:r>
            <a:r>
              <a:rPr lang="en-US" dirty="0" err="1" smtClean="0"/>
              <a:t>gigi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paling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beli</a:t>
            </a:r>
            <a:r>
              <a:rPr lang="en-US" dirty="0" smtClean="0"/>
              <a:t> ?</a:t>
            </a:r>
            <a:br>
              <a:rPr lang="en-US" dirty="0" smtClean="0"/>
            </a:br>
            <a:r>
              <a:rPr lang="en-US" dirty="0" smtClean="0"/>
              <a:t>□ </a:t>
            </a:r>
            <a:r>
              <a:rPr lang="en-US" dirty="0" err="1" smtClean="0"/>
              <a:t>Pepsodent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□ Close Up</a:t>
            </a:r>
            <a:br>
              <a:rPr lang="en-US" dirty="0" smtClean="0"/>
            </a:br>
            <a:r>
              <a:rPr lang="en-US" dirty="0" smtClean="0"/>
              <a:t>□ </a:t>
            </a:r>
            <a:r>
              <a:rPr lang="en-US" dirty="0" err="1" smtClean="0"/>
              <a:t>Enzim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□ Formula</a:t>
            </a:r>
            <a:br>
              <a:rPr lang="en-US" dirty="0" smtClean="0"/>
            </a:br>
            <a:r>
              <a:rPr lang="en-US" dirty="0" smtClean="0"/>
              <a:t>□ ABC</a:t>
            </a:r>
            <a:br>
              <a:rPr lang="en-US" dirty="0" smtClean="0"/>
            </a:br>
            <a:r>
              <a:rPr lang="en-US" dirty="0" smtClean="0"/>
              <a:t>□ </a:t>
            </a:r>
            <a:r>
              <a:rPr lang="en-US" dirty="0" err="1" smtClean="0"/>
              <a:t>Lainnya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_________________________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Skala</a:t>
            </a:r>
            <a:r>
              <a:rPr lang="en-US" b="1" dirty="0" smtClean="0"/>
              <a:t> Multiple Choice Multiple Response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Bentuk</a:t>
            </a:r>
            <a:r>
              <a:rPr lang="en-US" dirty="0" smtClean="0"/>
              <a:t> lain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Multiple Choice Multiple Response,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responden</a:t>
            </a:r>
            <a:r>
              <a:rPr lang="en-US" dirty="0" smtClean="0"/>
              <a:t> </a:t>
            </a:r>
            <a:r>
              <a:rPr lang="en-US" dirty="0" err="1" smtClean="0"/>
              <a:t>bebas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, </a:t>
            </a:r>
            <a:r>
              <a:rPr lang="en-US" dirty="0" err="1" smtClean="0"/>
              <a:t>dua</a:t>
            </a:r>
            <a:r>
              <a:rPr lang="en-US" dirty="0" smtClean="0"/>
              <a:t>,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Kedua</a:t>
            </a:r>
            <a:r>
              <a:rPr lang="en-US" i="1" dirty="0" smtClean="0"/>
              <a:t> </a:t>
            </a:r>
            <a:r>
              <a:rPr lang="en-US" i="1" dirty="0" err="1" smtClean="0"/>
              <a:t>jenis</a:t>
            </a:r>
            <a:r>
              <a:rPr lang="en-US" i="1" dirty="0" smtClean="0"/>
              <a:t> </a:t>
            </a:r>
            <a:r>
              <a:rPr lang="en-US" i="1" dirty="0" err="1" smtClean="0"/>
              <a:t>skala</a:t>
            </a:r>
            <a:r>
              <a:rPr lang="en-US" i="1" dirty="0" smtClean="0"/>
              <a:t> </a:t>
            </a:r>
            <a:r>
              <a:rPr lang="en-US" i="1" dirty="0" err="1" smtClean="0"/>
              <a:t>ini</a:t>
            </a:r>
            <a:r>
              <a:rPr lang="en-US" i="1" dirty="0" smtClean="0"/>
              <a:t> </a:t>
            </a:r>
            <a:r>
              <a:rPr lang="en-US" i="1" dirty="0" err="1" smtClean="0"/>
              <a:t>menghasilkan</a:t>
            </a:r>
            <a:r>
              <a:rPr lang="en-US" i="1" dirty="0" smtClean="0"/>
              <a:t> data nominal.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 smtClean="0"/>
              <a:t>: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/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pertimbangan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merk</a:t>
            </a:r>
            <a:r>
              <a:rPr lang="en-US" dirty="0" smtClean="0"/>
              <a:t> </a:t>
            </a:r>
            <a:r>
              <a:rPr lang="en-US" dirty="0" err="1" smtClean="0"/>
              <a:t>roti</a:t>
            </a:r>
            <a:r>
              <a:rPr lang="en-US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□ </a:t>
            </a:r>
            <a:r>
              <a:rPr lang="en-US" dirty="0" err="1" smtClean="0"/>
              <a:t>Harga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□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kemasan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□ </a:t>
            </a:r>
            <a:r>
              <a:rPr lang="en-US" dirty="0" smtClean="0"/>
              <a:t>Rasa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□ </a:t>
            </a:r>
            <a:r>
              <a:rPr lang="en-US" dirty="0" err="1" smtClean="0"/>
              <a:t>Keberadaan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r>
              <a:rPr lang="en-US" dirty="0" smtClean="0"/>
              <a:t>/</a:t>
            </a:r>
            <a:r>
              <a:rPr lang="en-US" dirty="0" err="1" smtClean="0"/>
              <a:t>warung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□ </a:t>
            </a:r>
            <a:r>
              <a:rPr lang="en-US" dirty="0" err="1" smtClean="0"/>
              <a:t>Iklan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□ </a:t>
            </a:r>
            <a:r>
              <a:rPr lang="en-US" dirty="0" err="1" smtClean="0"/>
              <a:t>Lingkungan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□ Aroma</a:t>
            </a:r>
            <a:br>
              <a:rPr lang="en-US" dirty="0" smtClean="0"/>
            </a:br>
            <a:r>
              <a:rPr lang="en-US" dirty="0" smtClean="0"/>
              <a:t>□ </a:t>
            </a:r>
            <a:r>
              <a:rPr lang="en-US" dirty="0" err="1" smtClean="0"/>
              <a:t>Pabrik</a:t>
            </a:r>
            <a:r>
              <a:rPr lang="en-US" dirty="0" smtClean="0"/>
              <a:t> </a:t>
            </a:r>
            <a:r>
              <a:rPr lang="en-US" dirty="0" err="1" smtClean="0"/>
              <a:t>pembuatnya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Skala</a:t>
            </a:r>
            <a:r>
              <a:rPr lang="en-US" b="1" dirty="0" smtClean="0"/>
              <a:t> </a:t>
            </a:r>
            <a:r>
              <a:rPr lang="en-US" b="1" dirty="0" err="1" smtClean="0"/>
              <a:t>Likert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kesukaan</a:t>
            </a:r>
            <a:r>
              <a:rPr lang="en-US" dirty="0" smtClean="0"/>
              <a:t>, </a:t>
            </a:r>
            <a:r>
              <a:rPr lang="en-US" dirty="0" err="1" smtClean="0"/>
              <a:t>persetujuan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,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paling </a:t>
            </a:r>
            <a:r>
              <a:rPr lang="en-US" dirty="0" err="1" smtClean="0"/>
              <a:t>suka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paling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suka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netral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netral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Skala</a:t>
            </a:r>
            <a:r>
              <a:rPr lang="en-US" i="1" dirty="0" smtClean="0"/>
              <a:t> </a:t>
            </a:r>
            <a:r>
              <a:rPr lang="en-US" i="1" dirty="0" err="1" smtClean="0"/>
              <a:t>ini</a:t>
            </a:r>
            <a:r>
              <a:rPr lang="en-US" i="1" dirty="0" smtClean="0"/>
              <a:t> </a:t>
            </a:r>
            <a:r>
              <a:rPr lang="en-US" i="1" dirty="0" err="1" smtClean="0"/>
              <a:t>dapat</a:t>
            </a:r>
            <a:r>
              <a:rPr lang="en-US" i="1" dirty="0" smtClean="0"/>
              <a:t> </a:t>
            </a:r>
            <a:r>
              <a:rPr lang="en-US" i="1" dirty="0" err="1" smtClean="0"/>
              <a:t>merepresentasikan</a:t>
            </a:r>
            <a:r>
              <a:rPr lang="en-US" i="1" dirty="0" smtClean="0"/>
              <a:t> </a:t>
            </a:r>
            <a:r>
              <a:rPr lang="en-US" i="1" dirty="0" err="1" smtClean="0"/>
              <a:t>jawaban</a:t>
            </a:r>
            <a:r>
              <a:rPr lang="en-US" i="1" dirty="0" smtClean="0"/>
              <a:t> </a:t>
            </a:r>
            <a:r>
              <a:rPr lang="en-US" i="1" dirty="0" err="1" smtClean="0"/>
              <a:t>responden</a:t>
            </a:r>
            <a:r>
              <a:rPr lang="en-US" i="1" dirty="0" smtClean="0"/>
              <a:t> </a:t>
            </a:r>
            <a:r>
              <a:rPr lang="en-US" i="1" dirty="0" err="1" smtClean="0"/>
              <a:t>dengan</a:t>
            </a:r>
            <a:r>
              <a:rPr lang="en-US" i="1" dirty="0" smtClean="0"/>
              <a:t> </a:t>
            </a:r>
            <a:r>
              <a:rPr lang="en-US" i="1" dirty="0" err="1" smtClean="0"/>
              <a:t>baik</a:t>
            </a:r>
            <a:r>
              <a:rPr lang="en-US" i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jawaban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sikap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pasukan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Somalia ? </a:t>
            </a:r>
          </a:p>
          <a:p>
            <a:pPr>
              <a:buNone/>
            </a:pPr>
            <a:r>
              <a:rPr lang="en-US" dirty="0" smtClean="0"/>
              <a:t>	a.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setuju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b.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setuju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c. </a:t>
            </a:r>
            <a:r>
              <a:rPr lang="en-US" dirty="0" err="1" smtClean="0"/>
              <a:t>Netral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d. </a:t>
            </a:r>
            <a:r>
              <a:rPr lang="en-US" dirty="0" err="1" smtClean="0"/>
              <a:t>Setuju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e.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setuju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Skala</a:t>
            </a:r>
            <a:r>
              <a:rPr lang="en-US" b="1" dirty="0" smtClean="0"/>
              <a:t> </a:t>
            </a:r>
            <a:r>
              <a:rPr lang="en-US" b="1" dirty="0" err="1" smtClean="0"/>
              <a:t>Simantik</a:t>
            </a:r>
            <a:r>
              <a:rPr lang="en-US" b="1" dirty="0" smtClean="0"/>
              <a:t> </a:t>
            </a:r>
            <a:r>
              <a:rPr lang="en-US" b="1" dirty="0" err="1" smtClean="0"/>
              <a:t>Diferensial</a:t>
            </a:r>
            <a:endParaRPr lang="en-US" b="1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riset</a:t>
            </a:r>
            <a:r>
              <a:rPr lang="en-US" dirty="0" smtClean="0"/>
              <a:t>,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pemahaman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? ( </a:t>
            </a:r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bulatan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level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err="1" smtClean="0"/>
              <a:t>Skala</a:t>
            </a:r>
            <a:r>
              <a:rPr lang="en-US" i="1" dirty="0" smtClean="0"/>
              <a:t> </a:t>
            </a:r>
            <a:r>
              <a:rPr lang="en-US" i="1" dirty="0" err="1" smtClean="0"/>
              <a:t>ini</a:t>
            </a:r>
            <a:r>
              <a:rPr lang="en-US" i="1" dirty="0" smtClean="0"/>
              <a:t> </a:t>
            </a:r>
            <a:r>
              <a:rPr lang="en-US" i="1" dirty="0" err="1" smtClean="0"/>
              <a:t>menghasilkan</a:t>
            </a:r>
            <a:r>
              <a:rPr lang="en-US" i="1" dirty="0" smtClean="0"/>
              <a:t> data interval / ratio.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343400"/>
            <a:ext cx="72294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Skala</a:t>
            </a:r>
            <a:r>
              <a:rPr lang="en-US" b="1" dirty="0" smtClean="0"/>
              <a:t> </a:t>
            </a:r>
            <a:r>
              <a:rPr lang="en-US" b="1" dirty="0" err="1" smtClean="0"/>
              <a:t>Numerik</a:t>
            </a:r>
            <a:endParaRPr lang="en-US" b="1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riset</a:t>
            </a:r>
            <a:r>
              <a:rPr lang="en-US" dirty="0" smtClean="0"/>
              <a:t>,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pemahaman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? ( </a:t>
            </a:r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bulatan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)</a:t>
            </a:r>
          </a:p>
          <a:p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4343400"/>
            <a:ext cx="553658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Statistika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population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(universe) is the collection of things under consideration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sample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is a portion of the population selected for analysis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parameter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is a summary measure computed to describe a characteristic of the </a:t>
            </a:r>
            <a:r>
              <a:rPr lang="en-US" b="1" dirty="0" smtClean="0"/>
              <a:t>population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statistic</a:t>
            </a:r>
            <a:r>
              <a:rPr lang="en-US" dirty="0" smtClean="0"/>
              <a:t>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is a summary measure computed to describe a characteristic of the </a:t>
            </a:r>
            <a:r>
              <a:rPr lang="en-US" b="1" dirty="0" smtClean="0"/>
              <a:t>sample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Skala</a:t>
            </a:r>
            <a:r>
              <a:rPr lang="en-US" b="1" dirty="0" smtClean="0"/>
              <a:t> Rating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Tuliskan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429000"/>
            <a:ext cx="784678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Skala</a:t>
            </a:r>
            <a:r>
              <a:rPr lang="en-US" b="1" dirty="0" smtClean="0"/>
              <a:t> </a:t>
            </a:r>
            <a:r>
              <a:rPr lang="en-US" b="1" dirty="0" err="1" smtClean="0"/>
              <a:t>Jumlah</a:t>
            </a:r>
            <a:r>
              <a:rPr lang="en-US" b="1" dirty="0" smtClean="0"/>
              <a:t> </a:t>
            </a:r>
            <a:r>
              <a:rPr lang="en-US" b="1" dirty="0" err="1" smtClean="0"/>
              <a:t>Konstan</a:t>
            </a:r>
            <a:r>
              <a:rPr lang="en-US" b="1" dirty="0" smtClean="0"/>
              <a:t> / </a:t>
            </a:r>
            <a:r>
              <a:rPr lang="en-US" b="1" dirty="0" err="1" smtClean="0"/>
              <a:t>Tetap</a:t>
            </a:r>
            <a:endParaRPr lang="en-US" b="1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Isilah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100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endParaRPr lang="en-US" dirty="0" smtClean="0"/>
          </a:p>
          <a:p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r>
              <a:rPr lang="en-US" dirty="0" smtClean="0"/>
              <a:t> laptop</a:t>
            </a:r>
          </a:p>
          <a:p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72000"/>
            <a:ext cx="734075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Skala</a:t>
            </a:r>
            <a:r>
              <a:rPr lang="en-US" b="1" dirty="0" smtClean="0"/>
              <a:t> </a:t>
            </a:r>
            <a:r>
              <a:rPr lang="en-US" b="1" dirty="0" err="1" smtClean="0"/>
              <a:t>Stafel</a:t>
            </a:r>
            <a:endParaRPr lang="en-US" b="1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supervisor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: ( </a:t>
            </a:r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bulatan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)</a:t>
            </a:r>
          </a:p>
          <a:p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191000"/>
            <a:ext cx="4191000" cy="2446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Skala</a:t>
            </a:r>
            <a:r>
              <a:rPr lang="en-US" b="1" dirty="0" smtClean="0"/>
              <a:t> Rating </a:t>
            </a:r>
            <a:r>
              <a:rPr lang="en-US" b="1" dirty="0" err="1" smtClean="0"/>
              <a:t>Grafik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r>
              <a:rPr lang="en-US" dirty="0" smtClean="0"/>
              <a:t>Dari </a:t>
            </a:r>
            <a:r>
              <a:rPr lang="en-US" dirty="0" err="1" smtClean="0"/>
              <a:t>skala</a:t>
            </a:r>
            <a:r>
              <a:rPr lang="en-US" dirty="0" smtClean="0"/>
              <a:t> 1 </a:t>
            </a:r>
            <a:r>
              <a:rPr lang="en-US" dirty="0" err="1" smtClean="0"/>
              <a:t>hingga</a:t>
            </a:r>
            <a:r>
              <a:rPr lang="en-US" dirty="0" smtClean="0"/>
              <a:t> 10,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supervisor ? ( </a:t>
            </a:r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bulatan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level yang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)</a:t>
            </a:r>
          </a:p>
          <a:p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809999"/>
            <a:ext cx="1066800" cy="281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skala</a:t>
            </a:r>
            <a:r>
              <a:rPr lang="en-US" dirty="0" smtClean="0"/>
              <a:t> </a:t>
            </a:r>
            <a:r>
              <a:rPr lang="en-US" dirty="0" err="1" smtClean="0"/>
              <a:t>kuesioner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Skala</a:t>
            </a:r>
            <a:r>
              <a:rPr lang="en-US" b="1" dirty="0" smtClean="0"/>
              <a:t> Force-Choice</a:t>
            </a:r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1 </a:t>
            </a:r>
            <a:r>
              <a:rPr lang="en-US" dirty="0" err="1" smtClean="0"/>
              <a:t>hingga</a:t>
            </a:r>
            <a:r>
              <a:rPr lang="en-US" dirty="0" smtClean="0"/>
              <a:t> 5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menandai</a:t>
            </a:r>
            <a:r>
              <a:rPr lang="en-US" dirty="0" smtClean="0"/>
              <a:t> </a:t>
            </a:r>
            <a:r>
              <a:rPr lang="en-US" dirty="0" err="1" smtClean="0"/>
              <a:t>stasiun</a:t>
            </a:r>
            <a:r>
              <a:rPr lang="en-US" dirty="0" smtClean="0"/>
              <a:t> TV </a:t>
            </a:r>
            <a:r>
              <a:rPr lang="en-US" dirty="0" err="1" smtClean="0"/>
              <a:t>mana</a:t>
            </a:r>
            <a:r>
              <a:rPr lang="en-US" dirty="0" smtClean="0"/>
              <a:t> yang paling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tonton</a:t>
            </a:r>
            <a:r>
              <a:rPr lang="en-US" dirty="0" smtClean="0"/>
              <a:t>, </a:t>
            </a:r>
            <a:r>
              <a:rPr lang="en-US" dirty="0" err="1" smtClean="0"/>
              <a:t>dimana</a:t>
            </a:r>
            <a:r>
              <a:rPr lang="en-US" dirty="0" smtClean="0"/>
              <a:t> 1 </a:t>
            </a:r>
            <a:r>
              <a:rPr lang="en-US" dirty="0" err="1" smtClean="0"/>
              <a:t>adalah</a:t>
            </a:r>
            <a:r>
              <a:rPr lang="en-US" dirty="0" smtClean="0"/>
              <a:t> yang paling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tonton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5 yang paling </a:t>
            </a:r>
            <a:r>
              <a:rPr lang="en-US" dirty="0" err="1" smtClean="0"/>
              <a:t>jarang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tonton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4495800"/>
            <a:ext cx="193287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Petunjuk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kata-kata</a:t>
            </a:r>
            <a:r>
              <a:rPr lang="en-US" sz="2400" dirty="0" smtClean="0"/>
              <a:t> yang </a:t>
            </a:r>
            <a:r>
              <a:rPr lang="en-US" sz="2400" dirty="0" err="1" smtClean="0"/>
              <a:t>sederhana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mudah</a:t>
            </a:r>
            <a:r>
              <a:rPr lang="en-US" sz="2400" dirty="0" smtClean="0"/>
              <a:t> </a:t>
            </a:r>
            <a:r>
              <a:rPr lang="en-US" sz="2400" dirty="0" err="1" smtClean="0"/>
              <a:t>dimengerti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responden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Usahakan</a:t>
            </a:r>
            <a:r>
              <a:rPr lang="en-US" sz="2400" dirty="0" smtClean="0"/>
              <a:t> </a:t>
            </a:r>
            <a:r>
              <a:rPr lang="en-US" sz="2400" dirty="0" err="1" smtClean="0"/>
              <a:t>pertanyaan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jelas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khusus</a:t>
            </a:r>
            <a:endParaRPr lang="en-US" sz="2400" dirty="0" smtClean="0"/>
          </a:p>
          <a:p>
            <a:r>
              <a:rPr lang="en-US" sz="2400" dirty="0" err="1" smtClean="0"/>
              <a:t>Hindarkan</a:t>
            </a:r>
            <a:r>
              <a:rPr lang="en-US" sz="2400" dirty="0" smtClean="0"/>
              <a:t> </a:t>
            </a:r>
            <a:r>
              <a:rPr lang="en-US" sz="2400" dirty="0" err="1" smtClean="0"/>
              <a:t>pertanyaan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pengertian</a:t>
            </a:r>
            <a:endParaRPr lang="en-US" sz="2400" dirty="0" smtClean="0"/>
          </a:p>
          <a:p>
            <a:r>
              <a:rPr lang="en-US" sz="2400" dirty="0" err="1" smtClean="0"/>
              <a:t>Hindarkan</a:t>
            </a:r>
            <a:r>
              <a:rPr lang="en-US" sz="2400" dirty="0" smtClean="0"/>
              <a:t> </a:t>
            </a:r>
            <a:r>
              <a:rPr lang="en-US" sz="2400" dirty="0" err="1" smtClean="0"/>
              <a:t>pertanyaan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mengandung</a:t>
            </a:r>
            <a:r>
              <a:rPr lang="en-US" sz="2400" dirty="0" smtClean="0"/>
              <a:t> </a:t>
            </a:r>
            <a:r>
              <a:rPr lang="en-US" sz="2400" dirty="0" err="1" smtClean="0"/>
              <a:t>sugesti</a:t>
            </a:r>
            <a:endParaRPr lang="en-US" sz="2400" dirty="0" smtClean="0"/>
          </a:p>
          <a:p>
            <a:r>
              <a:rPr lang="en-US" sz="2400" dirty="0" err="1" smtClean="0"/>
              <a:t>Pertanyaan</a:t>
            </a:r>
            <a:r>
              <a:rPr lang="en-US" sz="2400" dirty="0" smtClean="0"/>
              <a:t>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en-US" sz="2400" dirty="0" err="1" smtClean="0"/>
              <a:t>berlaku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responden</a:t>
            </a:r>
            <a:r>
              <a:rPr lang="en-US" sz="2400" dirty="0" smtClean="0"/>
              <a:t>,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bersifat</a:t>
            </a:r>
            <a:r>
              <a:rPr lang="en-US" sz="2400" dirty="0" smtClean="0"/>
              <a:t> </a:t>
            </a:r>
            <a:r>
              <a:rPr lang="en-US" sz="2400" dirty="0" err="1" smtClean="0"/>
              <a:t>privasi</a:t>
            </a:r>
            <a:r>
              <a:rPr lang="en-US" sz="2400" dirty="0" smtClean="0"/>
              <a:t> (agama, marital status, </a:t>
            </a:r>
            <a:r>
              <a:rPr lang="en-US" sz="2400" dirty="0" err="1" smtClean="0"/>
              <a:t>penghasilan</a:t>
            </a:r>
            <a:r>
              <a:rPr lang="en-US" sz="2400" dirty="0" smtClean="0"/>
              <a:t>, </a:t>
            </a:r>
            <a:r>
              <a:rPr lang="en-US" sz="2400" dirty="0" err="1" smtClean="0"/>
              <a:t>dll</a:t>
            </a:r>
            <a:r>
              <a:rPr lang="en-US" sz="2400" dirty="0" smtClean="0"/>
              <a:t>.)</a:t>
            </a:r>
          </a:p>
          <a:p>
            <a:r>
              <a:rPr lang="en-US" sz="2400" dirty="0" smtClean="0"/>
              <a:t>Format </a:t>
            </a:r>
            <a:r>
              <a:rPr lang="en-US" sz="2400" dirty="0" err="1" smtClean="0"/>
              <a:t>angket</a:t>
            </a:r>
            <a:r>
              <a:rPr lang="en-US" sz="2400" dirty="0" smtClean="0"/>
              <a:t> </a:t>
            </a:r>
            <a:r>
              <a:rPr lang="en-US" sz="2400" dirty="0" err="1" smtClean="0"/>
              <a:t>bebas</a:t>
            </a:r>
            <a:r>
              <a:rPr lang="en-US" sz="2400" dirty="0" smtClean="0"/>
              <a:t> </a:t>
            </a:r>
            <a:r>
              <a:rPr lang="en-US" sz="2400" dirty="0" err="1" smtClean="0"/>
              <a:t>saja</a:t>
            </a:r>
            <a:r>
              <a:rPr lang="en-US" sz="2400" dirty="0" smtClean="0"/>
              <a:t>. </a:t>
            </a:r>
            <a:r>
              <a:rPr lang="en-US" sz="2400" dirty="0" err="1" smtClean="0"/>
              <a:t>Kalau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jangan</a:t>
            </a:r>
            <a:r>
              <a:rPr lang="en-US" sz="2400" dirty="0" smtClean="0"/>
              <a:t> </a:t>
            </a:r>
            <a:r>
              <a:rPr lang="en-US" sz="2400" dirty="0" err="1" smtClean="0"/>
              <a:t>terlalu</a:t>
            </a:r>
            <a:r>
              <a:rPr lang="en-US" sz="2400" dirty="0" smtClean="0"/>
              <a:t> </a:t>
            </a:r>
            <a:r>
              <a:rPr lang="en-US" sz="2400" dirty="0" err="1" smtClean="0"/>
              <a:t>padat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kaku</a:t>
            </a:r>
            <a:r>
              <a:rPr lang="en-US" sz="2400" dirty="0" smtClean="0"/>
              <a:t>,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responden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jenuh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Petunjuk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identitas</a:t>
            </a:r>
            <a:r>
              <a:rPr lang="en-US" dirty="0" smtClean="0"/>
              <a:t> </a:t>
            </a:r>
            <a:r>
              <a:rPr lang="en-US" dirty="0" err="1" smtClean="0"/>
              <a:t>responden</a:t>
            </a:r>
            <a:endParaRPr lang="en-US" dirty="0" smtClean="0"/>
          </a:p>
          <a:p>
            <a:pPr lvl="1"/>
            <a:r>
              <a:rPr lang="en-US" dirty="0" err="1" smtClean="0"/>
              <a:t>Nama</a:t>
            </a:r>
            <a:endParaRPr lang="en-US" dirty="0" smtClean="0"/>
          </a:p>
          <a:p>
            <a:pPr lvl="1"/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lahir</a:t>
            </a:r>
            <a:r>
              <a:rPr lang="en-US" dirty="0" smtClean="0"/>
              <a:t>/</a:t>
            </a:r>
            <a:r>
              <a:rPr lang="en-US" dirty="0" err="1" smtClean="0"/>
              <a:t>Usia</a:t>
            </a:r>
            <a:endParaRPr lang="en-US" dirty="0" smtClean="0"/>
          </a:p>
          <a:p>
            <a:pPr lvl="1"/>
            <a:r>
              <a:rPr lang="en-US" dirty="0" smtClean="0"/>
              <a:t>Status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Kelamin</a:t>
            </a:r>
            <a:endParaRPr lang="en-US" dirty="0" smtClean="0"/>
          </a:p>
          <a:p>
            <a:pPr lvl="1"/>
            <a:r>
              <a:rPr lang="en-US" dirty="0" err="1" smtClean="0"/>
              <a:t>Lamanya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xxx</a:t>
            </a:r>
          </a:p>
          <a:p>
            <a:pPr lvl="1"/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xxx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err="1" smtClean="0"/>
              <a:t>Petunjuk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6880"/>
            <a:ext cx="8229600" cy="4389120"/>
          </a:xfrm>
        </p:spPr>
        <p:txBody>
          <a:bodyPr/>
          <a:lstStyle/>
          <a:p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klasifikasikan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segmen-segmen</a:t>
            </a:r>
            <a:endParaRPr lang="en-US" dirty="0" smtClean="0"/>
          </a:p>
          <a:p>
            <a:pPr lvl="1"/>
            <a:r>
              <a:rPr lang="en-US" dirty="0" smtClean="0"/>
              <a:t>Ex : </a:t>
            </a:r>
            <a:r>
              <a:rPr lang="en-US" dirty="0" err="1" smtClean="0"/>
              <a:t>segmen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, </a:t>
            </a:r>
            <a:r>
              <a:rPr lang="en-US" dirty="0" err="1" smtClean="0"/>
              <a:t>segmen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r>
              <a:rPr lang="en-US" dirty="0" smtClean="0"/>
              <a:t>, </a:t>
            </a:r>
            <a:r>
              <a:rPr lang="en-US" dirty="0" err="1" smtClean="0"/>
              <a:t>segmen</a:t>
            </a:r>
            <a:r>
              <a:rPr lang="en-US" dirty="0" smtClean="0"/>
              <a:t> </a:t>
            </a:r>
            <a:r>
              <a:rPr lang="en-US" dirty="0" err="1" smtClean="0"/>
              <a:t>kenyamanan</a:t>
            </a:r>
            <a:endParaRPr lang="en-US" dirty="0" smtClean="0"/>
          </a:p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segmen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b="1" dirty="0" err="1" smtClean="0"/>
              <a:t>ber-negasi</a:t>
            </a:r>
            <a:endParaRPr lang="en-US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863" y="3933825"/>
            <a:ext cx="8821737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Petunjuk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, </a:t>
            </a:r>
            <a:r>
              <a:rPr lang="en-US" dirty="0" err="1" smtClean="0"/>
              <a:t>sediakan</a:t>
            </a:r>
            <a:r>
              <a:rPr lang="en-US" dirty="0" smtClean="0"/>
              <a:t> </a:t>
            </a:r>
            <a:r>
              <a:rPr lang="en-US" dirty="0" err="1" smtClean="0"/>
              <a:t>suvenir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bolpoin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membangkitkan</a:t>
            </a:r>
            <a:r>
              <a:rPr lang="en-US" dirty="0" smtClean="0"/>
              <a:t> </a:t>
            </a:r>
            <a:r>
              <a:rPr lang="en-US" dirty="0" err="1" smtClean="0"/>
              <a:t>minat</a:t>
            </a:r>
            <a:r>
              <a:rPr lang="en-US" dirty="0" smtClean="0"/>
              <a:t> </a:t>
            </a:r>
            <a:r>
              <a:rPr lang="en-US" dirty="0" err="1" smtClean="0"/>
              <a:t>responden</a:t>
            </a:r>
            <a:endParaRPr lang="en-US" dirty="0" smtClean="0"/>
          </a:p>
          <a:p>
            <a:r>
              <a:rPr lang="en-US" dirty="0" err="1" smtClean="0"/>
              <a:t>Petunjuk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&gt;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?</a:t>
            </a:r>
          </a:p>
          <a:p>
            <a:r>
              <a:rPr lang="en-US" dirty="0" smtClean="0"/>
              <a:t>Tingkat </a:t>
            </a:r>
            <a:r>
              <a:rPr lang="en-US" dirty="0" err="1" smtClean="0"/>
              <a:t>kesulitan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cocok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responden</a:t>
            </a:r>
            <a:endParaRPr lang="en-US" dirty="0" smtClean="0"/>
          </a:p>
          <a:p>
            <a:r>
              <a:rPr lang="en-US" dirty="0" smtClean="0"/>
              <a:t>Di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angket</a:t>
            </a:r>
            <a:r>
              <a:rPr lang="en-US" dirty="0" smtClean="0"/>
              <a:t>,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terbuka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responden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endParaRPr lang="en-US" dirty="0" smtClean="0"/>
          </a:p>
          <a:p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terbuka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menanyakan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responden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/</a:t>
            </a:r>
            <a:r>
              <a:rPr lang="en-US" dirty="0" err="1" smtClean="0"/>
              <a:t>jawaban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bahas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Kuisioner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6250" t="16000" r="35625" b="22000"/>
          <a:stretch>
            <a:fillRect/>
          </a:stretch>
        </p:blipFill>
        <p:spPr bwMode="auto">
          <a:xfrm>
            <a:off x="609600" y="2362200"/>
            <a:ext cx="4572000" cy="36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0" y="2438400"/>
            <a:ext cx="3429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Berapa</a:t>
            </a:r>
            <a:r>
              <a:rPr lang="en-US" dirty="0" smtClean="0"/>
              <a:t> kali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anda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makan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Resto</a:t>
            </a:r>
            <a:r>
              <a:rPr lang="en-US" dirty="0" smtClean="0"/>
              <a:t> ABC?</a:t>
            </a:r>
          </a:p>
          <a:p>
            <a:pPr marL="342900" indent="-342900">
              <a:buAutoNum type="alphaLcParenR"/>
            </a:pPr>
            <a:r>
              <a:rPr lang="en-US" dirty="0" smtClean="0"/>
              <a:t>&lt;5 kali  b) 5-10 kali  c) &gt; 10 kali</a:t>
            </a:r>
          </a:p>
          <a:p>
            <a:pPr marL="342900" indent="-342900"/>
            <a:endParaRPr lang="en-US" dirty="0"/>
          </a:p>
          <a:p>
            <a:r>
              <a:rPr lang="en-US" dirty="0" err="1" smtClean="0"/>
              <a:t>Tuliskan</a:t>
            </a:r>
            <a:r>
              <a:rPr lang="en-US" dirty="0" smtClean="0"/>
              <a:t> 3 Menu yang paling </a:t>
            </a:r>
            <a:r>
              <a:rPr lang="en-US" dirty="0" err="1" smtClean="0">
                <a:solidFill>
                  <a:srgbClr val="FF0000"/>
                </a:solidFill>
              </a:rPr>
              <a:t>kamu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sukai</a:t>
            </a:r>
            <a:r>
              <a:rPr lang="en-US" dirty="0" smtClean="0"/>
              <a:t>?</a:t>
            </a:r>
          </a:p>
          <a:p>
            <a:r>
              <a:rPr lang="en-US" dirty="0" smtClean="0"/>
              <a:t>a)__________________</a:t>
            </a:r>
          </a:p>
          <a:p>
            <a:r>
              <a:rPr lang="en-US" dirty="0" smtClean="0"/>
              <a:t>b)__________________</a:t>
            </a:r>
          </a:p>
          <a:p>
            <a:r>
              <a:rPr lang="en-US" dirty="0" smtClean="0"/>
              <a:t>c)__________________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Statistika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300" b="1" dirty="0" smtClean="0"/>
              <a:t>Descriptive statistics</a:t>
            </a:r>
          </a:p>
          <a:p>
            <a:pPr lvl="1">
              <a:lnSpc>
                <a:spcPct val="110000"/>
              </a:lnSpc>
            </a:pPr>
            <a:r>
              <a:rPr lang="en-US" sz="2900" dirty="0" smtClean="0"/>
              <a:t>Collecting and describing data</a:t>
            </a:r>
          </a:p>
          <a:p>
            <a:pPr>
              <a:lnSpc>
                <a:spcPct val="110000"/>
              </a:lnSpc>
            </a:pPr>
            <a:r>
              <a:rPr lang="en-US" sz="3300" b="1" dirty="0" smtClean="0"/>
              <a:t>Inferential statistics</a:t>
            </a:r>
          </a:p>
          <a:p>
            <a:pPr lvl="1">
              <a:lnSpc>
                <a:spcPct val="110000"/>
              </a:lnSpc>
            </a:pPr>
            <a:r>
              <a:rPr lang="en-US" sz="2900" dirty="0" smtClean="0"/>
              <a:t>Drawing conclusions and/or making decisions concerning a population based only on sample data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Kuisioner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2910" y="1905000"/>
            <a:ext cx="8015289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Penggunaan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huruf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yang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tepat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3048000"/>
            <a:ext cx="251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hiller" pitchFamily="82" charset="0"/>
              </a:rPr>
              <a:t>Pekerjaan</a:t>
            </a:r>
            <a:r>
              <a:rPr lang="en-US" sz="2400" dirty="0">
                <a:latin typeface="Chiller" pitchFamily="82" charset="0"/>
              </a:rPr>
              <a:t> </a:t>
            </a:r>
            <a:r>
              <a:rPr lang="en-US" sz="2400" dirty="0" err="1">
                <a:latin typeface="Chiller" pitchFamily="82" charset="0"/>
              </a:rPr>
              <a:t>Anda</a:t>
            </a:r>
            <a:r>
              <a:rPr lang="en-US" sz="2400" dirty="0">
                <a:latin typeface="Chiller" pitchFamily="82" charset="0"/>
              </a:rPr>
              <a:t> </a:t>
            </a:r>
            <a:r>
              <a:rPr lang="en-US" sz="2400" dirty="0" err="1">
                <a:latin typeface="Chiller" pitchFamily="82" charset="0"/>
              </a:rPr>
              <a:t>saat</a:t>
            </a:r>
            <a:r>
              <a:rPr lang="en-US" sz="2400" dirty="0">
                <a:latin typeface="Chiller" pitchFamily="82" charset="0"/>
              </a:rPr>
              <a:t> </a:t>
            </a:r>
            <a:r>
              <a:rPr lang="en-US" sz="2400" dirty="0" err="1">
                <a:latin typeface="Chiller" pitchFamily="82" charset="0"/>
              </a:rPr>
              <a:t>ini</a:t>
            </a:r>
            <a:endParaRPr lang="en-US" sz="2400" dirty="0">
              <a:latin typeface="Chiller" pitchFamily="82" charset="0"/>
            </a:endParaRPr>
          </a:p>
          <a:p>
            <a:r>
              <a:rPr lang="en-US" sz="2400" dirty="0">
                <a:latin typeface="Chiller" pitchFamily="82" charset="0"/>
              </a:rPr>
              <a:t>a. </a:t>
            </a:r>
            <a:r>
              <a:rPr lang="en-US" sz="2400" dirty="0" err="1">
                <a:latin typeface="Chiller" pitchFamily="82" charset="0"/>
              </a:rPr>
              <a:t>Pelajar</a:t>
            </a:r>
            <a:r>
              <a:rPr lang="en-US" sz="2400" dirty="0">
                <a:latin typeface="Chiller" pitchFamily="82" charset="0"/>
              </a:rPr>
              <a:t>/</a:t>
            </a:r>
            <a:r>
              <a:rPr lang="en-US" sz="2400" dirty="0" err="1">
                <a:latin typeface="Chiller" pitchFamily="82" charset="0"/>
              </a:rPr>
              <a:t>mahasiswa</a:t>
            </a:r>
            <a:r>
              <a:rPr lang="en-US" sz="2400" dirty="0">
                <a:latin typeface="Chiller" pitchFamily="82" charset="0"/>
              </a:rPr>
              <a:t> </a:t>
            </a:r>
          </a:p>
          <a:p>
            <a:r>
              <a:rPr lang="en-US" sz="2400" dirty="0">
                <a:latin typeface="Chiller" pitchFamily="82" charset="0"/>
              </a:rPr>
              <a:t>b. </a:t>
            </a:r>
            <a:r>
              <a:rPr lang="en-US" sz="2400" dirty="0" err="1">
                <a:latin typeface="Chiller" pitchFamily="82" charset="0"/>
              </a:rPr>
              <a:t>Pegawai</a:t>
            </a:r>
            <a:r>
              <a:rPr lang="en-US" sz="2400" dirty="0">
                <a:latin typeface="Chiller" pitchFamily="82" charset="0"/>
              </a:rPr>
              <a:t> </a:t>
            </a:r>
            <a:r>
              <a:rPr lang="en-US" sz="2400" dirty="0" err="1">
                <a:latin typeface="Chiller" pitchFamily="82" charset="0"/>
              </a:rPr>
              <a:t>Swasta</a:t>
            </a:r>
            <a:endParaRPr lang="en-US" sz="2400" dirty="0">
              <a:latin typeface="Chiller" pitchFamily="82" charset="0"/>
            </a:endParaRPr>
          </a:p>
          <a:p>
            <a:r>
              <a:rPr lang="en-US" sz="2400" dirty="0">
                <a:latin typeface="Chiller" pitchFamily="82" charset="0"/>
              </a:rPr>
              <a:t>c. </a:t>
            </a:r>
            <a:r>
              <a:rPr lang="en-US" sz="2400" dirty="0" err="1">
                <a:latin typeface="Chiller" pitchFamily="82" charset="0"/>
              </a:rPr>
              <a:t>Pegawai</a:t>
            </a:r>
            <a:r>
              <a:rPr lang="en-US" sz="2400" dirty="0">
                <a:latin typeface="Chiller" pitchFamily="82" charset="0"/>
              </a:rPr>
              <a:t> </a:t>
            </a:r>
            <a:r>
              <a:rPr lang="en-US" sz="2400" dirty="0" err="1">
                <a:latin typeface="Chiller" pitchFamily="82" charset="0"/>
              </a:rPr>
              <a:t>Negeri</a:t>
            </a:r>
            <a:endParaRPr lang="en-US" sz="2400" dirty="0">
              <a:latin typeface="Chiller" pitchFamily="82" charset="0"/>
            </a:endParaRPr>
          </a:p>
          <a:p>
            <a:r>
              <a:rPr lang="en-US" sz="2400" dirty="0">
                <a:latin typeface="Chiller" pitchFamily="82" charset="0"/>
              </a:rPr>
              <a:t>d. </a:t>
            </a:r>
            <a:r>
              <a:rPr lang="en-US" sz="2400" dirty="0" err="1">
                <a:latin typeface="Chiller" pitchFamily="82" charset="0"/>
              </a:rPr>
              <a:t>Wiraswasta</a:t>
            </a:r>
            <a:endParaRPr lang="en-US" sz="2400" dirty="0">
              <a:latin typeface="Chiller" pitchFamily="82" charset="0"/>
            </a:endParaRP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3048000"/>
            <a:ext cx="2514600" cy="26776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urlz MT" pitchFamily="82" charset="0"/>
              </a:rPr>
              <a:t>Pekerjaan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urlz MT" pitchFamily="82" charset="0"/>
              </a:rPr>
              <a:t> 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urlz MT" pitchFamily="82" charset="0"/>
              </a:rPr>
              <a:t>Anda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urlz MT" pitchFamily="82" charset="0"/>
              </a:rPr>
              <a:t> 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urlz MT" pitchFamily="82" charset="0"/>
              </a:rPr>
              <a:t>saat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urlz MT" pitchFamily="82" charset="0"/>
              </a:rPr>
              <a:t> 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urlz MT" pitchFamily="82" charset="0"/>
              </a:rPr>
              <a:t>ini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Curlz MT" pitchFamily="82" charset="0"/>
            </a:endParaRP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urlz MT" pitchFamily="82" charset="0"/>
              </a:rPr>
              <a:t>a. 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urlz MT" pitchFamily="82" charset="0"/>
              </a:rPr>
              <a:t>Pelajar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urlz MT" pitchFamily="82" charset="0"/>
              </a:rPr>
              <a:t>/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urlz MT" pitchFamily="82" charset="0"/>
              </a:rPr>
              <a:t>mahasiswa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urlz MT" pitchFamily="82" charset="0"/>
              </a:rPr>
              <a:t> </a:t>
            </a: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urlz MT" pitchFamily="82" charset="0"/>
              </a:rPr>
              <a:t>b. 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urlz MT" pitchFamily="82" charset="0"/>
              </a:rPr>
              <a:t>Pegawai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urlz MT" pitchFamily="82" charset="0"/>
              </a:rPr>
              <a:t> 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urlz MT" pitchFamily="82" charset="0"/>
              </a:rPr>
              <a:t>Swasta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Curlz MT" pitchFamily="82" charset="0"/>
            </a:endParaRP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urlz MT" pitchFamily="82" charset="0"/>
              </a:rPr>
              <a:t>c. 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urlz MT" pitchFamily="82" charset="0"/>
              </a:rPr>
              <a:t>Pegawai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urlz MT" pitchFamily="82" charset="0"/>
              </a:rPr>
              <a:t> 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urlz MT" pitchFamily="82" charset="0"/>
              </a:rPr>
              <a:t>Negeri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Curlz MT" pitchFamily="82" charset="0"/>
            </a:endParaRP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urlz MT" pitchFamily="82" charset="0"/>
              </a:rPr>
              <a:t>d. 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urlz MT" pitchFamily="82" charset="0"/>
              </a:rPr>
              <a:t>Wiraswasta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Curlz MT" pitchFamily="82" charset="0"/>
            </a:endParaRPr>
          </a:p>
          <a:p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Curlz MT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3048000"/>
            <a:ext cx="2514600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  <a:latin typeface="Chiller" pitchFamily="82" charset="0"/>
              </a:rPr>
              <a:t>Pekerjaan</a:t>
            </a:r>
            <a:r>
              <a:rPr lang="en-US" sz="1200" b="1" dirty="0">
                <a:solidFill>
                  <a:schemeClr val="tx1"/>
                </a:solidFill>
                <a:latin typeface="Chiller" pitchFamily="82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hiller" pitchFamily="82" charset="0"/>
              </a:rPr>
              <a:t>Anda</a:t>
            </a:r>
            <a:r>
              <a:rPr lang="en-US" sz="1200" b="1" dirty="0">
                <a:solidFill>
                  <a:schemeClr val="tx1"/>
                </a:solidFill>
                <a:latin typeface="Chiller" pitchFamily="82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hiller" pitchFamily="82" charset="0"/>
              </a:rPr>
              <a:t>saat</a:t>
            </a:r>
            <a:r>
              <a:rPr lang="en-US" sz="1200" b="1" dirty="0">
                <a:solidFill>
                  <a:schemeClr val="tx1"/>
                </a:solidFill>
                <a:latin typeface="Chiller" pitchFamily="82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hiller" pitchFamily="82" charset="0"/>
              </a:rPr>
              <a:t>ini</a:t>
            </a:r>
            <a:endParaRPr lang="en-US" sz="1200" b="1" dirty="0">
              <a:solidFill>
                <a:schemeClr val="tx1"/>
              </a:solidFill>
              <a:latin typeface="Chiller" pitchFamily="82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Chiller" pitchFamily="82" charset="0"/>
              </a:rPr>
              <a:t>a. </a:t>
            </a:r>
            <a:r>
              <a:rPr lang="en-US" sz="1200" b="1" dirty="0" err="1">
                <a:solidFill>
                  <a:schemeClr val="tx1"/>
                </a:solidFill>
                <a:latin typeface="Chiller" pitchFamily="82" charset="0"/>
              </a:rPr>
              <a:t>Pelajar</a:t>
            </a:r>
            <a:r>
              <a:rPr lang="en-US" sz="1200" b="1" dirty="0">
                <a:solidFill>
                  <a:schemeClr val="tx1"/>
                </a:solidFill>
                <a:latin typeface="Chiller" pitchFamily="82" charset="0"/>
              </a:rPr>
              <a:t>/</a:t>
            </a:r>
            <a:r>
              <a:rPr lang="en-US" sz="1200" b="1" dirty="0" err="1">
                <a:solidFill>
                  <a:schemeClr val="tx1"/>
                </a:solidFill>
                <a:latin typeface="Chiller" pitchFamily="82" charset="0"/>
              </a:rPr>
              <a:t>mahasiswa</a:t>
            </a:r>
            <a:r>
              <a:rPr lang="en-US" sz="1200" b="1" dirty="0">
                <a:solidFill>
                  <a:schemeClr val="tx1"/>
                </a:solidFill>
                <a:latin typeface="Chiller" pitchFamily="82" charset="0"/>
              </a:rPr>
              <a:t> </a:t>
            </a:r>
          </a:p>
          <a:p>
            <a:r>
              <a:rPr lang="en-US" sz="1200" b="1" dirty="0">
                <a:solidFill>
                  <a:schemeClr val="tx1"/>
                </a:solidFill>
                <a:latin typeface="Chiller" pitchFamily="82" charset="0"/>
              </a:rPr>
              <a:t>b. </a:t>
            </a:r>
            <a:r>
              <a:rPr lang="en-US" sz="1200" b="1" dirty="0" err="1">
                <a:solidFill>
                  <a:schemeClr val="tx1"/>
                </a:solidFill>
                <a:latin typeface="Chiller" pitchFamily="82" charset="0"/>
              </a:rPr>
              <a:t>Pegawai</a:t>
            </a:r>
            <a:r>
              <a:rPr lang="en-US" sz="1200" b="1" dirty="0">
                <a:solidFill>
                  <a:schemeClr val="tx1"/>
                </a:solidFill>
                <a:latin typeface="Chiller" pitchFamily="82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hiller" pitchFamily="82" charset="0"/>
              </a:rPr>
              <a:t>Swasta</a:t>
            </a:r>
            <a:endParaRPr lang="en-US" sz="1200" b="1" dirty="0">
              <a:solidFill>
                <a:schemeClr val="tx1"/>
              </a:solidFill>
              <a:latin typeface="Chiller" pitchFamily="82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Chiller" pitchFamily="82" charset="0"/>
              </a:rPr>
              <a:t>c. </a:t>
            </a:r>
            <a:r>
              <a:rPr lang="en-US" sz="1200" b="1" dirty="0" err="1">
                <a:solidFill>
                  <a:schemeClr val="tx1"/>
                </a:solidFill>
                <a:latin typeface="Chiller" pitchFamily="82" charset="0"/>
              </a:rPr>
              <a:t>Pegawai</a:t>
            </a:r>
            <a:r>
              <a:rPr lang="en-US" sz="1200" b="1" dirty="0">
                <a:solidFill>
                  <a:schemeClr val="tx1"/>
                </a:solidFill>
                <a:latin typeface="Chiller" pitchFamily="82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hiller" pitchFamily="82" charset="0"/>
              </a:rPr>
              <a:t>Negeri</a:t>
            </a:r>
            <a:endParaRPr lang="en-US" sz="1200" b="1" dirty="0">
              <a:solidFill>
                <a:schemeClr val="tx1"/>
              </a:solidFill>
              <a:latin typeface="Chiller" pitchFamily="82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Chiller" pitchFamily="82" charset="0"/>
              </a:rPr>
              <a:t>d. </a:t>
            </a:r>
            <a:r>
              <a:rPr lang="en-US" sz="1200" b="1" dirty="0" err="1">
                <a:solidFill>
                  <a:schemeClr val="tx1"/>
                </a:solidFill>
                <a:latin typeface="Chiller" pitchFamily="82" charset="0"/>
              </a:rPr>
              <a:t>Wiraswasta</a:t>
            </a:r>
            <a:endParaRPr lang="en-US" sz="1200" b="1" dirty="0">
              <a:solidFill>
                <a:schemeClr val="tx1"/>
              </a:solidFill>
              <a:latin typeface="Chiller" pitchFamily="82" charset="0"/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Kuisioner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yang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membosankan</a:t>
            </a:r>
            <a:endParaRPr lang="en-US" dirty="0" smtClean="0"/>
          </a:p>
          <a:p>
            <a:pPr lvl="1"/>
            <a:r>
              <a:rPr lang="en-US" dirty="0" err="1" smtClean="0"/>
              <a:t>Tema</a:t>
            </a:r>
            <a:r>
              <a:rPr lang="en-US" dirty="0" smtClean="0"/>
              <a:t> </a:t>
            </a:r>
            <a:r>
              <a:rPr lang="en-US" dirty="0" err="1" smtClean="0"/>
              <a:t>disesuaikan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responden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 smtClean="0"/>
          </a:p>
          <a:p>
            <a:pPr lvl="1"/>
            <a:r>
              <a:rPr lang="en-US" dirty="0" err="1" smtClean="0"/>
              <a:t>Ditambahkan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/</a:t>
            </a:r>
            <a:r>
              <a:rPr lang="en-US" dirty="0" err="1" smtClean="0"/>
              <a:t>karikatur</a:t>
            </a:r>
            <a:endParaRPr lang="en-US" dirty="0" smtClean="0"/>
          </a:p>
          <a:p>
            <a:pPr lvl="1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berlebihan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Kuisioner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Tata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ambiguitas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Indonesia yang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endParaRPr lang="en-US" dirty="0" smtClean="0"/>
          </a:p>
          <a:p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yang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dimengerti</a:t>
            </a:r>
            <a:r>
              <a:rPr lang="en-US" dirty="0" smtClean="0"/>
              <a:t> </a:t>
            </a:r>
            <a:r>
              <a:rPr lang="en-US" dirty="0" err="1" smtClean="0"/>
              <a:t>responden</a:t>
            </a:r>
            <a:endParaRPr lang="en-US" dirty="0" smtClean="0"/>
          </a:p>
          <a:p>
            <a:r>
              <a:rPr lang="en-US" dirty="0" err="1" smtClean="0"/>
              <a:t>Usahakan</a:t>
            </a:r>
            <a:r>
              <a:rPr lang="en-US" dirty="0" smtClean="0"/>
              <a:t> </a:t>
            </a:r>
            <a:r>
              <a:rPr lang="en-US" dirty="0" err="1" smtClean="0"/>
              <a:t>bahasanya</a:t>
            </a:r>
            <a:r>
              <a:rPr lang="en-US" dirty="0" smtClean="0"/>
              <a:t> </a:t>
            </a:r>
            <a:r>
              <a:rPr lang="en-US" dirty="0" err="1" smtClean="0"/>
              <a:t>sesederhana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endParaRPr lang="en-US" dirty="0" smtClean="0"/>
          </a:p>
          <a:p>
            <a:r>
              <a:rPr lang="en-US" dirty="0" err="1" smtClean="0"/>
              <a:t>Hindari</a:t>
            </a:r>
            <a:r>
              <a:rPr lang="en-US" dirty="0" smtClean="0"/>
              <a:t> bias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kata-katanya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Angket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angket</a:t>
            </a:r>
            <a:endParaRPr lang="en-US" dirty="0" smtClean="0"/>
          </a:p>
          <a:p>
            <a:pPr lvl="1"/>
            <a:r>
              <a:rPr lang="en-US" dirty="0" err="1" smtClean="0"/>
              <a:t>Pertanyaan</a:t>
            </a:r>
            <a:r>
              <a:rPr lang="en-US" dirty="0" smtClean="0"/>
              <a:t> yang </a:t>
            </a:r>
            <a:r>
              <a:rPr lang="en-US" dirty="0" err="1" smtClean="0"/>
              <a:t>dianggap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relevan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dihilangkan</a:t>
            </a:r>
            <a:endParaRPr lang="en-US" dirty="0" smtClean="0"/>
          </a:p>
          <a:p>
            <a:pPr lvl="1"/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dimengerti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responden</a:t>
            </a:r>
            <a:endParaRPr lang="en-US" dirty="0" smtClean="0"/>
          </a:p>
          <a:p>
            <a:pPr lvl="1"/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dirubah</a:t>
            </a:r>
            <a:endParaRPr lang="en-US" dirty="0" smtClean="0"/>
          </a:p>
          <a:p>
            <a:pPr lvl="1"/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reaksi</a:t>
            </a:r>
            <a:r>
              <a:rPr lang="en-US" dirty="0" smtClean="0"/>
              <a:t> </a:t>
            </a:r>
            <a:r>
              <a:rPr lang="en-US" dirty="0" err="1" smtClean="0"/>
              <a:t>responden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sensitif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dirubah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endParaRPr lang="en-US" dirty="0" smtClean="0"/>
          </a:p>
          <a:p>
            <a:pPr lvl="1"/>
            <a:r>
              <a:rPr lang="en-US" dirty="0" smtClean="0"/>
              <a:t>Lama </a:t>
            </a:r>
            <a:r>
              <a:rPr lang="en-US" dirty="0" err="1" smtClean="0"/>
              <a:t>pengisian</a:t>
            </a:r>
            <a:r>
              <a:rPr lang="en-US" dirty="0" smtClean="0"/>
              <a:t> </a:t>
            </a:r>
            <a:r>
              <a:rPr lang="en-US" dirty="0" err="1" smtClean="0"/>
              <a:t>angket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skor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konsisten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: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5,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0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setengah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3, </a:t>
            </a:r>
            <a:r>
              <a:rPr lang="en-US" dirty="0" err="1" smtClean="0"/>
              <a:t>dst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Jumlahkan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skor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pertanyaan-pertanyaan</a:t>
            </a:r>
            <a:endParaRPr lang="en-US" dirty="0" smtClean="0"/>
          </a:p>
          <a:p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ordinal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.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rentang</a:t>
            </a:r>
            <a:r>
              <a:rPr lang="en-US" dirty="0" smtClean="0"/>
              <a:t> </a:t>
            </a:r>
            <a:r>
              <a:rPr lang="en-US" dirty="0" err="1" smtClean="0"/>
              <a:t>skor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1-5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skor</a:t>
            </a:r>
            <a:r>
              <a:rPr lang="en-US" dirty="0" smtClean="0"/>
              <a:t> yang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pertanyaan</a:t>
            </a:r>
            <a:r>
              <a:rPr lang="en-US" dirty="0" smtClean="0"/>
              <a:t> (</a:t>
            </a:r>
            <a:r>
              <a:rPr lang="en-US" dirty="0" err="1" smtClean="0"/>
              <a:t>misalkan</a:t>
            </a:r>
            <a:r>
              <a:rPr lang="en-US" dirty="0" smtClean="0"/>
              <a:t> 10 </a:t>
            </a:r>
            <a:r>
              <a:rPr lang="en-US" dirty="0" err="1" smtClean="0"/>
              <a:t>pertanyaan</a:t>
            </a:r>
            <a:r>
              <a:rPr lang="en-US" dirty="0" smtClean="0"/>
              <a:t>) </a:t>
            </a:r>
            <a:r>
              <a:rPr lang="en-US" dirty="0" err="1" smtClean="0"/>
              <a:t>berkisar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0-50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: </a:t>
            </a:r>
            <a:r>
              <a:rPr lang="en-US" dirty="0" err="1" smtClean="0"/>
              <a:t>baik</a:t>
            </a:r>
            <a:r>
              <a:rPr lang="en-US" dirty="0" smtClean="0"/>
              <a:t> =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80% total </a:t>
            </a:r>
            <a:r>
              <a:rPr lang="en-US" dirty="0" err="1" smtClean="0"/>
              <a:t>skor</a:t>
            </a:r>
            <a:r>
              <a:rPr lang="en-US" dirty="0" smtClean="0"/>
              <a:t> (40), </a:t>
            </a:r>
            <a:r>
              <a:rPr lang="en-US" dirty="0" err="1" smtClean="0"/>
              <a:t>sedang</a:t>
            </a:r>
            <a:r>
              <a:rPr lang="en-US" dirty="0" smtClean="0"/>
              <a:t> = 60%-80% total </a:t>
            </a:r>
            <a:r>
              <a:rPr lang="en-US" dirty="0" err="1" smtClean="0"/>
              <a:t>skor</a:t>
            </a:r>
            <a:r>
              <a:rPr lang="en-US" dirty="0" smtClean="0"/>
              <a:t> (30-39)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= </a:t>
            </a:r>
            <a:r>
              <a:rPr lang="en-US" dirty="0" err="1" smtClean="0"/>
              <a:t>sisanya</a:t>
            </a:r>
            <a:r>
              <a:rPr lang="en-US" dirty="0" smtClean="0"/>
              <a:t> (0-29)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524000"/>
            <a:ext cx="1317333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Descriptive Statistics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Rectangle 4"/>
          <p:cNvSpPr/>
          <p:nvPr/>
        </p:nvSpPr>
        <p:spPr>
          <a:xfrm>
            <a:off x="546922" y="3407928"/>
            <a:ext cx="1510478" cy="478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400" b="1" dirty="0" smtClean="0"/>
              <a:t>Survey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429000" y="3505200"/>
            <a:ext cx="1734899" cy="9584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400" b="1" dirty="0" smtClean="0"/>
              <a:t>Tables, 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400" b="1" dirty="0" smtClean="0"/>
              <a:t>graphs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6248400" y="3500735"/>
            <a:ext cx="1989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Sample mean </a:t>
            </a:r>
          </a:p>
        </p:txBody>
      </p:sp>
      <p:graphicFrame>
        <p:nvGraphicFramePr>
          <p:cNvPr id="205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292600" y="5181600"/>
          <a:ext cx="1803400" cy="1274763"/>
        </p:xfrm>
        <a:graphic>
          <a:graphicData uri="http://schemas.openxmlformats.org/presentationml/2006/ole">
            <p:oleObj spid="_x0000_s3074" name="Clip" r:id="rId8" imgW="1801800" imgH="1272960" progId="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7342187" y="1905000"/>
          <a:ext cx="887413" cy="914400"/>
        </p:xfrm>
        <a:graphic>
          <a:graphicData uri="http://schemas.openxmlformats.org/presentationml/2006/ole">
            <p:oleObj spid="_x0000_s3075" name="Equation" r:id="rId9" imgW="419040" imgH="431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Inferential statistics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143000" y="2778407"/>
            <a:ext cx="3048000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738" lvl="1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400" dirty="0"/>
              <a:t>Estimate the population mean weight using the sample mean weight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800600" y="3352800"/>
            <a:ext cx="3048000" cy="1290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738" lvl="1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400" dirty="0"/>
              <a:t>Test the claim that the population mean weight is 120 pounds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/>
              <a:t>To provide input to survey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To provide input to study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To measure performance of service or production process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To evaluate conformance to standards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To assist in formulating alternative courses of action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To satisfy curiosity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343400" y="3276600"/>
            <a:ext cx="0" cy="660400"/>
          </a:xfrm>
          <a:prstGeom prst="line">
            <a:avLst/>
          </a:prstGeom>
          <a:noFill/>
          <a:ln w="12700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7010400" y="2590800"/>
            <a:ext cx="0" cy="546100"/>
          </a:xfrm>
          <a:prstGeom prst="line">
            <a:avLst/>
          </a:prstGeom>
          <a:noFill/>
          <a:ln w="12700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9600" y="1828800"/>
            <a:ext cx="80200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295400" y="1752600"/>
            <a:ext cx="2819400" cy="917575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3200" b="1" dirty="0" smtClean="0">
                <a:latin typeface="Times New Roman" charset="0"/>
              </a:rPr>
              <a:t>Primary</a:t>
            </a:r>
            <a:endParaRPr lang="en-US" b="1" dirty="0">
              <a:latin typeface="Times New Roman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b="1" dirty="0">
                <a:latin typeface="Times New Roman" charset="0"/>
              </a:rPr>
              <a:t>Data Collection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0" y="1752600"/>
            <a:ext cx="2743200" cy="881063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3200" b="1">
                <a:latin typeface="Times New Roman" charset="0"/>
              </a:rPr>
              <a:t>Secondary</a:t>
            </a:r>
            <a:endParaRPr lang="en-US" b="1">
              <a:latin typeface="Times New Roman" charset="0"/>
            </a:endParaRP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b="1">
                <a:latin typeface="Times New Roman" charset="0"/>
              </a:rPr>
              <a:t>Data Compilation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667000" y="2698750"/>
            <a:ext cx="0" cy="577850"/>
          </a:xfrm>
          <a:prstGeom prst="line">
            <a:avLst/>
          </a:prstGeom>
          <a:noFill/>
          <a:ln w="12700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603375" y="3276600"/>
            <a:ext cx="2752725" cy="0"/>
          </a:xfrm>
          <a:prstGeom prst="line">
            <a:avLst/>
          </a:prstGeom>
          <a:noFill/>
          <a:ln w="12700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600200" y="3276600"/>
            <a:ext cx="0" cy="508000"/>
          </a:xfrm>
          <a:prstGeom prst="line">
            <a:avLst/>
          </a:prstGeom>
          <a:noFill/>
          <a:ln w="12700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33400" y="3810000"/>
            <a:ext cx="2362200" cy="588963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>
                <a:solidFill>
                  <a:srgbClr val="333399"/>
                </a:solidFill>
                <a:latin typeface="Times New Roman" charset="0"/>
              </a:rPr>
              <a:t>Observation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048000" y="3276600"/>
            <a:ext cx="0" cy="1905000"/>
          </a:xfrm>
          <a:prstGeom prst="line">
            <a:avLst/>
          </a:prstGeom>
          <a:noFill/>
          <a:ln w="12700">
            <a:solidFill>
              <a:srgbClr val="6699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219200" y="5181600"/>
            <a:ext cx="3276600" cy="588963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>
                <a:solidFill>
                  <a:srgbClr val="000066"/>
                </a:solidFill>
                <a:latin typeface="Times New Roman" charset="0"/>
              </a:rPr>
              <a:t>Experimentation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581400" y="3886200"/>
            <a:ext cx="1447800" cy="588963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>
                <a:solidFill>
                  <a:srgbClr val="333399"/>
                </a:solidFill>
                <a:latin typeface="Times New Roman" charset="0"/>
              </a:rPr>
              <a:t>Survey</a:t>
            </a:r>
          </a:p>
        </p:txBody>
      </p: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4038600" y="5638800"/>
            <a:ext cx="877888" cy="917575"/>
            <a:chOff x="2544" y="3552"/>
            <a:chExt cx="553" cy="578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2544" y="3618"/>
              <a:ext cx="354" cy="438"/>
              <a:chOff x="2544" y="3618"/>
              <a:chExt cx="354" cy="438"/>
            </a:xfrm>
          </p:grpSpPr>
          <p:sp>
            <p:nvSpPr>
              <p:cNvPr id="24" name="Freeform 18"/>
              <p:cNvSpPr>
                <a:spLocks/>
              </p:cNvSpPr>
              <p:nvPr/>
            </p:nvSpPr>
            <p:spPr bwMode="auto">
              <a:xfrm>
                <a:off x="2544" y="3618"/>
                <a:ext cx="354" cy="438"/>
              </a:xfrm>
              <a:custGeom>
                <a:avLst/>
                <a:gdLst/>
                <a:ahLst/>
                <a:cxnLst>
                  <a:cxn ang="0">
                    <a:pos x="105" y="0"/>
                  </a:cxn>
                  <a:cxn ang="0">
                    <a:pos x="248" y="0"/>
                  </a:cxn>
                  <a:cxn ang="0">
                    <a:pos x="248" y="26"/>
                  </a:cxn>
                  <a:cxn ang="0">
                    <a:pos x="232" y="26"/>
                  </a:cxn>
                  <a:cxn ang="0">
                    <a:pos x="232" y="118"/>
                  </a:cxn>
                  <a:cxn ang="0">
                    <a:pos x="351" y="417"/>
                  </a:cxn>
                  <a:cxn ang="0">
                    <a:pos x="352" y="419"/>
                  </a:cxn>
                  <a:cxn ang="0">
                    <a:pos x="352" y="420"/>
                  </a:cxn>
                  <a:cxn ang="0">
                    <a:pos x="353" y="422"/>
                  </a:cxn>
                  <a:cxn ang="0">
                    <a:pos x="352" y="425"/>
                  </a:cxn>
                  <a:cxn ang="0">
                    <a:pos x="352" y="427"/>
                  </a:cxn>
                  <a:cxn ang="0">
                    <a:pos x="351" y="429"/>
                  </a:cxn>
                  <a:cxn ang="0">
                    <a:pos x="350" y="430"/>
                  </a:cxn>
                  <a:cxn ang="0">
                    <a:pos x="349" y="432"/>
                  </a:cxn>
                  <a:cxn ang="0">
                    <a:pos x="348" y="433"/>
                  </a:cxn>
                  <a:cxn ang="0">
                    <a:pos x="346" y="435"/>
                  </a:cxn>
                  <a:cxn ang="0">
                    <a:pos x="344" y="436"/>
                  </a:cxn>
                  <a:cxn ang="0">
                    <a:pos x="343" y="436"/>
                  </a:cxn>
                  <a:cxn ang="0">
                    <a:pos x="341" y="437"/>
                  </a:cxn>
                  <a:cxn ang="0">
                    <a:pos x="339" y="437"/>
                  </a:cxn>
                  <a:cxn ang="0">
                    <a:pos x="15" y="437"/>
                  </a:cxn>
                  <a:cxn ang="0">
                    <a:pos x="13" y="437"/>
                  </a:cxn>
                  <a:cxn ang="0">
                    <a:pos x="11" y="436"/>
                  </a:cxn>
                  <a:cxn ang="0">
                    <a:pos x="9" y="436"/>
                  </a:cxn>
                  <a:cxn ang="0">
                    <a:pos x="7" y="435"/>
                  </a:cxn>
                  <a:cxn ang="0">
                    <a:pos x="5" y="433"/>
                  </a:cxn>
                  <a:cxn ang="0">
                    <a:pos x="3" y="431"/>
                  </a:cxn>
                  <a:cxn ang="0">
                    <a:pos x="2" y="429"/>
                  </a:cxn>
                  <a:cxn ang="0">
                    <a:pos x="1" y="427"/>
                  </a:cxn>
                  <a:cxn ang="0">
                    <a:pos x="0" y="424"/>
                  </a:cxn>
                  <a:cxn ang="0">
                    <a:pos x="0" y="421"/>
                  </a:cxn>
                  <a:cxn ang="0">
                    <a:pos x="1" y="418"/>
                  </a:cxn>
                  <a:cxn ang="0">
                    <a:pos x="2" y="416"/>
                  </a:cxn>
                  <a:cxn ang="0">
                    <a:pos x="2" y="414"/>
                  </a:cxn>
                  <a:cxn ang="0">
                    <a:pos x="4" y="410"/>
                  </a:cxn>
                  <a:cxn ang="0">
                    <a:pos x="121" y="118"/>
                  </a:cxn>
                  <a:cxn ang="0">
                    <a:pos x="121" y="26"/>
                  </a:cxn>
                  <a:cxn ang="0">
                    <a:pos x="105" y="26"/>
                  </a:cxn>
                  <a:cxn ang="0">
                    <a:pos x="105" y="0"/>
                  </a:cxn>
                </a:cxnLst>
                <a:rect l="0" t="0" r="r" b="b"/>
                <a:pathLst>
                  <a:path w="354" h="438">
                    <a:moveTo>
                      <a:pt x="105" y="0"/>
                    </a:moveTo>
                    <a:lnTo>
                      <a:pt x="248" y="0"/>
                    </a:lnTo>
                    <a:lnTo>
                      <a:pt x="248" y="26"/>
                    </a:lnTo>
                    <a:lnTo>
                      <a:pt x="232" y="26"/>
                    </a:lnTo>
                    <a:lnTo>
                      <a:pt x="232" y="118"/>
                    </a:lnTo>
                    <a:lnTo>
                      <a:pt x="351" y="417"/>
                    </a:lnTo>
                    <a:lnTo>
                      <a:pt x="352" y="419"/>
                    </a:lnTo>
                    <a:lnTo>
                      <a:pt x="352" y="420"/>
                    </a:lnTo>
                    <a:lnTo>
                      <a:pt x="353" y="422"/>
                    </a:lnTo>
                    <a:lnTo>
                      <a:pt x="352" y="425"/>
                    </a:lnTo>
                    <a:lnTo>
                      <a:pt x="352" y="427"/>
                    </a:lnTo>
                    <a:lnTo>
                      <a:pt x="351" y="429"/>
                    </a:lnTo>
                    <a:lnTo>
                      <a:pt x="350" y="430"/>
                    </a:lnTo>
                    <a:lnTo>
                      <a:pt x="349" y="432"/>
                    </a:lnTo>
                    <a:lnTo>
                      <a:pt x="348" y="433"/>
                    </a:lnTo>
                    <a:lnTo>
                      <a:pt x="346" y="435"/>
                    </a:lnTo>
                    <a:lnTo>
                      <a:pt x="344" y="436"/>
                    </a:lnTo>
                    <a:lnTo>
                      <a:pt x="343" y="436"/>
                    </a:lnTo>
                    <a:lnTo>
                      <a:pt x="341" y="437"/>
                    </a:lnTo>
                    <a:lnTo>
                      <a:pt x="339" y="437"/>
                    </a:lnTo>
                    <a:lnTo>
                      <a:pt x="15" y="437"/>
                    </a:lnTo>
                    <a:lnTo>
                      <a:pt x="13" y="437"/>
                    </a:lnTo>
                    <a:lnTo>
                      <a:pt x="11" y="436"/>
                    </a:lnTo>
                    <a:lnTo>
                      <a:pt x="9" y="436"/>
                    </a:lnTo>
                    <a:lnTo>
                      <a:pt x="7" y="435"/>
                    </a:lnTo>
                    <a:lnTo>
                      <a:pt x="5" y="433"/>
                    </a:lnTo>
                    <a:lnTo>
                      <a:pt x="3" y="431"/>
                    </a:lnTo>
                    <a:lnTo>
                      <a:pt x="2" y="429"/>
                    </a:lnTo>
                    <a:lnTo>
                      <a:pt x="1" y="427"/>
                    </a:lnTo>
                    <a:lnTo>
                      <a:pt x="0" y="424"/>
                    </a:lnTo>
                    <a:lnTo>
                      <a:pt x="0" y="421"/>
                    </a:lnTo>
                    <a:lnTo>
                      <a:pt x="1" y="418"/>
                    </a:lnTo>
                    <a:lnTo>
                      <a:pt x="2" y="416"/>
                    </a:lnTo>
                    <a:lnTo>
                      <a:pt x="2" y="414"/>
                    </a:lnTo>
                    <a:lnTo>
                      <a:pt x="4" y="410"/>
                    </a:lnTo>
                    <a:lnTo>
                      <a:pt x="121" y="118"/>
                    </a:lnTo>
                    <a:lnTo>
                      <a:pt x="121" y="26"/>
                    </a:lnTo>
                    <a:lnTo>
                      <a:pt x="105" y="26"/>
                    </a:lnTo>
                    <a:lnTo>
                      <a:pt x="105" y="0"/>
                    </a:lnTo>
                  </a:path>
                </a:pathLst>
              </a:custGeom>
              <a:noFill/>
              <a:ln w="12700" cap="rnd" cmpd="sng">
                <a:solidFill>
                  <a:srgbClr val="009FB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9"/>
              <p:cNvSpPr>
                <a:spLocks/>
              </p:cNvSpPr>
              <p:nvPr/>
            </p:nvSpPr>
            <p:spPr bwMode="auto">
              <a:xfrm>
                <a:off x="2544" y="3736"/>
                <a:ext cx="354" cy="320"/>
              </a:xfrm>
              <a:custGeom>
                <a:avLst/>
                <a:gdLst/>
                <a:ahLst/>
                <a:cxnLst>
                  <a:cxn ang="0">
                    <a:pos x="232" y="0"/>
                  </a:cxn>
                  <a:cxn ang="0">
                    <a:pos x="351" y="299"/>
                  </a:cxn>
                  <a:cxn ang="0">
                    <a:pos x="352" y="301"/>
                  </a:cxn>
                  <a:cxn ang="0">
                    <a:pos x="352" y="302"/>
                  </a:cxn>
                  <a:cxn ang="0">
                    <a:pos x="353" y="304"/>
                  </a:cxn>
                  <a:cxn ang="0">
                    <a:pos x="352" y="307"/>
                  </a:cxn>
                  <a:cxn ang="0">
                    <a:pos x="352" y="309"/>
                  </a:cxn>
                  <a:cxn ang="0">
                    <a:pos x="351" y="311"/>
                  </a:cxn>
                  <a:cxn ang="0">
                    <a:pos x="350" y="312"/>
                  </a:cxn>
                  <a:cxn ang="0">
                    <a:pos x="349" y="314"/>
                  </a:cxn>
                  <a:cxn ang="0">
                    <a:pos x="348" y="315"/>
                  </a:cxn>
                  <a:cxn ang="0">
                    <a:pos x="346" y="317"/>
                  </a:cxn>
                  <a:cxn ang="0">
                    <a:pos x="344" y="318"/>
                  </a:cxn>
                  <a:cxn ang="0">
                    <a:pos x="343" y="318"/>
                  </a:cxn>
                  <a:cxn ang="0">
                    <a:pos x="341" y="319"/>
                  </a:cxn>
                  <a:cxn ang="0">
                    <a:pos x="339" y="319"/>
                  </a:cxn>
                  <a:cxn ang="0">
                    <a:pos x="15" y="319"/>
                  </a:cxn>
                  <a:cxn ang="0">
                    <a:pos x="13" y="319"/>
                  </a:cxn>
                  <a:cxn ang="0">
                    <a:pos x="11" y="318"/>
                  </a:cxn>
                  <a:cxn ang="0">
                    <a:pos x="9" y="318"/>
                  </a:cxn>
                  <a:cxn ang="0">
                    <a:pos x="7" y="317"/>
                  </a:cxn>
                  <a:cxn ang="0">
                    <a:pos x="5" y="315"/>
                  </a:cxn>
                  <a:cxn ang="0">
                    <a:pos x="3" y="313"/>
                  </a:cxn>
                  <a:cxn ang="0">
                    <a:pos x="2" y="311"/>
                  </a:cxn>
                  <a:cxn ang="0">
                    <a:pos x="1" y="309"/>
                  </a:cxn>
                  <a:cxn ang="0">
                    <a:pos x="0" y="306"/>
                  </a:cxn>
                  <a:cxn ang="0">
                    <a:pos x="0" y="303"/>
                  </a:cxn>
                  <a:cxn ang="0">
                    <a:pos x="1" y="300"/>
                  </a:cxn>
                  <a:cxn ang="0">
                    <a:pos x="2" y="298"/>
                  </a:cxn>
                  <a:cxn ang="0">
                    <a:pos x="2" y="296"/>
                  </a:cxn>
                  <a:cxn ang="0">
                    <a:pos x="4" y="292"/>
                  </a:cxn>
                  <a:cxn ang="0">
                    <a:pos x="121" y="0"/>
                  </a:cxn>
                  <a:cxn ang="0">
                    <a:pos x="232" y="0"/>
                  </a:cxn>
                </a:cxnLst>
                <a:rect l="0" t="0" r="r" b="b"/>
                <a:pathLst>
                  <a:path w="354" h="320">
                    <a:moveTo>
                      <a:pt x="232" y="0"/>
                    </a:moveTo>
                    <a:lnTo>
                      <a:pt x="351" y="299"/>
                    </a:lnTo>
                    <a:lnTo>
                      <a:pt x="352" y="301"/>
                    </a:lnTo>
                    <a:lnTo>
                      <a:pt x="352" y="302"/>
                    </a:lnTo>
                    <a:lnTo>
                      <a:pt x="353" y="304"/>
                    </a:lnTo>
                    <a:lnTo>
                      <a:pt x="352" y="307"/>
                    </a:lnTo>
                    <a:lnTo>
                      <a:pt x="352" y="309"/>
                    </a:lnTo>
                    <a:lnTo>
                      <a:pt x="351" y="311"/>
                    </a:lnTo>
                    <a:lnTo>
                      <a:pt x="350" y="312"/>
                    </a:lnTo>
                    <a:lnTo>
                      <a:pt x="349" y="314"/>
                    </a:lnTo>
                    <a:lnTo>
                      <a:pt x="348" y="315"/>
                    </a:lnTo>
                    <a:lnTo>
                      <a:pt x="346" y="317"/>
                    </a:lnTo>
                    <a:lnTo>
                      <a:pt x="344" y="318"/>
                    </a:lnTo>
                    <a:lnTo>
                      <a:pt x="343" y="318"/>
                    </a:lnTo>
                    <a:lnTo>
                      <a:pt x="341" y="319"/>
                    </a:lnTo>
                    <a:lnTo>
                      <a:pt x="339" y="319"/>
                    </a:lnTo>
                    <a:lnTo>
                      <a:pt x="15" y="319"/>
                    </a:lnTo>
                    <a:lnTo>
                      <a:pt x="13" y="319"/>
                    </a:lnTo>
                    <a:lnTo>
                      <a:pt x="11" y="318"/>
                    </a:lnTo>
                    <a:lnTo>
                      <a:pt x="9" y="318"/>
                    </a:lnTo>
                    <a:lnTo>
                      <a:pt x="7" y="317"/>
                    </a:lnTo>
                    <a:lnTo>
                      <a:pt x="5" y="315"/>
                    </a:lnTo>
                    <a:lnTo>
                      <a:pt x="3" y="313"/>
                    </a:lnTo>
                    <a:lnTo>
                      <a:pt x="2" y="311"/>
                    </a:lnTo>
                    <a:lnTo>
                      <a:pt x="1" y="309"/>
                    </a:lnTo>
                    <a:lnTo>
                      <a:pt x="0" y="306"/>
                    </a:lnTo>
                    <a:lnTo>
                      <a:pt x="0" y="303"/>
                    </a:lnTo>
                    <a:lnTo>
                      <a:pt x="1" y="300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2"/>
                    </a:lnTo>
                    <a:lnTo>
                      <a:pt x="121" y="0"/>
                    </a:lnTo>
                    <a:lnTo>
                      <a:pt x="232" y="0"/>
                    </a:lnTo>
                  </a:path>
                </a:pathLst>
              </a:custGeom>
              <a:solidFill>
                <a:srgbClr val="00DFFF"/>
              </a:solidFill>
              <a:ln w="12700" cap="rnd" cmpd="sng">
                <a:solidFill>
                  <a:srgbClr val="009FB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20"/>
            <p:cNvGrpSpPr>
              <a:grpSpLocks/>
            </p:cNvGrpSpPr>
            <p:nvPr/>
          </p:nvGrpSpPr>
          <p:grpSpPr bwMode="auto">
            <a:xfrm>
              <a:off x="2937" y="3552"/>
              <a:ext cx="160" cy="539"/>
              <a:chOff x="2937" y="3552"/>
              <a:chExt cx="160" cy="539"/>
            </a:xfrm>
          </p:grpSpPr>
          <p:sp>
            <p:nvSpPr>
              <p:cNvPr id="22" name="Freeform 21"/>
              <p:cNvSpPr>
                <a:spLocks/>
              </p:cNvSpPr>
              <p:nvPr/>
            </p:nvSpPr>
            <p:spPr bwMode="auto">
              <a:xfrm>
                <a:off x="2937" y="3552"/>
                <a:ext cx="160" cy="53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7"/>
                  </a:cxn>
                  <a:cxn ang="0">
                    <a:pos x="143" y="17"/>
                  </a:cxn>
                  <a:cxn ang="0">
                    <a:pos x="143" y="94"/>
                  </a:cxn>
                  <a:cxn ang="0">
                    <a:pos x="143" y="470"/>
                  </a:cxn>
                  <a:cxn ang="0">
                    <a:pos x="143" y="480"/>
                  </a:cxn>
                  <a:cxn ang="0">
                    <a:pos x="142" y="487"/>
                  </a:cxn>
                  <a:cxn ang="0">
                    <a:pos x="141" y="491"/>
                  </a:cxn>
                  <a:cxn ang="0">
                    <a:pos x="139" y="496"/>
                  </a:cxn>
                  <a:cxn ang="0">
                    <a:pos x="137" y="501"/>
                  </a:cxn>
                  <a:cxn ang="0">
                    <a:pos x="134" y="507"/>
                  </a:cxn>
                  <a:cxn ang="0">
                    <a:pos x="130" y="512"/>
                  </a:cxn>
                  <a:cxn ang="0">
                    <a:pos x="127" y="517"/>
                  </a:cxn>
                  <a:cxn ang="0">
                    <a:pos x="122" y="521"/>
                  </a:cxn>
                  <a:cxn ang="0">
                    <a:pos x="119" y="525"/>
                  </a:cxn>
                  <a:cxn ang="0">
                    <a:pos x="115" y="527"/>
                  </a:cxn>
                  <a:cxn ang="0">
                    <a:pos x="112" y="530"/>
                  </a:cxn>
                  <a:cxn ang="0">
                    <a:pos x="107" y="532"/>
                  </a:cxn>
                  <a:cxn ang="0">
                    <a:pos x="102" y="534"/>
                  </a:cxn>
                  <a:cxn ang="0">
                    <a:pos x="97" y="536"/>
                  </a:cxn>
                  <a:cxn ang="0">
                    <a:pos x="93" y="537"/>
                  </a:cxn>
                  <a:cxn ang="0">
                    <a:pos x="89" y="538"/>
                  </a:cxn>
                  <a:cxn ang="0">
                    <a:pos x="84" y="538"/>
                  </a:cxn>
                  <a:cxn ang="0">
                    <a:pos x="80" y="538"/>
                  </a:cxn>
                  <a:cxn ang="0">
                    <a:pos x="75" y="538"/>
                  </a:cxn>
                  <a:cxn ang="0">
                    <a:pos x="70" y="537"/>
                  </a:cxn>
                  <a:cxn ang="0">
                    <a:pos x="65" y="536"/>
                  </a:cxn>
                  <a:cxn ang="0">
                    <a:pos x="61" y="535"/>
                  </a:cxn>
                  <a:cxn ang="0">
                    <a:pos x="57" y="533"/>
                  </a:cxn>
                  <a:cxn ang="0">
                    <a:pos x="52" y="531"/>
                  </a:cxn>
                  <a:cxn ang="0">
                    <a:pos x="47" y="528"/>
                  </a:cxn>
                  <a:cxn ang="0">
                    <a:pos x="43" y="526"/>
                  </a:cxn>
                  <a:cxn ang="0">
                    <a:pos x="40" y="523"/>
                  </a:cxn>
                  <a:cxn ang="0">
                    <a:pos x="37" y="520"/>
                  </a:cxn>
                  <a:cxn ang="0">
                    <a:pos x="33" y="517"/>
                  </a:cxn>
                  <a:cxn ang="0">
                    <a:pos x="29" y="513"/>
                  </a:cxn>
                  <a:cxn ang="0">
                    <a:pos x="26" y="509"/>
                  </a:cxn>
                  <a:cxn ang="0">
                    <a:pos x="24" y="505"/>
                  </a:cxn>
                  <a:cxn ang="0">
                    <a:pos x="21" y="500"/>
                  </a:cxn>
                  <a:cxn ang="0">
                    <a:pos x="19" y="495"/>
                  </a:cxn>
                  <a:cxn ang="0">
                    <a:pos x="18" y="490"/>
                  </a:cxn>
                  <a:cxn ang="0">
                    <a:pos x="17" y="486"/>
                  </a:cxn>
                  <a:cxn ang="0">
                    <a:pos x="16" y="481"/>
                  </a:cxn>
                  <a:cxn ang="0">
                    <a:pos x="16" y="476"/>
                  </a:cxn>
                  <a:cxn ang="0">
                    <a:pos x="16" y="470"/>
                  </a:cxn>
                  <a:cxn ang="0">
                    <a:pos x="16" y="94"/>
                  </a:cxn>
                  <a:cxn ang="0">
                    <a:pos x="16" y="17"/>
                  </a:cxn>
                  <a:cxn ang="0">
                    <a:pos x="0" y="17"/>
                  </a:cxn>
                  <a:cxn ang="0">
                    <a:pos x="0" y="0"/>
                  </a:cxn>
                </a:cxnLst>
                <a:rect l="0" t="0" r="r" b="b"/>
                <a:pathLst>
                  <a:path w="160" h="539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7"/>
                    </a:lnTo>
                    <a:lnTo>
                      <a:pt x="143" y="17"/>
                    </a:lnTo>
                    <a:lnTo>
                      <a:pt x="143" y="94"/>
                    </a:lnTo>
                    <a:lnTo>
                      <a:pt x="143" y="470"/>
                    </a:lnTo>
                    <a:lnTo>
                      <a:pt x="143" y="480"/>
                    </a:lnTo>
                    <a:lnTo>
                      <a:pt x="142" y="487"/>
                    </a:lnTo>
                    <a:lnTo>
                      <a:pt x="141" y="491"/>
                    </a:lnTo>
                    <a:lnTo>
                      <a:pt x="139" y="496"/>
                    </a:lnTo>
                    <a:lnTo>
                      <a:pt x="137" y="501"/>
                    </a:lnTo>
                    <a:lnTo>
                      <a:pt x="134" y="507"/>
                    </a:lnTo>
                    <a:lnTo>
                      <a:pt x="130" y="512"/>
                    </a:lnTo>
                    <a:lnTo>
                      <a:pt x="127" y="517"/>
                    </a:lnTo>
                    <a:lnTo>
                      <a:pt x="122" y="521"/>
                    </a:lnTo>
                    <a:lnTo>
                      <a:pt x="119" y="525"/>
                    </a:lnTo>
                    <a:lnTo>
                      <a:pt x="115" y="527"/>
                    </a:lnTo>
                    <a:lnTo>
                      <a:pt x="112" y="530"/>
                    </a:lnTo>
                    <a:lnTo>
                      <a:pt x="107" y="532"/>
                    </a:lnTo>
                    <a:lnTo>
                      <a:pt x="102" y="534"/>
                    </a:lnTo>
                    <a:lnTo>
                      <a:pt x="97" y="536"/>
                    </a:lnTo>
                    <a:lnTo>
                      <a:pt x="93" y="537"/>
                    </a:lnTo>
                    <a:lnTo>
                      <a:pt x="89" y="538"/>
                    </a:lnTo>
                    <a:lnTo>
                      <a:pt x="84" y="538"/>
                    </a:lnTo>
                    <a:lnTo>
                      <a:pt x="80" y="538"/>
                    </a:lnTo>
                    <a:lnTo>
                      <a:pt x="75" y="538"/>
                    </a:lnTo>
                    <a:lnTo>
                      <a:pt x="70" y="537"/>
                    </a:lnTo>
                    <a:lnTo>
                      <a:pt x="65" y="536"/>
                    </a:lnTo>
                    <a:lnTo>
                      <a:pt x="61" y="535"/>
                    </a:lnTo>
                    <a:lnTo>
                      <a:pt x="57" y="533"/>
                    </a:lnTo>
                    <a:lnTo>
                      <a:pt x="52" y="531"/>
                    </a:lnTo>
                    <a:lnTo>
                      <a:pt x="47" y="528"/>
                    </a:lnTo>
                    <a:lnTo>
                      <a:pt x="43" y="526"/>
                    </a:lnTo>
                    <a:lnTo>
                      <a:pt x="40" y="523"/>
                    </a:lnTo>
                    <a:lnTo>
                      <a:pt x="37" y="520"/>
                    </a:lnTo>
                    <a:lnTo>
                      <a:pt x="33" y="517"/>
                    </a:lnTo>
                    <a:lnTo>
                      <a:pt x="29" y="513"/>
                    </a:lnTo>
                    <a:lnTo>
                      <a:pt x="26" y="509"/>
                    </a:lnTo>
                    <a:lnTo>
                      <a:pt x="24" y="505"/>
                    </a:lnTo>
                    <a:lnTo>
                      <a:pt x="21" y="500"/>
                    </a:lnTo>
                    <a:lnTo>
                      <a:pt x="19" y="495"/>
                    </a:lnTo>
                    <a:lnTo>
                      <a:pt x="18" y="490"/>
                    </a:lnTo>
                    <a:lnTo>
                      <a:pt x="17" y="486"/>
                    </a:lnTo>
                    <a:lnTo>
                      <a:pt x="16" y="481"/>
                    </a:lnTo>
                    <a:lnTo>
                      <a:pt x="16" y="476"/>
                    </a:lnTo>
                    <a:lnTo>
                      <a:pt x="16" y="470"/>
                    </a:lnTo>
                    <a:lnTo>
                      <a:pt x="16" y="94"/>
                    </a:lnTo>
                    <a:lnTo>
                      <a:pt x="16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FF5F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2"/>
              <p:cNvSpPr>
                <a:spLocks/>
              </p:cNvSpPr>
              <p:nvPr/>
            </p:nvSpPr>
            <p:spPr bwMode="auto">
              <a:xfrm>
                <a:off x="2953" y="3646"/>
                <a:ext cx="128" cy="445"/>
              </a:xfrm>
              <a:custGeom>
                <a:avLst/>
                <a:gdLst/>
                <a:ahLst/>
                <a:cxnLst>
                  <a:cxn ang="0">
                    <a:pos x="127" y="0"/>
                  </a:cxn>
                  <a:cxn ang="0">
                    <a:pos x="127" y="376"/>
                  </a:cxn>
                  <a:cxn ang="0">
                    <a:pos x="127" y="386"/>
                  </a:cxn>
                  <a:cxn ang="0">
                    <a:pos x="126" y="393"/>
                  </a:cxn>
                  <a:cxn ang="0">
                    <a:pos x="125" y="397"/>
                  </a:cxn>
                  <a:cxn ang="0">
                    <a:pos x="123" y="402"/>
                  </a:cxn>
                  <a:cxn ang="0">
                    <a:pos x="121" y="407"/>
                  </a:cxn>
                  <a:cxn ang="0">
                    <a:pos x="118" y="413"/>
                  </a:cxn>
                  <a:cxn ang="0">
                    <a:pos x="114" y="418"/>
                  </a:cxn>
                  <a:cxn ang="0">
                    <a:pos x="111" y="423"/>
                  </a:cxn>
                  <a:cxn ang="0">
                    <a:pos x="106" y="427"/>
                  </a:cxn>
                  <a:cxn ang="0">
                    <a:pos x="103" y="431"/>
                  </a:cxn>
                  <a:cxn ang="0">
                    <a:pos x="99" y="433"/>
                  </a:cxn>
                  <a:cxn ang="0">
                    <a:pos x="96" y="436"/>
                  </a:cxn>
                  <a:cxn ang="0">
                    <a:pos x="91" y="438"/>
                  </a:cxn>
                  <a:cxn ang="0">
                    <a:pos x="86" y="440"/>
                  </a:cxn>
                  <a:cxn ang="0">
                    <a:pos x="81" y="442"/>
                  </a:cxn>
                  <a:cxn ang="0">
                    <a:pos x="77" y="443"/>
                  </a:cxn>
                  <a:cxn ang="0">
                    <a:pos x="73" y="444"/>
                  </a:cxn>
                  <a:cxn ang="0">
                    <a:pos x="68" y="444"/>
                  </a:cxn>
                  <a:cxn ang="0">
                    <a:pos x="64" y="444"/>
                  </a:cxn>
                  <a:cxn ang="0">
                    <a:pos x="59" y="444"/>
                  </a:cxn>
                  <a:cxn ang="0">
                    <a:pos x="54" y="443"/>
                  </a:cxn>
                  <a:cxn ang="0">
                    <a:pos x="49" y="442"/>
                  </a:cxn>
                  <a:cxn ang="0">
                    <a:pos x="45" y="441"/>
                  </a:cxn>
                  <a:cxn ang="0">
                    <a:pos x="41" y="439"/>
                  </a:cxn>
                  <a:cxn ang="0">
                    <a:pos x="36" y="437"/>
                  </a:cxn>
                  <a:cxn ang="0">
                    <a:pos x="31" y="434"/>
                  </a:cxn>
                  <a:cxn ang="0">
                    <a:pos x="27" y="432"/>
                  </a:cxn>
                  <a:cxn ang="0">
                    <a:pos x="24" y="429"/>
                  </a:cxn>
                  <a:cxn ang="0">
                    <a:pos x="21" y="426"/>
                  </a:cxn>
                  <a:cxn ang="0">
                    <a:pos x="17" y="423"/>
                  </a:cxn>
                  <a:cxn ang="0">
                    <a:pos x="13" y="419"/>
                  </a:cxn>
                  <a:cxn ang="0">
                    <a:pos x="10" y="415"/>
                  </a:cxn>
                  <a:cxn ang="0">
                    <a:pos x="8" y="411"/>
                  </a:cxn>
                  <a:cxn ang="0">
                    <a:pos x="5" y="406"/>
                  </a:cxn>
                  <a:cxn ang="0">
                    <a:pos x="3" y="401"/>
                  </a:cxn>
                  <a:cxn ang="0">
                    <a:pos x="2" y="396"/>
                  </a:cxn>
                  <a:cxn ang="0">
                    <a:pos x="1" y="392"/>
                  </a:cxn>
                  <a:cxn ang="0">
                    <a:pos x="0" y="387"/>
                  </a:cxn>
                  <a:cxn ang="0">
                    <a:pos x="0" y="382"/>
                  </a:cxn>
                  <a:cxn ang="0">
                    <a:pos x="0" y="376"/>
                  </a:cxn>
                  <a:cxn ang="0">
                    <a:pos x="0" y="0"/>
                  </a:cxn>
                  <a:cxn ang="0">
                    <a:pos x="127" y="0"/>
                  </a:cxn>
                </a:cxnLst>
                <a:rect l="0" t="0" r="r" b="b"/>
                <a:pathLst>
                  <a:path w="128" h="445">
                    <a:moveTo>
                      <a:pt x="127" y="0"/>
                    </a:moveTo>
                    <a:lnTo>
                      <a:pt x="127" y="376"/>
                    </a:lnTo>
                    <a:lnTo>
                      <a:pt x="127" y="386"/>
                    </a:lnTo>
                    <a:lnTo>
                      <a:pt x="126" y="393"/>
                    </a:lnTo>
                    <a:lnTo>
                      <a:pt x="125" y="397"/>
                    </a:lnTo>
                    <a:lnTo>
                      <a:pt x="123" y="402"/>
                    </a:lnTo>
                    <a:lnTo>
                      <a:pt x="121" y="407"/>
                    </a:lnTo>
                    <a:lnTo>
                      <a:pt x="118" y="413"/>
                    </a:lnTo>
                    <a:lnTo>
                      <a:pt x="114" y="418"/>
                    </a:lnTo>
                    <a:lnTo>
                      <a:pt x="111" y="423"/>
                    </a:lnTo>
                    <a:lnTo>
                      <a:pt x="106" y="427"/>
                    </a:lnTo>
                    <a:lnTo>
                      <a:pt x="103" y="431"/>
                    </a:lnTo>
                    <a:lnTo>
                      <a:pt x="99" y="433"/>
                    </a:lnTo>
                    <a:lnTo>
                      <a:pt x="96" y="436"/>
                    </a:lnTo>
                    <a:lnTo>
                      <a:pt x="91" y="438"/>
                    </a:lnTo>
                    <a:lnTo>
                      <a:pt x="86" y="440"/>
                    </a:lnTo>
                    <a:lnTo>
                      <a:pt x="81" y="442"/>
                    </a:lnTo>
                    <a:lnTo>
                      <a:pt x="77" y="443"/>
                    </a:lnTo>
                    <a:lnTo>
                      <a:pt x="73" y="444"/>
                    </a:lnTo>
                    <a:lnTo>
                      <a:pt x="68" y="444"/>
                    </a:lnTo>
                    <a:lnTo>
                      <a:pt x="64" y="444"/>
                    </a:lnTo>
                    <a:lnTo>
                      <a:pt x="59" y="444"/>
                    </a:lnTo>
                    <a:lnTo>
                      <a:pt x="54" y="443"/>
                    </a:lnTo>
                    <a:lnTo>
                      <a:pt x="49" y="442"/>
                    </a:lnTo>
                    <a:lnTo>
                      <a:pt x="45" y="441"/>
                    </a:lnTo>
                    <a:lnTo>
                      <a:pt x="41" y="439"/>
                    </a:lnTo>
                    <a:lnTo>
                      <a:pt x="36" y="437"/>
                    </a:lnTo>
                    <a:lnTo>
                      <a:pt x="31" y="434"/>
                    </a:lnTo>
                    <a:lnTo>
                      <a:pt x="27" y="432"/>
                    </a:lnTo>
                    <a:lnTo>
                      <a:pt x="24" y="429"/>
                    </a:lnTo>
                    <a:lnTo>
                      <a:pt x="21" y="426"/>
                    </a:lnTo>
                    <a:lnTo>
                      <a:pt x="17" y="423"/>
                    </a:lnTo>
                    <a:lnTo>
                      <a:pt x="13" y="419"/>
                    </a:lnTo>
                    <a:lnTo>
                      <a:pt x="10" y="415"/>
                    </a:lnTo>
                    <a:lnTo>
                      <a:pt x="8" y="411"/>
                    </a:lnTo>
                    <a:lnTo>
                      <a:pt x="5" y="406"/>
                    </a:lnTo>
                    <a:lnTo>
                      <a:pt x="3" y="401"/>
                    </a:lnTo>
                    <a:lnTo>
                      <a:pt x="2" y="396"/>
                    </a:lnTo>
                    <a:lnTo>
                      <a:pt x="1" y="392"/>
                    </a:lnTo>
                    <a:lnTo>
                      <a:pt x="0" y="387"/>
                    </a:lnTo>
                    <a:lnTo>
                      <a:pt x="0" y="382"/>
                    </a:lnTo>
                    <a:lnTo>
                      <a:pt x="0" y="376"/>
                    </a:lnTo>
                    <a:lnTo>
                      <a:pt x="0" y="0"/>
                    </a:lnTo>
                    <a:lnTo>
                      <a:pt x="127" y="0"/>
                    </a:lnTo>
                  </a:path>
                </a:pathLst>
              </a:custGeom>
              <a:solidFill>
                <a:srgbClr val="FF9F7F"/>
              </a:solidFill>
              <a:ln w="12700" cap="rnd" cmpd="sng">
                <a:solidFill>
                  <a:srgbClr val="FF5F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23"/>
            <p:cNvGrpSpPr>
              <a:grpSpLocks/>
            </p:cNvGrpSpPr>
            <p:nvPr/>
          </p:nvGrpSpPr>
          <p:grpSpPr bwMode="auto">
            <a:xfrm>
              <a:off x="2842" y="3591"/>
              <a:ext cx="160" cy="539"/>
              <a:chOff x="2842" y="3591"/>
              <a:chExt cx="160" cy="539"/>
            </a:xfrm>
          </p:grpSpPr>
          <p:sp>
            <p:nvSpPr>
              <p:cNvPr id="20" name="Freeform 24"/>
              <p:cNvSpPr>
                <a:spLocks/>
              </p:cNvSpPr>
              <p:nvPr/>
            </p:nvSpPr>
            <p:spPr bwMode="auto">
              <a:xfrm>
                <a:off x="2842" y="3591"/>
                <a:ext cx="160" cy="53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7"/>
                  </a:cxn>
                  <a:cxn ang="0">
                    <a:pos x="143" y="17"/>
                  </a:cxn>
                  <a:cxn ang="0">
                    <a:pos x="143" y="94"/>
                  </a:cxn>
                  <a:cxn ang="0">
                    <a:pos x="143" y="470"/>
                  </a:cxn>
                  <a:cxn ang="0">
                    <a:pos x="143" y="480"/>
                  </a:cxn>
                  <a:cxn ang="0">
                    <a:pos x="142" y="486"/>
                  </a:cxn>
                  <a:cxn ang="0">
                    <a:pos x="141" y="491"/>
                  </a:cxn>
                  <a:cxn ang="0">
                    <a:pos x="139" y="495"/>
                  </a:cxn>
                  <a:cxn ang="0">
                    <a:pos x="137" y="500"/>
                  </a:cxn>
                  <a:cxn ang="0">
                    <a:pos x="133" y="506"/>
                  </a:cxn>
                  <a:cxn ang="0">
                    <a:pos x="130" y="511"/>
                  </a:cxn>
                  <a:cxn ang="0">
                    <a:pos x="126" y="516"/>
                  </a:cxn>
                  <a:cxn ang="0">
                    <a:pos x="122" y="521"/>
                  </a:cxn>
                  <a:cxn ang="0">
                    <a:pos x="118" y="524"/>
                  </a:cxn>
                  <a:cxn ang="0">
                    <a:pos x="115" y="527"/>
                  </a:cxn>
                  <a:cxn ang="0">
                    <a:pos x="111" y="529"/>
                  </a:cxn>
                  <a:cxn ang="0">
                    <a:pos x="107" y="532"/>
                  </a:cxn>
                  <a:cxn ang="0">
                    <a:pos x="102" y="534"/>
                  </a:cxn>
                  <a:cxn ang="0">
                    <a:pos x="97" y="535"/>
                  </a:cxn>
                  <a:cxn ang="0">
                    <a:pos x="92" y="537"/>
                  </a:cxn>
                  <a:cxn ang="0">
                    <a:pos x="88" y="537"/>
                  </a:cxn>
                  <a:cxn ang="0">
                    <a:pos x="84" y="538"/>
                  </a:cxn>
                  <a:cxn ang="0">
                    <a:pos x="79" y="538"/>
                  </a:cxn>
                  <a:cxn ang="0">
                    <a:pos x="75" y="538"/>
                  </a:cxn>
                  <a:cxn ang="0">
                    <a:pos x="69" y="537"/>
                  </a:cxn>
                  <a:cxn ang="0">
                    <a:pos x="65" y="536"/>
                  </a:cxn>
                  <a:cxn ang="0">
                    <a:pos x="61" y="534"/>
                  </a:cxn>
                  <a:cxn ang="0">
                    <a:pos x="56" y="533"/>
                  </a:cxn>
                  <a:cxn ang="0">
                    <a:pos x="52" y="530"/>
                  </a:cxn>
                  <a:cxn ang="0">
                    <a:pos x="47" y="527"/>
                  </a:cxn>
                  <a:cxn ang="0">
                    <a:pos x="43" y="525"/>
                  </a:cxn>
                  <a:cxn ang="0">
                    <a:pos x="40" y="522"/>
                  </a:cxn>
                  <a:cxn ang="0">
                    <a:pos x="36" y="520"/>
                  </a:cxn>
                  <a:cxn ang="0">
                    <a:pos x="33" y="516"/>
                  </a:cxn>
                  <a:cxn ang="0">
                    <a:pos x="29" y="512"/>
                  </a:cxn>
                  <a:cxn ang="0">
                    <a:pos x="26" y="508"/>
                  </a:cxn>
                  <a:cxn ang="0">
                    <a:pos x="24" y="504"/>
                  </a:cxn>
                  <a:cxn ang="0">
                    <a:pos x="21" y="499"/>
                  </a:cxn>
                  <a:cxn ang="0">
                    <a:pos x="19" y="495"/>
                  </a:cxn>
                  <a:cxn ang="0">
                    <a:pos x="18" y="490"/>
                  </a:cxn>
                  <a:cxn ang="0">
                    <a:pos x="17" y="486"/>
                  </a:cxn>
                  <a:cxn ang="0">
                    <a:pos x="16" y="481"/>
                  </a:cxn>
                  <a:cxn ang="0">
                    <a:pos x="16" y="475"/>
                  </a:cxn>
                  <a:cxn ang="0">
                    <a:pos x="16" y="470"/>
                  </a:cxn>
                  <a:cxn ang="0">
                    <a:pos x="16" y="94"/>
                  </a:cxn>
                  <a:cxn ang="0">
                    <a:pos x="16" y="17"/>
                  </a:cxn>
                  <a:cxn ang="0">
                    <a:pos x="0" y="17"/>
                  </a:cxn>
                  <a:cxn ang="0">
                    <a:pos x="0" y="0"/>
                  </a:cxn>
                </a:cxnLst>
                <a:rect l="0" t="0" r="r" b="b"/>
                <a:pathLst>
                  <a:path w="160" h="539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7"/>
                    </a:lnTo>
                    <a:lnTo>
                      <a:pt x="143" y="17"/>
                    </a:lnTo>
                    <a:lnTo>
                      <a:pt x="143" y="94"/>
                    </a:lnTo>
                    <a:lnTo>
                      <a:pt x="143" y="470"/>
                    </a:lnTo>
                    <a:lnTo>
                      <a:pt x="143" y="480"/>
                    </a:lnTo>
                    <a:lnTo>
                      <a:pt x="142" y="486"/>
                    </a:lnTo>
                    <a:lnTo>
                      <a:pt x="141" y="491"/>
                    </a:lnTo>
                    <a:lnTo>
                      <a:pt x="139" y="495"/>
                    </a:lnTo>
                    <a:lnTo>
                      <a:pt x="137" y="500"/>
                    </a:lnTo>
                    <a:lnTo>
                      <a:pt x="133" y="506"/>
                    </a:lnTo>
                    <a:lnTo>
                      <a:pt x="130" y="511"/>
                    </a:lnTo>
                    <a:lnTo>
                      <a:pt x="126" y="516"/>
                    </a:lnTo>
                    <a:lnTo>
                      <a:pt x="122" y="521"/>
                    </a:lnTo>
                    <a:lnTo>
                      <a:pt x="118" y="524"/>
                    </a:lnTo>
                    <a:lnTo>
                      <a:pt x="115" y="527"/>
                    </a:lnTo>
                    <a:lnTo>
                      <a:pt x="111" y="529"/>
                    </a:lnTo>
                    <a:lnTo>
                      <a:pt x="107" y="532"/>
                    </a:lnTo>
                    <a:lnTo>
                      <a:pt x="102" y="534"/>
                    </a:lnTo>
                    <a:lnTo>
                      <a:pt x="97" y="535"/>
                    </a:lnTo>
                    <a:lnTo>
                      <a:pt x="92" y="537"/>
                    </a:lnTo>
                    <a:lnTo>
                      <a:pt x="88" y="537"/>
                    </a:lnTo>
                    <a:lnTo>
                      <a:pt x="84" y="538"/>
                    </a:lnTo>
                    <a:lnTo>
                      <a:pt x="79" y="538"/>
                    </a:lnTo>
                    <a:lnTo>
                      <a:pt x="75" y="538"/>
                    </a:lnTo>
                    <a:lnTo>
                      <a:pt x="69" y="537"/>
                    </a:lnTo>
                    <a:lnTo>
                      <a:pt x="65" y="536"/>
                    </a:lnTo>
                    <a:lnTo>
                      <a:pt x="61" y="534"/>
                    </a:lnTo>
                    <a:lnTo>
                      <a:pt x="56" y="533"/>
                    </a:lnTo>
                    <a:lnTo>
                      <a:pt x="52" y="530"/>
                    </a:lnTo>
                    <a:lnTo>
                      <a:pt x="47" y="527"/>
                    </a:lnTo>
                    <a:lnTo>
                      <a:pt x="43" y="525"/>
                    </a:lnTo>
                    <a:lnTo>
                      <a:pt x="40" y="522"/>
                    </a:lnTo>
                    <a:lnTo>
                      <a:pt x="36" y="520"/>
                    </a:lnTo>
                    <a:lnTo>
                      <a:pt x="33" y="516"/>
                    </a:lnTo>
                    <a:lnTo>
                      <a:pt x="29" y="512"/>
                    </a:lnTo>
                    <a:lnTo>
                      <a:pt x="26" y="508"/>
                    </a:lnTo>
                    <a:lnTo>
                      <a:pt x="24" y="504"/>
                    </a:lnTo>
                    <a:lnTo>
                      <a:pt x="21" y="499"/>
                    </a:lnTo>
                    <a:lnTo>
                      <a:pt x="19" y="495"/>
                    </a:lnTo>
                    <a:lnTo>
                      <a:pt x="18" y="490"/>
                    </a:lnTo>
                    <a:lnTo>
                      <a:pt x="17" y="486"/>
                    </a:lnTo>
                    <a:lnTo>
                      <a:pt x="16" y="481"/>
                    </a:lnTo>
                    <a:lnTo>
                      <a:pt x="16" y="475"/>
                    </a:lnTo>
                    <a:lnTo>
                      <a:pt x="16" y="470"/>
                    </a:lnTo>
                    <a:lnTo>
                      <a:pt x="16" y="94"/>
                    </a:lnTo>
                    <a:lnTo>
                      <a:pt x="16" y="17"/>
                    </a:lnTo>
                    <a:lnTo>
                      <a:pt x="0" y="1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9F3FD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25"/>
              <p:cNvSpPr>
                <a:spLocks/>
              </p:cNvSpPr>
              <p:nvPr/>
            </p:nvSpPr>
            <p:spPr bwMode="auto">
              <a:xfrm>
                <a:off x="2858" y="3685"/>
                <a:ext cx="128" cy="445"/>
              </a:xfrm>
              <a:custGeom>
                <a:avLst/>
                <a:gdLst/>
                <a:ahLst/>
                <a:cxnLst>
                  <a:cxn ang="0">
                    <a:pos x="127" y="0"/>
                  </a:cxn>
                  <a:cxn ang="0">
                    <a:pos x="127" y="376"/>
                  </a:cxn>
                  <a:cxn ang="0">
                    <a:pos x="127" y="386"/>
                  </a:cxn>
                  <a:cxn ang="0">
                    <a:pos x="126" y="392"/>
                  </a:cxn>
                  <a:cxn ang="0">
                    <a:pos x="125" y="397"/>
                  </a:cxn>
                  <a:cxn ang="0">
                    <a:pos x="123" y="401"/>
                  </a:cxn>
                  <a:cxn ang="0">
                    <a:pos x="121" y="406"/>
                  </a:cxn>
                  <a:cxn ang="0">
                    <a:pos x="117" y="412"/>
                  </a:cxn>
                  <a:cxn ang="0">
                    <a:pos x="114" y="417"/>
                  </a:cxn>
                  <a:cxn ang="0">
                    <a:pos x="110" y="422"/>
                  </a:cxn>
                  <a:cxn ang="0">
                    <a:pos x="106" y="427"/>
                  </a:cxn>
                  <a:cxn ang="0">
                    <a:pos x="102" y="430"/>
                  </a:cxn>
                  <a:cxn ang="0">
                    <a:pos x="99" y="433"/>
                  </a:cxn>
                  <a:cxn ang="0">
                    <a:pos x="95" y="435"/>
                  </a:cxn>
                  <a:cxn ang="0">
                    <a:pos x="91" y="438"/>
                  </a:cxn>
                  <a:cxn ang="0">
                    <a:pos x="86" y="440"/>
                  </a:cxn>
                  <a:cxn ang="0">
                    <a:pos x="81" y="441"/>
                  </a:cxn>
                  <a:cxn ang="0">
                    <a:pos x="76" y="443"/>
                  </a:cxn>
                  <a:cxn ang="0">
                    <a:pos x="72" y="443"/>
                  </a:cxn>
                  <a:cxn ang="0">
                    <a:pos x="68" y="444"/>
                  </a:cxn>
                  <a:cxn ang="0">
                    <a:pos x="63" y="444"/>
                  </a:cxn>
                  <a:cxn ang="0">
                    <a:pos x="59" y="444"/>
                  </a:cxn>
                  <a:cxn ang="0">
                    <a:pos x="53" y="443"/>
                  </a:cxn>
                  <a:cxn ang="0">
                    <a:pos x="49" y="442"/>
                  </a:cxn>
                  <a:cxn ang="0">
                    <a:pos x="45" y="440"/>
                  </a:cxn>
                  <a:cxn ang="0">
                    <a:pos x="40" y="439"/>
                  </a:cxn>
                  <a:cxn ang="0">
                    <a:pos x="36" y="436"/>
                  </a:cxn>
                  <a:cxn ang="0">
                    <a:pos x="31" y="433"/>
                  </a:cxn>
                  <a:cxn ang="0">
                    <a:pos x="27" y="431"/>
                  </a:cxn>
                  <a:cxn ang="0">
                    <a:pos x="24" y="428"/>
                  </a:cxn>
                  <a:cxn ang="0">
                    <a:pos x="20" y="426"/>
                  </a:cxn>
                  <a:cxn ang="0">
                    <a:pos x="17" y="422"/>
                  </a:cxn>
                  <a:cxn ang="0">
                    <a:pos x="13" y="418"/>
                  </a:cxn>
                  <a:cxn ang="0">
                    <a:pos x="10" y="414"/>
                  </a:cxn>
                  <a:cxn ang="0">
                    <a:pos x="8" y="410"/>
                  </a:cxn>
                  <a:cxn ang="0">
                    <a:pos x="5" y="405"/>
                  </a:cxn>
                  <a:cxn ang="0">
                    <a:pos x="3" y="401"/>
                  </a:cxn>
                  <a:cxn ang="0">
                    <a:pos x="2" y="396"/>
                  </a:cxn>
                  <a:cxn ang="0">
                    <a:pos x="1" y="392"/>
                  </a:cxn>
                  <a:cxn ang="0">
                    <a:pos x="0" y="387"/>
                  </a:cxn>
                  <a:cxn ang="0">
                    <a:pos x="0" y="381"/>
                  </a:cxn>
                  <a:cxn ang="0">
                    <a:pos x="0" y="376"/>
                  </a:cxn>
                  <a:cxn ang="0">
                    <a:pos x="0" y="0"/>
                  </a:cxn>
                  <a:cxn ang="0">
                    <a:pos x="127" y="0"/>
                  </a:cxn>
                </a:cxnLst>
                <a:rect l="0" t="0" r="r" b="b"/>
                <a:pathLst>
                  <a:path w="128" h="445">
                    <a:moveTo>
                      <a:pt x="127" y="0"/>
                    </a:moveTo>
                    <a:lnTo>
                      <a:pt x="127" y="376"/>
                    </a:lnTo>
                    <a:lnTo>
                      <a:pt x="127" y="386"/>
                    </a:lnTo>
                    <a:lnTo>
                      <a:pt x="126" y="392"/>
                    </a:lnTo>
                    <a:lnTo>
                      <a:pt x="125" y="397"/>
                    </a:lnTo>
                    <a:lnTo>
                      <a:pt x="123" y="401"/>
                    </a:lnTo>
                    <a:lnTo>
                      <a:pt x="121" y="406"/>
                    </a:lnTo>
                    <a:lnTo>
                      <a:pt x="117" y="412"/>
                    </a:lnTo>
                    <a:lnTo>
                      <a:pt x="114" y="417"/>
                    </a:lnTo>
                    <a:lnTo>
                      <a:pt x="110" y="422"/>
                    </a:lnTo>
                    <a:lnTo>
                      <a:pt x="106" y="427"/>
                    </a:lnTo>
                    <a:lnTo>
                      <a:pt x="102" y="430"/>
                    </a:lnTo>
                    <a:lnTo>
                      <a:pt x="99" y="433"/>
                    </a:lnTo>
                    <a:lnTo>
                      <a:pt x="95" y="435"/>
                    </a:lnTo>
                    <a:lnTo>
                      <a:pt x="91" y="438"/>
                    </a:lnTo>
                    <a:lnTo>
                      <a:pt x="86" y="440"/>
                    </a:lnTo>
                    <a:lnTo>
                      <a:pt x="81" y="441"/>
                    </a:lnTo>
                    <a:lnTo>
                      <a:pt x="76" y="443"/>
                    </a:lnTo>
                    <a:lnTo>
                      <a:pt x="72" y="443"/>
                    </a:lnTo>
                    <a:lnTo>
                      <a:pt x="68" y="444"/>
                    </a:lnTo>
                    <a:lnTo>
                      <a:pt x="63" y="444"/>
                    </a:lnTo>
                    <a:lnTo>
                      <a:pt x="59" y="444"/>
                    </a:lnTo>
                    <a:lnTo>
                      <a:pt x="53" y="443"/>
                    </a:lnTo>
                    <a:lnTo>
                      <a:pt x="49" y="442"/>
                    </a:lnTo>
                    <a:lnTo>
                      <a:pt x="45" y="440"/>
                    </a:lnTo>
                    <a:lnTo>
                      <a:pt x="40" y="439"/>
                    </a:lnTo>
                    <a:lnTo>
                      <a:pt x="36" y="436"/>
                    </a:lnTo>
                    <a:lnTo>
                      <a:pt x="31" y="433"/>
                    </a:lnTo>
                    <a:lnTo>
                      <a:pt x="27" y="431"/>
                    </a:lnTo>
                    <a:lnTo>
                      <a:pt x="24" y="428"/>
                    </a:lnTo>
                    <a:lnTo>
                      <a:pt x="20" y="426"/>
                    </a:lnTo>
                    <a:lnTo>
                      <a:pt x="17" y="422"/>
                    </a:lnTo>
                    <a:lnTo>
                      <a:pt x="13" y="418"/>
                    </a:lnTo>
                    <a:lnTo>
                      <a:pt x="10" y="414"/>
                    </a:lnTo>
                    <a:lnTo>
                      <a:pt x="8" y="410"/>
                    </a:lnTo>
                    <a:lnTo>
                      <a:pt x="5" y="405"/>
                    </a:lnTo>
                    <a:lnTo>
                      <a:pt x="3" y="401"/>
                    </a:lnTo>
                    <a:lnTo>
                      <a:pt x="2" y="396"/>
                    </a:lnTo>
                    <a:lnTo>
                      <a:pt x="1" y="392"/>
                    </a:lnTo>
                    <a:lnTo>
                      <a:pt x="0" y="387"/>
                    </a:lnTo>
                    <a:lnTo>
                      <a:pt x="0" y="381"/>
                    </a:lnTo>
                    <a:lnTo>
                      <a:pt x="0" y="376"/>
                    </a:lnTo>
                    <a:lnTo>
                      <a:pt x="0" y="0"/>
                    </a:lnTo>
                    <a:lnTo>
                      <a:pt x="127" y="0"/>
                    </a:lnTo>
                  </a:path>
                </a:pathLst>
              </a:custGeom>
              <a:solidFill>
                <a:srgbClr val="DF9FFF"/>
              </a:solidFill>
              <a:ln w="12700" cap="rnd" cmpd="sng">
                <a:solidFill>
                  <a:srgbClr val="9F3FD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5181600" y="3124200"/>
            <a:ext cx="3810000" cy="588963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200" b="1" dirty="0">
                <a:solidFill>
                  <a:srgbClr val="333399"/>
                </a:solidFill>
                <a:latin typeface="Times New Roman" charset="0"/>
              </a:rPr>
              <a:t>Print or Electronic </a:t>
            </a:r>
          </a:p>
        </p:txBody>
      </p:sp>
      <p:graphicFrame>
        <p:nvGraphicFramePr>
          <p:cNvPr id="27" name="Object 2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553200" y="3733800"/>
          <a:ext cx="2109788" cy="1462088"/>
        </p:xfrm>
        <a:graphic>
          <a:graphicData uri="http://schemas.openxmlformats.org/presentationml/2006/ole">
            <p:oleObj spid="_x0000_s1026" name="Clip" r:id="rId3" imgW="2108160" imgH="1460160" progId="">
              <p:embed/>
            </p:oleObj>
          </a:graphicData>
        </a:graphic>
      </p:graphicFrame>
      <p:graphicFrame>
        <p:nvGraphicFramePr>
          <p:cNvPr id="28" name="Object 28">
            <a:hlinkClick r:id="" action="ppaction://ole?verb=0"/>
          </p:cNvPr>
          <p:cNvGraphicFramePr>
            <a:graphicFrameLocks/>
          </p:cNvGraphicFramePr>
          <p:nvPr/>
        </p:nvGraphicFramePr>
        <p:xfrm>
          <a:off x="4957763" y="4332288"/>
          <a:ext cx="1214437" cy="1535112"/>
        </p:xfrm>
        <a:graphic>
          <a:graphicData uri="http://schemas.openxmlformats.org/presentationml/2006/ole">
            <p:oleObj spid="_x0000_s1027" name="Clip" r:id="rId4" imgW="1212840" imgH="1533240" progId="">
              <p:embed/>
            </p:oleObj>
          </a:graphicData>
        </a:graphic>
      </p:graphicFrame>
      <p:graphicFrame>
        <p:nvGraphicFramePr>
          <p:cNvPr id="29" name="Object 29">
            <a:hlinkClick r:id="" action="ppaction://ole?verb=0"/>
          </p:cNvPr>
          <p:cNvGraphicFramePr>
            <a:graphicFrameLocks/>
          </p:cNvGraphicFramePr>
          <p:nvPr/>
        </p:nvGraphicFramePr>
        <p:xfrm>
          <a:off x="7543800" y="4419600"/>
          <a:ext cx="1271588" cy="1295400"/>
        </p:xfrm>
        <a:graphic>
          <a:graphicData uri="http://schemas.openxmlformats.org/presentationml/2006/ole">
            <p:oleObj spid="_x0000_s1028" name="Clip" r:id="rId5" imgW="1269720" imgH="12934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4" grpId="0" animBg="1"/>
      <p:bldP spid="15" grpId="0" animBg="1"/>
      <p:bldP spid="2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2921</TotalTime>
  <Words>1587</Words>
  <Application>Microsoft Office PowerPoint</Application>
  <PresentationFormat>On-screen Show (4:3)</PresentationFormat>
  <Paragraphs>339</Paragraphs>
  <Slides>54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Flow</vt:lpstr>
      <vt:lpstr>Clip</vt:lpstr>
      <vt:lpstr>Equation</vt:lpstr>
      <vt:lpstr>MS Org Chart</vt:lpstr>
      <vt:lpstr>Introduction and  Data Collection</vt:lpstr>
      <vt:lpstr>Statistika</vt:lpstr>
      <vt:lpstr>Statistika</vt:lpstr>
      <vt:lpstr>Statistika</vt:lpstr>
      <vt:lpstr>Metode Statistika</vt:lpstr>
      <vt:lpstr>Descriptive Statistics</vt:lpstr>
      <vt:lpstr>Inferential statistics</vt:lpstr>
      <vt:lpstr>Why do we need data?</vt:lpstr>
      <vt:lpstr>Data Sources</vt:lpstr>
      <vt:lpstr>Types of Data</vt:lpstr>
      <vt:lpstr>Types of Data Collection</vt:lpstr>
      <vt:lpstr>Advantage and Disadvantage  Mode Response</vt:lpstr>
      <vt:lpstr>Types of Sampling Methods</vt:lpstr>
      <vt:lpstr>Probability Sampling</vt:lpstr>
      <vt:lpstr>Systematic Samples</vt:lpstr>
      <vt:lpstr>Simple Random Samples</vt:lpstr>
      <vt:lpstr>Stratified Samples</vt:lpstr>
      <vt:lpstr>Cluster Samples</vt:lpstr>
      <vt:lpstr>Advantages and Disadvantages</vt:lpstr>
      <vt:lpstr>Types of Survey Errors</vt:lpstr>
      <vt:lpstr>Introduction and  Data Collection</vt:lpstr>
      <vt:lpstr>Tahap Persiapan Survey</vt:lpstr>
      <vt:lpstr>Tahap Persiapan Survey</vt:lpstr>
      <vt:lpstr>Tahap Penyusunan Kuesioner</vt:lpstr>
      <vt:lpstr>Tahap Penyusunan Kuesioner</vt:lpstr>
      <vt:lpstr>Tahap Penyusunan Kuesioner</vt:lpstr>
      <vt:lpstr>Tahap Penyusunan Kuesioner</vt:lpstr>
      <vt:lpstr>Model lain : Pertanyaan Introduktif</vt:lpstr>
      <vt:lpstr>Model lain : Pertanyaan Penyaring</vt:lpstr>
      <vt:lpstr>Jenis-jenis skala kuesioner</vt:lpstr>
      <vt:lpstr>Jenis-jenis skala kuesioner</vt:lpstr>
      <vt:lpstr>Jenis-jenis skala kuesioner</vt:lpstr>
      <vt:lpstr>Jenis-jenis skala kuesioner</vt:lpstr>
      <vt:lpstr>Jenis-jenis skala kuesioner</vt:lpstr>
      <vt:lpstr>Jenis-jenis skala kuesioner</vt:lpstr>
      <vt:lpstr>Jenis-jenis skala kuesioner</vt:lpstr>
      <vt:lpstr>Jenis-jenis skala kuesioner</vt:lpstr>
      <vt:lpstr>Jenis-jenis skala kuesioner</vt:lpstr>
      <vt:lpstr>Jenis-jenis skala kuesioner</vt:lpstr>
      <vt:lpstr>Jenis-jenis skala kuesioner</vt:lpstr>
      <vt:lpstr>Jenis-jenis skala kuesioner</vt:lpstr>
      <vt:lpstr>Jenis-jenis skala kuesioner</vt:lpstr>
      <vt:lpstr>Jenis-jenis skala kuesioner</vt:lpstr>
      <vt:lpstr>Jenis-jenis skala kuesioner</vt:lpstr>
      <vt:lpstr>Petunjuk Membuat Pertanyaan</vt:lpstr>
      <vt:lpstr>Petunjuk Membuat Pertanyaan</vt:lpstr>
      <vt:lpstr>Petunjuk Membuat Pertanyaan</vt:lpstr>
      <vt:lpstr>Petunjuk Membuat Pertanyaan</vt:lpstr>
      <vt:lpstr>Desain Kuisioner</vt:lpstr>
      <vt:lpstr>Desain Kuisioner</vt:lpstr>
      <vt:lpstr>Desain Kuisioner</vt:lpstr>
      <vt:lpstr>Desain Kuisioner</vt:lpstr>
      <vt:lpstr>Uji Coba Angket </vt:lpstr>
      <vt:lpstr>Rating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Kuesioner</dc:title>
  <dc:creator>-</dc:creator>
  <cp:lastModifiedBy>-</cp:lastModifiedBy>
  <cp:revision>85</cp:revision>
  <dcterms:created xsi:type="dcterms:W3CDTF">2010-09-12T03:06:11Z</dcterms:created>
  <dcterms:modified xsi:type="dcterms:W3CDTF">2012-02-22T11:40:42Z</dcterms:modified>
</cp:coreProperties>
</file>