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63" r:id="rId4"/>
    <p:sldId id="268" r:id="rId5"/>
    <p:sldId id="272" r:id="rId6"/>
    <p:sldId id="269" r:id="rId7"/>
    <p:sldId id="270" r:id="rId8"/>
    <p:sldId id="267" r:id="rId9"/>
    <p:sldId id="271" r:id="rId10"/>
    <p:sldId id="273" r:id="rId11"/>
    <p:sldId id="274" r:id="rId12"/>
    <p:sldId id="266" r:id="rId13"/>
    <p:sldId id="275" r:id="rId14"/>
    <p:sldId id="25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663" autoAdjust="0"/>
  </p:normalViewPr>
  <p:slideViewPr>
    <p:cSldViewPr>
      <p:cViewPr varScale="1">
        <p:scale>
          <a:sx n="79" d="100"/>
          <a:sy n="79" d="100"/>
        </p:scale>
        <p:origin x="108" y="87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AD9BA4-F376-4C41-BB25-9415B1750BF1}" type="datetimeFigureOut">
              <a:rPr lang="en-US" smtClean="0"/>
              <a:t>05-Nov-17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04E158-9074-413E-A57C-BDBED29E8474}" type="slidenum">
              <a:rPr lang="en-US" smtClean="0"/>
              <a:t>‹#›</a:t>
            </a:fld>
            <a:endParaRPr lang="en-US"/>
          </a:p>
        </p:txBody>
      </p:sp>
    </p:spTree>
    <p:extLst>
      <p:ext uri="{BB962C8B-B14F-4D97-AF65-F5344CB8AC3E}">
        <p14:creationId xmlns:p14="http://schemas.microsoft.com/office/powerpoint/2010/main" val="2217806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a:t>
            </a:r>
            <a:r>
              <a:rPr lang="en-US" dirty="0" err="1"/>
              <a:t>leonardi.l</a:t>
            </a:r>
            <a:endParaRPr lang="en-US" dirty="0"/>
          </a:p>
        </p:txBody>
      </p:sp>
      <p:sp>
        <p:nvSpPr>
          <p:cNvPr id="4" name="Slide Number Placeholder 3"/>
          <p:cNvSpPr>
            <a:spLocks noGrp="1"/>
          </p:cNvSpPr>
          <p:nvPr>
            <p:ph type="sldNum" sz="quarter" idx="10"/>
          </p:nvPr>
        </p:nvSpPr>
        <p:spPr/>
        <p:txBody>
          <a:bodyPr/>
          <a:lstStyle/>
          <a:p>
            <a:fld id="{8204E158-9074-413E-A57C-BDBED29E8474}" type="slidenum">
              <a:rPr lang="en-US" smtClean="0"/>
              <a:t>1</a:t>
            </a:fld>
            <a:endParaRPr lang="en-US"/>
          </a:p>
        </p:txBody>
      </p:sp>
    </p:spTree>
    <p:extLst>
      <p:ext uri="{BB962C8B-B14F-4D97-AF65-F5344CB8AC3E}">
        <p14:creationId xmlns:p14="http://schemas.microsoft.com/office/powerpoint/2010/main" val="3469927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getMini</a:t>
            </a:r>
            <a:r>
              <a:rPr lang="en-US" dirty="0"/>
              <a:t>(): It returns the root element of Min Heap. Time Complexity of this operation is O(1).</a:t>
            </a:r>
          </a:p>
          <a:p>
            <a:r>
              <a:rPr lang="en-US" dirty="0"/>
              <a:t>* </a:t>
            </a:r>
            <a:r>
              <a:rPr lang="en-US" dirty="0" err="1"/>
              <a:t>extractMin</a:t>
            </a:r>
            <a:r>
              <a:rPr lang="en-US" dirty="0"/>
              <a:t>(): Removes the minimum element from Min Heap. Time Complexity of this Operation is O(</a:t>
            </a:r>
            <a:r>
              <a:rPr lang="en-US" dirty="0" err="1"/>
              <a:t>Logn</a:t>
            </a:r>
            <a:r>
              <a:rPr lang="en-US" dirty="0"/>
              <a:t>) as this operation needs to maintain the heap property (by calling </a:t>
            </a:r>
            <a:r>
              <a:rPr lang="en-US" dirty="0" err="1"/>
              <a:t>heapify</a:t>
            </a:r>
            <a:r>
              <a:rPr lang="en-US" dirty="0"/>
              <a:t>()) after removing root.</a:t>
            </a:r>
          </a:p>
          <a:p>
            <a:r>
              <a:rPr lang="en-US" dirty="0"/>
              <a:t>* </a:t>
            </a:r>
            <a:r>
              <a:rPr lang="en-US" dirty="0" err="1"/>
              <a:t>decreaseKey</a:t>
            </a:r>
            <a:r>
              <a:rPr lang="en-US" dirty="0"/>
              <a:t>(): Decreases value of key. Time complexity of this operation is O(</a:t>
            </a:r>
            <a:r>
              <a:rPr lang="en-US" dirty="0" err="1"/>
              <a:t>Logn</a:t>
            </a:r>
            <a:r>
              <a:rPr lang="en-US" dirty="0"/>
              <a:t>). If the decreases key value of a node is greater than parent of the node, then we don’t need to do anything. Otherwise, we need to traverse up to fix the violated heap property.</a:t>
            </a:r>
          </a:p>
          <a:p>
            <a:r>
              <a:rPr lang="en-US" dirty="0"/>
              <a:t>* insert(): Inserting a new key takes O(</a:t>
            </a:r>
            <a:r>
              <a:rPr lang="en-US" dirty="0" err="1"/>
              <a:t>Logn</a:t>
            </a:r>
            <a:r>
              <a:rPr lang="en-US" dirty="0"/>
              <a:t>) time. We add a new key at the end of the tree. IF new key is greater than its parent, then we don’t need to do anything. Otherwise, we need to traverse up to fix the violated heap property.</a:t>
            </a:r>
          </a:p>
          <a:p>
            <a:r>
              <a:rPr lang="en-US" dirty="0"/>
              <a:t>* delete(): Deleting a key also takes O(</a:t>
            </a:r>
            <a:r>
              <a:rPr lang="en-US" dirty="0" err="1"/>
              <a:t>Logn</a:t>
            </a:r>
            <a:r>
              <a:rPr lang="en-US" dirty="0"/>
              <a:t>) time. We replace the key to be deleted with </a:t>
            </a:r>
            <a:r>
              <a:rPr lang="en-US" dirty="0" err="1"/>
              <a:t>minum</a:t>
            </a:r>
            <a:r>
              <a:rPr lang="en-US" dirty="0"/>
              <a:t> infinite by calling </a:t>
            </a:r>
            <a:r>
              <a:rPr lang="en-US" dirty="0" err="1"/>
              <a:t>decreaseKey</a:t>
            </a:r>
            <a:r>
              <a:rPr lang="en-US" dirty="0"/>
              <a:t>(). After </a:t>
            </a:r>
            <a:r>
              <a:rPr lang="en-US" dirty="0" err="1"/>
              <a:t>decreaseKey</a:t>
            </a:r>
            <a:r>
              <a:rPr lang="en-US" dirty="0"/>
              <a:t>(), the minus infinite value must reach root, so we call </a:t>
            </a:r>
            <a:r>
              <a:rPr lang="en-US" dirty="0" err="1"/>
              <a:t>extractMin</a:t>
            </a:r>
            <a:r>
              <a:rPr lang="en-US" dirty="0"/>
              <a:t>() to remove key.</a:t>
            </a:r>
          </a:p>
        </p:txBody>
      </p:sp>
      <p:sp>
        <p:nvSpPr>
          <p:cNvPr id="4" name="Slide Number Placeholder 3"/>
          <p:cNvSpPr>
            <a:spLocks noGrp="1"/>
          </p:cNvSpPr>
          <p:nvPr>
            <p:ph type="sldNum" sz="quarter" idx="10"/>
          </p:nvPr>
        </p:nvSpPr>
        <p:spPr/>
        <p:txBody>
          <a:bodyPr/>
          <a:lstStyle/>
          <a:p>
            <a:fld id="{8204E158-9074-413E-A57C-BDBED29E8474}" type="slidenum">
              <a:rPr lang="en-US" smtClean="0"/>
              <a:t>3</a:t>
            </a:fld>
            <a:endParaRPr lang="en-US"/>
          </a:p>
        </p:txBody>
      </p:sp>
    </p:spTree>
    <p:extLst>
      <p:ext uri="{BB962C8B-B14F-4D97-AF65-F5344CB8AC3E}">
        <p14:creationId xmlns:p14="http://schemas.microsoft.com/office/powerpoint/2010/main" val="2769576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http://www.cse.yorku.ca/~oz/hash.html</a:t>
            </a:r>
          </a:p>
          <a:p>
            <a:r>
              <a:rPr lang="en-US" dirty="0"/>
              <a:t>http://www.azillionmonkeys.com/qed/hash.html</a:t>
            </a:r>
          </a:p>
          <a:p>
            <a:r>
              <a:rPr lang="en-US" dirty="0"/>
              <a:t>http://www.sparknotes.com/cs/searching/hashtables/section2/page/2/</a:t>
            </a:r>
          </a:p>
        </p:txBody>
      </p:sp>
      <p:sp>
        <p:nvSpPr>
          <p:cNvPr id="4" name="Slide Number Placeholder 3"/>
          <p:cNvSpPr>
            <a:spLocks noGrp="1"/>
          </p:cNvSpPr>
          <p:nvPr>
            <p:ph type="sldNum" sz="quarter" idx="10"/>
          </p:nvPr>
        </p:nvSpPr>
        <p:spPr/>
        <p:txBody>
          <a:bodyPr/>
          <a:lstStyle/>
          <a:p>
            <a:fld id="{8204E158-9074-413E-A57C-BDBED29E8474}" type="slidenum">
              <a:rPr lang="en-US" smtClean="0"/>
              <a:t>13</a:t>
            </a:fld>
            <a:endParaRPr lang="en-US"/>
          </a:p>
        </p:txBody>
      </p:sp>
    </p:spTree>
    <p:extLst>
      <p:ext uri="{BB962C8B-B14F-4D97-AF65-F5344CB8AC3E}">
        <p14:creationId xmlns:p14="http://schemas.microsoft.com/office/powerpoint/2010/main" val="3296311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04E158-9074-413E-A57C-BDBED29E8474}" type="slidenum">
              <a:rPr lang="en-US" smtClean="0"/>
              <a:t>14</a:t>
            </a:fld>
            <a:endParaRPr lang="en-US"/>
          </a:p>
        </p:txBody>
      </p:sp>
    </p:spTree>
    <p:extLst>
      <p:ext uri="{BB962C8B-B14F-4D97-AF65-F5344CB8AC3E}">
        <p14:creationId xmlns:p14="http://schemas.microsoft.com/office/powerpoint/2010/main" val="1292369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05-Nov-17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75521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05-Nov-17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5310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05-Nov-17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81175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05-Nov-17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43330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05-Nov-17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42696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05-Nov-17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06291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05-Nov-17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96215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05-Nov-17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29840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05-Nov-17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12657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05-Nov-17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6325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05-Nov-17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36243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05-Nov-17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1026"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351998" y="6267391"/>
            <a:ext cx="2438400" cy="590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90737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Hash Tables</a:t>
            </a:r>
          </a:p>
        </p:txBody>
      </p:sp>
      <p:sp>
        <p:nvSpPr>
          <p:cNvPr id="3" name="Subtitle 2"/>
          <p:cNvSpPr>
            <a:spLocks noGrp="1"/>
          </p:cNvSpPr>
          <p:nvPr>
            <p:ph type="subTitle" idx="1"/>
          </p:nvPr>
        </p:nvSpPr>
        <p:spPr/>
        <p:txBody>
          <a:bodyPr/>
          <a:lstStyle/>
          <a:p>
            <a:r>
              <a:rPr lang="en-US" dirty="0"/>
              <a:t>Pro Academy I</a:t>
            </a:r>
          </a:p>
          <a:p>
            <a:r>
              <a:rPr lang="en-US" dirty="0"/>
              <a:t>Data Structure</a:t>
            </a:r>
          </a:p>
        </p:txBody>
      </p:sp>
    </p:spTree>
    <p:extLst>
      <p:ext uri="{BB962C8B-B14F-4D97-AF65-F5344CB8AC3E}">
        <p14:creationId xmlns:p14="http://schemas.microsoft.com/office/powerpoint/2010/main" val="1472312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3C54E-BDF3-4734-8FC3-DDC7CA56F258}"/>
              </a:ext>
            </a:extLst>
          </p:cNvPr>
          <p:cNvSpPr>
            <a:spLocks noGrp="1"/>
          </p:cNvSpPr>
          <p:nvPr>
            <p:ph type="title"/>
          </p:nvPr>
        </p:nvSpPr>
        <p:spPr/>
        <p:txBody>
          <a:bodyPr/>
          <a:lstStyle/>
          <a:p>
            <a:r>
              <a:rPr lang="en-US" dirty="0"/>
              <a:t>OA-HT Collision</a:t>
            </a:r>
          </a:p>
        </p:txBody>
      </p:sp>
      <p:sp>
        <p:nvSpPr>
          <p:cNvPr id="3" name="Content Placeholder 2">
            <a:extLst>
              <a:ext uri="{FF2B5EF4-FFF2-40B4-BE49-F238E27FC236}">
                <a16:creationId xmlns:a16="http://schemas.microsoft.com/office/drawing/2014/main" id="{2DF0AF89-6F5C-4D36-BBE8-BF6DB51C7F72}"/>
              </a:ext>
            </a:extLst>
          </p:cNvPr>
          <p:cNvSpPr>
            <a:spLocks noGrp="1"/>
          </p:cNvSpPr>
          <p:nvPr>
            <p:ph idx="1"/>
          </p:nvPr>
        </p:nvSpPr>
        <p:spPr>
          <a:xfrm>
            <a:off x="469392" y="1295400"/>
            <a:ext cx="8229600" cy="4953000"/>
          </a:xfrm>
        </p:spPr>
        <p:txBody>
          <a:bodyPr>
            <a:normAutofit/>
          </a:bodyPr>
          <a:lstStyle/>
          <a:p>
            <a:pPr marL="0" indent="0">
              <a:buNone/>
            </a:pPr>
            <a:r>
              <a:rPr lang="en-US" sz="1600" dirty="0"/>
              <a:t>let </a:t>
            </a:r>
            <a:r>
              <a:rPr lang="en-US" sz="1600" b="1" dirty="0"/>
              <a:t>hash(x)</a:t>
            </a:r>
            <a:r>
              <a:rPr lang="en-US" sz="1600" dirty="0"/>
              <a:t> = hash function</a:t>
            </a:r>
          </a:p>
          <a:p>
            <a:pPr marL="0" indent="0">
              <a:buNone/>
            </a:pPr>
            <a:r>
              <a:rPr lang="en-US" sz="1600" dirty="0"/>
              <a:t>let</a:t>
            </a:r>
            <a:r>
              <a:rPr lang="en-US" sz="1600" b="1" dirty="0"/>
              <a:t> S</a:t>
            </a:r>
            <a:r>
              <a:rPr lang="en-US" sz="1600" dirty="0"/>
              <a:t> be the table size</a:t>
            </a:r>
          </a:p>
          <a:p>
            <a:r>
              <a:rPr lang="en-US" sz="1600" dirty="0"/>
              <a:t>Linear Probing</a:t>
            </a:r>
          </a:p>
          <a:p>
            <a:pPr lvl="1"/>
            <a:r>
              <a:rPr lang="en-US" sz="1600" dirty="0"/>
              <a:t>If slot </a:t>
            </a:r>
            <a:r>
              <a:rPr lang="en-US" sz="1600" dirty="0">
                <a:latin typeface="Courier New" panose="02070309020205020404" pitchFamily="49" charset="0"/>
                <a:cs typeface="Courier New" panose="02070309020205020404" pitchFamily="49" charset="0"/>
              </a:rPr>
              <a:t>hash(x) % S </a:t>
            </a:r>
            <a:r>
              <a:rPr lang="en-US" sz="1600" dirty="0"/>
              <a:t>is full, try </a:t>
            </a:r>
            <a:r>
              <a:rPr lang="en-US" sz="1600" dirty="0">
                <a:latin typeface="Courier New" panose="02070309020205020404" pitchFamily="49" charset="0"/>
                <a:cs typeface="Courier New" panose="02070309020205020404" pitchFamily="49" charset="0"/>
              </a:rPr>
              <a:t>(hash(x) + 1) % S</a:t>
            </a:r>
          </a:p>
          <a:p>
            <a:pPr lvl="1"/>
            <a:r>
              <a:rPr lang="en-US" sz="1600" dirty="0"/>
              <a:t>If </a:t>
            </a:r>
            <a:r>
              <a:rPr lang="en-US" sz="1600" dirty="0">
                <a:latin typeface="Courier New" panose="02070309020205020404" pitchFamily="49" charset="0"/>
                <a:cs typeface="Courier New" panose="02070309020205020404" pitchFamily="49" charset="0"/>
              </a:rPr>
              <a:t>(hash(x) + 1) % S </a:t>
            </a:r>
            <a:r>
              <a:rPr lang="en-US" sz="1600" dirty="0"/>
              <a:t>is also full, try </a:t>
            </a:r>
            <a:r>
              <a:rPr lang="en-US" sz="1600" dirty="0">
                <a:latin typeface="Courier New" panose="02070309020205020404" pitchFamily="49" charset="0"/>
                <a:cs typeface="Courier New" panose="02070309020205020404" pitchFamily="49" charset="0"/>
              </a:rPr>
              <a:t>(hash(x) + 2) % S</a:t>
            </a:r>
          </a:p>
          <a:p>
            <a:pPr lvl="1"/>
            <a:r>
              <a:rPr lang="en-US" sz="1600" dirty="0"/>
              <a:t>If </a:t>
            </a:r>
            <a:r>
              <a:rPr lang="en-US" sz="1600" dirty="0">
                <a:latin typeface="Courier New" panose="02070309020205020404" pitchFamily="49" charset="0"/>
                <a:cs typeface="Courier New" panose="02070309020205020404" pitchFamily="49" charset="0"/>
              </a:rPr>
              <a:t>(hash(x) + 2) % S </a:t>
            </a:r>
            <a:r>
              <a:rPr lang="en-US" sz="1600" dirty="0"/>
              <a:t>is also full, try </a:t>
            </a:r>
            <a:r>
              <a:rPr lang="en-US" sz="1600" dirty="0">
                <a:latin typeface="Courier New" panose="02070309020205020404" pitchFamily="49" charset="0"/>
                <a:cs typeface="Courier New" panose="02070309020205020404" pitchFamily="49" charset="0"/>
              </a:rPr>
              <a:t>(hash(x) + 3) % S</a:t>
            </a:r>
          </a:p>
          <a:p>
            <a:r>
              <a:rPr lang="en-US" sz="1600" dirty="0"/>
              <a:t>Quadratic Probing</a:t>
            </a:r>
          </a:p>
          <a:p>
            <a:pPr lvl="1"/>
            <a:r>
              <a:rPr lang="en-US" sz="1600" dirty="0"/>
              <a:t>If slot </a:t>
            </a:r>
            <a:r>
              <a:rPr lang="en-US" sz="1600" dirty="0">
                <a:latin typeface="Courier New" panose="02070309020205020404" pitchFamily="49" charset="0"/>
                <a:cs typeface="Courier New" panose="02070309020205020404" pitchFamily="49" charset="0"/>
              </a:rPr>
              <a:t>hash(x) % S </a:t>
            </a:r>
            <a:r>
              <a:rPr lang="en-US" sz="1600" dirty="0"/>
              <a:t>is full, try </a:t>
            </a:r>
            <a:r>
              <a:rPr lang="en-US" sz="1600" dirty="0">
                <a:latin typeface="Courier New" panose="02070309020205020404" pitchFamily="49" charset="0"/>
                <a:cs typeface="Courier New" panose="02070309020205020404" pitchFamily="49" charset="0"/>
              </a:rPr>
              <a:t>(hash(x) + 1*1) % S</a:t>
            </a:r>
          </a:p>
          <a:p>
            <a:pPr lvl="1"/>
            <a:r>
              <a:rPr lang="en-US" sz="1600" dirty="0"/>
              <a:t>If </a:t>
            </a:r>
            <a:r>
              <a:rPr lang="en-US" sz="1600" dirty="0">
                <a:latin typeface="Courier New" panose="02070309020205020404" pitchFamily="49" charset="0"/>
                <a:cs typeface="Courier New" panose="02070309020205020404" pitchFamily="49" charset="0"/>
              </a:rPr>
              <a:t>(hash(x) + 1*1) % S </a:t>
            </a:r>
            <a:r>
              <a:rPr lang="en-US" sz="1600" dirty="0"/>
              <a:t>is also full, try </a:t>
            </a:r>
            <a:r>
              <a:rPr lang="en-US" sz="1600" dirty="0">
                <a:latin typeface="Courier New" panose="02070309020205020404" pitchFamily="49" charset="0"/>
                <a:cs typeface="Courier New" panose="02070309020205020404" pitchFamily="49" charset="0"/>
              </a:rPr>
              <a:t>(hash(x) + 2*2) % S</a:t>
            </a:r>
          </a:p>
          <a:p>
            <a:pPr lvl="1"/>
            <a:r>
              <a:rPr lang="en-US" sz="1600" dirty="0"/>
              <a:t>If </a:t>
            </a:r>
            <a:r>
              <a:rPr lang="en-US" sz="1600" dirty="0">
                <a:latin typeface="Courier New" panose="02070309020205020404" pitchFamily="49" charset="0"/>
                <a:cs typeface="Courier New" panose="02070309020205020404" pitchFamily="49" charset="0"/>
              </a:rPr>
              <a:t>(hash(x) + 2*2) % S </a:t>
            </a:r>
            <a:r>
              <a:rPr lang="en-US" sz="1600" dirty="0"/>
              <a:t>is also full, try </a:t>
            </a:r>
            <a:r>
              <a:rPr lang="en-US" sz="1600" dirty="0">
                <a:latin typeface="Courier New" panose="02070309020205020404" pitchFamily="49" charset="0"/>
                <a:cs typeface="Courier New" panose="02070309020205020404" pitchFamily="49" charset="0"/>
              </a:rPr>
              <a:t>(hash(x) + 3*3) % S</a:t>
            </a:r>
          </a:p>
          <a:p>
            <a:r>
              <a:rPr lang="en-US" sz="1600" dirty="0"/>
              <a:t>Double Hashing</a:t>
            </a:r>
          </a:p>
          <a:p>
            <a:pPr lvl="1"/>
            <a:r>
              <a:rPr lang="en-US" sz="1600" dirty="0"/>
              <a:t>use another hash function </a:t>
            </a:r>
            <a:r>
              <a:rPr lang="en-US" sz="1600" dirty="0">
                <a:latin typeface="Courier New" panose="02070309020205020404" pitchFamily="49" charset="0"/>
                <a:cs typeface="Courier New" panose="02070309020205020404" pitchFamily="49" charset="0"/>
              </a:rPr>
              <a:t>hash2(x)</a:t>
            </a:r>
          </a:p>
          <a:p>
            <a:pPr lvl="1"/>
            <a:r>
              <a:rPr lang="en-US" sz="1600" dirty="0"/>
              <a:t>If slot </a:t>
            </a:r>
            <a:r>
              <a:rPr lang="en-US" sz="1600" dirty="0">
                <a:latin typeface="Courier New" panose="02070309020205020404" pitchFamily="49" charset="0"/>
                <a:cs typeface="Courier New" panose="02070309020205020404" pitchFamily="49" charset="0"/>
              </a:rPr>
              <a:t>hash(x) % S</a:t>
            </a:r>
            <a:r>
              <a:rPr lang="en-US" sz="1600" dirty="0"/>
              <a:t> is full, try </a:t>
            </a:r>
            <a:r>
              <a:rPr lang="en-US" sz="1600" dirty="0">
                <a:latin typeface="Courier New" panose="02070309020205020404" pitchFamily="49" charset="0"/>
                <a:cs typeface="Courier New" panose="02070309020205020404" pitchFamily="49" charset="0"/>
              </a:rPr>
              <a:t>(hash(x) + 1*hash2(x)) % S</a:t>
            </a:r>
          </a:p>
          <a:p>
            <a:pPr lvl="1"/>
            <a:r>
              <a:rPr lang="en-US" sz="1600" dirty="0"/>
              <a:t>If </a:t>
            </a:r>
            <a:r>
              <a:rPr lang="en-US" sz="1600" dirty="0">
                <a:latin typeface="Courier New" panose="02070309020205020404" pitchFamily="49" charset="0"/>
                <a:cs typeface="Courier New" panose="02070309020205020404" pitchFamily="49" charset="0"/>
              </a:rPr>
              <a:t>(hash(x) + 1*hash2(x)) % S </a:t>
            </a:r>
            <a:r>
              <a:rPr lang="en-US" sz="1600" dirty="0"/>
              <a:t>is also full, try </a:t>
            </a:r>
            <a:br>
              <a:rPr lang="en-US" sz="1600" dirty="0"/>
            </a:br>
            <a:r>
              <a:rPr lang="en-US" sz="1600" dirty="0">
                <a:latin typeface="Courier New" panose="02070309020205020404" pitchFamily="49" charset="0"/>
                <a:cs typeface="Courier New" panose="02070309020205020404" pitchFamily="49" charset="0"/>
              </a:rPr>
              <a:t>(hash(x) + 2*hash2(x)) % S</a:t>
            </a:r>
          </a:p>
          <a:p>
            <a:pPr lvl="1"/>
            <a:r>
              <a:rPr lang="en-US" sz="1600" dirty="0"/>
              <a:t>If </a:t>
            </a:r>
            <a:r>
              <a:rPr lang="en-US" sz="1600" dirty="0">
                <a:latin typeface="Courier New" panose="02070309020205020404" pitchFamily="49" charset="0"/>
                <a:cs typeface="Courier New" panose="02070309020205020404" pitchFamily="49" charset="0"/>
              </a:rPr>
              <a:t>(hash(x) + 2*hash2(x)) % S </a:t>
            </a:r>
            <a:r>
              <a:rPr lang="en-US" sz="1600" dirty="0"/>
              <a:t>is also full, try </a:t>
            </a:r>
            <a:br>
              <a:rPr lang="en-US" sz="1600" dirty="0"/>
            </a:br>
            <a:r>
              <a:rPr lang="en-US" sz="1600" dirty="0">
                <a:latin typeface="Courier New" panose="02070309020205020404" pitchFamily="49" charset="0"/>
                <a:cs typeface="Courier New" panose="02070309020205020404" pitchFamily="49" charset="0"/>
              </a:rPr>
              <a:t>(hash(x) + 3*hash2(x)) % S</a:t>
            </a:r>
          </a:p>
          <a:p>
            <a:endParaRPr lang="en-US" sz="1600" dirty="0"/>
          </a:p>
        </p:txBody>
      </p:sp>
    </p:spTree>
    <p:extLst>
      <p:ext uri="{BB962C8B-B14F-4D97-AF65-F5344CB8AC3E}">
        <p14:creationId xmlns:p14="http://schemas.microsoft.com/office/powerpoint/2010/main" val="2840077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CD6EE-CFCE-431A-AA18-4B382AA521AC}"/>
              </a:ext>
            </a:extLst>
          </p:cNvPr>
          <p:cNvSpPr>
            <a:spLocks noGrp="1"/>
          </p:cNvSpPr>
          <p:nvPr>
            <p:ph type="title"/>
          </p:nvPr>
        </p:nvSpPr>
        <p:spPr/>
        <p:txBody>
          <a:bodyPr/>
          <a:lstStyle/>
          <a:p>
            <a:r>
              <a:rPr lang="en-US" dirty="0"/>
              <a:t>OA-HT vs OA-Chaining</a:t>
            </a:r>
          </a:p>
        </p:txBody>
      </p:sp>
      <p:sp>
        <p:nvSpPr>
          <p:cNvPr id="3" name="Content Placeholder 2">
            <a:extLst>
              <a:ext uri="{FF2B5EF4-FFF2-40B4-BE49-F238E27FC236}">
                <a16:creationId xmlns:a16="http://schemas.microsoft.com/office/drawing/2014/main" id="{0128B415-5473-4FD3-A6D2-128FFAE29276}"/>
              </a:ext>
            </a:extLst>
          </p:cNvPr>
          <p:cNvSpPr>
            <a:spLocks noGrp="1"/>
          </p:cNvSpPr>
          <p:nvPr>
            <p:ph idx="1"/>
          </p:nvPr>
        </p:nvSpPr>
        <p:spPr/>
        <p:txBody>
          <a:bodyPr>
            <a:normAutofit fontScale="55000" lnSpcReduction="20000"/>
          </a:bodyPr>
          <a:lstStyle/>
          <a:p>
            <a:pPr marL="0" indent="0">
              <a:buNone/>
            </a:pPr>
            <a:r>
              <a:rPr lang="en-US" b="1" dirty="0"/>
              <a:t>Advantages of Chaining:</a:t>
            </a:r>
          </a:p>
          <a:p>
            <a:r>
              <a:rPr lang="en-US" dirty="0"/>
              <a:t>Chaining is Simpler to implement.</a:t>
            </a:r>
          </a:p>
          <a:p>
            <a:r>
              <a:rPr lang="en-US" dirty="0"/>
              <a:t>In chaining, Hash table never fills up, we can always add more elements to chain. In open addressing, table may become full.</a:t>
            </a:r>
          </a:p>
          <a:p>
            <a:r>
              <a:rPr lang="en-US" dirty="0"/>
              <a:t>Chaining is Less sensitive to the hash function or load factors.</a:t>
            </a:r>
          </a:p>
          <a:p>
            <a:r>
              <a:rPr lang="en-US" dirty="0"/>
              <a:t>Chaining is mostly used when it is unknown how many and how frequently keys may be inserted or deleted.</a:t>
            </a:r>
          </a:p>
          <a:p>
            <a:r>
              <a:rPr lang="en-US" dirty="0"/>
              <a:t>Open addressing requires extra care for to avoid clustering and load factor.</a:t>
            </a:r>
          </a:p>
          <a:p>
            <a:pPr marL="0" indent="0">
              <a:buNone/>
            </a:pPr>
            <a:endParaRPr lang="en-US" dirty="0"/>
          </a:p>
          <a:p>
            <a:pPr marL="0" indent="0">
              <a:buNone/>
            </a:pPr>
            <a:r>
              <a:rPr lang="en-US" b="1" dirty="0"/>
              <a:t>Advantages of Open Addressing</a:t>
            </a:r>
          </a:p>
          <a:p>
            <a:r>
              <a:rPr lang="en-US" dirty="0"/>
              <a:t>Cache performance of chaining is not good as keys are stored using linked list. Open addressing provides better cache performance as everything is stored in same table.</a:t>
            </a:r>
          </a:p>
          <a:p>
            <a:r>
              <a:rPr lang="en-US" dirty="0"/>
              <a:t>Wastage of Space (Some Parts of hash table in chaining are never used). In Open addressing, a slot can be used even if an input doesn’t map to it.</a:t>
            </a:r>
          </a:p>
          <a:p>
            <a:r>
              <a:rPr lang="en-US" dirty="0"/>
              <a:t>Chaining uses extra space for links.</a:t>
            </a:r>
          </a:p>
        </p:txBody>
      </p:sp>
    </p:spTree>
    <p:extLst>
      <p:ext uri="{BB962C8B-B14F-4D97-AF65-F5344CB8AC3E}">
        <p14:creationId xmlns:p14="http://schemas.microsoft.com/office/powerpoint/2010/main" val="2723728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Functions</a:t>
            </a:r>
          </a:p>
        </p:txBody>
      </p:sp>
      <p:sp>
        <p:nvSpPr>
          <p:cNvPr id="3" name="Content Placeholder 2"/>
          <p:cNvSpPr>
            <a:spLocks noGrp="1"/>
          </p:cNvSpPr>
          <p:nvPr>
            <p:ph idx="1"/>
          </p:nvPr>
        </p:nvSpPr>
        <p:spPr/>
        <p:txBody>
          <a:bodyPr/>
          <a:lstStyle/>
          <a:p>
            <a:r>
              <a:rPr lang="en-US" dirty="0"/>
              <a:t>Good Hash function is needed to reduce collision</a:t>
            </a:r>
          </a:p>
          <a:p>
            <a:r>
              <a:rPr lang="en-US" dirty="0"/>
              <a:t>Could be anything, as long at it returns the same key for the same value</a:t>
            </a:r>
          </a:p>
        </p:txBody>
      </p:sp>
    </p:spTree>
    <p:extLst>
      <p:ext uri="{BB962C8B-B14F-4D97-AF65-F5344CB8AC3E}">
        <p14:creationId xmlns:p14="http://schemas.microsoft.com/office/powerpoint/2010/main" val="3333175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4329C-3240-415B-B0B3-10295400F832}"/>
              </a:ext>
            </a:extLst>
          </p:cNvPr>
          <p:cNvSpPr>
            <a:spLocks noGrp="1"/>
          </p:cNvSpPr>
          <p:nvPr>
            <p:ph type="title"/>
          </p:nvPr>
        </p:nvSpPr>
        <p:spPr/>
        <p:txBody>
          <a:bodyPr/>
          <a:lstStyle/>
          <a:p>
            <a:r>
              <a:rPr lang="en-US" dirty="0"/>
              <a:t>Hash Function : djb2</a:t>
            </a:r>
          </a:p>
        </p:txBody>
      </p:sp>
      <p:sp>
        <p:nvSpPr>
          <p:cNvPr id="3" name="Content Placeholder 2">
            <a:extLst>
              <a:ext uri="{FF2B5EF4-FFF2-40B4-BE49-F238E27FC236}">
                <a16:creationId xmlns:a16="http://schemas.microsoft.com/office/drawing/2014/main" id="{7BD090B6-90E9-4E8D-802D-AB5162D52E7C}"/>
              </a:ext>
            </a:extLst>
          </p:cNvPr>
          <p:cNvSpPr>
            <a:spLocks noGrp="1"/>
          </p:cNvSpPr>
          <p:nvPr>
            <p:ph idx="1"/>
          </p:nvPr>
        </p:nvSpPr>
        <p:spPr/>
        <p:txBody>
          <a:bodyPr>
            <a:normAutofit/>
          </a:bodyPr>
          <a:lstStyle/>
          <a:p>
            <a:pPr marL="0" indent="0">
              <a:buNone/>
            </a:pPr>
            <a:r>
              <a:rPr lang="en-US" sz="2400" dirty="0">
                <a:solidFill>
                  <a:srgbClr val="8000FF"/>
                </a:solidFill>
                <a:highlight>
                  <a:srgbClr val="FFFFFF"/>
                </a:highlight>
                <a:latin typeface="Courier New" panose="02070309020205020404" pitchFamily="49" charset="0"/>
              </a:rPr>
              <a:t>unsigned</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long</a:t>
            </a:r>
            <a:r>
              <a:rPr lang="en-US" sz="2400" dirty="0">
                <a:solidFill>
                  <a:srgbClr val="000000"/>
                </a:solidFill>
                <a:highlight>
                  <a:srgbClr val="FFFFFF"/>
                </a:highlight>
                <a:latin typeface="Courier New" panose="02070309020205020404" pitchFamily="49" charset="0"/>
              </a:rPr>
              <a:t> hash</a:t>
            </a:r>
            <a:r>
              <a:rPr lang="en-US" sz="2400" b="1" dirty="0">
                <a:solidFill>
                  <a:srgbClr val="000080"/>
                </a:solidFill>
                <a:highlight>
                  <a:srgbClr val="FFFFFF"/>
                </a:highlight>
                <a:latin typeface="Courier New" panose="02070309020205020404" pitchFamily="49" charset="0"/>
              </a:rPr>
              <a:t>(</a:t>
            </a:r>
            <a:r>
              <a:rPr lang="en-US" sz="2400" dirty="0">
                <a:solidFill>
                  <a:srgbClr val="8000FF"/>
                </a:solidFill>
                <a:highlight>
                  <a:srgbClr val="FFFFFF"/>
                </a:highlight>
                <a:latin typeface="Courier New" panose="02070309020205020404" pitchFamily="49" charset="0"/>
              </a:rPr>
              <a:t>unsigned</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char</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str</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unsigned</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long</a:t>
            </a:r>
            <a:r>
              <a:rPr lang="en-US" sz="2400" dirty="0">
                <a:solidFill>
                  <a:srgbClr val="000000"/>
                </a:solidFill>
                <a:highlight>
                  <a:srgbClr val="FFFFFF"/>
                </a:highlight>
                <a:latin typeface="Courier New" panose="02070309020205020404" pitchFamily="49" charset="0"/>
              </a:rPr>
              <a:t> hash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FF8000"/>
                </a:solidFill>
                <a:highlight>
                  <a:srgbClr val="FFFFFF"/>
                </a:highlight>
                <a:latin typeface="Courier New" panose="02070309020205020404" pitchFamily="49" charset="0"/>
              </a:rPr>
              <a:t>5381</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8000FF"/>
                </a:solidFill>
                <a:highlight>
                  <a:srgbClr val="FFFFFF"/>
                </a:highlight>
                <a:latin typeface="Courier New" panose="02070309020205020404" pitchFamily="49" charset="0"/>
              </a:rPr>
              <a:t>int</a:t>
            </a:r>
            <a:r>
              <a:rPr lang="en-US" sz="2400" dirty="0">
                <a:solidFill>
                  <a:srgbClr val="000000"/>
                </a:solidFill>
                <a:highlight>
                  <a:srgbClr val="FFFFFF"/>
                </a:highlight>
                <a:latin typeface="Courier New" panose="02070309020205020404" pitchFamily="49" charset="0"/>
              </a:rPr>
              <a:t> c</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8000"/>
                </a:solidFill>
                <a:highlight>
                  <a:srgbClr val="FFFFFF"/>
                </a:highlight>
                <a:latin typeface="Courier New" panose="02070309020205020404" pitchFamily="49" charset="0"/>
              </a:rPr>
              <a:t>     /* hash * 33 + c */</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while</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c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str</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hash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hash </a:t>
            </a:r>
            <a:r>
              <a:rPr lang="en-US" sz="2400" b="1" dirty="0">
                <a:solidFill>
                  <a:srgbClr val="000080"/>
                </a:solidFill>
                <a:highlight>
                  <a:srgbClr val="FFFFFF"/>
                </a:highlight>
                <a:latin typeface="Courier New" panose="02070309020205020404" pitchFamily="49" charset="0"/>
              </a:rPr>
              <a:t>&lt;&lt;</a:t>
            </a:r>
            <a:r>
              <a:rPr lang="en-US" sz="2400" dirty="0">
                <a:solidFill>
                  <a:srgbClr val="000000"/>
                </a:solidFill>
                <a:highlight>
                  <a:srgbClr val="FFFFFF"/>
                </a:highlight>
                <a:latin typeface="Courier New" panose="02070309020205020404" pitchFamily="49" charset="0"/>
              </a:rPr>
              <a:t> </a:t>
            </a:r>
            <a:r>
              <a:rPr lang="en-US" sz="2400" dirty="0">
                <a:solidFill>
                  <a:srgbClr val="FF8000"/>
                </a:solidFill>
                <a:highlight>
                  <a:srgbClr val="FFFFFF"/>
                </a:highlight>
                <a:latin typeface="Courier New" panose="02070309020205020404" pitchFamily="49" charset="0"/>
              </a:rPr>
              <a:t>5</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hash</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c</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return</a:t>
            </a:r>
            <a:r>
              <a:rPr lang="en-US" sz="2400" dirty="0">
                <a:solidFill>
                  <a:srgbClr val="000000"/>
                </a:solidFill>
                <a:highlight>
                  <a:srgbClr val="FFFFFF"/>
                </a:highlight>
                <a:latin typeface="Courier New" panose="02070309020205020404" pitchFamily="49" charset="0"/>
              </a:rPr>
              <a:t> hash</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b="1" dirty="0">
                <a:solidFill>
                  <a:srgbClr val="000080"/>
                </a:solidFill>
                <a:highlight>
                  <a:srgbClr val="FFFFFF"/>
                </a:highlight>
                <a:latin typeface="Courier New" panose="02070309020205020404" pitchFamily="49" charset="0"/>
              </a:rPr>
              <a:t>}</a:t>
            </a:r>
            <a:endParaRPr lang="en-US" sz="2400" dirty="0"/>
          </a:p>
        </p:txBody>
      </p:sp>
    </p:spTree>
    <p:extLst>
      <p:ext uri="{BB962C8B-B14F-4D97-AF65-F5344CB8AC3E}">
        <p14:creationId xmlns:p14="http://schemas.microsoft.com/office/powerpoint/2010/main" val="858345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Speed</a:t>
            </a:r>
          </a:p>
        </p:txBody>
      </p:sp>
      <p:graphicFrame>
        <p:nvGraphicFramePr>
          <p:cNvPr id="7" name="Content Placeholder 4"/>
          <p:cNvGraphicFramePr>
            <a:graphicFrameLocks/>
          </p:cNvGraphicFramePr>
          <p:nvPr>
            <p:extLst>
              <p:ext uri="{D42A27DB-BD31-4B8C-83A1-F6EECF244321}">
                <p14:modId xmlns:p14="http://schemas.microsoft.com/office/powerpoint/2010/main" val="1146275188"/>
              </p:ext>
            </p:extLst>
          </p:nvPr>
        </p:nvGraphicFramePr>
        <p:xfrm>
          <a:off x="1524000" y="1600200"/>
          <a:ext cx="6248401" cy="2362200"/>
        </p:xfrm>
        <a:graphic>
          <a:graphicData uri="http://schemas.openxmlformats.org/drawingml/2006/table">
            <a:tbl>
              <a:tblPr firstRow="1" bandRow="1">
                <a:tableStyleId>{69012ECD-51FC-41F1-AA8D-1B2483CD663E}</a:tableStyleId>
              </a:tblPr>
              <a:tblGrid>
                <a:gridCol w="1600199">
                  <a:extLst>
                    <a:ext uri="{9D8B030D-6E8A-4147-A177-3AD203B41FA5}">
                      <a16:colId xmlns:a16="http://schemas.microsoft.com/office/drawing/2014/main" val="20000"/>
                    </a:ext>
                  </a:extLst>
                </a:gridCol>
                <a:gridCol w="1981201">
                  <a:extLst>
                    <a:ext uri="{9D8B030D-6E8A-4147-A177-3AD203B41FA5}">
                      <a16:colId xmlns:a16="http://schemas.microsoft.com/office/drawing/2014/main" val="20001"/>
                    </a:ext>
                  </a:extLst>
                </a:gridCol>
                <a:gridCol w="2667001">
                  <a:extLst>
                    <a:ext uri="{9D8B030D-6E8A-4147-A177-3AD203B41FA5}">
                      <a16:colId xmlns:a16="http://schemas.microsoft.com/office/drawing/2014/main" val="20002"/>
                    </a:ext>
                  </a:extLst>
                </a:gridCol>
              </a:tblGrid>
              <a:tr h="370840">
                <a:tc>
                  <a:txBody>
                    <a:bodyPr/>
                    <a:lstStyle/>
                    <a:p>
                      <a:r>
                        <a:rPr lang="en-US" sz="2400" dirty="0"/>
                        <a:t>Algorithm</a:t>
                      </a:r>
                      <a:endParaRPr lang="en-US" sz="2400" b="0" dirty="0"/>
                    </a:p>
                  </a:txBody>
                  <a:tcPr/>
                </a:tc>
                <a:tc>
                  <a:txBody>
                    <a:bodyPr/>
                    <a:lstStyle/>
                    <a:p>
                      <a:r>
                        <a:rPr lang="en-US" sz="2400" dirty="0"/>
                        <a:t>Average</a:t>
                      </a:r>
                      <a:endParaRPr lang="en-US" sz="2400" b="0" dirty="0"/>
                    </a:p>
                  </a:txBody>
                  <a:tcPr/>
                </a:tc>
                <a:tc>
                  <a:txBody>
                    <a:bodyPr/>
                    <a:lstStyle/>
                    <a:p>
                      <a:r>
                        <a:rPr lang="en-US" sz="2400" dirty="0"/>
                        <a:t>Worst</a:t>
                      </a:r>
                      <a:r>
                        <a:rPr lang="en-US" sz="2400" baseline="0" dirty="0"/>
                        <a:t> Case</a:t>
                      </a:r>
                      <a:endParaRPr lang="en-US" sz="2400" b="0" dirty="0"/>
                    </a:p>
                  </a:txBody>
                  <a:tcPr/>
                </a:tc>
                <a:extLst>
                  <a:ext uri="{0D108BD9-81ED-4DB2-BD59-A6C34878D82A}">
                    <a16:rowId xmlns:a16="http://schemas.microsoft.com/office/drawing/2014/main" val="10000"/>
                  </a:ext>
                </a:extLst>
              </a:tr>
              <a:tr h="370840">
                <a:tc>
                  <a:txBody>
                    <a:bodyPr/>
                    <a:lstStyle/>
                    <a:p>
                      <a:r>
                        <a:rPr lang="en-US" sz="2400" dirty="0"/>
                        <a:t>Space</a:t>
                      </a:r>
                      <a:endParaRPr lang="en-US" sz="2400" b="0" dirty="0"/>
                    </a:p>
                  </a:txBody>
                  <a:tcPr/>
                </a:tc>
                <a:tc>
                  <a:txBody>
                    <a:bodyPr/>
                    <a:lstStyle/>
                    <a:p>
                      <a:r>
                        <a:rPr lang="en-US" sz="2400" dirty="0"/>
                        <a:t>O(n)</a:t>
                      </a:r>
                      <a:endParaRPr lang="en-US" sz="2400" b="0" dirty="0"/>
                    </a:p>
                  </a:txBody>
                  <a:tcPr/>
                </a:tc>
                <a:tc>
                  <a:txBody>
                    <a:bodyPr/>
                    <a:lstStyle/>
                    <a:p>
                      <a:r>
                        <a:rPr lang="en-US" sz="2400" dirty="0"/>
                        <a:t>O(n)</a:t>
                      </a:r>
                      <a:endParaRPr lang="en-US" sz="2400" b="0" dirty="0"/>
                    </a:p>
                  </a:txBody>
                  <a:tcPr/>
                </a:tc>
                <a:extLst>
                  <a:ext uri="{0D108BD9-81ED-4DB2-BD59-A6C34878D82A}">
                    <a16:rowId xmlns:a16="http://schemas.microsoft.com/office/drawing/2014/main" val="10001"/>
                  </a:ext>
                </a:extLst>
              </a:tr>
              <a:tr h="370840">
                <a:tc>
                  <a:txBody>
                    <a:bodyPr/>
                    <a:lstStyle/>
                    <a:p>
                      <a:r>
                        <a:rPr lang="en-US" sz="2400"/>
                        <a:t>Search</a:t>
                      </a:r>
                      <a:endParaRPr lang="en-US" sz="2400" b="0" dirty="0"/>
                    </a:p>
                  </a:txBody>
                  <a:tcPr/>
                </a:tc>
                <a:tc>
                  <a:txBody>
                    <a:bodyPr/>
                    <a:lstStyle/>
                    <a:p>
                      <a:r>
                        <a:rPr lang="en-US" sz="2400" dirty="0"/>
                        <a:t>O(1)</a:t>
                      </a:r>
                      <a:endParaRPr lang="en-US" sz="2400" b="0" dirty="0"/>
                    </a:p>
                  </a:txBody>
                  <a:tcPr/>
                </a:tc>
                <a:tc>
                  <a:txBody>
                    <a:bodyPr/>
                    <a:lstStyle/>
                    <a:p>
                      <a:r>
                        <a:rPr lang="en-US" sz="2400" dirty="0"/>
                        <a:t>O(n)</a:t>
                      </a:r>
                      <a:endParaRPr lang="en-US" sz="2400" b="0" dirty="0"/>
                    </a:p>
                  </a:txBody>
                  <a:tcPr/>
                </a:tc>
                <a:extLst>
                  <a:ext uri="{0D108BD9-81ED-4DB2-BD59-A6C34878D82A}">
                    <a16:rowId xmlns:a16="http://schemas.microsoft.com/office/drawing/2014/main" val="10002"/>
                  </a:ext>
                </a:extLst>
              </a:tr>
              <a:tr h="533400">
                <a:tc>
                  <a:txBody>
                    <a:bodyPr/>
                    <a:lstStyle/>
                    <a:p>
                      <a:r>
                        <a:rPr lang="en-US" sz="2400"/>
                        <a:t>Insert</a:t>
                      </a:r>
                      <a:endParaRPr lang="en-US" sz="2400" b="0"/>
                    </a:p>
                  </a:txBody>
                  <a:tcPr/>
                </a:tc>
                <a:tc>
                  <a:txBody>
                    <a:bodyPr/>
                    <a:lstStyle/>
                    <a:p>
                      <a:r>
                        <a:rPr lang="en-US" sz="2400" dirty="0"/>
                        <a:t>O(1)</a:t>
                      </a:r>
                      <a:endParaRPr lang="en-US" sz="2400" b="0" dirty="0"/>
                    </a:p>
                  </a:txBody>
                  <a:tcPr/>
                </a:tc>
                <a:tc>
                  <a:txBody>
                    <a:bodyPr/>
                    <a:lstStyle/>
                    <a:p>
                      <a:r>
                        <a:rPr lang="en-US" sz="2400" dirty="0"/>
                        <a:t>O(n)</a:t>
                      </a:r>
                      <a:endParaRPr lang="en-US" sz="2400" b="0" dirty="0"/>
                    </a:p>
                  </a:txBody>
                  <a:tcPr/>
                </a:tc>
                <a:extLst>
                  <a:ext uri="{0D108BD9-81ED-4DB2-BD59-A6C34878D82A}">
                    <a16:rowId xmlns:a16="http://schemas.microsoft.com/office/drawing/2014/main" val="10003"/>
                  </a:ext>
                </a:extLst>
              </a:tr>
              <a:tr h="370840">
                <a:tc>
                  <a:txBody>
                    <a:bodyPr/>
                    <a:lstStyle/>
                    <a:p>
                      <a:r>
                        <a:rPr lang="en-US" sz="2400" dirty="0"/>
                        <a:t>Delete</a:t>
                      </a:r>
                      <a:endParaRPr lang="en-US" sz="2400" b="0" dirty="0"/>
                    </a:p>
                  </a:txBody>
                  <a:tcPr/>
                </a:tc>
                <a:tc>
                  <a:txBody>
                    <a:bodyPr/>
                    <a:lstStyle/>
                    <a:p>
                      <a:r>
                        <a:rPr lang="en-US" sz="2400" dirty="0"/>
                        <a:t>O(1)</a:t>
                      </a:r>
                      <a:endParaRPr lang="en-US" sz="2400" b="0" dirty="0"/>
                    </a:p>
                  </a:txBody>
                  <a:tcPr/>
                </a:tc>
                <a:tc>
                  <a:txBody>
                    <a:bodyPr/>
                    <a:lstStyle/>
                    <a:p>
                      <a:r>
                        <a:rPr lang="en-US" sz="2400" dirty="0"/>
                        <a:t>O(n)</a:t>
                      </a:r>
                      <a:endParaRPr lang="en-US" sz="2400" b="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73700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normAutofit fontScale="85000" lnSpcReduction="20000"/>
          </a:bodyPr>
          <a:lstStyle/>
          <a:p>
            <a:r>
              <a:rPr lang="en-US" dirty="0"/>
              <a:t>Hash table is improvement over DAT</a:t>
            </a:r>
          </a:p>
          <a:p>
            <a:r>
              <a:rPr lang="en-US" dirty="0"/>
              <a:t>It address the </a:t>
            </a:r>
            <a:r>
              <a:rPr lang="en-US" i="1" dirty="0"/>
              <a:t>big space requirement </a:t>
            </a:r>
            <a:r>
              <a:rPr lang="en-US" dirty="0"/>
              <a:t>for storing unique key on DAT</a:t>
            </a:r>
          </a:p>
          <a:p>
            <a:r>
              <a:rPr lang="en-US" dirty="0"/>
              <a:t>Hash Table reduce the requirement by allowing </a:t>
            </a:r>
            <a:r>
              <a:rPr lang="en-US" i="1" dirty="0"/>
              <a:t>multiple key indexing </a:t>
            </a:r>
            <a:r>
              <a:rPr lang="en-US" dirty="0"/>
              <a:t>using Hash Function</a:t>
            </a:r>
          </a:p>
          <a:p>
            <a:r>
              <a:rPr lang="en-US" dirty="0"/>
              <a:t>Hash Function is a function that return an exact index key for any input</a:t>
            </a:r>
          </a:p>
          <a:p>
            <a:r>
              <a:rPr lang="en-US" dirty="0"/>
              <a:t>Hash Function </a:t>
            </a:r>
            <a:r>
              <a:rPr lang="en-US" b="1" dirty="0"/>
              <a:t>does not</a:t>
            </a:r>
            <a:r>
              <a:rPr lang="en-US" dirty="0"/>
              <a:t> have to be able to return a </a:t>
            </a:r>
            <a:r>
              <a:rPr lang="en-US" b="1" dirty="0"/>
              <a:t>unique</a:t>
            </a:r>
            <a:r>
              <a:rPr lang="en-US" dirty="0"/>
              <a:t> index key for all the input</a:t>
            </a:r>
          </a:p>
          <a:p>
            <a:r>
              <a:rPr lang="en-US" dirty="0"/>
              <a:t>Hash Function may return a same index key for two different input</a:t>
            </a:r>
          </a:p>
        </p:txBody>
      </p:sp>
    </p:spTree>
    <p:extLst>
      <p:ext uri="{BB962C8B-B14F-4D97-AF65-F5344CB8AC3E}">
        <p14:creationId xmlns:p14="http://schemas.microsoft.com/office/powerpoint/2010/main" val="3465852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By allowing multiple key indexing, Hash Table must perform a collision handling</a:t>
            </a:r>
          </a:p>
          <a:p>
            <a:pPr marL="0" indent="0">
              <a:buNone/>
            </a:pPr>
            <a:r>
              <a:rPr lang="en-US" dirty="0"/>
              <a:t>Ways to handle collision : </a:t>
            </a:r>
          </a:p>
          <a:p>
            <a:r>
              <a:rPr lang="en-US" dirty="0"/>
              <a:t>Chaining : Design each key cell to become a linked-list head</a:t>
            </a:r>
          </a:p>
          <a:p>
            <a:r>
              <a:rPr lang="en-US" dirty="0"/>
              <a:t>Open Addressing : If collision happens, increment the key index until empty slot are found</a:t>
            </a:r>
          </a:p>
          <a:p>
            <a:pPr marL="0" indent="0">
              <a:buNone/>
            </a:pPr>
            <a:r>
              <a:rPr lang="en-US" dirty="0"/>
              <a:t>By doing this, Hash Tables perform insert, search and delete at average O(1)</a:t>
            </a:r>
          </a:p>
          <a:p>
            <a:pPr marL="0" indent="0">
              <a:buNone/>
            </a:pPr>
            <a:r>
              <a:rPr lang="en-US" dirty="0"/>
              <a:t>Worst cases happens when the data is uniform, thus occupy only one key index, making it perform at O(n)</a:t>
            </a:r>
          </a:p>
        </p:txBody>
      </p:sp>
    </p:spTree>
    <p:extLst>
      <p:ext uri="{BB962C8B-B14F-4D97-AF65-F5344CB8AC3E}">
        <p14:creationId xmlns:p14="http://schemas.microsoft.com/office/powerpoint/2010/main" val="2130264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66675-5230-4287-AAF4-C00DFA41B7D6}"/>
              </a:ext>
            </a:extLst>
          </p:cNvPr>
          <p:cNvSpPr>
            <a:spLocks noGrp="1"/>
          </p:cNvSpPr>
          <p:nvPr>
            <p:ph type="title"/>
          </p:nvPr>
        </p:nvSpPr>
        <p:spPr/>
        <p:txBody>
          <a:bodyPr/>
          <a:lstStyle/>
          <a:p>
            <a:r>
              <a:rPr lang="en-US" dirty="0"/>
              <a:t>Chaining HT</a:t>
            </a:r>
          </a:p>
        </p:txBody>
      </p:sp>
      <p:pic>
        <p:nvPicPr>
          <p:cNvPr id="5" name="Content Placeholder 4">
            <a:extLst>
              <a:ext uri="{FF2B5EF4-FFF2-40B4-BE49-F238E27FC236}">
                <a16:creationId xmlns:a16="http://schemas.microsoft.com/office/drawing/2014/main" id="{BF238098-CE01-4C04-B2EC-19B959DCF3C0}"/>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7200" y="1417638"/>
            <a:ext cx="7291743" cy="5766498"/>
          </a:xfrm>
        </p:spPr>
      </p:pic>
      <p:sp>
        <p:nvSpPr>
          <p:cNvPr id="6" name="TextBox 5">
            <a:extLst>
              <a:ext uri="{FF2B5EF4-FFF2-40B4-BE49-F238E27FC236}">
                <a16:creationId xmlns:a16="http://schemas.microsoft.com/office/drawing/2014/main" id="{B1FEBFEC-4865-4D34-B15C-D1017CCC4B53}"/>
              </a:ext>
            </a:extLst>
          </p:cNvPr>
          <p:cNvSpPr txBox="1"/>
          <p:nvPr/>
        </p:nvSpPr>
        <p:spPr>
          <a:xfrm>
            <a:off x="381000" y="609600"/>
            <a:ext cx="2590800" cy="646331"/>
          </a:xfrm>
          <a:prstGeom prst="rect">
            <a:avLst/>
          </a:prstGeom>
          <a:noFill/>
        </p:spPr>
        <p:txBody>
          <a:bodyPr wrap="square" rtlCol="0">
            <a:spAutoFit/>
          </a:bodyPr>
          <a:lstStyle/>
          <a:p>
            <a:r>
              <a:rPr lang="en-US" dirty="0"/>
              <a:t>consider a simple hash function as “</a:t>
            </a:r>
            <a:r>
              <a:rPr lang="en-US" b="1" dirty="0"/>
              <a:t>key mod 7</a:t>
            </a:r>
            <a:r>
              <a:rPr lang="en-US" dirty="0"/>
              <a:t>”</a:t>
            </a:r>
          </a:p>
        </p:txBody>
      </p:sp>
    </p:spTree>
    <p:extLst>
      <p:ext uri="{BB962C8B-B14F-4D97-AF65-F5344CB8AC3E}">
        <p14:creationId xmlns:p14="http://schemas.microsoft.com/office/powerpoint/2010/main" val="1587211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71EBA-9FE6-44F9-82D8-815EEECF5F72}"/>
              </a:ext>
            </a:extLst>
          </p:cNvPr>
          <p:cNvSpPr>
            <a:spLocks noGrp="1"/>
          </p:cNvSpPr>
          <p:nvPr>
            <p:ph type="title"/>
          </p:nvPr>
        </p:nvSpPr>
        <p:spPr/>
        <p:txBody>
          <a:bodyPr/>
          <a:lstStyle/>
          <a:p>
            <a:r>
              <a:rPr lang="en-US" dirty="0"/>
              <a:t>Chaining HT Algorithm</a:t>
            </a:r>
          </a:p>
        </p:txBody>
      </p:sp>
      <p:sp>
        <p:nvSpPr>
          <p:cNvPr id="3" name="Content Placeholder 2">
            <a:extLst>
              <a:ext uri="{FF2B5EF4-FFF2-40B4-BE49-F238E27FC236}">
                <a16:creationId xmlns:a16="http://schemas.microsoft.com/office/drawing/2014/main" id="{162C6029-C3BD-4664-9B07-FF1D19E68422}"/>
              </a:ext>
            </a:extLst>
          </p:cNvPr>
          <p:cNvSpPr>
            <a:spLocks noGrp="1"/>
          </p:cNvSpPr>
          <p:nvPr>
            <p:ph idx="1"/>
          </p:nvPr>
        </p:nvSpPr>
        <p:spPr/>
        <p:txBody>
          <a:bodyPr/>
          <a:lstStyle/>
          <a:p>
            <a:r>
              <a:rPr lang="en-US" dirty="0"/>
              <a:t>Insert</a:t>
            </a:r>
          </a:p>
          <a:p>
            <a:r>
              <a:rPr lang="en-US" dirty="0"/>
              <a:t>Search</a:t>
            </a:r>
          </a:p>
          <a:p>
            <a:r>
              <a:rPr lang="en-US" dirty="0"/>
              <a:t>Delete</a:t>
            </a:r>
          </a:p>
          <a:p>
            <a:pPr marL="0" indent="0">
              <a:buNone/>
            </a:pPr>
            <a:r>
              <a:rPr lang="en-US" dirty="0"/>
              <a:t>Pretty much like simple linked list algorithm</a:t>
            </a:r>
          </a:p>
          <a:p>
            <a:pPr marL="0" indent="0">
              <a:buNone/>
            </a:pPr>
            <a:endParaRPr lang="en-US" dirty="0"/>
          </a:p>
        </p:txBody>
      </p:sp>
    </p:spTree>
    <p:extLst>
      <p:ext uri="{BB962C8B-B14F-4D97-AF65-F5344CB8AC3E}">
        <p14:creationId xmlns:p14="http://schemas.microsoft.com/office/powerpoint/2010/main" val="1672293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09390-BDD7-4BBB-A9AD-482023A3EA57}"/>
              </a:ext>
            </a:extLst>
          </p:cNvPr>
          <p:cNvSpPr>
            <a:spLocks noGrp="1"/>
          </p:cNvSpPr>
          <p:nvPr>
            <p:ph type="title"/>
          </p:nvPr>
        </p:nvSpPr>
        <p:spPr/>
        <p:txBody>
          <a:bodyPr/>
          <a:lstStyle/>
          <a:p>
            <a:r>
              <a:rPr lang="en-US" dirty="0"/>
              <a:t>Chaining HT</a:t>
            </a:r>
          </a:p>
        </p:txBody>
      </p:sp>
      <p:sp>
        <p:nvSpPr>
          <p:cNvPr id="3" name="Content Placeholder 2">
            <a:extLst>
              <a:ext uri="{FF2B5EF4-FFF2-40B4-BE49-F238E27FC236}">
                <a16:creationId xmlns:a16="http://schemas.microsoft.com/office/drawing/2014/main" id="{63405766-F58A-4218-83AE-2B9879CD8C6A}"/>
              </a:ext>
            </a:extLst>
          </p:cNvPr>
          <p:cNvSpPr>
            <a:spLocks noGrp="1"/>
          </p:cNvSpPr>
          <p:nvPr>
            <p:ph idx="1"/>
          </p:nvPr>
        </p:nvSpPr>
        <p:spPr/>
        <p:txBody>
          <a:bodyPr>
            <a:normAutofit fontScale="62500" lnSpcReduction="20000"/>
          </a:bodyPr>
          <a:lstStyle/>
          <a:p>
            <a:pPr marL="0" indent="0">
              <a:buNone/>
            </a:pPr>
            <a:r>
              <a:rPr lang="en-US" b="1" dirty="0"/>
              <a:t>Advantages:</a:t>
            </a:r>
          </a:p>
          <a:p>
            <a:r>
              <a:rPr lang="en-US" dirty="0"/>
              <a:t>Simple to implement.</a:t>
            </a:r>
          </a:p>
          <a:p>
            <a:r>
              <a:rPr lang="en-US" dirty="0"/>
              <a:t>Hash table never fills up, we can always add more elements to chain.</a:t>
            </a:r>
          </a:p>
          <a:p>
            <a:r>
              <a:rPr lang="en-US" dirty="0"/>
              <a:t>Less sensitive to the hash function or load factors.</a:t>
            </a:r>
          </a:p>
          <a:p>
            <a:r>
              <a:rPr lang="en-US" dirty="0"/>
              <a:t>It is mostly used when it is unknown how many and how frequently keys may be inserted or deleted.</a:t>
            </a:r>
          </a:p>
          <a:p>
            <a:endParaRPr lang="en-US" dirty="0"/>
          </a:p>
          <a:p>
            <a:pPr marL="0" indent="0">
              <a:buNone/>
            </a:pPr>
            <a:r>
              <a:rPr lang="en-US" b="1" dirty="0"/>
              <a:t>Disadvantages:</a:t>
            </a:r>
          </a:p>
          <a:p>
            <a:r>
              <a:rPr lang="en-US" dirty="0"/>
              <a:t>Cache performance of chaining is not good as keys are stored using linked list. Open addressing provides better cache performance as everything is stored in same table.</a:t>
            </a:r>
          </a:p>
          <a:p>
            <a:r>
              <a:rPr lang="en-US" dirty="0"/>
              <a:t>Wastage of Space (Some Parts of hash table are never used)</a:t>
            </a:r>
          </a:p>
          <a:p>
            <a:r>
              <a:rPr lang="en-US" dirty="0"/>
              <a:t>If the chain becomes long, then search time can become O(n) in worst case.</a:t>
            </a:r>
          </a:p>
          <a:p>
            <a:r>
              <a:rPr lang="en-US" dirty="0"/>
              <a:t>Uses extra space for links.</a:t>
            </a:r>
          </a:p>
        </p:txBody>
      </p:sp>
    </p:spTree>
    <p:extLst>
      <p:ext uri="{BB962C8B-B14F-4D97-AF65-F5344CB8AC3E}">
        <p14:creationId xmlns:p14="http://schemas.microsoft.com/office/powerpoint/2010/main" val="2782867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67F50-C1E8-4C5D-A22C-13B959692EC1}"/>
              </a:ext>
            </a:extLst>
          </p:cNvPr>
          <p:cNvSpPr>
            <a:spLocks noGrp="1"/>
          </p:cNvSpPr>
          <p:nvPr>
            <p:ph type="title"/>
          </p:nvPr>
        </p:nvSpPr>
        <p:spPr/>
        <p:txBody>
          <a:bodyPr/>
          <a:lstStyle/>
          <a:p>
            <a:r>
              <a:rPr lang="en-US" dirty="0"/>
              <a:t>Chaining HT</a:t>
            </a:r>
          </a:p>
        </p:txBody>
      </p:sp>
      <p:sp>
        <p:nvSpPr>
          <p:cNvPr id="3" name="Content Placeholder 2">
            <a:extLst>
              <a:ext uri="{FF2B5EF4-FFF2-40B4-BE49-F238E27FC236}">
                <a16:creationId xmlns:a16="http://schemas.microsoft.com/office/drawing/2014/main" id="{D4BE0761-D5AE-4D58-97A6-83343DC83816}"/>
              </a:ext>
            </a:extLst>
          </p:cNvPr>
          <p:cNvSpPr>
            <a:spLocks noGrp="1"/>
          </p:cNvSpPr>
          <p:nvPr>
            <p:ph idx="1"/>
          </p:nvPr>
        </p:nvSpPr>
        <p:spPr/>
        <p:txBody>
          <a:bodyPr>
            <a:normAutofit fontScale="77500" lnSpcReduction="20000"/>
          </a:bodyPr>
          <a:lstStyle/>
          <a:p>
            <a:pPr marL="0" indent="0">
              <a:buNone/>
            </a:pPr>
            <a:r>
              <a:rPr lang="en-US" dirty="0"/>
              <a:t>m = Number of slots in hash table</a:t>
            </a:r>
          </a:p>
          <a:p>
            <a:pPr marL="0" indent="0">
              <a:buNone/>
            </a:pPr>
            <a:r>
              <a:rPr lang="en-US" dirty="0"/>
              <a:t>n = Number of keys to be inserted in has table</a:t>
            </a:r>
          </a:p>
          <a:p>
            <a:pPr marL="0" indent="0">
              <a:buNone/>
            </a:pPr>
            <a:endParaRPr lang="en-US" dirty="0"/>
          </a:p>
          <a:p>
            <a:pPr marL="0" indent="0">
              <a:buNone/>
            </a:pPr>
            <a:r>
              <a:rPr lang="en-US" dirty="0"/>
              <a:t>Load factor α = n/m </a:t>
            </a:r>
          </a:p>
          <a:p>
            <a:pPr marL="0" indent="0">
              <a:buNone/>
            </a:pPr>
            <a:endParaRPr lang="en-US" dirty="0"/>
          </a:p>
          <a:p>
            <a:pPr marL="0" indent="0">
              <a:buNone/>
            </a:pPr>
            <a:r>
              <a:rPr lang="en-US" dirty="0"/>
              <a:t>Expected time to search = O(1 + α)</a:t>
            </a:r>
          </a:p>
          <a:p>
            <a:pPr marL="0" indent="0">
              <a:buNone/>
            </a:pPr>
            <a:endParaRPr lang="en-US" dirty="0"/>
          </a:p>
          <a:p>
            <a:pPr marL="0" indent="0">
              <a:buNone/>
            </a:pPr>
            <a:r>
              <a:rPr lang="en-US" dirty="0"/>
              <a:t>Expected time to insert/delete = O(1 + α)</a:t>
            </a:r>
          </a:p>
          <a:p>
            <a:pPr marL="0" indent="0">
              <a:buNone/>
            </a:pPr>
            <a:endParaRPr lang="en-US" dirty="0"/>
          </a:p>
          <a:p>
            <a:pPr marL="0" indent="0">
              <a:buNone/>
            </a:pPr>
            <a:r>
              <a:rPr lang="en-US" dirty="0"/>
              <a:t>Time complexity of search insert and delete is </a:t>
            </a:r>
          </a:p>
          <a:p>
            <a:pPr marL="0" indent="0">
              <a:buNone/>
            </a:pPr>
            <a:r>
              <a:rPr lang="en-US" dirty="0"/>
              <a:t>O(1) if  α is O(1)</a:t>
            </a:r>
          </a:p>
        </p:txBody>
      </p:sp>
    </p:spTree>
    <p:extLst>
      <p:ext uri="{BB962C8B-B14F-4D97-AF65-F5344CB8AC3E}">
        <p14:creationId xmlns:p14="http://schemas.microsoft.com/office/powerpoint/2010/main" val="4184554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E6C3D-BD81-49EF-82BA-11F7973098A0}"/>
              </a:ext>
            </a:extLst>
          </p:cNvPr>
          <p:cNvSpPr>
            <a:spLocks noGrp="1"/>
          </p:cNvSpPr>
          <p:nvPr>
            <p:ph type="title"/>
          </p:nvPr>
        </p:nvSpPr>
        <p:spPr/>
        <p:txBody>
          <a:bodyPr/>
          <a:lstStyle/>
          <a:p>
            <a:r>
              <a:rPr lang="en-US" dirty="0"/>
              <a:t>Open </a:t>
            </a:r>
            <a:r>
              <a:rPr lang="en-US" dirty="0" err="1"/>
              <a:t>Adressing</a:t>
            </a:r>
            <a:r>
              <a:rPr lang="en-US" dirty="0"/>
              <a:t> HT</a:t>
            </a:r>
          </a:p>
        </p:txBody>
      </p:sp>
      <p:pic>
        <p:nvPicPr>
          <p:cNvPr id="5" name="Content Placeholder 4">
            <a:extLst>
              <a:ext uri="{FF2B5EF4-FFF2-40B4-BE49-F238E27FC236}">
                <a16:creationId xmlns:a16="http://schemas.microsoft.com/office/drawing/2014/main" id="{8A9CB7B5-40ED-448B-A579-60A0EF277B8D}"/>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0" y="1405445"/>
            <a:ext cx="6400800" cy="5254805"/>
          </a:xfrm>
        </p:spPr>
      </p:pic>
      <p:sp>
        <p:nvSpPr>
          <p:cNvPr id="6" name="TextBox 5">
            <a:extLst>
              <a:ext uri="{FF2B5EF4-FFF2-40B4-BE49-F238E27FC236}">
                <a16:creationId xmlns:a16="http://schemas.microsoft.com/office/drawing/2014/main" id="{48D040FC-60C9-4D52-B05C-CA4C9A95353A}"/>
              </a:ext>
            </a:extLst>
          </p:cNvPr>
          <p:cNvSpPr txBox="1"/>
          <p:nvPr/>
        </p:nvSpPr>
        <p:spPr>
          <a:xfrm>
            <a:off x="6583680" y="1417638"/>
            <a:ext cx="2590800" cy="646331"/>
          </a:xfrm>
          <a:prstGeom prst="rect">
            <a:avLst/>
          </a:prstGeom>
          <a:noFill/>
        </p:spPr>
        <p:txBody>
          <a:bodyPr wrap="square" rtlCol="0">
            <a:spAutoFit/>
          </a:bodyPr>
          <a:lstStyle/>
          <a:p>
            <a:r>
              <a:rPr lang="en-US" dirty="0"/>
              <a:t>consider a simple hash function as “</a:t>
            </a:r>
            <a:r>
              <a:rPr lang="en-US" b="1" dirty="0"/>
              <a:t>key mod 7</a:t>
            </a:r>
            <a:r>
              <a:rPr lang="en-US" dirty="0"/>
              <a:t>”</a:t>
            </a:r>
          </a:p>
        </p:txBody>
      </p:sp>
    </p:spTree>
    <p:extLst>
      <p:ext uri="{BB962C8B-B14F-4D97-AF65-F5344CB8AC3E}">
        <p14:creationId xmlns:p14="http://schemas.microsoft.com/office/powerpoint/2010/main" val="3196844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BA530-5D9A-44B8-8508-0336DBC1D169}"/>
              </a:ext>
            </a:extLst>
          </p:cNvPr>
          <p:cNvSpPr>
            <a:spLocks noGrp="1"/>
          </p:cNvSpPr>
          <p:nvPr>
            <p:ph type="title"/>
          </p:nvPr>
        </p:nvSpPr>
        <p:spPr/>
        <p:txBody>
          <a:bodyPr/>
          <a:lstStyle/>
          <a:p>
            <a:r>
              <a:rPr lang="en-US" dirty="0"/>
              <a:t>OA-HT Algorithm</a:t>
            </a:r>
          </a:p>
        </p:txBody>
      </p:sp>
      <p:sp>
        <p:nvSpPr>
          <p:cNvPr id="3" name="Content Placeholder 2">
            <a:extLst>
              <a:ext uri="{FF2B5EF4-FFF2-40B4-BE49-F238E27FC236}">
                <a16:creationId xmlns:a16="http://schemas.microsoft.com/office/drawing/2014/main" id="{BF59EB15-D755-44BB-95AA-D5F7EE97499C}"/>
              </a:ext>
            </a:extLst>
          </p:cNvPr>
          <p:cNvSpPr>
            <a:spLocks noGrp="1"/>
          </p:cNvSpPr>
          <p:nvPr>
            <p:ph idx="1"/>
          </p:nvPr>
        </p:nvSpPr>
        <p:spPr/>
        <p:txBody>
          <a:bodyPr>
            <a:normAutofit fontScale="92500"/>
          </a:bodyPr>
          <a:lstStyle/>
          <a:p>
            <a:r>
              <a:rPr lang="en-US" dirty="0"/>
              <a:t>Insert(k): Keep probing until an empty slot is found. Once an empty slot is found, insert k.</a:t>
            </a:r>
          </a:p>
          <a:p>
            <a:r>
              <a:rPr lang="en-US" dirty="0"/>
              <a:t>Search(k): Keep probing until slot’s key doesn’t become equal to k or an empty slot is reached.</a:t>
            </a:r>
          </a:p>
          <a:p>
            <a:r>
              <a:rPr lang="en-US" dirty="0"/>
              <a:t>Delete(k): If we simply delete a key, then search may fail. So slots of deleted keys are marked specially as “deleted”.</a:t>
            </a:r>
            <a:br>
              <a:rPr lang="en-US" dirty="0"/>
            </a:br>
            <a:r>
              <a:rPr lang="en-US" dirty="0"/>
              <a:t>Insert can insert an item in a deleted slot, but search doesn’t stop at a deleted slot.</a:t>
            </a:r>
          </a:p>
          <a:p>
            <a:endParaRPr lang="en-US" dirty="0"/>
          </a:p>
        </p:txBody>
      </p:sp>
    </p:spTree>
    <p:extLst>
      <p:ext uri="{BB962C8B-B14F-4D97-AF65-F5344CB8AC3E}">
        <p14:creationId xmlns:p14="http://schemas.microsoft.com/office/powerpoint/2010/main" val="1012931748"/>
      </p:ext>
    </p:extLst>
  </p:cSld>
  <p:clrMapOvr>
    <a:masterClrMapping/>
  </p:clrMapOvr>
</p:sld>
</file>

<file path=ppt/theme/theme1.xml><?xml version="1.0" encoding="utf-8"?>
<a:theme xmlns:a="http://schemas.openxmlformats.org/drawingml/2006/main" name="SRIN Academy Algorith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SRIN Academy Algorithm</Template>
  <TotalTime>153</TotalTime>
  <Words>1219</Words>
  <Application>Microsoft Office PowerPoint</Application>
  <PresentationFormat>On-screen Show (4:3)</PresentationFormat>
  <Paragraphs>124</Paragraphs>
  <Slides>14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Courier New</vt:lpstr>
      <vt:lpstr>SRIN Academy Algorithm</vt:lpstr>
      <vt:lpstr>Hash Tables</vt:lpstr>
      <vt:lpstr>Definition</vt:lpstr>
      <vt:lpstr>Operations</vt:lpstr>
      <vt:lpstr>Chaining HT</vt:lpstr>
      <vt:lpstr>Chaining HT Algorithm</vt:lpstr>
      <vt:lpstr>Chaining HT</vt:lpstr>
      <vt:lpstr>Chaining HT</vt:lpstr>
      <vt:lpstr>Open Adressing HT</vt:lpstr>
      <vt:lpstr>OA-HT Algorithm</vt:lpstr>
      <vt:lpstr>OA-HT Collision</vt:lpstr>
      <vt:lpstr>OA-HT vs OA-Chaining</vt:lpstr>
      <vt:lpstr>Hash Functions</vt:lpstr>
      <vt:lpstr>Hash Function : djb2</vt:lpstr>
      <vt:lpstr>Speed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dc:title>
  <dc:creator>Leonardi -</dc:creator>
  <cp:lastModifiedBy>Leonardi -</cp:lastModifiedBy>
  <cp:revision>33</cp:revision>
  <dcterms:created xsi:type="dcterms:W3CDTF">2006-08-16T00:00:00Z</dcterms:created>
  <dcterms:modified xsi:type="dcterms:W3CDTF">2017-11-05T11:51:19Z</dcterms:modified>
</cp:coreProperties>
</file>