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6" r:id="rId2"/>
    <p:sldId id="257" r:id="rId3"/>
    <p:sldId id="266" r:id="rId4"/>
    <p:sldId id="267" r:id="rId5"/>
    <p:sldId id="263" r:id="rId6"/>
    <p:sldId id="268" r:id="rId7"/>
    <p:sldId id="269" r:id="rId8"/>
    <p:sldId id="270" r:id="rId9"/>
    <p:sldId id="271" r:id="rId10"/>
    <p:sldId id="272" r:id="rId11"/>
    <p:sldId id="273" r:id="rId12"/>
    <p:sldId id="274" r:id="rId13"/>
    <p:sldId id="275" r:id="rId14"/>
    <p:sldId id="276" r:id="rId15"/>
    <p:sldId id="277" r:id="rId16"/>
    <p:sldId id="278" r:id="rId17"/>
    <p:sldId id="258" r:id="rId18"/>
    <p:sldId id="279" r:id="rId19"/>
    <p:sldId id="265"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7663" autoAdjust="0"/>
  </p:normalViewPr>
  <p:slideViewPr>
    <p:cSldViewPr>
      <p:cViewPr varScale="1">
        <p:scale>
          <a:sx n="79" d="100"/>
          <a:sy n="79" d="100"/>
        </p:scale>
        <p:origin x="108" y="87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EAD9BA4-F376-4C41-BB25-9415B1750BF1}" type="datetimeFigureOut">
              <a:rPr lang="en-US" smtClean="0"/>
              <a:t>05-Nov-17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204E158-9074-413E-A57C-BDBED29E8474}" type="slidenum">
              <a:rPr lang="en-US" smtClean="0"/>
              <a:t>‹#›</a:t>
            </a:fld>
            <a:endParaRPr lang="en-US"/>
          </a:p>
        </p:txBody>
      </p:sp>
    </p:spTree>
    <p:extLst>
      <p:ext uri="{BB962C8B-B14F-4D97-AF65-F5344CB8AC3E}">
        <p14:creationId xmlns:p14="http://schemas.microsoft.com/office/powerpoint/2010/main" val="22178063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a:t>
            </a:r>
            <a:r>
              <a:rPr lang="en-US" dirty="0" err="1"/>
              <a:t>leonardi.l</a:t>
            </a:r>
            <a:endParaRPr lang="en-US" dirty="0"/>
          </a:p>
        </p:txBody>
      </p:sp>
      <p:sp>
        <p:nvSpPr>
          <p:cNvPr id="4" name="Slide Number Placeholder 3"/>
          <p:cNvSpPr>
            <a:spLocks noGrp="1"/>
          </p:cNvSpPr>
          <p:nvPr>
            <p:ph type="sldNum" sz="quarter" idx="10"/>
          </p:nvPr>
        </p:nvSpPr>
        <p:spPr/>
        <p:txBody>
          <a:bodyPr/>
          <a:lstStyle/>
          <a:p>
            <a:fld id="{8204E158-9074-413E-A57C-BDBED29E8474}" type="slidenum">
              <a:rPr lang="en-US" smtClean="0"/>
              <a:t>1</a:t>
            </a:fld>
            <a:endParaRPr lang="en-US"/>
          </a:p>
        </p:txBody>
      </p:sp>
    </p:spTree>
    <p:extLst>
      <p:ext uri="{BB962C8B-B14F-4D97-AF65-F5344CB8AC3E}">
        <p14:creationId xmlns:p14="http://schemas.microsoft.com/office/powerpoint/2010/main" val="34699274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r>
              <a:rPr lang="en-US" dirty="0" err="1"/>
              <a:t>getMini</a:t>
            </a:r>
            <a:r>
              <a:rPr lang="en-US" dirty="0"/>
              <a:t>(): It returns the root element of Min Heap. Time Complexity of this operation is O(1).</a:t>
            </a:r>
          </a:p>
          <a:p>
            <a:r>
              <a:rPr lang="en-US" dirty="0"/>
              <a:t>* </a:t>
            </a:r>
            <a:r>
              <a:rPr lang="en-US" dirty="0" err="1"/>
              <a:t>extractMin</a:t>
            </a:r>
            <a:r>
              <a:rPr lang="en-US" dirty="0"/>
              <a:t>(): Removes the minimum element from Min Heap. Time Complexity of this Operation is O(</a:t>
            </a:r>
            <a:r>
              <a:rPr lang="en-US" dirty="0" err="1"/>
              <a:t>Logn</a:t>
            </a:r>
            <a:r>
              <a:rPr lang="en-US" dirty="0"/>
              <a:t>) as this operation needs to maintain the heap property (by calling </a:t>
            </a:r>
            <a:r>
              <a:rPr lang="en-US" dirty="0" err="1"/>
              <a:t>heapify</a:t>
            </a:r>
            <a:r>
              <a:rPr lang="en-US" dirty="0"/>
              <a:t>()) after removing root.</a:t>
            </a:r>
          </a:p>
          <a:p>
            <a:r>
              <a:rPr lang="en-US" dirty="0"/>
              <a:t>* </a:t>
            </a:r>
            <a:r>
              <a:rPr lang="en-US" dirty="0" err="1"/>
              <a:t>decreaseKey</a:t>
            </a:r>
            <a:r>
              <a:rPr lang="en-US" dirty="0"/>
              <a:t>(): Decreases value of key. Time complexity of this operation is O(</a:t>
            </a:r>
            <a:r>
              <a:rPr lang="en-US" dirty="0" err="1"/>
              <a:t>Logn</a:t>
            </a:r>
            <a:r>
              <a:rPr lang="en-US" dirty="0"/>
              <a:t>). If the decreases key value of a node is greater than parent of the node, then we don’t need to do anything. Otherwise, we need to traverse up to fix the violated heap property.</a:t>
            </a:r>
          </a:p>
          <a:p>
            <a:r>
              <a:rPr lang="en-US" dirty="0"/>
              <a:t>* insert(): Inserting a new key takes O(</a:t>
            </a:r>
            <a:r>
              <a:rPr lang="en-US" dirty="0" err="1"/>
              <a:t>Logn</a:t>
            </a:r>
            <a:r>
              <a:rPr lang="en-US" dirty="0"/>
              <a:t>) time. We add a new key at the end of the tree. IF new key is greater than its parent, then we don’t need to do anything. Otherwise, we need to traverse up to fix the violated heap property.</a:t>
            </a:r>
          </a:p>
          <a:p>
            <a:r>
              <a:rPr lang="en-US" dirty="0"/>
              <a:t>* delete(): Deleting a key also takes O(</a:t>
            </a:r>
            <a:r>
              <a:rPr lang="en-US" dirty="0" err="1"/>
              <a:t>Logn</a:t>
            </a:r>
            <a:r>
              <a:rPr lang="en-US" dirty="0"/>
              <a:t>) time. We replace the key to be deleted with </a:t>
            </a:r>
            <a:r>
              <a:rPr lang="en-US" dirty="0" err="1"/>
              <a:t>minum</a:t>
            </a:r>
            <a:r>
              <a:rPr lang="en-US" dirty="0"/>
              <a:t> infinite by calling </a:t>
            </a:r>
            <a:r>
              <a:rPr lang="en-US" dirty="0" err="1"/>
              <a:t>decreaseKey</a:t>
            </a:r>
            <a:r>
              <a:rPr lang="en-US" dirty="0"/>
              <a:t>(). After </a:t>
            </a:r>
            <a:r>
              <a:rPr lang="en-US" dirty="0" err="1"/>
              <a:t>decreaseKey</a:t>
            </a:r>
            <a:r>
              <a:rPr lang="en-US" dirty="0"/>
              <a:t>(), the minus infinite value must reach root, so we call </a:t>
            </a:r>
            <a:r>
              <a:rPr lang="en-US" dirty="0" err="1"/>
              <a:t>extractMin</a:t>
            </a:r>
            <a:r>
              <a:rPr lang="en-US" dirty="0"/>
              <a:t>() to remove key.</a:t>
            </a:r>
          </a:p>
        </p:txBody>
      </p:sp>
      <p:sp>
        <p:nvSpPr>
          <p:cNvPr id="4" name="Slide Number Placeholder 3"/>
          <p:cNvSpPr>
            <a:spLocks noGrp="1"/>
          </p:cNvSpPr>
          <p:nvPr>
            <p:ph type="sldNum" sz="quarter" idx="10"/>
          </p:nvPr>
        </p:nvSpPr>
        <p:spPr/>
        <p:txBody>
          <a:bodyPr/>
          <a:lstStyle/>
          <a:p>
            <a:fld id="{8204E158-9074-413E-A57C-BDBED29E8474}" type="slidenum">
              <a:rPr lang="en-US" smtClean="0"/>
              <a:t>5</a:t>
            </a:fld>
            <a:endParaRPr lang="en-US"/>
          </a:p>
        </p:txBody>
      </p:sp>
    </p:spTree>
    <p:extLst>
      <p:ext uri="{BB962C8B-B14F-4D97-AF65-F5344CB8AC3E}">
        <p14:creationId xmlns:p14="http://schemas.microsoft.com/office/powerpoint/2010/main" val="27695760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66" name="Rectangle 2">
            <a:extLst>
              <a:ext uri="{FF2B5EF4-FFF2-40B4-BE49-F238E27FC236}">
                <a16:creationId xmlns:a16="http://schemas.microsoft.com/office/drawing/2014/main" id="{8A07E183-58FA-4CE5-AA78-300ED3A758A4}"/>
              </a:ext>
            </a:extLst>
          </p:cNvPr>
          <p:cNvSpPr>
            <a:spLocks noChangeArrowheads="1"/>
          </p:cNvSpPr>
          <p:nvPr>
            <p:ph type="sldImg"/>
          </p:nvPr>
        </p:nvSpPr>
        <p:spPr>
          <a:ln/>
        </p:spPr>
      </p:sp>
      <p:sp>
        <p:nvSpPr>
          <p:cNvPr id="369667" name="Rectangle 3">
            <a:extLst>
              <a:ext uri="{FF2B5EF4-FFF2-40B4-BE49-F238E27FC236}">
                <a16:creationId xmlns:a16="http://schemas.microsoft.com/office/drawing/2014/main" id="{ADCD577F-99D5-46B4-A91C-1C64E7A50B27}"/>
              </a:ext>
            </a:extLst>
          </p:cNvPr>
          <p:cNvSpPr>
            <a:spLocks noGrp="1" noChangeArrowheads="1"/>
          </p:cNvSpPr>
          <p:nvPr>
            <p:ph type="body" idx="1"/>
          </p:nvPr>
        </p:nvSpPr>
        <p:spPr/>
        <p:txBody>
          <a:bodyPr/>
          <a:lstStyle/>
          <a:p>
            <a:r>
              <a:rPr lang="en-US" altLang="en-US"/>
              <a:t>parent and children formula require only simple bit twiddling operations</a:t>
            </a:r>
          </a:p>
        </p:txBody>
      </p:sp>
    </p:spTree>
    <p:extLst>
      <p:ext uri="{BB962C8B-B14F-4D97-AF65-F5344CB8AC3E}">
        <p14:creationId xmlns:p14="http://schemas.microsoft.com/office/powerpoint/2010/main" val="4854139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Heap Sort: Heap Sort uses Binary Heap to sort an array in O(</a:t>
            </a:r>
            <a:r>
              <a:rPr lang="en-US" dirty="0" err="1"/>
              <a:t>nLogn</a:t>
            </a:r>
            <a:r>
              <a:rPr lang="en-US" dirty="0"/>
              <a:t>) time.</a:t>
            </a:r>
          </a:p>
          <a:p>
            <a:r>
              <a:rPr lang="en-US" dirty="0"/>
              <a:t>* Priority Queue: Priority queues can be efficiently implemented using Binary Heap because it supports insert(), delete() and </a:t>
            </a:r>
            <a:r>
              <a:rPr lang="en-US" dirty="0" err="1"/>
              <a:t>extractmax</a:t>
            </a:r>
            <a:r>
              <a:rPr lang="en-US" dirty="0"/>
              <a:t>(), </a:t>
            </a:r>
            <a:r>
              <a:rPr lang="en-US" dirty="0" err="1"/>
              <a:t>decreaseKey</a:t>
            </a:r>
            <a:r>
              <a:rPr lang="en-US" dirty="0"/>
              <a:t>() operations in O(</a:t>
            </a:r>
            <a:r>
              <a:rPr lang="en-US" dirty="0" err="1"/>
              <a:t>logn</a:t>
            </a:r>
            <a:r>
              <a:rPr lang="en-US" dirty="0"/>
              <a:t>) time. </a:t>
            </a:r>
            <a:r>
              <a:rPr lang="en-US" dirty="0" err="1"/>
              <a:t>Binomoial</a:t>
            </a:r>
            <a:r>
              <a:rPr lang="en-US" dirty="0"/>
              <a:t> Heap and Fibonacci Heap are variations of Binary Heap. These variations perform union also efficiently.</a:t>
            </a:r>
          </a:p>
          <a:p>
            <a:r>
              <a:rPr lang="en-US" dirty="0"/>
              <a:t>* Graph Algorithms: The priority queues are especially used in Graph Algorithms like Dijkstra’s Shortest Path and Prim’s Minimum Spanning Tree.</a:t>
            </a:r>
          </a:p>
          <a:p>
            <a:r>
              <a:rPr lang="en-US" dirty="0"/>
              <a:t>* Many problems can be efficiently solved using Heaps. See following for example.</a:t>
            </a:r>
          </a:p>
          <a:p>
            <a:r>
              <a:rPr lang="en-US" dirty="0"/>
              <a:t>a) </a:t>
            </a:r>
            <a:r>
              <a:rPr lang="en-US" dirty="0" err="1"/>
              <a:t>K’th</a:t>
            </a:r>
            <a:r>
              <a:rPr lang="en-US" dirty="0"/>
              <a:t> Largest Element in an array.</a:t>
            </a:r>
          </a:p>
          <a:p>
            <a:r>
              <a:rPr lang="en-US" dirty="0"/>
              <a:t>b) Sort an almost sorted array/</a:t>
            </a:r>
          </a:p>
          <a:p>
            <a:r>
              <a:rPr lang="en-US" dirty="0"/>
              <a:t>c) Merge K Sorted Arrays.</a:t>
            </a:r>
          </a:p>
        </p:txBody>
      </p:sp>
      <p:sp>
        <p:nvSpPr>
          <p:cNvPr id="4" name="Slide Number Placeholder 3"/>
          <p:cNvSpPr>
            <a:spLocks noGrp="1"/>
          </p:cNvSpPr>
          <p:nvPr>
            <p:ph type="sldNum" sz="quarter" idx="10"/>
          </p:nvPr>
        </p:nvSpPr>
        <p:spPr/>
        <p:txBody>
          <a:bodyPr/>
          <a:lstStyle/>
          <a:p>
            <a:fld id="{8204E158-9074-413E-A57C-BDBED29E8474}" type="slidenum">
              <a:rPr lang="en-US" smtClean="0"/>
              <a:t>19</a:t>
            </a:fld>
            <a:endParaRPr lang="en-US"/>
          </a:p>
        </p:txBody>
      </p:sp>
    </p:spTree>
    <p:extLst>
      <p:ext uri="{BB962C8B-B14F-4D97-AF65-F5344CB8AC3E}">
        <p14:creationId xmlns:p14="http://schemas.microsoft.com/office/powerpoint/2010/main" val="6191233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05-Nov-17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663459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05-Nov-17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753604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05-Nov-17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630306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05-Nov-17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6038453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05-Nov-17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1450471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05-Nov-17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7983101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05-Nov-17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01434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05-Nov-17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451538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05-Nov-17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767357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05-Nov-17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0551983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05-Nov-17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206364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05-Nov-17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pic>
        <p:nvPicPr>
          <p:cNvPr id="1026" name="Picture 2"/>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6351998" y="6267391"/>
            <a:ext cx="2438400" cy="5906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611002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Heaps</a:t>
            </a:r>
          </a:p>
        </p:txBody>
      </p:sp>
      <p:sp>
        <p:nvSpPr>
          <p:cNvPr id="3" name="Subtitle 2"/>
          <p:cNvSpPr>
            <a:spLocks noGrp="1"/>
          </p:cNvSpPr>
          <p:nvPr>
            <p:ph type="subTitle" idx="1"/>
          </p:nvPr>
        </p:nvSpPr>
        <p:spPr/>
        <p:txBody>
          <a:bodyPr/>
          <a:lstStyle/>
          <a:p>
            <a:r>
              <a:rPr lang="en-US" dirty="0"/>
              <a:t>Pro Academy I</a:t>
            </a:r>
          </a:p>
          <a:p>
            <a:r>
              <a:rPr lang="en-US" dirty="0"/>
              <a:t>Data Structure</a:t>
            </a:r>
          </a:p>
        </p:txBody>
      </p:sp>
    </p:spTree>
    <p:extLst>
      <p:ext uri="{BB962C8B-B14F-4D97-AF65-F5344CB8AC3E}">
        <p14:creationId xmlns:p14="http://schemas.microsoft.com/office/powerpoint/2010/main" val="14723122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Slide Number Placeholder 3">
            <a:extLst>
              <a:ext uri="{FF2B5EF4-FFF2-40B4-BE49-F238E27FC236}">
                <a16:creationId xmlns:a16="http://schemas.microsoft.com/office/drawing/2014/main" id="{FC81F87C-A3EA-41B1-8A21-20D120ADCF81}"/>
              </a:ext>
            </a:extLst>
          </p:cNvPr>
          <p:cNvSpPr>
            <a:spLocks noGrp="1"/>
          </p:cNvSpPr>
          <p:nvPr>
            <p:ph type="sldNum" sz="quarter" idx="10"/>
          </p:nvPr>
        </p:nvSpPr>
        <p:spPr/>
        <p:txBody>
          <a:bodyPr/>
          <a:lstStyle/>
          <a:p>
            <a:fld id="{EBE0DD71-AEF5-4393-B992-272E9D2A2CF3}" type="slidenum">
              <a:rPr lang="en-US" altLang="en-US"/>
              <a:pPr/>
              <a:t>10</a:t>
            </a:fld>
            <a:endParaRPr lang="en-US" altLang="en-US" sz="1400"/>
          </a:p>
        </p:txBody>
      </p:sp>
      <p:sp>
        <p:nvSpPr>
          <p:cNvPr id="360450" name="Rectangle 2">
            <a:extLst>
              <a:ext uri="{FF2B5EF4-FFF2-40B4-BE49-F238E27FC236}">
                <a16:creationId xmlns:a16="http://schemas.microsoft.com/office/drawing/2014/main" id="{D08C7B56-26C9-4EF4-9DAC-6FC62171B4FC}"/>
              </a:ext>
            </a:extLst>
          </p:cNvPr>
          <p:cNvSpPr>
            <a:spLocks noGrp="1" noChangeArrowheads="1"/>
          </p:cNvSpPr>
          <p:nvPr>
            <p:ph type="title"/>
          </p:nvPr>
        </p:nvSpPr>
        <p:spPr/>
        <p:txBody>
          <a:bodyPr/>
          <a:lstStyle/>
          <a:p>
            <a:r>
              <a:rPr lang="en-US" altLang="en-US"/>
              <a:t>Binary Heap:  Insertion</a:t>
            </a:r>
          </a:p>
        </p:txBody>
      </p:sp>
      <p:sp>
        <p:nvSpPr>
          <p:cNvPr id="360451" name="Rectangle 3">
            <a:extLst>
              <a:ext uri="{FF2B5EF4-FFF2-40B4-BE49-F238E27FC236}">
                <a16:creationId xmlns:a16="http://schemas.microsoft.com/office/drawing/2014/main" id="{0F3A7F71-F252-4029-AFE9-2477868F76D2}"/>
              </a:ext>
            </a:extLst>
          </p:cNvPr>
          <p:cNvSpPr>
            <a:spLocks noGrp="1" noChangeArrowheads="1"/>
          </p:cNvSpPr>
          <p:nvPr>
            <p:ph type="body" idx="1"/>
          </p:nvPr>
        </p:nvSpPr>
        <p:spPr>
          <a:xfrm>
            <a:off x="457200" y="1600200"/>
            <a:ext cx="8229600" cy="1739899"/>
          </a:xfrm>
        </p:spPr>
        <p:txBody>
          <a:bodyPr>
            <a:normAutofit fontScale="77500" lnSpcReduction="20000"/>
          </a:bodyPr>
          <a:lstStyle/>
          <a:p>
            <a:r>
              <a:rPr lang="en-US" altLang="en-US" dirty="0"/>
              <a:t>Insert element x into heap.</a:t>
            </a:r>
          </a:p>
          <a:p>
            <a:pPr lvl="1"/>
            <a:r>
              <a:rPr lang="en-US" altLang="en-US" dirty="0"/>
              <a:t>Insert into next available slot.</a:t>
            </a:r>
          </a:p>
          <a:p>
            <a:pPr lvl="1"/>
            <a:r>
              <a:rPr lang="en-US" altLang="en-US" dirty="0"/>
              <a:t>Bubble up until it's heap ordered.</a:t>
            </a:r>
          </a:p>
          <a:p>
            <a:pPr lvl="2"/>
            <a:r>
              <a:rPr lang="en-US" altLang="en-US" dirty="0"/>
              <a:t>Peter principle:  nodes rise to level of incompetence</a:t>
            </a:r>
          </a:p>
          <a:p>
            <a:pPr lvl="1"/>
            <a:r>
              <a:rPr lang="en-US" altLang="en-US" dirty="0">
                <a:solidFill>
                  <a:schemeClr val="hlink"/>
                </a:solidFill>
              </a:rPr>
              <a:t>O(log N) operations.</a:t>
            </a:r>
          </a:p>
        </p:txBody>
      </p:sp>
      <p:cxnSp>
        <p:nvCxnSpPr>
          <p:cNvPr id="360452" name="AutoShape 4">
            <a:extLst>
              <a:ext uri="{FF2B5EF4-FFF2-40B4-BE49-F238E27FC236}">
                <a16:creationId xmlns:a16="http://schemas.microsoft.com/office/drawing/2014/main" id="{61F683F8-2A2D-4331-9148-A6043059F6D6}"/>
              </a:ext>
            </a:extLst>
          </p:cNvPr>
          <p:cNvCxnSpPr>
            <a:cxnSpLocks noChangeShapeType="1"/>
            <a:stCxn id="360465" idx="2"/>
            <a:endCxn id="360466" idx="7"/>
          </p:cNvCxnSpPr>
          <p:nvPr/>
        </p:nvCxnSpPr>
        <p:spPr bwMode="auto">
          <a:xfrm flipH="1">
            <a:off x="2930525" y="3216275"/>
            <a:ext cx="871538" cy="477838"/>
          </a:xfrm>
          <a:prstGeom prst="straightConnector1">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60453" name="AutoShape 5">
            <a:extLst>
              <a:ext uri="{FF2B5EF4-FFF2-40B4-BE49-F238E27FC236}">
                <a16:creationId xmlns:a16="http://schemas.microsoft.com/office/drawing/2014/main" id="{9DCBB535-D67C-49BC-B675-7628C8D4382E}"/>
              </a:ext>
            </a:extLst>
          </p:cNvPr>
          <p:cNvCxnSpPr>
            <a:cxnSpLocks noChangeShapeType="1"/>
            <a:stCxn id="360465" idx="6"/>
            <a:endCxn id="360472" idx="7"/>
          </p:cNvCxnSpPr>
          <p:nvPr/>
        </p:nvCxnSpPr>
        <p:spPr bwMode="auto">
          <a:xfrm>
            <a:off x="4248150" y="3216275"/>
            <a:ext cx="893763" cy="549275"/>
          </a:xfrm>
          <a:prstGeom prst="straightConnector1">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60454" name="AutoShape 6">
            <a:extLst>
              <a:ext uri="{FF2B5EF4-FFF2-40B4-BE49-F238E27FC236}">
                <a16:creationId xmlns:a16="http://schemas.microsoft.com/office/drawing/2014/main" id="{69BF2C80-A68D-4F26-A702-149C5631462A}"/>
              </a:ext>
            </a:extLst>
          </p:cNvPr>
          <p:cNvCxnSpPr>
            <a:cxnSpLocks noChangeShapeType="1"/>
            <a:stCxn id="360466" idx="3"/>
            <a:endCxn id="360467" idx="0"/>
          </p:cNvCxnSpPr>
          <p:nvPr/>
        </p:nvCxnSpPr>
        <p:spPr bwMode="auto">
          <a:xfrm flipH="1">
            <a:off x="2178050" y="3965575"/>
            <a:ext cx="449263" cy="779463"/>
          </a:xfrm>
          <a:prstGeom prst="straightConnector1">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60455" name="AutoShape 7">
            <a:extLst>
              <a:ext uri="{FF2B5EF4-FFF2-40B4-BE49-F238E27FC236}">
                <a16:creationId xmlns:a16="http://schemas.microsoft.com/office/drawing/2014/main" id="{8424C256-D8F8-461B-BC3E-C75D93DDA714}"/>
              </a:ext>
            </a:extLst>
          </p:cNvPr>
          <p:cNvCxnSpPr>
            <a:cxnSpLocks noChangeShapeType="1"/>
            <a:stCxn id="360466" idx="5"/>
            <a:endCxn id="360468" idx="0"/>
          </p:cNvCxnSpPr>
          <p:nvPr/>
        </p:nvCxnSpPr>
        <p:spPr bwMode="auto">
          <a:xfrm>
            <a:off x="2930525" y="3965575"/>
            <a:ext cx="455613" cy="827088"/>
          </a:xfrm>
          <a:prstGeom prst="straightConnector1">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60456" name="AutoShape 8">
            <a:extLst>
              <a:ext uri="{FF2B5EF4-FFF2-40B4-BE49-F238E27FC236}">
                <a16:creationId xmlns:a16="http://schemas.microsoft.com/office/drawing/2014/main" id="{A9B3AFC2-25E7-4D0B-A156-3494AE36DD01}"/>
              </a:ext>
            </a:extLst>
          </p:cNvPr>
          <p:cNvCxnSpPr>
            <a:cxnSpLocks noChangeShapeType="1"/>
            <a:stCxn id="360467" idx="5"/>
            <a:endCxn id="360471" idx="0"/>
          </p:cNvCxnSpPr>
          <p:nvPr/>
        </p:nvCxnSpPr>
        <p:spPr bwMode="auto">
          <a:xfrm>
            <a:off x="2328863" y="5070475"/>
            <a:ext cx="96837" cy="708025"/>
          </a:xfrm>
          <a:prstGeom prst="straightConnector1">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60457" name="AutoShape 9">
            <a:extLst>
              <a:ext uri="{FF2B5EF4-FFF2-40B4-BE49-F238E27FC236}">
                <a16:creationId xmlns:a16="http://schemas.microsoft.com/office/drawing/2014/main" id="{72E11462-DF22-4168-B0B4-0B6BEBD349CC}"/>
              </a:ext>
            </a:extLst>
          </p:cNvPr>
          <p:cNvCxnSpPr>
            <a:cxnSpLocks noChangeShapeType="1"/>
            <a:stCxn id="360468" idx="3"/>
            <a:endCxn id="360469" idx="0"/>
          </p:cNvCxnSpPr>
          <p:nvPr/>
        </p:nvCxnSpPr>
        <p:spPr bwMode="auto">
          <a:xfrm flipH="1">
            <a:off x="3008313" y="5118100"/>
            <a:ext cx="225425" cy="671513"/>
          </a:xfrm>
          <a:prstGeom prst="straightConnector1">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60458" name="AutoShape 10">
            <a:extLst>
              <a:ext uri="{FF2B5EF4-FFF2-40B4-BE49-F238E27FC236}">
                <a16:creationId xmlns:a16="http://schemas.microsoft.com/office/drawing/2014/main" id="{FA3E8A0A-F26E-4802-A3D9-3882AABE698C}"/>
              </a:ext>
            </a:extLst>
          </p:cNvPr>
          <p:cNvCxnSpPr>
            <a:cxnSpLocks noChangeShapeType="1"/>
            <a:stCxn id="360468" idx="5"/>
            <a:endCxn id="360470" idx="0"/>
          </p:cNvCxnSpPr>
          <p:nvPr/>
        </p:nvCxnSpPr>
        <p:spPr bwMode="auto">
          <a:xfrm>
            <a:off x="3536950" y="5118100"/>
            <a:ext cx="130175" cy="660400"/>
          </a:xfrm>
          <a:prstGeom prst="straightConnector1">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60459" name="AutoShape 11">
            <a:extLst>
              <a:ext uri="{FF2B5EF4-FFF2-40B4-BE49-F238E27FC236}">
                <a16:creationId xmlns:a16="http://schemas.microsoft.com/office/drawing/2014/main" id="{AF5C2A1A-E4AB-4F8C-A202-62A01A1B7257}"/>
              </a:ext>
            </a:extLst>
          </p:cNvPr>
          <p:cNvCxnSpPr>
            <a:cxnSpLocks noChangeShapeType="1"/>
            <a:stCxn id="360467" idx="3"/>
            <a:endCxn id="360478" idx="0"/>
          </p:cNvCxnSpPr>
          <p:nvPr/>
        </p:nvCxnSpPr>
        <p:spPr bwMode="auto">
          <a:xfrm flipH="1">
            <a:off x="1816100" y="5070475"/>
            <a:ext cx="209550" cy="715963"/>
          </a:xfrm>
          <a:prstGeom prst="straightConnector1">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60460" name="AutoShape 12">
            <a:extLst>
              <a:ext uri="{FF2B5EF4-FFF2-40B4-BE49-F238E27FC236}">
                <a16:creationId xmlns:a16="http://schemas.microsoft.com/office/drawing/2014/main" id="{98E6A4CA-AF15-482C-BFDC-DDC798D0B82C}"/>
              </a:ext>
            </a:extLst>
          </p:cNvPr>
          <p:cNvCxnSpPr>
            <a:cxnSpLocks noChangeShapeType="1"/>
            <a:stCxn id="360472" idx="3"/>
            <a:endCxn id="360473" idx="0"/>
          </p:cNvCxnSpPr>
          <p:nvPr/>
        </p:nvCxnSpPr>
        <p:spPr bwMode="auto">
          <a:xfrm>
            <a:off x="5446713" y="4038600"/>
            <a:ext cx="457200" cy="754063"/>
          </a:xfrm>
          <a:prstGeom prst="straightConnector1">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60461" name="AutoShape 13">
            <a:extLst>
              <a:ext uri="{FF2B5EF4-FFF2-40B4-BE49-F238E27FC236}">
                <a16:creationId xmlns:a16="http://schemas.microsoft.com/office/drawing/2014/main" id="{55FC8BCE-B78B-42EF-8006-4A597A14A040}"/>
              </a:ext>
            </a:extLst>
          </p:cNvPr>
          <p:cNvCxnSpPr>
            <a:cxnSpLocks noChangeShapeType="1"/>
            <a:stCxn id="360472" idx="5"/>
            <a:endCxn id="360474" idx="0"/>
          </p:cNvCxnSpPr>
          <p:nvPr/>
        </p:nvCxnSpPr>
        <p:spPr bwMode="auto">
          <a:xfrm flipH="1">
            <a:off x="4635500" y="4038600"/>
            <a:ext cx="506413" cy="754063"/>
          </a:xfrm>
          <a:prstGeom prst="straightConnector1">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60462" name="AutoShape 14">
            <a:extLst>
              <a:ext uri="{FF2B5EF4-FFF2-40B4-BE49-F238E27FC236}">
                <a16:creationId xmlns:a16="http://schemas.microsoft.com/office/drawing/2014/main" id="{9AE20927-4A04-4401-B323-3BE1B8C5BBF8}"/>
              </a:ext>
            </a:extLst>
          </p:cNvPr>
          <p:cNvCxnSpPr>
            <a:cxnSpLocks noChangeShapeType="1"/>
            <a:stCxn id="360473" idx="5"/>
            <a:endCxn id="360475" idx="0"/>
          </p:cNvCxnSpPr>
          <p:nvPr/>
        </p:nvCxnSpPr>
        <p:spPr bwMode="auto">
          <a:xfrm flipH="1">
            <a:off x="5599113" y="5118100"/>
            <a:ext cx="152400" cy="681038"/>
          </a:xfrm>
          <a:prstGeom prst="straightConnector1">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60463" name="AutoShape 15">
            <a:extLst>
              <a:ext uri="{FF2B5EF4-FFF2-40B4-BE49-F238E27FC236}">
                <a16:creationId xmlns:a16="http://schemas.microsoft.com/office/drawing/2014/main" id="{161CB58C-AE65-4E21-905E-3EC9CC830404}"/>
              </a:ext>
            </a:extLst>
          </p:cNvPr>
          <p:cNvCxnSpPr>
            <a:cxnSpLocks noChangeShapeType="1"/>
            <a:stCxn id="360474" idx="3"/>
            <a:endCxn id="360477" idx="0"/>
          </p:cNvCxnSpPr>
          <p:nvPr/>
        </p:nvCxnSpPr>
        <p:spPr bwMode="auto">
          <a:xfrm>
            <a:off x="4787900" y="5118100"/>
            <a:ext cx="125413" cy="681038"/>
          </a:xfrm>
          <a:prstGeom prst="straightConnector1">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60464" name="AutoShape 16">
            <a:extLst>
              <a:ext uri="{FF2B5EF4-FFF2-40B4-BE49-F238E27FC236}">
                <a16:creationId xmlns:a16="http://schemas.microsoft.com/office/drawing/2014/main" id="{E5AC8EC5-73E0-4B39-9B3E-47B993FDD626}"/>
              </a:ext>
            </a:extLst>
          </p:cNvPr>
          <p:cNvCxnSpPr>
            <a:cxnSpLocks noChangeShapeType="1"/>
            <a:stCxn id="360474" idx="5"/>
            <a:endCxn id="360476" idx="0"/>
          </p:cNvCxnSpPr>
          <p:nvPr/>
        </p:nvCxnSpPr>
        <p:spPr bwMode="auto">
          <a:xfrm flipH="1">
            <a:off x="4303713" y="5118100"/>
            <a:ext cx="179387" cy="669925"/>
          </a:xfrm>
          <a:prstGeom prst="straightConnector1">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60465" name="Oval 17">
            <a:extLst>
              <a:ext uri="{FF2B5EF4-FFF2-40B4-BE49-F238E27FC236}">
                <a16:creationId xmlns:a16="http://schemas.microsoft.com/office/drawing/2014/main" id="{75B03687-B4C5-4008-B666-D4B793408FCA}"/>
              </a:ext>
            </a:extLst>
          </p:cNvPr>
          <p:cNvSpPr>
            <a:spLocks noChangeAspect="1" noChangeArrowheads="1"/>
          </p:cNvSpPr>
          <p:nvPr/>
        </p:nvSpPr>
        <p:spPr bwMode="auto">
          <a:xfrm>
            <a:off x="3810000" y="3033713"/>
            <a:ext cx="430213" cy="363537"/>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0" lang="en-US" altLang="en-US" sz="1600" b="1">
                <a:latin typeface="Courier New" panose="02070309020205020404" pitchFamily="49" charset="0"/>
              </a:rPr>
              <a:t>06</a:t>
            </a:r>
            <a:endParaRPr kumimoji="0" lang="en-US" altLang="en-US" sz="1600"/>
          </a:p>
        </p:txBody>
      </p:sp>
      <p:sp>
        <p:nvSpPr>
          <p:cNvPr id="360466" name="Oval 18">
            <a:extLst>
              <a:ext uri="{FF2B5EF4-FFF2-40B4-BE49-F238E27FC236}">
                <a16:creationId xmlns:a16="http://schemas.microsoft.com/office/drawing/2014/main" id="{B3F479D6-041B-4631-AA55-AA1BB4F80676}"/>
              </a:ext>
            </a:extLst>
          </p:cNvPr>
          <p:cNvSpPr>
            <a:spLocks noChangeAspect="1" noChangeArrowheads="1"/>
          </p:cNvSpPr>
          <p:nvPr/>
        </p:nvSpPr>
        <p:spPr bwMode="auto">
          <a:xfrm>
            <a:off x="2563813" y="3648075"/>
            <a:ext cx="430212" cy="3635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0" lang="en-US" altLang="en-US" sz="1600" b="1">
                <a:latin typeface="Courier New" panose="02070309020205020404" pitchFamily="49" charset="0"/>
              </a:rPr>
              <a:t>14</a:t>
            </a:r>
            <a:endParaRPr kumimoji="0" lang="en-US" altLang="en-US" sz="1600"/>
          </a:p>
        </p:txBody>
      </p:sp>
      <p:sp>
        <p:nvSpPr>
          <p:cNvPr id="360467" name="Oval 19">
            <a:extLst>
              <a:ext uri="{FF2B5EF4-FFF2-40B4-BE49-F238E27FC236}">
                <a16:creationId xmlns:a16="http://schemas.microsoft.com/office/drawing/2014/main" id="{64D40240-0B8C-42B8-91F0-BDCA017373FC}"/>
              </a:ext>
            </a:extLst>
          </p:cNvPr>
          <p:cNvSpPr>
            <a:spLocks noChangeAspect="1" noChangeArrowheads="1"/>
          </p:cNvSpPr>
          <p:nvPr/>
        </p:nvSpPr>
        <p:spPr bwMode="auto">
          <a:xfrm>
            <a:off x="1962150" y="4752975"/>
            <a:ext cx="430213" cy="3635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0" lang="en-US" altLang="en-US" sz="1600" b="1">
                <a:latin typeface="Courier New" panose="02070309020205020404" pitchFamily="49" charset="0"/>
              </a:rPr>
              <a:t>78</a:t>
            </a:r>
            <a:endParaRPr kumimoji="0" lang="en-US" altLang="en-US" sz="1600"/>
          </a:p>
        </p:txBody>
      </p:sp>
      <p:sp>
        <p:nvSpPr>
          <p:cNvPr id="360468" name="Oval 20">
            <a:extLst>
              <a:ext uri="{FF2B5EF4-FFF2-40B4-BE49-F238E27FC236}">
                <a16:creationId xmlns:a16="http://schemas.microsoft.com/office/drawing/2014/main" id="{6CA81A77-5476-42AF-8DCE-D09BCE98F711}"/>
              </a:ext>
            </a:extLst>
          </p:cNvPr>
          <p:cNvSpPr>
            <a:spLocks noChangeAspect="1" noChangeArrowheads="1"/>
          </p:cNvSpPr>
          <p:nvPr/>
        </p:nvSpPr>
        <p:spPr bwMode="auto">
          <a:xfrm>
            <a:off x="3170238" y="4800600"/>
            <a:ext cx="430212" cy="3635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0" lang="en-US" altLang="en-US" sz="1600" b="1">
                <a:latin typeface="Courier New" panose="02070309020205020404" pitchFamily="49" charset="0"/>
              </a:rPr>
              <a:t>18</a:t>
            </a:r>
            <a:endParaRPr kumimoji="0" lang="en-US" altLang="en-US" sz="1600"/>
          </a:p>
        </p:txBody>
      </p:sp>
      <p:sp>
        <p:nvSpPr>
          <p:cNvPr id="360469" name="Oval 21">
            <a:extLst>
              <a:ext uri="{FF2B5EF4-FFF2-40B4-BE49-F238E27FC236}">
                <a16:creationId xmlns:a16="http://schemas.microsoft.com/office/drawing/2014/main" id="{D0684DA5-90CA-4A34-81EE-45EF4F68A68B}"/>
              </a:ext>
            </a:extLst>
          </p:cNvPr>
          <p:cNvSpPr>
            <a:spLocks noChangeAspect="1" noChangeArrowheads="1"/>
          </p:cNvSpPr>
          <p:nvPr/>
        </p:nvSpPr>
        <p:spPr bwMode="auto">
          <a:xfrm>
            <a:off x="2792413" y="5797550"/>
            <a:ext cx="430212" cy="3635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0" lang="en-US" altLang="en-US" sz="1600" b="1">
                <a:latin typeface="Courier New" panose="02070309020205020404" pitchFamily="49" charset="0"/>
              </a:rPr>
              <a:t>81</a:t>
            </a:r>
            <a:endParaRPr kumimoji="0" lang="en-US" altLang="en-US" sz="1600"/>
          </a:p>
        </p:txBody>
      </p:sp>
      <p:sp>
        <p:nvSpPr>
          <p:cNvPr id="360470" name="Oval 22">
            <a:extLst>
              <a:ext uri="{FF2B5EF4-FFF2-40B4-BE49-F238E27FC236}">
                <a16:creationId xmlns:a16="http://schemas.microsoft.com/office/drawing/2014/main" id="{8F259C87-A58F-43A4-B151-2BB161E5250D}"/>
              </a:ext>
            </a:extLst>
          </p:cNvPr>
          <p:cNvSpPr>
            <a:spLocks noChangeAspect="1" noChangeArrowheads="1"/>
          </p:cNvSpPr>
          <p:nvPr/>
        </p:nvSpPr>
        <p:spPr bwMode="auto">
          <a:xfrm>
            <a:off x="3451225" y="5786438"/>
            <a:ext cx="430213" cy="363537"/>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0" lang="en-US" altLang="en-US" sz="1600" b="1">
                <a:latin typeface="Courier New" panose="02070309020205020404" pitchFamily="49" charset="0"/>
              </a:rPr>
              <a:t>77</a:t>
            </a:r>
            <a:endParaRPr kumimoji="0" lang="en-US" altLang="en-US" sz="1600"/>
          </a:p>
        </p:txBody>
      </p:sp>
      <p:sp>
        <p:nvSpPr>
          <p:cNvPr id="360471" name="Oval 23">
            <a:extLst>
              <a:ext uri="{FF2B5EF4-FFF2-40B4-BE49-F238E27FC236}">
                <a16:creationId xmlns:a16="http://schemas.microsoft.com/office/drawing/2014/main" id="{C7E8712D-1F01-4906-8FBB-87D6F4E87651}"/>
              </a:ext>
            </a:extLst>
          </p:cNvPr>
          <p:cNvSpPr>
            <a:spLocks noChangeAspect="1" noChangeArrowheads="1"/>
          </p:cNvSpPr>
          <p:nvPr/>
        </p:nvSpPr>
        <p:spPr bwMode="auto">
          <a:xfrm>
            <a:off x="2209800" y="5786438"/>
            <a:ext cx="430213" cy="363537"/>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0" lang="en-US" altLang="en-US" sz="1600" b="1">
                <a:latin typeface="Courier New" panose="02070309020205020404" pitchFamily="49" charset="0"/>
              </a:rPr>
              <a:t>91</a:t>
            </a:r>
            <a:endParaRPr kumimoji="0" lang="en-US" altLang="en-US" sz="1600"/>
          </a:p>
        </p:txBody>
      </p:sp>
      <p:sp>
        <p:nvSpPr>
          <p:cNvPr id="360472" name="Oval 24">
            <a:extLst>
              <a:ext uri="{FF2B5EF4-FFF2-40B4-BE49-F238E27FC236}">
                <a16:creationId xmlns:a16="http://schemas.microsoft.com/office/drawing/2014/main" id="{1308D23C-9410-4055-A469-4F535A718912}"/>
              </a:ext>
            </a:extLst>
          </p:cNvPr>
          <p:cNvSpPr>
            <a:spLocks noChangeAspect="1" noChangeArrowheads="1"/>
          </p:cNvSpPr>
          <p:nvPr/>
        </p:nvSpPr>
        <p:spPr bwMode="auto">
          <a:xfrm flipH="1">
            <a:off x="5078413" y="3721100"/>
            <a:ext cx="430212" cy="363538"/>
          </a:xfrm>
          <a:prstGeom prst="ellipse">
            <a:avLst/>
          </a:prstGeom>
          <a:solidFill>
            <a:schemeClr val="accent1"/>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0" lang="en-US" altLang="en-US" sz="1600" b="1">
                <a:solidFill>
                  <a:schemeClr val="bg1"/>
                </a:solidFill>
                <a:latin typeface="Courier New" panose="02070309020205020404" pitchFamily="49" charset="0"/>
              </a:rPr>
              <a:t>42</a:t>
            </a:r>
            <a:endParaRPr kumimoji="0" lang="en-US" altLang="en-US" sz="1600">
              <a:solidFill>
                <a:schemeClr val="bg1"/>
              </a:solidFill>
            </a:endParaRPr>
          </a:p>
        </p:txBody>
      </p:sp>
      <p:sp>
        <p:nvSpPr>
          <p:cNvPr id="360473" name="Oval 25">
            <a:extLst>
              <a:ext uri="{FF2B5EF4-FFF2-40B4-BE49-F238E27FC236}">
                <a16:creationId xmlns:a16="http://schemas.microsoft.com/office/drawing/2014/main" id="{B9F92C93-B85D-45AE-AD76-EA0B437E5AC5}"/>
              </a:ext>
            </a:extLst>
          </p:cNvPr>
          <p:cNvSpPr>
            <a:spLocks noChangeAspect="1" noChangeArrowheads="1"/>
          </p:cNvSpPr>
          <p:nvPr/>
        </p:nvSpPr>
        <p:spPr bwMode="auto">
          <a:xfrm flipH="1">
            <a:off x="5688013" y="4800600"/>
            <a:ext cx="430212" cy="363538"/>
          </a:xfrm>
          <a:prstGeom prst="ellipse">
            <a:avLst/>
          </a:prstGeom>
          <a:solidFill>
            <a:schemeClr val="accent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0" lang="en-US" altLang="en-US" sz="1600" b="1">
                <a:latin typeface="Courier New" panose="02070309020205020404" pitchFamily="49" charset="0"/>
              </a:rPr>
              <a:t>45</a:t>
            </a:r>
            <a:endParaRPr kumimoji="0" lang="en-US" altLang="en-US" sz="1600">
              <a:solidFill>
                <a:schemeClr val="bg1"/>
              </a:solidFill>
            </a:endParaRPr>
          </a:p>
        </p:txBody>
      </p:sp>
      <p:sp>
        <p:nvSpPr>
          <p:cNvPr id="360474" name="Oval 26">
            <a:extLst>
              <a:ext uri="{FF2B5EF4-FFF2-40B4-BE49-F238E27FC236}">
                <a16:creationId xmlns:a16="http://schemas.microsoft.com/office/drawing/2014/main" id="{C4273417-9F95-430C-8908-C6D143246A7F}"/>
              </a:ext>
            </a:extLst>
          </p:cNvPr>
          <p:cNvSpPr>
            <a:spLocks noChangeAspect="1" noChangeArrowheads="1"/>
          </p:cNvSpPr>
          <p:nvPr/>
        </p:nvSpPr>
        <p:spPr bwMode="auto">
          <a:xfrm flipH="1">
            <a:off x="4419600" y="4800600"/>
            <a:ext cx="430213" cy="3635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0" lang="en-US" altLang="en-US" sz="1600" b="1">
                <a:latin typeface="Courier New" panose="02070309020205020404" pitchFamily="49" charset="0"/>
              </a:rPr>
              <a:t>47</a:t>
            </a:r>
            <a:endParaRPr kumimoji="0" lang="en-US" altLang="en-US" sz="1600"/>
          </a:p>
        </p:txBody>
      </p:sp>
      <p:sp>
        <p:nvSpPr>
          <p:cNvPr id="360475" name="Oval 27">
            <a:extLst>
              <a:ext uri="{FF2B5EF4-FFF2-40B4-BE49-F238E27FC236}">
                <a16:creationId xmlns:a16="http://schemas.microsoft.com/office/drawing/2014/main" id="{AD886652-50C2-4057-94CE-525CFCD2EF40}"/>
              </a:ext>
            </a:extLst>
          </p:cNvPr>
          <p:cNvSpPr>
            <a:spLocks noChangeAspect="1" noChangeArrowheads="1"/>
          </p:cNvSpPr>
          <p:nvPr/>
        </p:nvSpPr>
        <p:spPr bwMode="auto">
          <a:xfrm flipH="1">
            <a:off x="5383213" y="5807075"/>
            <a:ext cx="430212" cy="3635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0" lang="en-US" altLang="en-US" sz="1600" b="1">
                <a:latin typeface="Courier New" panose="02070309020205020404" pitchFamily="49" charset="0"/>
              </a:rPr>
              <a:t>64</a:t>
            </a:r>
            <a:endParaRPr kumimoji="0" lang="en-US" altLang="en-US" sz="1600"/>
          </a:p>
        </p:txBody>
      </p:sp>
      <p:sp>
        <p:nvSpPr>
          <p:cNvPr id="360476" name="Oval 28">
            <a:extLst>
              <a:ext uri="{FF2B5EF4-FFF2-40B4-BE49-F238E27FC236}">
                <a16:creationId xmlns:a16="http://schemas.microsoft.com/office/drawing/2014/main" id="{4BC57324-E454-4E7C-BFF1-323C7BFCAEFB}"/>
              </a:ext>
            </a:extLst>
          </p:cNvPr>
          <p:cNvSpPr>
            <a:spLocks noChangeAspect="1" noChangeArrowheads="1"/>
          </p:cNvSpPr>
          <p:nvPr/>
        </p:nvSpPr>
        <p:spPr bwMode="auto">
          <a:xfrm flipH="1">
            <a:off x="4087813" y="5795963"/>
            <a:ext cx="430212" cy="363537"/>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0" lang="en-US" altLang="en-US" sz="1600" b="1">
                <a:latin typeface="Courier New" panose="02070309020205020404" pitchFamily="49" charset="0"/>
              </a:rPr>
              <a:t>84</a:t>
            </a:r>
            <a:endParaRPr kumimoji="0" lang="en-US" altLang="en-US" sz="1600"/>
          </a:p>
        </p:txBody>
      </p:sp>
      <p:sp>
        <p:nvSpPr>
          <p:cNvPr id="360477" name="Oval 29">
            <a:extLst>
              <a:ext uri="{FF2B5EF4-FFF2-40B4-BE49-F238E27FC236}">
                <a16:creationId xmlns:a16="http://schemas.microsoft.com/office/drawing/2014/main" id="{4C33B233-B3A0-4439-B56D-9B446A01DEAD}"/>
              </a:ext>
            </a:extLst>
          </p:cNvPr>
          <p:cNvSpPr>
            <a:spLocks noChangeAspect="1" noChangeArrowheads="1"/>
          </p:cNvSpPr>
          <p:nvPr/>
        </p:nvSpPr>
        <p:spPr bwMode="auto">
          <a:xfrm flipH="1">
            <a:off x="4697413" y="5807075"/>
            <a:ext cx="430212" cy="3635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0" lang="en-US" altLang="en-US" sz="1600" b="1">
                <a:latin typeface="Courier New" panose="02070309020205020404" pitchFamily="49" charset="0"/>
              </a:rPr>
              <a:t>99</a:t>
            </a:r>
            <a:endParaRPr kumimoji="0" lang="en-US" altLang="en-US" sz="1600"/>
          </a:p>
        </p:txBody>
      </p:sp>
      <p:sp>
        <p:nvSpPr>
          <p:cNvPr id="360478" name="Oval 30">
            <a:extLst>
              <a:ext uri="{FF2B5EF4-FFF2-40B4-BE49-F238E27FC236}">
                <a16:creationId xmlns:a16="http://schemas.microsoft.com/office/drawing/2014/main" id="{309BFBB5-EEFA-4BA4-BBD1-673CEE5EC826}"/>
              </a:ext>
            </a:extLst>
          </p:cNvPr>
          <p:cNvSpPr>
            <a:spLocks noChangeAspect="1" noChangeArrowheads="1"/>
          </p:cNvSpPr>
          <p:nvPr/>
        </p:nvSpPr>
        <p:spPr bwMode="auto">
          <a:xfrm>
            <a:off x="1600200" y="5794375"/>
            <a:ext cx="430213" cy="3635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0" lang="en-US" altLang="en-US" sz="1600" b="1">
                <a:latin typeface="Courier New" panose="02070309020205020404" pitchFamily="49" charset="0"/>
              </a:rPr>
              <a:t>83</a:t>
            </a:r>
            <a:endParaRPr kumimoji="0" lang="en-US" altLang="en-US" sz="1600"/>
          </a:p>
        </p:txBody>
      </p:sp>
      <p:cxnSp>
        <p:nvCxnSpPr>
          <p:cNvPr id="360479" name="AutoShape 31">
            <a:extLst>
              <a:ext uri="{FF2B5EF4-FFF2-40B4-BE49-F238E27FC236}">
                <a16:creationId xmlns:a16="http://schemas.microsoft.com/office/drawing/2014/main" id="{8685F0A8-A11A-4E29-BD87-50A66F84B366}"/>
              </a:ext>
            </a:extLst>
          </p:cNvPr>
          <p:cNvCxnSpPr>
            <a:cxnSpLocks noChangeShapeType="1"/>
            <a:stCxn id="360473" idx="3"/>
            <a:endCxn id="360480" idx="0"/>
          </p:cNvCxnSpPr>
          <p:nvPr/>
        </p:nvCxnSpPr>
        <p:spPr bwMode="auto">
          <a:xfrm>
            <a:off x="6056313" y="5118100"/>
            <a:ext cx="130175" cy="682625"/>
          </a:xfrm>
          <a:prstGeom prst="straightConnector1">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60480" name="Oval 32">
            <a:extLst>
              <a:ext uri="{FF2B5EF4-FFF2-40B4-BE49-F238E27FC236}">
                <a16:creationId xmlns:a16="http://schemas.microsoft.com/office/drawing/2014/main" id="{237BA789-7BFB-4059-BD58-18103B5005B6}"/>
              </a:ext>
            </a:extLst>
          </p:cNvPr>
          <p:cNvSpPr>
            <a:spLocks noChangeAspect="1" noChangeArrowheads="1"/>
          </p:cNvSpPr>
          <p:nvPr/>
        </p:nvSpPr>
        <p:spPr bwMode="auto">
          <a:xfrm flipH="1">
            <a:off x="5970588" y="5808663"/>
            <a:ext cx="430212" cy="363537"/>
          </a:xfrm>
          <a:prstGeom prst="ellipse">
            <a:avLst/>
          </a:prstGeom>
          <a:solidFill>
            <a:schemeClr val="accent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0" lang="en-US" altLang="en-US" sz="1600" b="1">
                <a:latin typeface="Courier New" panose="02070309020205020404" pitchFamily="49" charset="0"/>
              </a:rPr>
              <a:t>53</a:t>
            </a:r>
            <a:endParaRPr kumimoji="0" lang="en-US" altLang="en-US" sz="1600"/>
          </a:p>
        </p:txBody>
      </p:sp>
      <p:sp>
        <p:nvSpPr>
          <p:cNvPr id="35" name="Rectangle 95">
            <a:extLst>
              <a:ext uri="{FF2B5EF4-FFF2-40B4-BE49-F238E27FC236}">
                <a16:creationId xmlns:a16="http://schemas.microsoft.com/office/drawing/2014/main" id="{22286E6B-4C2D-4299-994B-23B253D2DBE5}"/>
              </a:ext>
            </a:extLst>
          </p:cNvPr>
          <p:cNvSpPr>
            <a:spLocks noChangeArrowheads="1"/>
          </p:cNvSpPr>
          <p:nvPr/>
        </p:nvSpPr>
        <p:spPr bwMode="auto">
          <a:xfrm>
            <a:off x="4927759" y="3045271"/>
            <a:ext cx="2195512" cy="398461"/>
          </a:xfrm>
          <a:prstGeom prst="rect">
            <a:avLst/>
          </a:prstGeom>
          <a:solidFill>
            <a:schemeClr val="accent2"/>
          </a:solidFill>
          <a:ln w="158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b="1" dirty="0"/>
              <a:t>swap with parent</a:t>
            </a:r>
          </a:p>
        </p:txBody>
      </p:sp>
    </p:spTree>
    <p:extLst>
      <p:ext uri="{BB962C8B-B14F-4D97-AF65-F5344CB8AC3E}">
        <p14:creationId xmlns:p14="http://schemas.microsoft.com/office/powerpoint/2010/main" val="28213169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Slide Number Placeholder 3">
            <a:extLst>
              <a:ext uri="{FF2B5EF4-FFF2-40B4-BE49-F238E27FC236}">
                <a16:creationId xmlns:a16="http://schemas.microsoft.com/office/drawing/2014/main" id="{45344313-9636-4E63-8425-8594BD160096}"/>
              </a:ext>
            </a:extLst>
          </p:cNvPr>
          <p:cNvSpPr>
            <a:spLocks noGrp="1"/>
          </p:cNvSpPr>
          <p:nvPr>
            <p:ph type="sldNum" sz="quarter" idx="10"/>
          </p:nvPr>
        </p:nvSpPr>
        <p:spPr/>
        <p:txBody>
          <a:bodyPr/>
          <a:lstStyle/>
          <a:p>
            <a:fld id="{FB476851-CDE8-46E8-AE6C-E6D80CED9EB8}" type="slidenum">
              <a:rPr lang="en-US" altLang="en-US"/>
              <a:pPr/>
              <a:t>11</a:t>
            </a:fld>
            <a:endParaRPr lang="en-US" altLang="en-US" sz="1400"/>
          </a:p>
        </p:txBody>
      </p:sp>
      <p:sp>
        <p:nvSpPr>
          <p:cNvPr id="364546" name="Rectangle 2">
            <a:extLst>
              <a:ext uri="{FF2B5EF4-FFF2-40B4-BE49-F238E27FC236}">
                <a16:creationId xmlns:a16="http://schemas.microsoft.com/office/drawing/2014/main" id="{B7AE9289-2848-4015-BADE-D4E1F41F6A60}"/>
              </a:ext>
            </a:extLst>
          </p:cNvPr>
          <p:cNvSpPr>
            <a:spLocks noGrp="1" noChangeArrowheads="1"/>
          </p:cNvSpPr>
          <p:nvPr>
            <p:ph type="title"/>
          </p:nvPr>
        </p:nvSpPr>
        <p:spPr/>
        <p:txBody>
          <a:bodyPr/>
          <a:lstStyle/>
          <a:p>
            <a:r>
              <a:rPr lang="en-US" altLang="en-US"/>
              <a:t>Binary Heap:  Decrease Key</a:t>
            </a:r>
          </a:p>
        </p:txBody>
      </p:sp>
      <p:sp>
        <p:nvSpPr>
          <p:cNvPr id="364547" name="Rectangle 3">
            <a:extLst>
              <a:ext uri="{FF2B5EF4-FFF2-40B4-BE49-F238E27FC236}">
                <a16:creationId xmlns:a16="http://schemas.microsoft.com/office/drawing/2014/main" id="{084DF24F-F96C-4504-80AB-CBF61A90ED7D}"/>
              </a:ext>
            </a:extLst>
          </p:cNvPr>
          <p:cNvSpPr>
            <a:spLocks noGrp="1" noChangeArrowheads="1"/>
          </p:cNvSpPr>
          <p:nvPr>
            <p:ph type="body" idx="1"/>
          </p:nvPr>
        </p:nvSpPr>
        <p:spPr>
          <a:xfrm>
            <a:off x="457200" y="1600201"/>
            <a:ext cx="8229600" cy="1377950"/>
          </a:xfrm>
        </p:spPr>
        <p:txBody>
          <a:bodyPr>
            <a:normAutofit fontScale="92500" lnSpcReduction="10000"/>
          </a:bodyPr>
          <a:lstStyle/>
          <a:p>
            <a:r>
              <a:rPr lang="en-US" altLang="en-US" dirty="0"/>
              <a:t>Decrease key of element x to k.</a:t>
            </a:r>
          </a:p>
          <a:p>
            <a:pPr lvl="1"/>
            <a:r>
              <a:rPr lang="en-US" altLang="en-US" dirty="0"/>
              <a:t>Bubble up until it's heap ordered.</a:t>
            </a:r>
          </a:p>
          <a:p>
            <a:pPr lvl="1"/>
            <a:r>
              <a:rPr lang="en-US" altLang="en-US" dirty="0">
                <a:solidFill>
                  <a:schemeClr val="hlink"/>
                </a:solidFill>
              </a:rPr>
              <a:t>O(log N) operations.</a:t>
            </a:r>
          </a:p>
        </p:txBody>
      </p:sp>
      <p:cxnSp>
        <p:nvCxnSpPr>
          <p:cNvPr id="364606" name="AutoShape 62">
            <a:extLst>
              <a:ext uri="{FF2B5EF4-FFF2-40B4-BE49-F238E27FC236}">
                <a16:creationId xmlns:a16="http://schemas.microsoft.com/office/drawing/2014/main" id="{9D7470C2-DAA9-47CC-A426-F01D97C9E5D9}"/>
              </a:ext>
            </a:extLst>
          </p:cNvPr>
          <p:cNvCxnSpPr>
            <a:cxnSpLocks noChangeShapeType="1"/>
            <a:stCxn id="364619" idx="2"/>
            <a:endCxn id="364620" idx="7"/>
          </p:cNvCxnSpPr>
          <p:nvPr/>
        </p:nvCxnSpPr>
        <p:spPr bwMode="auto">
          <a:xfrm flipH="1">
            <a:off x="2930525" y="3216275"/>
            <a:ext cx="871538" cy="477838"/>
          </a:xfrm>
          <a:prstGeom prst="straightConnector1">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64607" name="AutoShape 63">
            <a:extLst>
              <a:ext uri="{FF2B5EF4-FFF2-40B4-BE49-F238E27FC236}">
                <a16:creationId xmlns:a16="http://schemas.microsoft.com/office/drawing/2014/main" id="{AE332F73-97D1-4786-8FEB-38DF4D6BD43B}"/>
              </a:ext>
            </a:extLst>
          </p:cNvPr>
          <p:cNvCxnSpPr>
            <a:cxnSpLocks noChangeShapeType="1"/>
            <a:stCxn id="364619" idx="6"/>
            <a:endCxn id="364626" idx="7"/>
          </p:cNvCxnSpPr>
          <p:nvPr/>
        </p:nvCxnSpPr>
        <p:spPr bwMode="auto">
          <a:xfrm>
            <a:off x="4248150" y="3216275"/>
            <a:ext cx="893763" cy="549275"/>
          </a:xfrm>
          <a:prstGeom prst="straightConnector1">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64608" name="AutoShape 64">
            <a:extLst>
              <a:ext uri="{FF2B5EF4-FFF2-40B4-BE49-F238E27FC236}">
                <a16:creationId xmlns:a16="http://schemas.microsoft.com/office/drawing/2014/main" id="{FFE75CFB-DDA6-49E1-9F61-8154EDFB9253}"/>
              </a:ext>
            </a:extLst>
          </p:cNvPr>
          <p:cNvCxnSpPr>
            <a:cxnSpLocks noChangeShapeType="1"/>
            <a:stCxn id="364620" idx="3"/>
            <a:endCxn id="364621" idx="0"/>
          </p:cNvCxnSpPr>
          <p:nvPr/>
        </p:nvCxnSpPr>
        <p:spPr bwMode="auto">
          <a:xfrm flipH="1">
            <a:off x="2178050" y="3965575"/>
            <a:ext cx="449263" cy="779463"/>
          </a:xfrm>
          <a:prstGeom prst="straightConnector1">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64609" name="AutoShape 65">
            <a:extLst>
              <a:ext uri="{FF2B5EF4-FFF2-40B4-BE49-F238E27FC236}">
                <a16:creationId xmlns:a16="http://schemas.microsoft.com/office/drawing/2014/main" id="{A6819F1F-C47A-4577-BB18-3B13C8697297}"/>
              </a:ext>
            </a:extLst>
          </p:cNvPr>
          <p:cNvCxnSpPr>
            <a:cxnSpLocks noChangeShapeType="1"/>
            <a:stCxn id="364620" idx="5"/>
            <a:endCxn id="364622" idx="0"/>
          </p:cNvCxnSpPr>
          <p:nvPr/>
        </p:nvCxnSpPr>
        <p:spPr bwMode="auto">
          <a:xfrm>
            <a:off x="2930525" y="3965575"/>
            <a:ext cx="455613" cy="827088"/>
          </a:xfrm>
          <a:prstGeom prst="straightConnector1">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64610" name="AutoShape 66">
            <a:extLst>
              <a:ext uri="{FF2B5EF4-FFF2-40B4-BE49-F238E27FC236}">
                <a16:creationId xmlns:a16="http://schemas.microsoft.com/office/drawing/2014/main" id="{3D02C8E1-6378-44DF-B57C-62235E9B5E39}"/>
              </a:ext>
            </a:extLst>
          </p:cNvPr>
          <p:cNvCxnSpPr>
            <a:cxnSpLocks noChangeShapeType="1"/>
            <a:stCxn id="364621" idx="5"/>
            <a:endCxn id="364625" idx="0"/>
          </p:cNvCxnSpPr>
          <p:nvPr/>
        </p:nvCxnSpPr>
        <p:spPr bwMode="auto">
          <a:xfrm>
            <a:off x="2328863" y="5070475"/>
            <a:ext cx="96837" cy="708025"/>
          </a:xfrm>
          <a:prstGeom prst="straightConnector1">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64611" name="AutoShape 67">
            <a:extLst>
              <a:ext uri="{FF2B5EF4-FFF2-40B4-BE49-F238E27FC236}">
                <a16:creationId xmlns:a16="http://schemas.microsoft.com/office/drawing/2014/main" id="{7A5CDD6C-4733-41A8-8D8C-79B14A1FC688}"/>
              </a:ext>
            </a:extLst>
          </p:cNvPr>
          <p:cNvCxnSpPr>
            <a:cxnSpLocks noChangeShapeType="1"/>
            <a:stCxn id="364622" idx="3"/>
            <a:endCxn id="364623" idx="0"/>
          </p:cNvCxnSpPr>
          <p:nvPr/>
        </p:nvCxnSpPr>
        <p:spPr bwMode="auto">
          <a:xfrm flipH="1">
            <a:off x="3008313" y="5118100"/>
            <a:ext cx="225425" cy="671513"/>
          </a:xfrm>
          <a:prstGeom prst="straightConnector1">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64612" name="AutoShape 68">
            <a:extLst>
              <a:ext uri="{FF2B5EF4-FFF2-40B4-BE49-F238E27FC236}">
                <a16:creationId xmlns:a16="http://schemas.microsoft.com/office/drawing/2014/main" id="{CA54BA49-7EE8-43D2-B038-0A2DB0989712}"/>
              </a:ext>
            </a:extLst>
          </p:cNvPr>
          <p:cNvCxnSpPr>
            <a:cxnSpLocks noChangeShapeType="1"/>
            <a:stCxn id="364622" idx="5"/>
            <a:endCxn id="364624" idx="0"/>
          </p:cNvCxnSpPr>
          <p:nvPr/>
        </p:nvCxnSpPr>
        <p:spPr bwMode="auto">
          <a:xfrm>
            <a:off x="3536950" y="5118100"/>
            <a:ext cx="130175" cy="660400"/>
          </a:xfrm>
          <a:prstGeom prst="straightConnector1">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64613" name="AutoShape 69">
            <a:extLst>
              <a:ext uri="{FF2B5EF4-FFF2-40B4-BE49-F238E27FC236}">
                <a16:creationId xmlns:a16="http://schemas.microsoft.com/office/drawing/2014/main" id="{DC9B92B2-E25D-4AD7-A531-21208DA2CD4C}"/>
              </a:ext>
            </a:extLst>
          </p:cNvPr>
          <p:cNvCxnSpPr>
            <a:cxnSpLocks noChangeShapeType="1"/>
            <a:stCxn id="364621" idx="3"/>
            <a:endCxn id="364632" idx="0"/>
          </p:cNvCxnSpPr>
          <p:nvPr/>
        </p:nvCxnSpPr>
        <p:spPr bwMode="auto">
          <a:xfrm flipH="1">
            <a:off x="1816100" y="5070475"/>
            <a:ext cx="209550" cy="715963"/>
          </a:xfrm>
          <a:prstGeom prst="straightConnector1">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64614" name="AutoShape 70">
            <a:extLst>
              <a:ext uri="{FF2B5EF4-FFF2-40B4-BE49-F238E27FC236}">
                <a16:creationId xmlns:a16="http://schemas.microsoft.com/office/drawing/2014/main" id="{E0010B8D-B919-4A81-A7C5-3D573A32352E}"/>
              </a:ext>
            </a:extLst>
          </p:cNvPr>
          <p:cNvCxnSpPr>
            <a:cxnSpLocks noChangeShapeType="1"/>
            <a:stCxn id="364626" idx="3"/>
            <a:endCxn id="364627" idx="0"/>
          </p:cNvCxnSpPr>
          <p:nvPr/>
        </p:nvCxnSpPr>
        <p:spPr bwMode="auto">
          <a:xfrm>
            <a:off x="5446713" y="4038600"/>
            <a:ext cx="457200" cy="754063"/>
          </a:xfrm>
          <a:prstGeom prst="straightConnector1">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64615" name="AutoShape 71">
            <a:extLst>
              <a:ext uri="{FF2B5EF4-FFF2-40B4-BE49-F238E27FC236}">
                <a16:creationId xmlns:a16="http://schemas.microsoft.com/office/drawing/2014/main" id="{DABC2236-0006-4CA6-AFC1-570B021C3C85}"/>
              </a:ext>
            </a:extLst>
          </p:cNvPr>
          <p:cNvCxnSpPr>
            <a:cxnSpLocks noChangeShapeType="1"/>
            <a:stCxn id="364626" idx="5"/>
            <a:endCxn id="364628" idx="0"/>
          </p:cNvCxnSpPr>
          <p:nvPr/>
        </p:nvCxnSpPr>
        <p:spPr bwMode="auto">
          <a:xfrm flipH="1">
            <a:off x="4635500" y="4038600"/>
            <a:ext cx="506413" cy="754063"/>
          </a:xfrm>
          <a:prstGeom prst="straightConnector1">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64616" name="AutoShape 72">
            <a:extLst>
              <a:ext uri="{FF2B5EF4-FFF2-40B4-BE49-F238E27FC236}">
                <a16:creationId xmlns:a16="http://schemas.microsoft.com/office/drawing/2014/main" id="{B049A19B-E1BF-4D46-9A16-11E00BC313C3}"/>
              </a:ext>
            </a:extLst>
          </p:cNvPr>
          <p:cNvCxnSpPr>
            <a:cxnSpLocks noChangeShapeType="1"/>
            <a:stCxn id="364627" idx="5"/>
            <a:endCxn id="364629" idx="0"/>
          </p:cNvCxnSpPr>
          <p:nvPr/>
        </p:nvCxnSpPr>
        <p:spPr bwMode="auto">
          <a:xfrm flipH="1">
            <a:off x="5599113" y="5118100"/>
            <a:ext cx="152400" cy="681038"/>
          </a:xfrm>
          <a:prstGeom prst="straightConnector1">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64617" name="AutoShape 73">
            <a:extLst>
              <a:ext uri="{FF2B5EF4-FFF2-40B4-BE49-F238E27FC236}">
                <a16:creationId xmlns:a16="http://schemas.microsoft.com/office/drawing/2014/main" id="{974C212A-B809-4A98-9C04-EA51C3413E61}"/>
              </a:ext>
            </a:extLst>
          </p:cNvPr>
          <p:cNvCxnSpPr>
            <a:cxnSpLocks noChangeShapeType="1"/>
            <a:stCxn id="364628" idx="3"/>
            <a:endCxn id="364631" idx="0"/>
          </p:cNvCxnSpPr>
          <p:nvPr/>
        </p:nvCxnSpPr>
        <p:spPr bwMode="auto">
          <a:xfrm>
            <a:off x="4787900" y="5118100"/>
            <a:ext cx="125413" cy="681038"/>
          </a:xfrm>
          <a:prstGeom prst="straightConnector1">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64618" name="AutoShape 74">
            <a:extLst>
              <a:ext uri="{FF2B5EF4-FFF2-40B4-BE49-F238E27FC236}">
                <a16:creationId xmlns:a16="http://schemas.microsoft.com/office/drawing/2014/main" id="{756CB65E-5D65-4B79-A370-C414108785DF}"/>
              </a:ext>
            </a:extLst>
          </p:cNvPr>
          <p:cNvCxnSpPr>
            <a:cxnSpLocks noChangeShapeType="1"/>
            <a:stCxn id="364628" idx="5"/>
            <a:endCxn id="364630" idx="0"/>
          </p:cNvCxnSpPr>
          <p:nvPr/>
        </p:nvCxnSpPr>
        <p:spPr bwMode="auto">
          <a:xfrm flipH="1">
            <a:off x="4303713" y="5118100"/>
            <a:ext cx="179387" cy="669925"/>
          </a:xfrm>
          <a:prstGeom prst="straightConnector1">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64619" name="Oval 75">
            <a:extLst>
              <a:ext uri="{FF2B5EF4-FFF2-40B4-BE49-F238E27FC236}">
                <a16:creationId xmlns:a16="http://schemas.microsoft.com/office/drawing/2014/main" id="{E56755C6-BE64-4213-94EB-B275C9E88530}"/>
              </a:ext>
            </a:extLst>
          </p:cNvPr>
          <p:cNvSpPr>
            <a:spLocks noChangeAspect="1" noChangeArrowheads="1"/>
          </p:cNvSpPr>
          <p:nvPr/>
        </p:nvSpPr>
        <p:spPr bwMode="auto">
          <a:xfrm>
            <a:off x="3810000" y="3033713"/>
            <a:ext cx="430213" cy="363537"/>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0" lang="en-US" altLang="en-US" sz="1600" b="1">
                <a:latin typeface="Courier New" panose="02070309020205020404" pitchFamily="49" charset="0"/>
              </a:rPr>
              <a:t>06</a:t>
            </a:r>
            <a:endParaRPr kumimoji="0" lang="en-US" altLang="en-US" sz="1600"/>
          </a:p>
        </p:txBody>
      </p:sp>
      <p:sp>
        <p:nvSpPr>
          <p:cNvPr id="364620" name="Oval 76">
            <a:extLst>
              <a:ext uri="{FF2B5EF4-FFF2-40B4-BE49-F238E27FC236}">
                <a16:creationId xmlns:a16="http://schemas.microsoft.com/office/drawing/2014/main" id="{BD9952F3-91F5-4E2C-8E0A-67E17162C751}"/>
              </a:ext>
            </a:extLst>
          </p:cNvPr>
          <p:cNvSpPr>
            <a:spLocks noChangeAspect="1" noChangeArrowheads="1"/>
          </p:cNvSpPr>
          <p:nvPr/>
        </p:nvSpPr>
        <p:spPr bwMode="auto">
          <a:xfrm>
            <a:off x="2563813" y="3648075"/>
            <a:ext cx="430212" cy="3635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0" lang="en-US" altLang="en-US" sz="1600" b="1">
                <a:latin typeface="Courier New" panose="02070309020205020404" pitchFamily="49" charset="0"/>
              </a:rPr>
              <a:t>14</a:t>
            </a:r>
            <a:endParaRPr kumimoji="0" lang="en-US" altLang="en-US" sz="1600"/>
          </a:p>
        </p:txBody>
      </p:sp>
      <p:sp>
        <p:nvSpPr>
          <p:cNvPr id="364621" name="Oval 77">
            <a:extLst>
              <a:ext uri="{FF2B5EF4-FFF2-40B4-BE49-F238E27FC236}">
                <a16:creationId xmlns:a16="http://schemas.microsoft.com/office/drawing/2014/main" id="{D551E0E5-6043-43A8-A522-B4E50B56E374}"/>
              </a:ext>
            </a:extLst>
          </p:cNvPr>
          <p:cNvSpPr>
            <a:spLocks noChangeAspect="1" noChangeArrowheads="1"/>
          </p:cNvSpPr>
          <p:nvPr/>
        </p:nvSpPr>
        <p:spPr bwMode="auto">
          <a:xfrm>
            <a:off x="1962150" y="4752975"/>
            <a:ext cx="430213" cy="3635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0" lang="en-US" altLang="en-US" sz="1600" b="1">
                <a:latin typeface="Courier New" panose="02070309020205020404" pitchFamily="49" charset="0"/>
              </a:rPr>
              <a:t>78</a:t>
            </a:r>
            <a:endParaRPr kumimoji="0" lang="en-US" altLang="en-US" sz="1600"/>
          </a:p>
        </p:txBody>
      </p:sp>
      <p:sp>
        <p:nvSpPr>
          <p:cNvPr id="364622" name="Oval 78">
            <a:extLst>
              <a:ext uri="{FF2B5EF4-FFF2-40B4-BE49-F238E27FC236}">
                <a16:creationId xmlns:a16="http://schemas.microsoft.com/office/drawing/2014/main" id="{03E3838C-9D00-435E-B401-0EFA1DC38C52}"/>
              </a:ext>
            </a:extLst>
          </p:cNvPr>
          <p:cNvSpPr>
            <a:spLocks noChangeAspect="1" noChangeArrowheads="1"/>
          </p:cNvSpPr>
          <p:nvPr/>
        </p:nvSpPr>
        <p:spPr bwMode="auto">
          <a:xfrm>
            <a:off x="3170238" y="4800600"/>
            <a:ext cx="430212" cy="3635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0" lang="en-US" altLang="en-US" sz="1600" b="1">
                <a:latin typeface="Courier New" panose="02070309020205020404" pitchFamily="49" charset="0"/>
              </a:rPr>
              <a:t>18</a:t>
            </a:r>
            <a:endParaRPr kumimoji="0" lang="en-US" altLang="en-US" sz="1600"/>
          </a:p>
        </p:txBody>
      </p:sp>
      <p:sp>
        <p:nvSpPr>
          <p:cNvPr id="364623" name="Oval 79">
            <a:extLst>
              <a:ext uri="{FF2B5EF4-FFF2-40B4-BE49-F238E27FC236}">
                <a16:creationId xmlns:a16="http://schemas.microsoft.com/office/drawing/2014/main" id="{39643428-07F4-45F9-96EC-7C8BA1AB271C}"/>
              </a:ext>
            </a:extLst>
          </p:cNvPr>
          <p:cNvSpPr>
            <a:spLocks noChangeAspect="1" noChangeArrowheads="1"/>
          </p:cNvSpPr>
          <p:nvPr/>
        </p:nvSpPr>
        <p:spPr bwMode="auto">
          <a:xfrm>
            <a:off x="2792413" y="5797550"/>
            <a:ext cx="430212" cy="3635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0" lang="en-US" altLang="en-US" sz="1600" b="1">
                <a:latin typeface="Courier New" panose="02070309020205020404" pitchFamily="49" charset="0"/>
              </a:rPr>
              <a:t>81</a:t>
            </a:r>
            <a:endParaRPr kumimoji="0" lang="en-US" altLang="en-US" sz="1600"/>
          </a:p>
        </p:txBody>
      </p:sp>
      <p:sp>
        <p:nvSpPr>
          <p:cNvPr id="364624" name="Oval 80">
            <a:extLst>
              <a:ext uri="{FF2B5EF4-FFF2-40B4-BE49-F238E27FC236}">
                <a16:creationId xmlns:a16="http://schemas.microsoft.com/office/drawing/2014/main" id="{001B7B43-149F-40C0-846A-B06867E749E3}"/>
              </a:ext>
            </a:extLst>
          </p:cNvPr>
          <p:cNvSpPr>
            <a:spLocks noChangeAspect="1" noChangeArrowheads="1"/>
          </p:cNvSpPr>
          <p:nvPr/>
        </p:nvSpPr>
        <p:spPr bwMode="auto">
          <a:xfrm>
            <a:off x="3451225" y="5786438"/>
            <a:ext cx="430213" cy="363537"/>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0" lang="en-US" altLang="en-US" sz="1600" b="1">
                <a:latin typeface="Courier New" panose="02070309020205020404" pitchFamily="49" charset="0"/>
              </a:rPr>
              <a:t>77</a:t>
            </a:r>
            <a:endParaRPr kumimoji="0" lang="en-US" altLang="en-US" sz="1600"/>
          </a:p>
        </p:txBody>
      </p:sp>
      <p:sp>
        <p:nvSpPr>
          <p:cNvPr id="364625" name="Oval 81">
            <a:extLst>
              <a:ext uri="{FF2B5EF4-FFF2-40B4-BE49-F238E27FC236}">
                <a16:creationId xmlns:a16="http://schemas.microsoft.com/office/drawing/2014/main" id="{C8F1F398-1A13-466A-9163-A5901B8923BA}"/>
              </a:ext>
            </a:extLst>
          </p:cNvPr>
          <p:cNvSpPr>
            <a:spLocks noChangeAspect="1" noChangeArrowheads="1"/>
          </p:cNvSpPr>
          <p:nvPr/>
        </p:nvSpPr>
        <p:spPr bwMode="auto">
          <a:xfrm>
            <a:off x="2209800" y="5786438"/>
            <a:ext cx="430213" cy="363537"/>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0" lang="en-US" altLang="en-US" sz="1600" b="1">
                <a:latin typeface="Courier New" panose="02070309020205020404" pitchFamily="49" charset="0"/>
              </a:rPr>
              <a:t>91</a:t>
            </a:r>
            <a:endParaRPr kumimoji="0" lang="en-US" altLang="en-US" sz="1600"/>
          </a:p>
        </p:txBody>
      </p:sp>
      <p:sp>
        <p:nvSpPr>
          <p:cNvPr id="364626" name="Oval 82">
            <a:extLst>
              <a:ext uri="{FF2B5EF4-FFF2-40B4-BE49-F238E27FC236}">
                <a16:creationId xmlns:a16="http://schemas.microsoft.com/office/drawing/2014/main" id="{E28BDF28-DD01-4591-9C49-B20B5AFE1AAD}"/>
              </a:ext>
            </a:extLst>
          </p:cNvPr>
          <p:cNvSpPr>
            <a:spLocks noChangeAspect="1" noChangeArrowheads="1"/>
          </p:cNvSpPr>
          <p:nvPr/>
        </p:nvSpPr>
        <p:spPr bwMode="auto">
          <a:xfrm flipH="1">
            <a:off x="5078413" y="3721100"/>
            <a:ext cx="430212" cy="3635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0" lang="en-US" altLang="en-US" sz="1600" b="1">
                <a:latin typeface="Courier New" panose="02070309020205020404" pitchFamily="49" charset="0"/>
              </a:rPr>
              <a:t>42</a:t>
            </a:r>
            <a:endParaRPr kumimoji="0" lang="en-US" altLang="en-US" sz="1600"/>
          </a:p>
        </p:txBody>
      </p:sp>
      <p:sp>
        <p:nvSpPr>
          <p:cNvPr id="364627" name="Oval 83">
            <a:extLst>
              <a:ext uri="{FF2B5EF4-FFF2-40B4-BE49-F238E27FC236}">
                <a16:creationId xmlns:a16="http://schemas.microsoft.com/office/drawing/2014/main" id="{CE6D0936-138D-44EC-B2A0-0973F438E772}"/>
              </a:ext>
            </a:extLst>
          </p:cNvPr>
          <p:cNvSpPr>
            <a:spLocks noChangeAspect="1" noChangeArrowheads="1"/>
          </p:cNvSpPr>
          <p:nvPr/>
        </p:nvSpPr>
        <p:spPr bwMode="auto">
          <a:xfrm flipH="1">
            <a:off x="5688013" y="4800600"/>
            <a:ext cx="430212" cy="3635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0" lang="en-US" altLang="en-US" sz="1600" b="1">
                <a:latin typeface="Courier New" panose="02070309020205020404" pitchFamily="49" charset="0"/>
              </a:rPr>
              <a:t>45</a:t>
            </a:r>
            <a:endParaRPr kumimoji="0" lang="en-US" altLang="en-US" sz="1600">
              <a:solidFill>
                <a:schemeClr val="bg1"/>
              </a:solidFill>
            </a:endParaRPr>
          </a:p>
        </p:txBody>
      </p:sp>
      <p:sp>
        <p:nvSpPr>
          <p:cNvPr id="364628" name="Oval 84">
            <a:extLst>
              <a:ext uri="{FF2B5EF4-FFF2-40B4-BE49-F238E27FC236}">
                <a16:creationId xmlns:a16="http://schemas.microsoft.com/office/drawing/2014/main" id="{5E73C518-CEF6-43CE-A4A5-DAB3CFBE064C}"/>
              </a:ext>
            </a:extLst>
          </p:cNvPr>
          <p:cNvSpPr>
            <a:spLocks noChangeAspect="1" noChangeArrowheads="1"/>
          </p:cNvSpPr>
          <p:nvPr/>
        </p:nvSpPr>
        <p:spPr bwMode="auto">
          <a:xfrm flipH="1">
            <a:off x="4419600" y="4800600"/>
            <a:ext cx="430213" cy="3635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0" lang="en-US" altLang="en-US" sz="1600" b="1">
                <a:latin typeface="Courier New" panose="02070309020205020404" pitchFamily="49" charset="0"/>
              </a:rPr>
              <a:t>47</a:t>
            </a:r>
            <a:endParaRPr kumimoji="0" lang="en-US" altLang="en-US" sz="1600"/>
          </a:p>
        </p:txBody>
      </p:sp>
      <p:sp>
        <p:nvSpPr>
          <p:cNvPr id="364629" name="Oval 85">
            <a:extLst>
              <a:ext uri="{FF2B5EF4-FFF2-40B4-BE49-F238E27FC236}">
                <a16:creationId xmlns:a16="http://schemas.microsoft.com/office/drawing/2014/main" id="{996692E1-DFE0-43C9-8C38-546DFE9C80E5}"/>
              </a:ext>
            </a:extLst>
          </p:cNvPr>
          <p:cNvSpPr>
            <a:spLocks noChangeAspect="1" noChangeArrowheads="1"/>
          </p:cNvSpPr>
          <p:nvPr/>
        </p:nvSpPr>
        <p:spPr bwMode="auto">
          <a:xfrm flipH="1">
            <a:off x="5383213" y="5807075"/>
            <a:ext cx="430212" cy="3635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0" lang="en-US" altLang="en-US" sz="1600" b="1">
                <a:latin typeface="Courier New" panose="02070309020205020404" pitchFamily="49" charset="0"/>
              </a:rPr>
              <a:t>64</a:t>
            </a:r>
            <a:endParaRPr kumimoji="0" lang="en-US" altLang="en-US" sz="1600"/>
          </a:p>
        </p:txBody>
      </p:sp>
      <p:sp>
        <p:nvSpPr>
          <p:cNvPr id="364630" name="Oval 86">
            <a:extLst>
              <a:ext uri="{FF2B5EF4-FFF2-40B4-BE49-F238E27FC236}">
                <a16:creationId xmlns:a16="http://schemas.microsoft.com/office/drawing/2014/main" id="{290506FB-7F19-481C-A447-59865B4E88B8}"/>
              </a:ext>
            </a:extLst>
          </p:cNvPr>
          <p:cNvSpPr>
            <a:spLocks noChangeAspect="1" noChangeArrowheads="1"/>
          </p:cNvSpPr>
          <p:nvPr/>
        </p:nvSpPr>
        <p:spPr bwMode="auto">
          <a:xfrm flipH="1">
            <a:off x="4087813" y="5795963"/>
            <a:ext cx="430212" cy="363537"/>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0" lang="en-US" altLang="en-US" sz="1600" b="1">
                <a:latin typeface="Courier New" panose="02070309020205020404" pitchFamily="49" charset="0"/>
              </a:rPr>
              <a:t>84</a:t>
            </a:r>
            <a:endParaRPr kumimoji="0" lang="en-US" altLang="en-US" sz="1600"/>
          </a:p>
        </p:txBody>
      </p:sp>
      <p:sp>
        <p:nvSpPr>
          <p:cNvPr id="364631" name="Oval 87">
            <a:extLst>
              <a:ext uri="{FF2B5EF4-FFF2-40B4-BE49-F238E27FC236}">
                <a16:creationId xmlns:a16="http://schemas.microsoft.com/office/drawing/2014/main" id="{2E1DFC83-B155-49CC-BBB9-0A2AA9374D21}"/>
              </a:ext>
            </a:extLst>
          </p:cNvPr>
          <p:cNvSpPr>
            <a:spLocks noChangeAspect="1" noChangeArrowheads="1"/>
          </p:cNvSpPr>
          <p:nvPr/>
        </p:nvSpPr>
        <p:spPr bwMode="auto">
          <a:xfrm flipH="1">
            <a:off x="4697413" y="5807075"/>
            <a:ext cx="430212" cy="3635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0" lang="en-US" altLang="en-US" sz="1600" b="1">
                <a:latin typeface="Courier New" panose="02070309020205020404" pitchFamily="49" charset="0"/>
              </a:rPr>
              <a:t>99</a:t>
            </a:r>
            <a:endParaRPr kumimoji="0" lang="en-US" altLang="en-US" sz="1600"/>
          </a:p>
        </p:txBody>
      </p:sp>
      <p:sp>
        <p:nvSpPr>
          <p:cNvPr id="364632" name="Oval 88">
            <a:extLst>
              <a:ext uri="{FF2B5EF4-FFF2-40B4-BE49-F238E27FC236}">
                <a16:creationId xmlns:a16="http://schemas.microsoft.com/office/drawing/2014/main" id="{9A6F0B5A-F81F-4102-B6B7-167C145EF889}"/>
              </a:ext>
            </a:extLst>
          </p:cNvPr>
          <p:cNvSpPr>
            <a:spLocks noChangeAspect="1" noChangeArrowheads="1"/>
          </p:cNvSpPr>
          <p:nvPr/>
        </p:nvSpPr>
        <p:spPr bwMode="auto">
          <a:xfrm>
            <a:off x="1600200" y="5794375"/>
            <a:ext cx="430213" cy="3635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0" lang="en-US" altLang="en-US" sz="1600" b="1">
                <a:latin typeface="Courier New" panose="02070309020205020404" pitchFamily="49" charset="0"/>
              </a:rPr>
              <a:t>83</a:t>
            </a:r>
            <a:endParaRPr kumimoji="0" lang="en-US" altLang="en-US" sz="1600"/>
          </a:p>
        </p:txBody>
      </p:sp>
      <p:cxnSp>
        <p:nvCxnSpPr>
          <p:cNvPr id="364633" name="AutoShape 89">
            <a:extLst>
              <a:ext uri="{FF2B5EF4-FFF2-40B4-BE49-F238E27FC236}">
                <a16:creationId xmlns:a16="http://schemas.microsoft.com/office/drawing/2014/main" id="{C9C3C9CC-5475-4379-B450-4C9E6243C933}"/>
              </a:ext>
            </a:extLst>
          </p:cNvPr>
          <p:cNvCxnSpPr>
            <a:cxnSpLocks noChangeShapeType="1"/>
            <a:stCxn id="364627" idx="3"/>
            <a:endCxn id="364634" idx="0"/>
          </p:cNvCxnSpPr>
          <p:nvPr/>
        </p:nvCxnSpPr>
        <p:spPr bwMode="auto">
          <a:xfrm>
            <a:off x="6056313" y="5118100"/>
            <a:ext cx="130175" cy="682625"/>
          </a:xfrm>
          <a:prstGeom prst="straightConnector1">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64634" name="Oval 90">
            <a:extLst>
              <a:ext uri="{FF2B5EF4-FFF2-40B4-BE49-F238E27FC236}">
                <a16:creationId xmlns:a16="http://schemas.microsoft.com/office/drawing/2014/main" id="{A3715A72-2941-4B80-9DF8-0F1DC73EE9AF}"/>
              </a:ext>
            </a:extLst>
          </p:cNvPr>
          <p:cNvSpPr>
            <a:spLocks noChangeAspect="1" noChangeArrowheads="1"/>
          </p:cNvSpPr>
          <p:nvPr/>
        </p:nvSpPr>
        <p:spPr bwMode="auto">
          <a:xfrm flipH="1">
            <a:off x="5970588" y="5808663"/>
            <a:ext cx="430212" cy="363537"/>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0" lang="en-US" altLang="en-US" sz="1600" b="1">
                <a:latin typeface="Courier New" panose="02070309020205020404" pitchFamily="49" charset="0"/>
              </a:rPr>
              <a:t>53</a:t>
            </a:r>
            <a:endParaRPr kumimoji="0" lang="en-US" altLang="en-US" sz="1600"/>
          </a:p>
        </p:txBody>
      </p:sp>
    </p:spTree>
    <p:extLst>
      <p:ext uri="{BB962C8B-B14F-4D97-AF65-F5344CB8AC3E}">
        <p14:creationId xmlns:p14="http://schemas.microsoft.com/office/powerpoint/2010/main" val="37727020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Slide Number Placeholder 3">
            <a:extLst>
              <a:ext uri="{FF2B5EF4-FFF2-40B4-BE49-F238E27FC236}">
                <a16:creationId xmlns:a16="http://schemas.microsoft.com/office/drawing/2014/main" id="{44028915-E595-4A7C-8B08-4EB7C54FD9DB}"/>
              </a:ext>
            </a:extLst>
          </p:cNvPr>
          <p:cNvSpPr>
            <a:spLocks noGrp="1"/>
          </p:cNvSpPr>
          <p:nvPr>
            <p:ph type="sldNum" sz="quarter" idx="10"/>
          </p:nvPr>
        </p:nvSpPr>
        <p:spPr/>
        <p:txBody>
          <a:bodyPr/>
          <a:lstStyle/>
          <a:p>
            <a:fld id="{FEAC2164-2C32-4DE5-AE7D-75EB0F5FFA72}" type="slidenum">
              <a:rPr lang="en-US" altLang="en-US"/>
              <a:pPr/>
              <a:t>12</a:t>
            </a:fld>
            <a:endParaRPr lang="en-US" altLang="en-US" sz="1400"/>
          </a:p>
        </p:txBody>
      </p:sp>
      <p:sp>
        <p:nvSpPr>
          <p:cNvPr id="363522" name="Rectangle 1026">
            <a:extLst>
              <a:ext uri="{FF2B5EF4-FFF2-40B4-BE49-F238E27FC236}">
                <a16:creationId xmlns:a16="http://schemas.microsoft.com/office/drawing/2014/main" id="{B6F48B8A-D3A1-40FA-95BC-CE35679F2A4D}"/>
              </a:ext>
            </a:extLst>
          </p:cNvPr>
          <p:cNvSpPr>
            <a:spLocks noGrp="1" noChangeArrowheads="1"/>
          </p:cNvSpPr>
          <p:nvPr>
            <p:ph type="title"/>
          </p:nvPr>
        </p:nvSpPr>
        <p:spPr/>
        <p:txBody>
          <a:bodyPr/>
          <a:lstStyle/>
          <a:p>
            <a:r>
              <a:rPr lang="en-US" altLang="en-US"/>
              <a:t>Binary Heap:  Delete Min</a:t>
            </a:r>
          </a:p>
        </p:txBody>
      </p:sp>
      <p:sp>
        <p:nvSpPr>
          <p:cNvPr id="363523" name="Rectangle 1027">
            <a:extLst>
              <a:ext uri="{FF2B5EF4-FFF2-40B4-BE49-F238E27FC236}">
                <a16:creationId xmlns:a16="http://schemas.microsoft.com/office/drawing/2014/main" id="{A68B1B5F-43C6-4C4C-B112-4EC0CBF18423}"/>
              </a:ext>
            </a:extLst>
          </p:cNvPr>
          <p:cNvSpPr>
            <a:spLocks noGrp="1" noChangeArrowheads="1"/>
          </p:cNvSpPr>
          <p:nvPr>
            <p:ph type="body" idx="1"/>
          </p:nvPr>
        </p:nvSpPr>
        <p:spPr>
          <a:xfrm>
            <a:off x="457200" y="1600201"/>
            <a:ext cx="8229600" cy="1385888"/>
          </a:xfrm>
        </p:spPr>
        <p:txBody>
          <a:bodyPr>
            <a:normAutofit fontScale="77500" lnSpcReduction="20000"/>
          </a:bodyPr>
          <a:lstStyle/>
          <a:p>
            <a:r>
              <a:rPr lang="en-US" altLang="en-US" dirty="0"/>
              <a:t>Delete minimum element from heap.</a:t>
            </a:r>
          </a:p>
          <a:p>
            <a:pPr lvl="1"/>
            <a:r>
              <a:rPr lang="en-US" altLang="en-US" dirty="0"/>
              <a:t>Exchange root with rightmost leaf.</a:t>
            </a:r>
          </a:p>
          <a:p>
            <a:pPr lvl="1"/>
            <a:r>
              <a:rPr lang="en-US" altLang="en-US" dirty="0"/>
              <a:t>Bubble root down until it's heap ordered.</a:t>
            </a:r>
          </a:p>
          <a:p>
            <a:pPr lvl="2"/>
            <a:r>
              <a:rPr lang="en-US" altLang="en-US" dirty="0"/>
              <a:t>power struggle principle:  better subordinate is promoted</a:t>
            </a:r>
          </a:p>
        </p:txBody>
      </p:sp>
      <p:cxnSp>
        <p:nvCxnSpPr>
          <p:cNvPr id="363557" name="AutoShape 1061">
            <a:extLst>
              <a:ext uri="{FF2B5EF4-FFF2-40B4-BE49-F238E27FC236}">
                <a16:creationId xmlns:a16="http://schemas.microsoft.com/office/drawing/2014/main" id="{20EE112E-B6A8-4DDD-BCAE-828215ECE856}"/>
              </a:ext>
            </a:extLst>
          </p:cNvPr>
          <p:cNvCxnSpPr>
            <a:cxnSpLocks noChangeShapeType="1"/>
            <a:stCxn id="363570" idx="2"/>
            <a:endCxn id="363571" idx="7"/>
          </p:cNvCxnSpPr>
          <p:nvPr/>
        </p:nvCxnSpPr>
        <p:spPr bwMode="auto">
          <a:xfrm flipH="1">
            <a:off x="2930525" y="3216275"/>
            <a:ext cx="871538" cy="477838"/>
          </a:xfrm>
          <a:prstGeom prst="straightConnector1">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63558" name="AutoShape 1062">
            <a:extLst>
              <a:ext uri="{FF2B5EF4-FFF2-40B4-BE49-F238E27FC236}">
                <a16:creationId xmlns:a16="http://schemas.microsoft.com/office/drawing/2014/main" id="{FF60720D-3D08-43BC-8812-4BC16D675D85}"/>
              </a:ext>
            </a:extLst>
          </p:cNvPr>
          <p:cNvCxnSpPr>
            <a:cxnSpLocks noChangeShapeType="1"/>
            <a:stCxn id="363570" idx="6"/>
            <a:endCxn id="363577" idx="7"/>
          </p:cNvCxnSpPr>
          <p:nvPr/>
        </p:nvCxnSpPr>
        <p:spPr bwMode="auto">
          <a:xfrm>
            <a:off x="4248150" y="3216275"/>
            <a:ext cx="893763" cy="549275"/>
          </a:xfrm>
          <a:prstGeom prst="straightConnector1">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63559" name="AutoShape 1063">
            <a:extLst>
              <a:ext uri="{FF2B5EF4-FFF2-40B4-BE49-F238E27FC236}">
                <a16:creationId xmlns:a16="http://schemas.microsoft.com/office/drawing/2014/main" id="{733B7B2F-F0FB-4FDD-81CC-B15E3EB092B3}"/>
              </a:ext>
            </a:extLst>
          </p:cNvPr>
          <p:cNvCxnSpPr>
            <a:cxnSpLocks noChangeShapeType="1"/>
            <a:stCxn id="363571" idx="3"/>
            <a:endCxn id="363572" idx="0"/>
          </p:cNvCxnSpPr>
          <p:nvPr/>
        </p:nvCxnSpPr>
        <p:spPr bwMode="auto">
          <a:xfrm flipH="1">
            <a:off x="2178050" y="3965575"/>
            <a:ext cx="449263" cy="779463"/>
          </a:xfrm>
          <a:prstGeom prst="straightConnector1">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63560" name="AutoShape 1064">
            <a:extLst>
              <a:ext uri="{FF2B5EF4-FFF2-40B4-BE49-F238E27FC236}">
                <a16:creationId xmlns:a16="http://schemas.microsoft.com/office/drawing/2014/main" id="{2D4B4D1E-A3F2-4010-ABFE-C455B56D6AA8}"/>
              </a:ext>
            </a:extLst>
          </p:cNvPr>
          <p:cNvCxnSpPr>
            <a:cxnSpLocks noChangeShapeType="1"/>
            <a:stCxn id="363571" idx="5"/>
            <a:endCxn id="363573" idx="0"/>
          </p:cNvCxnSpPr>
          <p:nvPr/>
        </p:nvCxnSpPr>
        <p:spPr bwMode="auto">
          <a:xfrm>
            <a:off x="2930525" y="3965575"/>
            <a:ext cx="455613" cy="827088"/>
          </a:xfrm>
          <a:prstGeom prst="straightConnector1">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63561" name="AutoShape 1065">
            <a:extLst>
              <a:ext uri="{FF2B5EF4-FFF2-40B4-BE49-F238E27FC236}">
                <a16:creationId xmlns:a16="http://schemas.microsoft.com/office/drawing/2014/main" id="{E9DFC31E-A53D-466F-A1D6-975E53D9A44E}"/>
              </a:ext>
            </a:extLst>
          </p:cNvPr>
          <p:cNvCxnSpPr>
            <a:cxnSpLocks noChangeShapeType="1"/>
            <a:stCxn id="363572" idx="5"/>
            <a:endCxn id="363576" idx="0"/>
          </p:cNvCxnSpPr>
          <p:nvPr/>
        </p:nvCxnSpPr>
        <p:spPr bwMode="auto">
          <a:xfrm>
            <a:off x="2328863" y="5070475"/>
            <a:ext cx="96837" cy="708025"/>
          </a:xfrm>
          <a:prstGeom prst="straightConnector1">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63562" name="AutoShape 1066">
            <a:extLst>
              <a:ext uri="{FF2B5EF4-FFF2-40B4-BE49-F238E27FC236}">
                <a16:creationId xmlns:a16="http://schemas.microsoft.com/office/drawing/2014/main" id="{633616E7-0BD9-4794-AEFE-28C94B0DD8B6}"/>
              </a:ext>
            </a:extLst>
          </p:cNvPr>
          <p:cNvCxnSpPr>
            <a:cxnSpLocks noChangeShapeType="1"/>
            <a:stCxn id="363573" idx="3"/>
            <a:endCxn id="363574" idx="0"/>
          </p:cNvCxnSpPr>
          <p:nvPr/>
        </p:nvCxnSpPr>
        <p:spPr bwMode="auto">
          <a:xfrm flipH="1">
            <a:off x="3008313" y="5118100"/>
            <a:ext cx="225425" cy="671513"/>
          </a:xfrm>
          <a:prstGeom prst="straightConnector1">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63563" name="AutoShape 1067">
            <a:extLst>
              <a:ext uri="{FF2B5EF4-FFF2-40B4-BE49-F238E27FC236}">
                <a16:creationId xmlns:a16="http://schemas.microsoft.com/office/drawing/2014/main" id="{3C8A6415-4C4E-495D-B726-A697576B614A}"/>
              </a:ext>
            </a:extLst>
          </p:cNvPr>
          <p:cNvCxnSpPr>
            <a:cxnSpLocks noChangeShapeType="1"/>
            <a:stCxn id="363573" idx="5"/>
            <a:endCxn id="363575" idx="0"/>
          </p:cNvCxnSpPr>
          <p:nvPr/>
        </p:nvCxnSpPr>
        <p:spPr bwMode="auto">
          <a:xfrm>
            <a:off x="3536950" y="5118100"/>
            <a:ext cx="130175" cy="660400"/>
          </a:xfrm>
          <a:prstGeom prst="straightConnector1">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63564" name="AutoShape 1068">
            <a:extLst>
              <a:ext uri="{FF2B5EF4-FFF2-40B4-BE49-F238E27FC236}">
                <a16:creationId xmlns:a16="http://schemas.microsoft.com/office/drawing/2014/main" id="{9E692084-93C8-4065-9DE7-4D5DAB1C9B50}"/>
              </a:ext>
            </a:extLst>
          </p:cNvPr>
          <p:cNvCxnSpPr>
            <a:cxnSpLocks noChangeShapeType="1"/>
            <a:stCxn id="363572" idx="3"/>
            <a:endCxn id="363583" idx="0"/>
          </p:cNvCxnSpPr>
          <p:nvPr/>
        </p:nvCxnSpPr>
        <p:spPr bwMode="auto">
          <a:xfrm flipH="1">
            <a:off x="1816100" y="5070475"/>
            <a:ext cx="209550" cy="715963"/>
          </a:xfrm>
          <a:prstGeom prst="straightConnector1">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63565" name="AutoShape 1069">
            <a:extLst>
              <a:ext uri="{FF2B5EF4-FFF2-40B4-BE49-F238E27FC236}">
                <a16:creationId xmlns:a16="http://schemas.microsoft.com/office/drawing/2014/main" id="{4D15A436-9C7C-4186-A69C-D48BDA8842F2}"/>
              </a:ext>
            </a:extLst>
          </p:cNvPr>
          <p:cNvCxnSpPr>
            <a:cxnSpLocks noChangeShapeType="1"/>
            <a:stCxn id="363577" idx="3"/>
            <a:endCxn id="363578" idx="0"/>
          </p:cNvCxnSpPr>
          <p:nvPr/>
        </p:nvCxnSpPr>
        <p:spPr bwMode="auto">
          <a:xfrm>
            <a:off x="5446713" y="4038600"/>
            <a:ext cx="457200" cy="754063"/>
          </a:xfrm>
          <a:prstGeom prst="straightConnector1">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63566" name="AutoShape 1070">
            <a:extLst>
              <a:ext uri="{FF2B5EF4-FFF2-40B4-BE49-F238E27FC236}">
                <a16:creationId xmlns:a16="http://schemas.microsoft.com/office/drawing/2014/main" id="{6CF5F868-5564-4BF3-8A81-565F47EEB312}"/>
              </a:ext>
            </a:extLst>
          </p:cNvPr>
          <p:cNvCxnSpPr>
            <a:cxnSpLocks noChangeShapeType="1"/>
            <a:stCxn id="363577" idx="5"/>
            <a:endCxn id="363579" idx="0"/>
          </p:cNvCxnSpPr>
          <p:nvPr/>
        </p:nvCxnSpPr>
        <p:spPr bwMode="auto">
          <a:xfrm flipH="1">
            <a:off x="4635500" y="4038600"/>
            <a:ext cx="506413" cy="754063"/>
          </a:xfrm>
          <a:prstGeom prst="straightConnector1">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63567" name="AutoShape 1071">
            <a:extLst>
              <a:ext uri="{FF2B5EF4-FFF2-40B4-BE49-F238E27FC236}">
                <a16:creationId xmlns:a16="http://schemas.microsoft.com/office/drawing/2014/main" id="{83694B30-F09E-4C10-B0CF-946D7B43A90C}"/>
              </a:ext>
            </a:extLst>
          </p:cNvPr>
          <p:cNvCxnSpPr>
            <a:cxnSpLocks noChangeShapeType="1"/>
            <a:stCxn id="363578" idx="5"/>
            <a:endCxn id="363580" idx="0"/>
          </p:cNvCxnSpPr>
          <p:nvPr/>
        </p:nvCxnSpPr>
        <p:spPr bwMode="auto">
          <a:xfrm flipH="1">
            <a:off x="5599113" y="5118100"/>
            <a:ext cx="152400" cy="681038"/>
          </a:xfrm>
          <a:prstGeom prst="straightConnector1">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63568" name="AutoShape 1072">
            <a:extLst>
              <a:ext uri="{FF2B5EF4-FFF2-40B4-BE49-F238E27FC236}">
                <a16:creationId xmlns:a16="http://schemas.microsoft.com/office/drawing/2014/main" id="{876277CD-D9F2-43D5-AC52-A3265CBFD545}"/>
              </a:ext>
            </a:extLst>
          </p:cNvPr>
          <p:cNvCxnSpPr>
            <a:cxnSpLocks noChangeShapeType="1"/>
            <a:stCxn id="363579" idx="3"/>
            <a:endCxn id="363582" idx="0"/>
          </p:cNvCxnSpPr>
          <p:nvPr/>
        </p:nvCxnSpPr>
        <p:spPr bwMode="auto">
          <a:xfrm>
            <a:off x="4787900" y="5118100"/>
            <a:ext cx="125413" cy="681038"/>
          </a:xfrm>
          <a:prstGeom prst="straightConnector1">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63569" name="AutoShape 1073">
            <a:extLst>
              <a:ext uri="{FF2B5EF4-FFF2-40B4-BE49-F238E27FC236}">
                <a16:creationId xmlns:a16="http://schemas.microsoft.com/office/drawing/2014/main" id="{BC751F11-2533-404E-B597-2A8AF525EF59}"/>
              </a:ext>
            </a:extLst>
          </p:cNvPr>
          <p:cNvCxnSpPr>
            <a:cxnSpLocks noChangeShapeType="1"/>
            <a:stCxn id="363579" idx="5"/>
            <a:endCxn id="363581" idx="0"/>
          </p:cNvCxnSpPr>
          <p:nvPr/>
        </p:nvCxnSpPr>
        <p:spPr bwMode="auto">
          <a:xfrm flipH="1">
            <a:off x="4303713" y="5118100"/>
            <a:ext cx="179387" cy="669925"/>
          </a:xfrm>
          <a:prstGeom prst="straightConnector1">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63570" name="Oval 1074">
            <a:extLst>
              <a:ext uri="{FF2B5EF4-FFF2-40B4-BE49-F238E27FC236}">
                <a16:creationId xmlns:a16="http://schemas.microsoft.com/office/drawing/2014/main" id="{8D48633E-E911-4205-B64A-3E5FCE7DF682}"/>
              </a:ext>
            </a:extLst>
          </p:cNvPr>
          <p:cNvSpPr>
            <a:spLocks noChangeAspect="1" noChangeArrowheads="1"/>
          </p:cNvSpPr>
          <p:nvPr/>
        </p:nvSpPr>
        <p:spPr bwMode="auto">
          <a:xfrm>
            <a:off x="3810000" y="3033713"/>
            <a:ext cx="430213" cy="363537"/>
          </a:xfrm>
          <a:prstGeom prst="ellipse">
            <a:avLst/>
          </a:prstGeom>
          <a:solidFill>
            <a:schemeClr val="accent1"/>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0" lang="en-US" altLang="en-US" sz="1600" b="1">
                <a:solidFill>
                  <a:schemeClr val="bg1"/>
                </a:solidFill>
                <a:latin typeface="Courier New" panose="02070309020205020404" pitchFamily="49" charset="0"/>
              </a:rPr>
              <a:t>06</a:t>
            </a:r>
            <a:endParaRPr kumimoji="0" lang="en-US" altLang="en-US" sz="1600">
              <a:solidFill>
                <a:schemeClr val="bg1"/>
              </a:solidFill>
            </a:endParaRPr>
          </a:p>
        </p:txBody>
      </p:sp>
      <p:sp>
        <p:nvSpPr>
          <p:cNvPr id="363571" name="Oval 1075">
            <a:extLst>
              <a:ext uri="{FF2B5EF4-FFF2-40B4-BE49-F238E27FC236}">
                <a16:creationId xmlns:a16="http://schemas.microsoft.com/office/drawing/2014/main" id="{A9444BCB-3986-456A-A4E7-D6D355B0DDF6}"/>
              </a:ext>
            </a:extLst>
          </p:cNvPr>
          <p:cNvSpPr>
            <a:spLocks noChangeAspect="1" noChangeArrowheads="1"/>
          </p:cNvSpPr>
          <p:nvPr/>
        </p:nvSpPr>
        <p:spPr bwMode="auto">
          <a:xfrm>
            <a:off x="2563813" y="3648075"/>
            <a:ext cx="430212" cy="3635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0" lang="en-US" altLang="en-US" sz="1600" b="1">
                <a:latin typeface="Courier New" panose="02070309020205020404" pitchFamily="49" charset="0"/>
              </a:rPr>
              <a:t>14</a:t>
            </a:r>
            <a:endParaRPr kumimoji="0" lang="en-US" altLang="en-US" sz="1600"/>
          </a:p>
        </p:txBody>
      </p:sp>
      <p:sp>
        <p:nvSpPr>
          <p:cNvPr id="363572" name="Oval 1076">
            <a:extLst>
              <a:ext uri="{FF2B5EF4-FFF2-40B4-BE49-F238E27FC236}">
                <a16:creationId xmlns:a16="http://schemas.microsoft.com/office/drawing/2014/main" id="{507A0B0F-6B9D-4040-9A56-2B89A80A8784}"/>
              </a:ext>
            </a:extLst>
          </p:cNvPr>
          <p:cNvSpPr>
            <a:spLocks noChangeAspect="1" noChangeArrowheads="1"/>
          </p:cNvSpPr>
          <p:nvPr/>
        </p:nvSpPr>
        <p:spPr bwMode="auto">
          <a:xfrm>
            <a:off x="1962150" y="4752975"/>
            <a:ext cx="430213" cy="3635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0" lang="en-US" altLang="en-US" sz="1600" b="1">
                <a:latin typeface="Courier New" panose="02070309020205020404" pitchFamily="49" charset="0"/>
              </a:rPr>
              <a:t>78</a:t>
            </a:r>
            <a:endParaRPr kumimoji="0" lang="en-US" altLang="en-US" sz="1600"/>
          </a:p>
        </p:txBody>
      </p:sp>
      <p:sp>
        <p:nvSpPr>
          <p:cNvPr id="363573" name="Oval 1077">
            <a:extLst>
              <a:ext uri="{FF2B5EF4-FFF2-40B4-BE49-F238E27FC236}">
                <a16:creationId xmlns:a16="http://schemas.microsoft.com/office/drawing/2014/main" id="{B7699446-B6B9-4988-B1BF-9620D2C31C47}"/>
              </a:ext>
            </a:extLst>
          </p:cNvPr>
          <p:cNvSpPr>
            <a:spLocks noChangeAspect="1" noChangeArrowheads="1"/>
          </p:cNvSpPr>
          <p:nvPr/>
        </p:nvSpPr>
        <p:spPr bwMode="auto">
          <a:xfrm>
            <a:off x="3170238" y="4800600"/>
            <a:ext cx="430212" cy="3635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0" lang="en-US" altLang="en-US" sz="1600" b="1">
                <a:latin typeface="Courier New" panose="02070309020205020404" pitchFamily="49" charset="0"/>
              </a:rPr>
              <a:t>18</a:t>
            </a:r>
            <a:endParaRPr kumimoji="0" lang="en-US" altLang="en-US" sz="1600"/>
          </a:p>
        </p:txBody>
      </p:sp>
      <p:sp>
        <p:nvSpPr>
          <p:cNvPr id="363574" name="Oval 1078">
            <a:extLst>
              <a:ext uri="{FF2B5EF4-FFF2-40B4-BE49-F238E27FC236}">
                <a16:creationId xmlns:a16="http://schemas.microsoft.com/office/drawing/2014/main" id="{765A1981-95D3-4055-8B44-F09AE6224B14}"/>
              </a:ext>
            </a:extLst>
          </p:cNvPr>
          <p:cNvSpPr>
            <a:spLocks noChangeAspect="1" noChangeArrowheads="1"/>
          </p:cNvSpPr>
          <p:nvPr/>
        </p:nvSpPr>
        <p:spPr bwMode="auto">
          <a:xfrm>
            <a:off x="2792413" y="5797550"/>
            <a:ext cx="430212" cy="3635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0" lang="en-US" altLang="en-US" sz="1600" b="1">
                <a:latin typeface="Courier New" panose="02070309020205020404" pitchFamily="49" charset="0"/>
              </a:rPr>
              <a:t>81</a:t>
            </a:r>
            <a:endParaRPr kumimoji="0" lang="en-US" altLang="en-US" sz="1600"/>
          </a:p>
        </p:txBody>
      </p:sp>
      <p:sp>
        <p:nvSpPr>
          <p:cNvPr id="363575" name="Oval 1079">
            <a:extLst>
              <a:ext uri="{FF2B5EF4-FFF2-40B4-BE49-F238E27FC236}">
                <a16:creationId xmlns:a16="http://schemas.microsoft.com/office/drawing/2014/main" id="{4B8580C8-D3CD-4723-8814-194519DAC0C5}"/>
              </a:ext>
            </a:extLst>
          </p:cNvPr>
          <p:cNvSpPr>
            <a:spLocks noChangeAspect="1" noChangeArrowheads="1"/>
          </p:cNvSpPr>
          <p:nvPr/>
        </p:nvSpPr>
        <p:spPr bwMode="auto">
          <a:xfrm>
            <a:off x="3451225" y="5786438"/>
            <a:ext cx="430213" cy="363537"/>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0" lang="en-US" altLang="en-US" sz="1600" b="1">
                <a:latin typeface="Courier New" panose="02070309020205020404" pitchFamily="49" charset="0"/>
              </a:rPr>
              <a:t>77</a:t>
            </a:r>
            <a:endParaRPr kumimoji="0" lang="en-US" altLang="en-US" sz="1600"/>
          </a:p>
        </p:txBody>
      </p:sp>
      <p:sp>
        <p:nvSpPr>
          <p:cNvPr id="363576" name="Oval 1080">
            <a:extLst>
              <a:ext uri="{FF2B5EF4-FFF2-40B4-BE49-F238E27FC236}">
                <a16:creationId xmlns:a16="http://schemas.microsoft.com/office/drawing/2014/main" id="{616AB79C-FFA8-42CD-A0A7-874B7336A351}"/>
              </a:ext>
            </a:extLst>
          </p:cNvPr>
          <p:cNvSpPr>
            <a:spLocks noChangeAspect="1" noChangeArrowheads="1"/>
          </p:cNvSpPr>
          <p:nvPr/>
        </p:nvSpPr>
        <p:spPr bwMode="auto">
          <a:xfrm>
            <a:off x="2209800" y="5786438"/>
            <a:ext cx="430213" cy="363537"/>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0" lang="en-US" altLang="en-US" sz="1600" b="1">
                <a:latin typeface="Courier New" panose="02070309020205020404" pitchFamily="49" charset="0"/>
              </a:rPr>
              <a:t>91</a:t>
            </a:r>
            <a:endParaRPr kumimoji="0" lang="en-US" altLang="en-US" sz="1600"/>
          </a:p>
        </p:txBody>
      </p:sp>
      <p:sp>
        <p:nvSpPr>
          <p:cNvPr id="363577" name="Oval 1081">
            <a:extLst>
              <a:ext uri="{FF2B5EF4-FFF2-40B4-BE49-F238E27FC236}">
                <a16:creationId xmlns:a16="http://schemas.microsoft.com/office/drawing/2014/main" id="{6C1D225D-51DA-4702-A704-051EC2BD0059}"/>
              </a:ext>
            </a:extLst>
          </p:cNvPr>
          <p:cNvSpPr>
            <a:spLocks noChangeAspect="1" noChangeArrowheads="1"/>
          </p:cNvSpPr>
          <p:nvPr/>
        </p:nvSpPr>
        <p:spPr bwMode="auto">
          <a:xfrm flipH="1">
            <a:off x="5078413" y="3721100"/>
            <a:ext cx="430212" cy="3635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0" lang="en-US" altLang="en-US" sz="1600" b="1">
                <a:latin typeface="Courier New" panose="02070309020205020404" pitchFamily="49" charset="0"/>
              </a:rPr>
              <a:t>42</a:t>
            </a:r>
            <a:endParaRPr kumimoji="0" lang="en-US" altLang="en-US" sz="1600"/>
          </a:p>
        </p:txBody>
      </p:sp>
      <p:sp>
        <p:nvSpPr>
          <p:cNvPr id="363578" name="Oval 1082">
            <a:extLst>
              <a:ext uri="{FF2B5EF4-FFF2-40B4-BE49-F238E27FC236}">
                <a16:creationId xmlns:a16="http://schemas.microsoft.com/office/drawing/2014/main" id="{2A689865-C40E-4A9F-AAFE-FAD1004BE236}"/>
              </a:ext>
            </a:extLst>
          </p:cNvPr>
          <p:cNvSpPr>
            <a:spLocks noChangeAspect="1" noChangeArrowheads="1"/>
          </p:cNvSpPr>
          <p:nvPr/>
        </p:nvSpPr>
        <p:spPr bwMode="auto">
          <a:xfrm flipH="1">
            <a:off x="5688013" y="4800600"/>
            <a:ext cx="430212" cy="3635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0" lang="en-US" altLang="en-US" sz="1600" b="1">
                <a:latin typeface="Courier New" panose="02070309020205020404" pitchFamily="49" charset="0"/>
              </a:rPr>
              <a:t>45</a:t>
            </a:r>
            <a:endParaRPr kumimoji="0" lang="en-US" altLang="en-US" sz="1600">
              <a:solidFill>
                <a:schemeClr val="bg1"/>
              </a:solidFill>
            </a:endParaRPr>
          </a:p>
        </p:txBody>
      </p:sp>
      <p:sp>
        <p:nvSpPr>
          <p:cNvPr id="363579" name="Oval 1083">
            <a:extLst>
              <a:ext uri="{FF2B5EF4-FFF2-40B4-BE49-F238E27FC236}">
                <a16:creationId xmlns:a16="http://schemas.microsoft.com/office/drawing/2014/main" id="{7AD7CDF5-7FA0-48CB-9028-257CB16A7D99}"/>
              </a:ext>
            </a:extLst>
          </p:cNvPr>
          <p:cNvSpPr>
            <a:spLocks noChangeAspect="1" noChangeArrowheads="1"/>
          </p:cNvSpPr>
          <p:nvPr/>
        </p:nvSpPr>
        <p:spPr bwMode="auto">
          <a:xfrm flipH="1">
            <a:off x="4419600" y="4800600"/>
            <a:ext cx="430213" cy="3635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0" lang="en-US" altLang="en-US" sz="1600" b="1">
                <a:latin typeface="Courier New" panose="02070309020205020404" pitchFamily="49" charset="0"/>
              </a:rPr>
              <a:t>47</a:t>
            </a:r>
            <a:endParaRPr kumimoji="0" lang="en-US" altLang="en-US" sz="1600"/>
          </a:p>
        </p:txBody>
      </p:sp>
      <p:sp>
        <p:nvSpPr>
          <p:cNvPr id="363580" name="Oval 1084">
            <a:extLst>
              <a:ext uri="{FF2B5EF4-FFF2-40B4-BE49-F238E27FC236}">
                <a16:creationId xmlns:a16="http://schemas.microsoft.com/office/drawing/2014/main" id="{39BB3B47-6821-4C47-A883-89A7ED1EEF8D}"/>
              </a:ext>
            </a:extLst>
          </p:cNvPr>
          <p:cNvSpPr>
            <a:spLocks noChangeAspect="1" noChangeArrowheads="1"/>
          </p:cNvSpPr>
          <p:nvPr/>
        </p:nvSpPr>
        <p:spPr bwMode="auto">
          <a:xfrm flipH="1">
            <a:off x="5383213" y="5807075"/>
            <a:ext cx="430212" cy="3635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0" lang="en-US" altLang="en-US" sz="1600" b="1">
                <a:latin typeface="Courier New" panose="02070309020205020404" pitchFamily="49" charset="0"/>
              </a:rPr>
              <a:t>64</a:t>
            </a:r>
            <a:endParaRPr kumimoji="0" lang="en-US" altLang="en-US" sz="1600"/>
          </a:p>
        </p:txBody>
      </p:sp>
      <p:sp>
        <p:nvSpPr>
          <p:cNvPr id="363581" name="Oval 1085">
            <a:extLst>
              <a:ext uri="{FF2B5EF4-FFF2-40B4-BE49-F238E27FC236}">
                <a16:creationId xmlns:a16="http://schemas.microsoft.com/office/drawing/2014/main" id="{2F4911B7-6E7A-4861-8C31-4112398C63E4}"/>
              </a:ext>
            </a:extLst>
          </p:cNvPr>
          <p:cNvSpPr>
            <a:spLocks noChangeAspect="1" noChangeArrowheads="1"/>
          </p:cNvSpPr>
          <p:nvPr/>
        </p:nvSpPr>
        <p:spPr bwMode="auto">
          <a:xfrm flipH="1">
            <a:off x="4087813" y="5795963"/>
            <a:ext cx="430212" cy="363537"/>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0" lang="en-US" altLang="en-US" sz="1600" b="1">
                <a:latin typeface="Courier New" panose="02070309020205020404" pitchFamily="49" charset="0"/>
              </a:rPr>
              <a:t>84</a:t>
            </a:r>
            <a:endParaRPr kumimoji="0" lang="en-US" altLang="en-US" sz="1600"/>
          </a:p>
        </p:txBody>
      </p:sp>
      <p:sp>
        <p:nvSpPr>
          <p:cNvPr id="363582" name="Oval 1086">
            <a:extLst>
              <a:ext uri="{FF2B5EF4-FFF2-40B4-BE49-F238E27FC236}">
                <a16:creationId xmlns:a16="http://schemas.microsoft.com/office/drawing/2014/main" id="{0C8196B8-5208-4017-8C85-8EF3A538E934}"/>
              </a:ext>
            </a:extLst>
          </p:cNvPr>
          <p:cNvSpPr>
            <a:spLocks noChangeAspect="1" noChangeArrowheads="1"/>
          </p:cNvSpPr>
          <p:nvPr/>
        </p:nvSpPr>
        <p:spPr bwMode="auto">
          <a:xfrm flipH="1">
            <a:off x="4697413" y="5807075"/>
            <a:ext cx="430212" cy="3635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0" lang="en-US" altLang="en-US" sz="1600" b="1">
                <a:latin typeface="Courier New" panose="02070309020205020404" pitchFamily="49" charset="0"/>
              </a:rPr>
              <a:t>99</a:t>
            </a:r>
            <a:endParaRPr kumimoji="0" lang="en-US" altLang="en-US" sz="1600"/>
          </a:p>
        </p:txBody>
      </p:sp>
      <p:sp>
        <p:nvSpPr>
          <p:cNvPr id="363583" name="Oval 1087">
            <a:extLst>
              <a:ext uri="{FF2B5EF4-FFF2-40B4-BE49-F238E27FC236}">
                <a16:creationId xmlns:a16="http://schemas.microsoft.com/office/drawing/2014/main" id="{A5022F3A-B769-40EE-BA65-231FC597A62C}"/>
              </a:ext>
            </a:extLst>
          </p:cNvPr>
          <p:cNvSpPr>
            <a:spLocks noChangeAspect="1" noChangeArrowheads="1"/>
          </p:cNvSpPr>
          <p:nvPr/>
        </p:nvSpPr>
        <p:spPr bwMode="auto">
          <a:xfrm>
            <a:off x="1600200" y="5794375"/>
            <a:ext cx="430213" cy="3635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0" lang="en-US" altLang="en-US" sz="1600" b="1">
                <a:latin typeface="Courier New" panose="02070309020205020404" pitchFamily="49" charset="0"/>
              </a:rPr>
              <a:t>83</a:t>
            </a:r>
            <a:endParaRPr kumimoji="0" lang="en-US" altLang="en-US" sz="1600"/>
          </a:p>
        </p:txBody>
      </p:sp>
      <p:cxnSp>
        <p:nvCxnSpPr>
          <p:cNvPr id="363584" name="AutoShape 1088">
            <a:extLst>
              <a:ext uri="{FF2B5EF4-FFF2-40B4-BE49-F238E27FC236}">
                <a16:creationId xmlns:a16="http://schemas.microsoft.com/office/drawing/2014/main" id="{FD330417-55B9-498B-9F2C-1F5960269C03}"/>
              </a:ext>
            </a:extLst>
          </p:cNvPr>
          <p:cNvCxnSpPr>
            <a:cxnSpLocks noChangeShapeType="1"/>
            <a:stCxn id="363578" idx="3"/>
            <a:endCxn id="363585" idx="0"/>
          </p:cNvCxnSpPr>
          <p:nvPr/>
        </p:nvCxnSpPr>
        <p:spPr bwMode="auto">
          <a:xfrm>
            <a:off x="6056313" y="5118100"/>
            <a:ext cx="130175" cy="682625"/>
          </a:xfrm>
          <a:prstGeom prst="straightConnector1">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63585" name="Oval 1089">
            <a:extLst>
              <a:ext uri="{FF2B5EF4-FFF2-40B4-BE49-F238E27FC236}">
                <a16:creationId xmlns:a16="http://schemas.microsoft.com/office/drawing/2014/main" id="{DE0D0CCC-9FEE-49B4-ABFB-55014F99F52C}"/>
              </a:ext>
            </a:extLst>
          </p:cNvPr>
          <p:cNvSpPr>
            <a:spLocks noChangeAspect="1" noChangeArrowheads="1"/>
          </p:cNvSpPr>
          <p:nvPr/>
        </p:nvSpPr>
        <p:spPr bwMode="auto">
          <a:xfrm flipH="1">
            <a:off x="5970588" y="5808663"/>
            <a:ext cx="430212" cy="363537"/>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0" lang="en-US" altLang="en-US" sz="1600" b="1">
                <a:latin typeface="Courier New" panose="02070309020205020404" pitchFamily="49" charset="0"/>
              </a:rPr>
              <a:t>53</a:t>
            </a:r>
            <a:endParaRPr kumimoji="0" lang="en-US" altLang="en-US" sz="1600"/>
          </a:p>
        </p:txBody>
      </p:sp>
    </p:spTree>
    <p:extLst>
      <p:ext uri="{BB962C8B-B14F-4D97-AF65-F5344CB8AC3E}">
        <p14:creationId xmlns:p14="http://schemas.microsoft.com/office/powerpoint/2010/main" val="21364722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Slide Number Placeholder 3">
            <a:extLst>
              <a:ext uri="{FF2B5EF4-FFF2-40B4-BE49-F238E27FC236}">
                <a16:creationId xmlns:a16="http://schemas.microsoft.com/office/drawing/2014/main" id="{0E378D1F-1EC1-4158-A174-6318B3C7B6A1}"/>
              </a:ext>
            </a:extLst>
          </p:cNvPr>
          <p:cNvSpPr>
            <a:spLocks noGrp="1"/>
          </p:cNvSpPr>
          <p:nvPr>
            <p:ph type="sldNum" sz="quarter" idx="10"/>
          </p:nvPr>
        </p:nvSpPr>
        <p:spPr/>
        <p:txBody>
          <a:bodyPr/>
          <a:lstStyle/>
          <a:p>
            <a:fld id="{7F400EDD-E319-4D7F-AF34-5BA400C97B9E}" type="slidenum">
              <a:rPr lang="en-US" altLang="en-US"/>
              <a:pPr/>
              <a:t>13</a:t>
            </a:fld>
            <a:endParaRPr lang="en-US" altLang="en-US" sz="1400"/>
          </a:p>
        </p:txBody>
      </p:sp>
      <p:sp>
        <p:nvSpPr>
          <p:cNvPr id="365570" name="Rectangle 2">
            <a:extLst>
              <a:ext uri="{FF2B5EF4-FFF2-40B4-BE49-F238E27FC236}">
                <a16:creationId xmlns:a16="http://schemas.microsoft.com/office/drawing/2014/main" id="{41FF12C5-B2E3-4F2B-9407-547FD34357B3}"/>
              </a:ext>
            </a:extLst>
          </p:cNvPr>
          <p:cNvSpPr>
            <a:spLocks noGrp="1" noChangeArrowheads="1"/>
          </p:cNvSpPr>
          <p:nvPr>
            <p:ph type="title"/>
          </p:nvPr>
        </p:nvSpPr>
        <p:spPr/>
        <p:txBody>
          <a:bodyPr/>
          <a:lstStyle/>
          <a:p>
            <a:r>
              <a:rPr lang="en-US" altLang="en-US"/>
              <a:t>Binary Heap:  Delete Min</a:t>
            </a:r>
          </a:p>
        </p:txBody>
      </p:sp>
      <p:sp>
        <p:nvSpPr>
          <p:cNvPr id="365571" name="Rectangle 3">
            <a:extLst>
              <a:ext uri="{FF2B5EF4-FFF2-40B4-BE49-F238E27FC236}">
                <a16:creationId xmlns:a16="http://schemas.microsoft.com/office/drawing/2014/main" id="{4EF21D77-4C23-44A4-8B0A-6466DF8FCBF7}"/>
              </a:ext>
            </a:extLst>
          </p:cNvPr>
          <p:cNvSpPr>
            <a:spLocks noGrp="1" noChangeArrowheads="1"/>
          </p:cNvSpPr>
          <p:nvPr>
            <p:ph type="body" idx="1"/>
          </p:nvPr>
        </p:nvSpPr>
        <p:spPr>
          <a:xfrm>
            <a:off x="457200" y="1600201"/>
            <a:ext cx="8229600" cy="1409700"/>
          </a:xfrm>
        </p:spPr>
        <p:txBody>
          <a:bodyPr>
            <a:normAutofit fontScale="77500" lnSpcReduction="20000"/>
          </a:bodyPr>
          <a:lstStyle/>
          <a:p>
            <a:r>
              <a:rPr lang="en-US" altLang="en-US" dirty="0"/>
              <a:t>Delete minimum element from heap.</a:t>
            </a:r>
          </a:p>
          <a:p>
            <a:pPr lvl="1"/>
            <a:r>
              <a:rPr lang="en-US" altLang="en-US" dirty="0"/>
              <a:t>Exchange root with rightmost leaf.</a:t>
            </a:r>
          </a:p>
          <a:p>
            <a:pPr lvl="1"/>
            <a:r>
              <a:rPr lang="en-US" altLang="en-US" dirty="0"/>
              <a:t>Bubble root down until it's heap ordered.</a:t>
            </a:r>
          </a:p>
          <a:p>
            <a:pPr lvl="2"/>
            <a:r>
              <a:rPr lang="en-US" altLang="en-US" dirty="0"/>
              <a:t>power struggle principle:  better subordinate is promoted</a:t>
            </a:r>
          </a:p>
        </p:txBody>
      </p:sp>
      <p:cxnSp>
        <p:nvCxnSpPr>
          <p:cNvPr id="365599" name="AutoShape 31">
            <a:extLst>
              <a:ext uri="{FF2B5EF4-FFF2-40B4-BE49-F238E27FC236}">
                <a16:creationId xmlns:a16="http://schemas.microsoft.com/office/drawing/2014/main" id="{619CE415-FCF1-49EE-9E84-7C2F7CE4DEEB}"/>
              </a:ext>
            </a:extLst>
          </p:cNvPr>
          <p:cNvCxnSpPr>
            <a:cxnSpLocks noChangeShapeType="1"/>
            <a:stCxn id="365612" idx="2"/>
            <a:endCxn id="365613" idx="7"/>
          </p:cNvCxnSpPr>
          <p:nvPr/>
        </p:nvCxnSpPr>
        <p:spPr bwMode="auto">
          <a:xfrm flipH="1">
            <a:off x="2930525" y="3216275"/>
            <a:ext cx="871538" cy="477838"/>
          </a:xfrm>
          <a:prstGeom prst="straightConnector1">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65600" name="AutoShape 32">
            <a:extLst>
              <a:ext uri="{FF2B5EF4-FFF2-40B4-BE49-F238E27FC236}">
                <a16:creationId xmlns:a16="http://schemas.microsoft.com/office/drawing/2014/main" id="{85A1BE51-BE4D-4D15-A894-27DE3006652E}"/>
              </a:ext>
            </a:extLst>
          </p:cNvPr>
          <p:cNvCxnSpPr>
            <a:cxnSpLocks noChangeShapeType="1"/>
            <a:stCxn id="365612" idx="6"/>
            <a:endCxn id="365619" idx="7"/>
          </p:cNvCxnSpPr>
          <p:nvPr/>
        </p:nvCxnSpPr>
        <p:spPr bwMode="auto">
          <a:xfrm>
            <a:off x="4248150" y="3216275"/>
            <a:ext cx="893763" cy="549275"/>
          </a:xfrm>
          <a:prstGeom prst="straightConnector1">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65601" name="AutoShape 33">
            <a:extLst>
              <a:ext uri="{FF2B5EF4-FFF2-40B4-BE49-F238E27FC236}">
                <a16:creationId xmlns:a16="http://schemas.microsoft.com/office/drawing/2014/main" id="{52587D65-2BF7-423B-AB0A-D81B3F0AA4C4}"/>
              </a:ext>
            </a:extLst>
          </p:cNvPr>
          <p:cNvCxnSpPr>
            <a:cxnSpLocks noChangeShapeType="1"/>
            <a:stCxn id="365613" idx="3"/>
            <a:endCxn id="365614" idx="0"/>
          </p:cNvCxnSpPr>
          <p:nvPr/>
        </p:nvCxnSpPr>
        <p:spPr bwMode="auto">
          <a:xfrm flipH="1">
            <a:off x="2178050" y="3965575"/>
            <a:ext cx="449263" cy="779463"/>
          </a:xfrm>
          <a:prstGeom prst="straightConnector1">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65602" name="AutoShape 34">
            <a:extLst>
              <a:ext uri="{FF2B5EF4-FFF2-40B4-BE49-F238E27FC236}">
                <a16:creationId xmlns:a16="http://schemas.microsoft.com/office/drawing/2014/main" id="{B7E56732-03B8-4490-B087-FEF513C3D9B1}"/>
              </a:ext>
            </a:extLst>
          </p:cNvPr>
          <p:cNvCxnSpPr>
            <a:cxnSpLocks noChangeShapeType="1"/>
            <a:stCxn id="365613" idx="5"/>
            <a:endCxn id="365615" idx="0"/>
          </p:cNvCxnSpPr>
          <p:nvPr/>
        </p:nvCxnSpPr>
        <p:spPr bwMode="auto">
          <a:xfrm>
            <a:off x="2930525" y="3965575"/>
            <a:ext cx="455613" cy="827088"/>
          </a:xfrm>
          <a:prstGeom prst="straightConnector1">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65603" name="AutoShape 35">
            <a:extLst>
              <a:ext uri="{FF2B5EF4-FFF2-40B4-BE49-F238E27FC236}">
                <a16:creationId xmlns:a16="http://schemas.microsoft.com/office/drawing/2014/main" id="{94273AEA-5008-45EC-85B1-D6F6C64B8403}"/>
              </a:ext>
            </a:extLst>
          </p:cNvPr>
          <p:cNvCxnSpPr>
            <a:cxnSpLocks noChangeShapeType="1"/>
            <a:stCxn id="365614" idx="5"/>
            <a:endCxn id="365618" idx="0"/>
          </p:cNvCxnSpPr>
          <p:nvPr/>
        </p:nvCxnSpPr>
        <p:spPr bwMode="auto">
          <a:xfrm>
            <a:off x="2328863" y="5070475"/>
            <a:ext cx="96837" cy="708025"/>
          </a:xfrm>
          <a:prstGeom prst="straightConnector1">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65604" name="AutoShape 36">
            <a:extLst>
              <a:ext uri="{FF2B5EF4-FFF2-40B4-BE49-F238E27FC236}">
                <a16:creationId xmlns:a16="http://schemas.microsoft.com/office/drawing/2014/main" id="{74F63F87-D1B9-4B2B-B1D8-EF9E0BD00B6F}"/>
              </a:ext>
            </a:extLst>
          </p:cNvPr>
          <p:cNvCxnSpPr>
            <a:cxnSpLocks noChangeShapeType="1"/>
            <a:stCxn id="365615" idx="3"/>
            <a:endCxn id="365616" idx="0"/>
          </p:cNvCxnSpPr>
          <p:nvPr/>
        </p:nvCxnSpPr>
        <p:spPr bwMode="auto">
          <a:xfrm flipH="1">
            <a:off x="3008313" y="5118100"/>
            <a:ext cx="225425" cy="671513"/>
          </a:xfrm>
          <a:prstGeom prst="straightConnector1">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65605" name="AutoShape 37">
            <a:extLst>
              <a:ext uri="{FF2B5EF4-FFF2-40B4-BE49-F238E27FC236}">
                <a16:creationId xmlns:a16="http://schemas.microsoft.com/office/drawing/2014/main" id="{1EEABCFF-5849-4A13-8813-F98C9288C3D0}"/>
              </a:ext>
            </a:extLst>
          </p:cNvPr>
          <p:cNvCxnSpPr>
            <a:cxnSpLocks noChangeShapeType="1"/>
            <a:stCxn id="365615" idx="5"/>
            <a:endCxn id="365617" idx="0"/>
          </p:cNvCxnSpPr>
          <p:nvPr/>
        </p:nvCxnSpPr>
        <p:spPr bwMode="auto">
          <a:xfrm>
            <a:off x="3536950" y="5118100"/>
            <a:ext cx="130175" cy="660400"/>
          </a:xfrm>
          <a:prstGeom prst="straightConnector1">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65606" name="AutoShape 38">
            <a:extLst>
              <a:ext uri="{FF2B5EF4-FFF2-40B4-BE49-F238E27FC236}">
                <a16:creationId xmlns:a16="http://schemas.microsoft.com/office/drawing/2014/main" id="{A21C7FFF-E6D5-49D9-817E-651E08E05D3F}"/>
              </a:ext>
            </a:extLst>
          </p:cNvPr>
          <p:cNvCxnSpPr>
            <a:cxnSpLocks noChangeShapeType="1"/>
            <a:stCxn id="365614" idx="3"/>
            <a:endCxn id="365625" idx="0"/>
          </p:cNvCxnSpPr>
          <p:nvPr/>
        </p:nvCxnSpPr>
        <p:spPr bwMode="auto">
          <a:xfrm flipH="1">
            <a:off x="1816100" y="5070475"/>
            <a:ext cx="209550" cy="715963"/>
          </a:xfrm>
          <a:prstGeom prst="straightConnector1">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65607" name="AutoShape 39">
            <a:extLst>
              <a:ext uri="{FF2B5EF4-FFF2-40B4-BE49-F238E27FC236}">
                <a16:creationId xmlns:a16="http://schemas.microsoft.com/office/drawing/2014/main" id="{3636ED3E-0C3F-4FCC-BF78-8B92C30C767A}"/>
              </a:ext>
            </a:extLst>
          </p:cNvPr>
          <p:cNvCxnSpPr>
            <a:cxnSpLocks noChangeShapeType="1"/>
            <a:stCxn id="365619" idx="3"/>
            <a:endCxn id="365620" idx="0"/>
          </p:cNvCxnSpPr>
          <p:nvPr/>
        </p:nvCxnSpPr>
        <p:spPr bwMode="auto">
          <a:xfrm>
            <a:off x="5446713" y="4038600"/>
            <a:ext cx="457200" cy="754063"/>
          </a:xfrm>
          <a:prstGeom prst="straightConnector1">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65608" name="AutoShape 40">
            <a:extLst>
              <a:ext uri="{FF2B5EF4-FFF2-40B4-BE49-F238E27FC236}">
                <a16:creationId xmlns:a16="http://schemas.microsoft.com/office/drawing/2014/main" id="{7865B2AF-798A-4DF3-B7E8-E487D4D2C23C}"/>
              </a:ext>
            </a:extLst>
          </p:cNvPr>
          <p:cNvCxnSpPr>
            <a:cxnSpLocks noChangeShapeType="1"/>
            <a:stCxn id="365619" idx="5"/>
            <a:endCxn id="365621" idx="0"/>
          </p:cNvCxnSpPr>
          <p:nvPr/>
        </p:nvCxnSpPr>
        <p:spPr bwMode="auto">
          <a:xfrm flipH="1">
            <a:off x="4635500" y="4038600"/>
            <a:ext cx="506413" cy="754063"/>
          </a:xfrm>
          <a:prstGeom prst="straightConnector1">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65609" name="AutoShape 41">
            <a:extLst>
              <a:ext uri="{FF2B5EF4-FFF2-40B4-BE49-F238E27FC236}">
                <a16:creationId xmlns:a16="http://schemas.microsoft.com/office/drawing/2014/main" id="{480C39B8-8B55-40FD-BF35-28EAB53111D0}"/>
              </a:ext>
            </a:extLst>
          </p:cNvPr>
          <p:cNvCxnSpPr>
            <a:cxnSpLocks noChangeShapeType="1"/>
            <a:stCxn id="365620" idx="5"/>
            <a:endCxn id="365622" idx="0"/>
          </p:cNvCxnSpPr>
          <p:nvPr/>
        </p:nvCxnSpPr>
        <p:spPr bwMode="auto">
          <a:xfrm flipH="1">
            <a:off x="5599113" y="5118100"/>
            <a:ext cx="152400" cy="681038"/>
          </a:xfrm>
          <a:prstGeom prst="straightConnector1">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65610" name="AutoShape 42">
            <a:extLst>
              <a:ext uri="{FF2B5EF4-FFF2-40B4-BE49-F238E27FC236}">
                <a16:creationId xmlns:a16="http://schemas.microsoft.com/office/drawing/2014/main" id="{84FE09DB-473F-4A0A-B3C1-C435CA0F288B}"/>
              </a:ext>
            </a:extLst>
          </p:cNvPr>
          <p:cNvCxnSpPr>
            <a:cxnSpLocks noChangeShapeType="1"/>
            <a:stCxn id="365621" idx="3"/>
            <a:endCxn id="365624" idx="0"/>
          </p:cNvCxnSpPr>
          <p:nvPr/>
        </p:nvCxnSpPr>
        <p:spPr bwMode="auto">
          <a:xfrm>
            <a:off x="4787900" y="5118100"/>
            <a:ext cx="125413" cy="681038"/>
          </a:xfrm>
          <a:prstGeom prst="straightConnector1">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65611" name="AutoShape 43">
            <a:extLst>
              <a:ext uri="{FF2B5EF4-FFF2-40B4-BE49-F238E27FC236}">
                <a16:creationId xmlns:a16="http://schemas.microsoft.com/office/drawing/2014/main" id="{65C984E3-9D4D-4AFC-AB81-62646E21A4E9}"/>
              </a:ext>
            </a:extLst>
          </p:cNvPr>
          <p:cNvCxnSpPr>
            <a:cxnSpLocks noChangeShapeType="1"/>
            <a:stCxn id="365621" idx="5"/>
            <a:endCxn id="365623" idx="0"/>
          </p:cNvCxnSpPr>
          <p:nvPr/>
        </p:nvCxnSpPr>
        <p:spPr bwMode="auto">
          <a:xfrm flipH="1">
            <a:off x="4303713" y="5118100"/>
            <a:ext cx="179387" cy="669925"/>
          </a:xfrm>
          <a:prstGeom prst="straightConnector1">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65612" name="Oval 44">
            <a:extLst>
              <a:ext uri="{FF2B5EF4-FFF2-40B4-BE49-F238E27FC236}">
                <a16:creationId xmlns:a16="http://schemas.microsoft.com/office/drawing/2014/main" id="{40FA43E1-56E5-42C0-9E0B-8F8243437AC7}"/>
              </a:ext>
            </a:extLst>
          </p:cNvPr>
          <p:cNvSpPr>
            <a:spLocks noChangeAspect="1" noChangeArrowheads="1"/>
          </p:cNvSpPr>
          <p:nvPr/>
        </p:nvSpPr>
        <p:spPr bwMode="auto">
          <a:xfrm>
            <a:off x="3810000" y="3033713"/>
            <a:ext cx="430213" cy="363537"/>
          </a:xfrm>
          <a:prstGeom prst="ellipse">
            <a:avLst/>
          </a:prstGeom>
          <a:solidFill>
            <a:schemeClr val="accent1"/>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0" lang="en-US" altLang="en-US" sz="1600" b="1">
                <a:solidFill>
                  <a:schemeClr val="bg1"/>
                </a:solidFill>
                <a:latin typeface="Courier New" panose="02070309020205020404" pitchFamily="49" charset="0"/>
              </a:rPr>
              <a:t>53</a:t>
            </a:r>
            <a:endParaRPr kumimoji="0" lang="en-US" altLang="en-US" sz="1600">
              <a:solidFill>
                <a:schemeClr val="bg1"/>
              </a:solidFill>
            </a:endParaRPr>
          </a:p>
        </p:txBody>
      </p:sp>
      <p:sp>
        <p:nvSpPr>
          <p:cNvPr id="365613" name="Oval 45">
            <a:extLst>
              <a:ext uri="{FF2B5EF4-FFF2-40B4-BE49-F238E27FC236}">
                <a16:creationId xmlns:a16="http://schemas.microsoft.com/office/drawing/2014/main" id="{9BCC8E71-6987-4734-B77D-683A40B8C1DB}"/>
              </a:ext>
            </a:extLst>
          </p:cNvPr>
          <p:cNvSpPr>
            <a:spLocks noChangeAspect="1" noChangeArrowheads="1"/>
          </p:cNvSpPr>
          <p:nvPr/>
        </p:nvSpPr>
        <p:spPr bwMode="auto">
          <a:xfrm>
            <a:off x="2563813" y="3648075"/>
            <a:ext cx="430212" cy="3635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0" lang="en-US" altLang="en-US" sz="1600" b="1">
                <a:latin typeface="Courier New" panose="02070309020205020404" pitchFamily="49" charset="0"/>
              </a:rPr>
              <a:t>14</a:t>
            </a:r>
            <a:endParaRPr kumimoji="0" lang="en-US" altLang="en-US" sz="1600"/>
          </a:p>
        </p:txBody>
      </p:sp>
      <p:sp>
        <p:nvSpPr>
          <p:cNvPr id="365614" name="Oval 46">
            <a:extLst>
              <a:ext uri="{FF2B5EF4-FFF2-40B4-BE49-F238E27FC236}">
                <a16:creationId xmlns:a16="http://schemas.microsoft.com/office/drawing/2014/main" id="{F2C052EE-D77D-40E3-B9B9-C7A1EB9823A0}"/>
              </a:ext>
            </a:extLst>
          </p:cNvPr>
          <p:cNvSpPr>
            <a:spLocks noChangeAspect="1" noChangeArrowheads="1"/>
          </p:cNvSpPr>
          <p:nvPr/>
        </p:nvSpPr>
        <p:spPr bwMode="auto">
          <a:xfrm>
            <a:off x="1962150" y="4752975"/>
            <a:ext cx="430213" cy="3635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0" lang="en-US" altLang="en-US" sz="1600" b="1">
                <a:latin typeface="Courier New" panose="02070309020205020404" pitchFamily="49" charset="0"/>
              </a:rPr>
              <a:t>78</a:t>
            </a:r>
            <a:endParaRPr kumimoji="0" lang="en-US" altLang="en-US" sz="1600"/>
          </a:p>
        </p:txBody>
      </p:sp>
      <p:sp>
        <p:nvSpPr>
          <p:cNvPr id="365615" name="Oval 47">
            <a:extLst>
              <a:ext uri="{FF2B5EF4-FFF2-40B4-BE49-F238E27FC236}">
                <a16:creationId xmlns:a16="http://schemas.microsoft.com/office/drawing/2014/main" id="{AC792F15-564A-48F7-8650-3037ED22EAD6}"/>
              </a:ext>
            </a:extLst>
          </p:cNvPr>
          <p:cNvSpPr>
            <a:spLocks noChangeAspect="1" noChangeArrowheads="1"/>
          </p:cNvSpPr>
          <p:nvPr/>
        </p:nvSpPr>
        <p:spPr bwMode="auto">
          <a:xfrm>
            <a:off x="3170238" y="4800600"/>
            <a:ext cx="430212" cy="3635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0" lang="en-US" altLang="en-US" sz="1600" b="1">
                <a:latin typeface="Courier New" panose="02070309020205020404" pitchFamily="49" charset="0"/>
              </a:rPr>
              <a:t>18</a:t>
            </a:r>
            <a:endParaRPr kumimoji="0" lang="en-US" altLang="en-US" sz="1600"/>
          </a:p>
        </p:txBody>
      </p:sp>
      <p:sp>
        <p:nvSpPr>
          <p:cNvPr id="365616" name="Oval 48">
            <a:extLst>
              <a:ext uri="{FF2B5EF4-FFF2-40B4-BE49-F238E27FC236}">
                <a16:creationId xmlns:a16="http://schemas.microsoft.com/office/drawing/2014/main" id="{F4E250E6-7510-48EA-A291-4AE3673A188D}"/>
              </a:ext>
            </a:extLst>
          </p:cNvPr>
          <p:cNvSpPr>
            <a:spLocks noChangeAspect="1" noChangeArrowheads="1"/>
          </p:cNvSpPr>
          <p:nvPr/>
        </p:nvSpPr>
        <p:spPr bwMode="auto">
          <a:xfrm>
            <a:off x="2792413" y="5797550"/>
            <a:ext cx="430212" cy="3635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0" lang="en-US" altLang="en-US" sz="1600" b="1">
                <a:latin typeface="Courier New" panose="02070309020205020404" pitchFamily="49" charset="0"/>
              </a:rPr>
              <a:t>81</a:t>
            </a:r>
            <a:endParaRPr kumimoji="0" lang="en-US" altLang="en-US" sz="1600"/>
          </a:p>
        </p:txBody>
      </p:sp>
      <p:sp>
        <p:nvSpPr>
          <p:cNvPr id="365617" name="Oval 49">
            <a:extLst>
              <a:ext uri="{FF2B5EF4-FFF2-40B4-BE49-F238E27FC236}">
                <a16:creationId xmlns:a16="http://schemas.microsoft.com/office/drawing/2014/main" id="{03C314B2-1FDD-4C3A-ACCE-C7DCFE2BF1C5}"/>
              </a:ext>
            </a:extLst>
          </p:cNvPr>
          <p:cNvSpPr>
            <a:spLocks noChangeAspect="1" noChangeArrowheads="1"/>
          </p:cNvSpPr>
          <p:nvPr/>
        </p:nvSpPr>
        <p:spPr bwMode="auto">
          <a:xfrm>
            <a:off x="3451225" y="5786438"/>
            <a:ext cx="430213" cy="363537"/>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0" lang="en-US" altLang="en-US" sz="1600" b="1">
                <a:latin typeface="Courier New" panose="02070309020205020404" pitchFamily="49" charset="0"/>
              </a:rPr>
              <a:t>77</a:t>
            </a:r>
            <a:endParaRPr kumimoji="0" lang="en-US" altLang="en-US" sz="1600"/>
          </a:p>
        </p:txBody>
      </p:sp>
      <p:sp>
        <p:nvSpPr>
          <p:cNvPr id="365618" name="Oval 50">
            <a:extLst>
              <a:ext uri="{FF2B5EF4-FFF2-40B4-BE49-F238E27FC236}">
                <a16:creationId xmlns:a16="http://schemas.microsoft.com/office/drawing/2014/main" id="{9D2D6F41-EA38-4285-9ABA-79CFFE1F31A3}"/>
              </a:ext>
            </a:extLst>
          </p:cNvPr>
          <p:cNvSpPr>
            <a:spLocks noChangeAspect="1" noChangeArrowheads="1"/>
          </p:cNvSpPr>
          <p:nvPr/>
        </p:nvSpPr>
        <p:spPr bwMode="auto">
          <a:xfrm>
            <a:off x="2209800" y="5786438"/>
            <a:ext cx="430213" cy="363537"/>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0" lang="en-US" altLang="en-US" sz="1600" b="1">
                <a:latin typeface="Courier New" panose="02070309020205020404" pitchFamily="49" charset="0"/>
              </a:rPr>
              <a:t>91</a:t>
            </a:r>
            <a:endParaRPr kumimoji="0" lang="en-US" altLang="en-US" sz="1600"/>
          </a:p>
        </p:txBody>
      </p:sp>
      <p:sp>
        <p:nvSpPr>
          <p:cNvPr id="365619" name="Oval 51">
            <a:extLst>
              <a:ext uri="{FF2B5EF4-FFF2-40B4-BE49-F238E27FC236}">
                <a16:creationId xmlns:a16="http://schemas.microsoft.com/office/drawing/2014/main" id="{79C86339-7105-4339-8089-6F06694B5841}"/>
              </a:ext>
            </a:extLst>
          </p:cNvPr>
          <p:cNvSpPr>
            <a:spLocks noChangeAspect="1" noChangeArrowheads="1"/>
          </p:cNvSpPr>
          <p:nvPr/>
        </p:nvSpPr>
        <p:spPr bwMode="auto">
          <a:xfrm flipH="1">
            <a:off x="5078413" y="3721100"/>
            <a:ext cx="430212" cy="3635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0" lang="en-US" altLang="en-US" sz="1600" b="1">
                <a:latin typeface="Courier New" panose="02070309020205020404" pitchFamily="49" charset="0"/>
              </a:rPr>
              <a:t>42</a:t>
            </a:r>
            <a:endParaRPr kumimoji="0" lang="en-US" altLang="en-US" sz="1600"/>
          </a:p>
        </p:txBody>
      </p:sp>
      <p:sp>
        <p:nvSpPr>
          <p:cNvPr id="365620" name="Oval 52">
            <a:extLst>
              <a:ext uri="{FF2B5EF4-FFF2-40B4-BE49-F238E27FC236}">
                <a16:creationId xmlns:a16="http://schemas.microsoft.com/office/drawing/2014/main" id="{425EDC2A-54EB-43AA-A47E-EDE7EA542EC7}"/>
              </a:ext>
            </a:extLst>
          </p:cNvPr>
          <p:cNvSpPr>
            <a:spLocks noChangeAspect="1" noChangeArrowheads="1"/>
          </p:cNvSpPr>
          <p:nvPr/>
        </p:nvSpPr>
        <p:spPr bwMode="auto">
          <a:xfrm flipH="1">
            <a:off x="5688013" y="4800600"/>
            <a:ext cx="430212" cy="3635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0" lang="en-US" altLang="en-US" sz="1600" b="1">
                <a:latin typeface="Courier New" panose="02070309020205020404" pitchFamily="49" charset="0"/>
              </a:rPr>
              <a:t>45</a:t>
            </a:r>
            <a:endParaRPr kumimoji="0" lang="en-US" altLang="en-US" sz="1600">
              <a:solidFill>
                <a:schemeClr val="bg1"/>
              </a:solidFill>
            </a:endParaRPr>
          </a:p>
        </p:txBody>
      </p:sp>
      <p:sp>
        <p:nvSpPr>
          <p:cNvPr id="365621" name="Oval 53">
            <a:extLst>
              <a:ext uri="{FF2B5EF4-FFF2-40B4-BE49-F238E27FC236}">
                <a16:creationId xmlns:a16="http://schemas.microsoft.com/office/drawing/2014/main" id="{1F2160F7-D0BF-48E4-9295-47ADD2BC7823}"/>
              </a:ext>
            </a:extLst>
          </p:cNvPr>
          <p:cNvSpPr>
            <a:spLocks noChangeAspect="1" noChangeArrowheads="1"/>
          </p:cNvSpPr>
          <p:nvPr/>
        </p:nvSpPr>
        <p:spPr bwMode="auto">
          <a:xfrm flipH="1">
            <a:off x="4419600" y="4800600"/>
            <a:ext cx="430213" cy="3635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0" lang="en-US" altLang="en-US" sz="1600" b="1">
                <a:latin typeface="Courier New" panose="02070309020205020404" pitchFamily="49" charset="0"/>
              </a:rPr>
              <a:t>47</a:t>
            </a:r>
            <a:endParaRPr kumimoji="0" lang="en-US" altLang="en-US" sz="1600"/>
          </a:p>
        </p:txBody>
      </p:sp>
      <p:sp>
        <p:nvSpPr>
          <p:cNvPr id="365622" name="Oval 54">
            <a:extLst>
              <a:ext uri="{FF2B5EF4-FFF2-40B4-BE49-F238E27FC236}">
                <a16:creationId xmlns:a16="http://schemas.microsoft.com/office/drawing/2014/main" id="{E56D2E66-F034-4A86-882B-17C5B871CCAF}"/>
              </a:ext>
            </a:extLst>
          </p:cNvPr>
          <p:cNvSpPr>
            <a:spLocks noChangeAspect="1" noChangeArrowheads="1"/>
          </p:cNvSpPr>
          <p:nvPr/>
        </p:nvSpPr>
        <p:spPr bwMode="auto">
          <a:xfrm flipH="1">
            <a:off x="5383213" y="5807075"/>
            <a:ext cx="430212" cy="3635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0" lang="en-US" altLang="en-US" sz="1600" b="1">
                <a:latin typeface="Courier New" panose="02070309020205020404" pitchFamily="49" charset="0"/>
              </a:rPr>
              <a:t>64</a:t>
            </a:r>
            <a:endParaRPr kumimoji="0" lang="en-US" altLang="en-US" sz="1600"/>
          </a:p>
        </p:txBody>
      </p:sp>
      <p:sp>
        <p:nvSpPr>
          <p:cNvPr id="365623" name="Oval 55">
            <a:extLst>
              <a:ext uri="{FF2B5EF4-FFF2-40B4-BE49-F238E27FC236}">
                <a16:creationId xmlns:a16="http://schemas.microsoft.com/office/drawing/2014/main" id="{362EDCF1-BF49-4260-8460-409D74B387FE}"/>
              </a:ext>
            </a:extLst>
          </p:cNvPr>
          <p:cNvSpPr>
            <a:spLocks noChangeAspect="1" noChangeArrowheads="1"/>
          </p:cNvSpPr>
          <p:nvPr/>
        </p:nvSpPr>
        <p:spPr bwMode="auto">
          <a:xfrm flipH="1">
            <a:off x="4087813" y="5795963"/>
            <a:ext cx="430212" cy="363537"/>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0" lang="en-US" altLang="en-US" sz="1600" b="1">
                <a:latin typeface="Courier New" panose="02070309020205020404" pitchFamily="49" charset="0"/>
              </a:rPr>
              <a:t>84</a:t>
            </a:r>
            <a:endParaRPr kumimoji="0" lang="en-US" altLang="en-US" sz="1600"/>
          </a:p>
        </p:txBody>
      </p:sp>
      <p:sp>
        <p:nvSpPr>
          <p:cNvPr id="365624" name="Oval 56">
            <a:extLst>
              <a:ext uri="{FF2B5EF4-FFF2-40B4-BE49-F238E27FC236}">
                <a16:creationId xmlns:a16="http://schemas.microsoft.com/office/drawing/2014/main" id="{88EC2676-2086-4BD1-BF29-1C1CB2E31C7F}"/>
              </a:ext>
            </a:extLst>
          </p:cNvPr>
          <p:cNvSpPr>
            <a:spLocks noChangeAspect="1" noChangeArrowheads="1"/>
          </p:cNvSpPr>
          <p:nvPr/>
        </p:nvSpPr>
        <p:spPr bwMode="auto">
          <a:xfrm flipH="1">
            <a:off x="4697413" y="5807075"/>
            <a:ext cx="430212" cy="3635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0" lang="en-US" altLang="en-US" sz="1600" b="1">
                <a:latin typeface="Courier New" panose="02070309020205020404" pitchFamily="49" charset="0"/>
              </a:rPr>
              <a:t>99</a:t>
            </a:r>
            <a:endParaRPr kumimoji="0" lang="en-US" altLang="en-US" sz="1600"/>
          </a:p>
        </p:txBody>
      </p:sp>
      <p:sp>
        <p:nvSpPr>
          <p:cNvPr id="365625" name="Oval 57">
            <a:extLst>
              <a:ext uri="{FF2B5EF4-FFF2-40B4-BE49-F238E27FC236}">
                <a16:creationId xmlns:a16="http://schemas.microsoft.com/office/drawing/2014/main" id="{FB3180A5-EE85-4C52-BCF6-7B49AF278BFB}"/>
              </a:ext>
            </a:extLst>
          </p:cNvPr>
          <p:cNvSpPr>
            <a:spLocks noChangeAspect="1" noChangeArrowheads="1"/>
          </p:cNvSpPr>
          <p:nvPr/>
        </p:nvSpPr>
        <p:spPr bwMode="auto">
          <a:xfrm>
            <a:off x="1600200" y="5794375"/>
            <a:ext cx="430213" cy="3635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0" lang="en-US" altLang="en-US" sz="1600" b="1">
                <a:latin typeface="Courier New" panose="02070309020205020404" pitchFamily="49" charset="0"/>
              </a:rPr>
              <a:t>83</a:t>
            </a:r>
            <a:endParaRPr kumimoji="0" lang="en-US" altLang="en-US" sz="1600"/>
          </a:p>
        </p:txBody>
      </p:sp>
      <p:cxnSp>
        <p:nvCxnSpPr>
          <p:cNvPr id="365626" name="AutoShape 58">
            <a:extLst>
              <a:ext uri="{FF2B5EF4-FFF2-40B4-BE49-F238E27FC236}">
                <a16:creationId xmlns:a16="http://schemas.microsoft.com/office/drawing/2014/main" id="{040CB98D-DC41-4DE2-B8BB-9D49F55799CD}"/>
              </a:ext>
            </a:extLst>
          </p:cNvPr>
          <p:cNvCxnSpPr>
            <a:cxnSpLocks noChangeShapeType="1"/>
            <a:stCxn id="365620" idx="3"/>
            <a:endCxn id="365627" idx="0"/>
          </p:cNvCxnSpPr>
          <p:nvPr/>
        </p:nvCxnSpPr>
        <p:spPr bwMode="auto">
          <a:xfrm>
            <a:off x="6056313" y="5118100"/>
            <a:ext cx="130175" cy="682625"/>
          </a:xfrm>
          <a:prstGeom prst="straightConnector1">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65627" name="Oval 59" descr="Outlined diamond">
            <a:extLst>
              <a:ext uri="{FF2B5EF4-FFF2-40B4-BE49-F238E27FC236}">
                <a16:creationId xmlns:a16="http://schemas.microsoft.com/office/drawing/2014/main" id="{338DD832-1AA6-45CA-ABD5-56E77FDD538D}"/>
              </a:ext>
            </a:extLst>
          </p:cNvPr>
          <p:cNvSpPr>
            <a:spLocks noChangeAspect="1" noChangeArrowheads="1"/>
          </p:cNvSpPr>
          <p:nvPr/>
        </p:nvSpPr>
        <p:spPr bwMode="auto">
          <a:xfrm flipH="1">
            <a:off x="5970588" y="5808663"/>
            <a:ext cx="430212" cy="363537"/>
          </a:xfrm>
          <a:prstGeom prst="ellipse">
            <a:avLst/>
          </a:prstGeom>
          <a:pattFill prst="openDmnd">
            <a:fgClr>
              <a:schemeClr val="tx2"/>
            </a:fgClr>
            <a:bgClr>
              <a:srgbClr val="FFFFFF"/>
            </a:bgClr>
          </a:patt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0" lang="en-US" altLang="en-US" sz="1600" b="1">
                <a:latin typeface="Courier New" panose="02070309020205020404" pitchFamily="49" charset="0"/>
              </a:rPr>
              <a:t>06</a:t>
            </a:r>
            <a:endParaRPr kumimoji="0" lang="en-US" altLang="en-US" sz="1600"/>
          </a:p>
        </p:txBody>
      </p:sp>
    </p:spTree>
    <p:extLst>
      <p:ext uri="{BB962C8B-B14F-4D97-AF65-F5344CB8AC3E}">
        <p14:creationId xmlns:p14="http://schemas.microsoft.com/office/powerpoint/2010/main" val="8953965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Slide Number Placeholder 3">
            <a:extLst>
              <a:ext uri="{FF2B5EF4-FFF2-40B4-BE49-F238E27FC236}">
                <a16:creationId xmlns:a16="http://schemas.microsoft.com/office/drawing/2014/main" id="{92280B76-2C89-4528-A7A6-361B7F8D71FA}"/>
              </a:ext>
            </a:extLst>
          </p:cNvPr>
          <p:cNvSpPr>
            <a:spLocks noGrp="1"/>
          </p:cNvSpPr>
          <p:nvPr>
            <p:ph type="sldNum" sz="quarter" idx="10"/>
          </p:nvPr>
        </p:nvSpPr>
        <p:spPr/>
        <p:txBody>
          <a:bodyPr/>
          <a:lstStyle/>
          <a:p>
            <a:fld id="{6A43B13E-091C-4CA7-901F-1A161683081D}" type="slidenum">
              <a:rPr lang="en-US" altLang="en-US"/>
              <a:pPr/>
              <a:t>14</a:t>
            </a:fld>
            <a:endParaRPr lang="en-US" altLang="en-US" sz="1400"/>
          </a:p>
        </p:txBody>
      </p:sp>
      <p:sp>
        <p:nvSpPr>
          <p:cNvPr id="367618" name="Rectangle 2">
            <a:extLst>
              <a:ext uri="{FF2B5EF4-FFF2-40B4-BE49-F238E27FC236}">
                <a16:creationId xmlns:a16="http://schemas.microsoft.com/office/drawing/2014/main" id="{6B4650BC-F30F-472A-8958-C894D0086F8E}"/>
              </a:ext>
            </a:extLst>
          </p:cNvPr>
          <p:cNvSpPr>
            <a:spLocks noGrp="1" noChangeArrowheads="1"/>
          </p:cNvSpPr>
          <p:nvPr>
            <p:ph type="title"/>
          </p:nvPr>
        </p:nvSpPr>
        <p:spPr/>
        <p:txBody>
          <a:bodyPr/>
          <a:lstStyle/>
          <a:p>
            <a:r>
              <a:rPr lang="en-US" altLang="en-US"/>
              <a:t>Binary Heap:  Delete Min</a:t>
            </a:r>
          </a:p>
        </p:txBody>
      </p:sp>
      <p:sp>
        <p:nvSpPr>
          <p:cNvPr id="367619" name="Rectangle 3">
            <a:extLst>
              <a:ext uri="{FF2B5EF4-FFF2-40B4-BE49-F238E27FC236}">
                <a16:creationId xmlns:a16="http://schemas.microsoft.com/office/drawing/2014/main" id="{7A118B25-5F8F-4BCD-B96A-C6F59D8DF9BE}"/>
              </a:ext>
            </a:extLst>
          </p:cNvPr>
          <p:cNvSpPr>
            <a:spLocks noGrp="1" noChangeArrowheads="1"/>
          </p:cNvSpPr>
          <p:nvPr>
            <p:ph type="body" idx="1"/>
          </p:nvPr>
        </p:nvSpPr>
        <p:spPr>
          <a:xfrm>
            <a:off x="457200" y="1600200"/>
            <a:ext cx="8229600" cy="1314449"/>
          </a:xfrm>
        </p:spPr>
        <p:txBody>
          <a:bodyPr>
            <a:normAutofit fontScale="70000" lnSpcReduction="20000"/>
          </a:bodyPr>
          <a:lstStyle/>
          <a:p>
            <a:r>
              <a:rPr lang="en-US" altLang="en-US" dirty="0"/>
              <a:t>Delete minimum element from heap.</a:t>
            </a:r>
          </a:p>
          <a:p>
            <a:pPr lvl="1"/>
            <a:r>
              <a:rPr lang="en-US" altLang="en-US" dirty="0"/>
              <a:t>Exchange root with rightmost leaf.</a:t>
            </a:r>
          </a:p>
          <a:p>
            <a:pPr lvl="1"/>
            <a:r>
              <a:rPr lang="en-US" altLang="en-US" dirty="0"/>
              <a:t>Bubble root down until it's heap ordered.</a:t>
            </a:r>
          </a:p>
          <a:p>
            <a:pPr lvl="2"/>
            <a:r>
              <a:rPr lang="en-US" altLang="en-US" dirty="0"/>
              <a:t>power struggle principle:  better subordinate is promoted</a:t>
            </a:r>
          </a:p>
        </p:txBody>
      </p:sp>
      <p:cxnSp>
        <p:nvCxnSpPr>
          <p:cNvPr id="367648" name="AutoShape 32">
            <a:extLst>
              <a:ext uri="{FF2B5EF4-FFF2-40B4-BE49-F238E27FC236}">
                <a16:creationId xmlns:a16="http://schemas.microsoft.com/office/drawing/2014/main" id="{91C86EF3-3E4C-4C06-AA8B-3690307D4F2C}"/>
              </a:ext>
            </a:extLst>
          </p:cNvPr>
          <p:cNvCxnSpPr>
            <a:cxnSpLocks noChangeShapeType="1"/>
            <a:stCxn id="367661" idx="2"/>
            <a:endCxn id="367662" idx="7"/>
          </p:cNvCxnSpPr>
          <p:nvPr/>
        </p:nvCxnSpPr>
        <p:spPr bwMode="auto">
          <a:xfrm flipH="1">
            <a:off x="2930525" y="3216275"/>
            <a:ext cx="871538" cy="477838"/>
          </a:xfrm>
          <a:prstGeom prst="straightConnector1">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67649" name="AutoShape 33">
            <a:extLst>
              <a:ext uri="{FF2B5EF4-FFF2-40B4-BE49-F238E27FC236}">
                <a16:creationId xmlns:a16="http://schemas.microsoft.com/office/drawing/2014/main" id="{CD1E8C88-0124-47C4-84E6-C3D70760270C}"/>
              </a:ext>
            </a:extLst>
          </p:cNvPr>
          <p:cNvCxnSpPr>
            <a:cxnSpLocks noChangeShapeType="1"/>
            <a:stCxn id="367661" idx="6"/>
            <a:endCxn id="367668" idx="7"/>
          </p:cNvCxnSpPr>
          <p:nvPr/>
        </p:nvCxnSpPr>
        <p:spPr bwMode="auto">
          <a:xfrm>
            <a:off x="4248150" y="3216275"/>
            <a:ext cx="893763" cy="549275"/>
          </a:xfrm>
          <a:prstGeom prst="straightConnector1">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67650" name="AutoShape 34">
            <a:extLst>
              <a:ext uri="{FF2B5EF4-FFF2-40B4-BE49-F238E27FC236}">
                <a16:creationId xmlns:a16="http://schemas.microsoft.com/office/drawing/2014/main" id="{F0916431-9E45-4D85-8DD8-C13C2F4A4544}"/>
              </a:ext>
            </a:extLst>
          </p:cNvPr>
          <p:cNvCxnSpPr>
            <a:cxnSpLocks noChangeShapeType="1"/>
            <a:stCxn id="367662" idx="3"/>
            <a:endCxn id="367663" idx="0"/>
          </p:cNvCxnSpPr>
          <p:nvPr/>
        </p:nvCxnSpPr>
        <p:spPr bwMode="auto">
          <a:xfrm flipH="1">
            <a:off x="2178050" y="3965575"/>
            <a:ext cx="449263" cy="779463"/>
          </a:xfrm>
          <a:prstGeom prst="straightConnector1">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67651" name="AutoShape 35">
            <a:extLst>
              <a:ext uri="{FF2B5EF4-FFF2-40B4-BE49-F238E27FC236}">
                <a16:creationId xmlns:a16="http://schemas.microsoft.com/office/drawing/2014/main" id="{C2B24DAB-9D9E-49B2-AA2A-113714A1D729}"/>
              </a:ext>
            </a:extLst>
          </p:cNvPr>
          <p:cNvCxnSpPr>
            <a:cxnSpLocks noChangeShapeType="1"/>
            <a:stCxn id="367662" idx="5"/>
            <a:endCxn id="367664" idx="0"/>
          </p:cNvCxnSpPr>
          <p:nvPr/>
        </p:nvCxnSpPr>
        <p:spPr bwMode="auto">
          <a:xfrm>
            <a:off x="2930525" y="3965575"/>
            <a:ext cx="455613" cy="827088"/>
          </a:xfrm>
          <a:prstGeom prst="straightConnector1">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67652" name="AutoShape 36">
            <a:extLst>
              <a:ext uri="{FF2B5EF4-FFF2-40B4-BE49-F238E27FC236}">
                <a16:creationId xmlns:a16="http://schemas.microsoft.com/office/drawing/2014/main" id="{8CF7B7C6-0F3C-4318-B667-B27524F9F20B}"/>
              </a:ext>
            </a:extLst>
          </p:cNvPr>
          <p:cNvCxnSpPr>
            <a:cxnSpLocks noChangeShapeType="1"/>
            <a:stCxn id="367663" idx="5"/>
            <a:endCxn id="367667" idx="0"/>
          </p:cNvCxnSpPr>
          <p:nvPr/>
        </p:nvCxnSpPr>
        <p:spPr bwMode="auto">
          <a:xfrm>
            <a:off x="2328863" y="5070475"/>
            <a:ext cx="96837" cy="708025"/>
          </a:xfrm>
          <a:prstGeom prst="straightConnector1">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67653" name="AutoShape 37">
            <a:extLst>
              <a:ext uri="{FF2B5EF4-FFF2-40B4-BE49-F238E27FC236}">
                <a16:creationId xmlns:a16="http://schemas.microsoft.com/office/drawing/2014/main" id="{6D029F1E-A242-4998-8F94-B37CE62567BB}"/>
              </a:ext>
            </a:extLst>
          </p:cNvPr>
          <p:cNvCxnSpPr>
            <a:cxnSpLocks noChangeShapeType="1"/>
            <a:stCxn id="367664" idx="3"/>
            <a:endCxn id="367665" idx="0"/>
          </p:cNvCxnSpPr>
          <p:nvPr/>
        </p:nvCxnSpPr>
        <p:spPr bwMode="auto">
          <a:xfrm flipH="1">
            <a:off x="3008313" y="5118100"/>
            <a:ext cx="225425" cy="671513"/>
          </a:xfrm>
          <a:prstGeom prst="straightConnector1">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67654" name="AutoShape 38">
            <a:extLst>
              <a:ext uri="{FF2B5EF4-FFF2-40B4-BE49-F238E27FC236}">
                <a16:creationId xmlns:a16="http://schemas.microsoft.com/office/drawing/2014/main" id="{DC667418-2C04-43EB-A803-3FA1BFC4D822}"/>
              </a:ext>
            </a:extLst>
          </p:cNvPr>
          <p:cNvCxnSpPr>
            <a:cxnSpLocks noChangeShapeType="1"/>
            <a:stCxn id="367664" idx="5"/>
            <a:endCxn id="367666" idx="0"/>
          </p:cNvCxnSpPr>
          <p:nvPr/>
        </p:nvCxnSpPr>
        <p:spPr bwMode="auto">
          <a:xfrm>
            <a:off x="3536950" y="5118100"/>
            <a:ext cx="130175" cy="660400"/>
          </a:xfrm>
          <a:prstGeom prst="straightConnector1">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67655" name="AutoShape 39">
            <a:extLst>
              <a:ext uri="{FF2B5EF4-FFF2-40B4-BE49-F238E27FC236}">
                <a16:creationId xmlns:a16="http://schemas.microsoft.com/office/drawing/2014/main" id="{01158806-894A-424D-AA41-50206EAF3BB8}"/>
              </a:ext>
            </a:extLst>
          </p:cNvPr>
          <p:cNvCxnSpPr>
            <a:cxnSpLocks noChangeShapeType="1"/>
            <a:stCxn id="367663" idx="3"/>
            <a:endCxn id="367674" idx="0"/>
          </p:cNvCxnSpPr>
          <p:nvPr/>
        </p:nvCxnSpPr>
        <p:spPr bwMode="auto">
          <a:xfrm flipH="1">
            <a:off x="1816100" y="5070475"/>
            <a:ext cx="209550" cy="715963"/>
          </a:xfrm>
          <a:prstGeom prst="straightConnector1">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67656" name="AutoShape 40">
            <a:extLst>
              <a:ext uri="{FF2B5EF4-FFF2-40B4-BE49-F238E27FC236}">
                <a16:creationId xmlns:a16="http://schemas.microsoft.com/office/drawing/2014/main" id="{302F8C28-3B55-4452-AB1A-D486A9EB1388}"/>
              </a:ext>
            </a:extLst>
          </p:cNvPr>
          <p:cNvCxnSpPr>
            <a:cxnSpLocks noChangeShapeType="1"/>
            <a:stCxn id="367668" idx="3"/>
            <a:endCxn id="367669" idx="0"/>
          </p:cNvCxnSpPr>
          <p:nvPr/>
        </p:nvCxnSpPr>
        <p:spPr bwMode="auto">
          <a:xfrm>
            <a:off x="5446713" y="4038600"/>
            <a:ext cx="457200" cy="754063"/>
          </a:xfrm>
          <a:prstGeom prst="straightConnector1">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67657" name="AutoShape 41">
            <a:extLst>
              <a:ext uri="{FF2B5EF4-FFF2-40B4-BE49-F238E27FC236}">
                <a16:creationId xmlns:a16="http://schemas.microsoft.com/office/drawing/2014/main" id="{DBEA8365-DD29-47D1-866A-9EF26BA00300}"/>
              </a:ext>
            </a:extLst>
          </p:cNvPr>
          <p:cNvCxnSpPr>
            <a:cxnSpLocks noChangeShapeType="1"/>
            <a:stCxn id="367668" idx="5"/>
            <a:endCxn id="367670" idx="0"/>
          </p:cNvCxnSpPr>
          <p:nvPr/>
        </p:nvCxnSpPr>
        <p:spPr bwMode="auto">
          <a:xfrm flipH="1">
            <a:off x="4635500" y="4038600"/>
            <a:ext cx="506413" cy="754063"/>
          </a:xfrm>
          <a:prstGeom prst="straightConnector1">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67658" name="AutoShape 42">
            <a:extLst>
              <a:ext uri="{FF2B5EF4-FFF2-40B4-BE49-F238E27FC236}">
                <a16:creationId xmlns:a16="http://schemas.microsoft.com/office/drawing/2014/main" id="{9919405C-4588-4337-B03F-215A77B6CCEC}"/>
              </a:ext>
            </a:extLst>
          </p:cNvPr>
          <p:cNvCxnSpPr>
            <a:cxnSpLocks noChangeShapeType="1"/>
            <a:stCxn id="367669" idx="5"/>
            <a:endCxn id="367671" idx="0"/>
          </p:cNvCxnSpPr>
          <p:nvPr/>
        </p:nvCxnSpPr>
        <p:spPr bwMode="auto">
          <a:xfrm flipH="1">
            <a:off x="5599113" y="5118100"/>
            <a:ext cx="152400" cy="681038"/>
          </a:xfrm>
          <a:prstGeom prst="straightConnector1">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67659" name="AutoShape 43">
            <a:extLst>
              <a:ext uri="{FF2B5EF4-FFF2-40B4-BE49-F238E27FC236}">
                <a16:creationId xmlns:a16="http://schemas.microsoft.com/office/drawing/2014/main" id="{29F6B663-91EF-419C-AA19-DBFBCA2F7122}"/>
              </a:ext>
            </a:extLst>
          </p:cNvPr>
          <p:cNvCxnSpPr>
            <a:cxnSpLocks noChangeShapeType="1"/>
            <a:stCxn id="367670" idx="3"/>
            <a:endCxn id="367673" idx="0"/>
          </p:cNvCxnSpPr>
          <p:nvPr/>
        </p:nvCxnSpPr>
        <p:spPr bwMode="auto">
          <a:xfrm>
            <a:off x="4787900" y="5118100"/>
            <a:ext cx="125413" cy="681038"/>
          </a:xfrm>
          <a:prstGeom prst="straightConnector1">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67660" name="AutoShape 44">
            <a:extLst>
              <a:ext uri="{FF2B5EF4-FFF2-40B4-BE49-F238E27FC236}">
                <a16:creationId xmlns:a16="http://schemas.microsoft.com/office/drawing/2014/main" id="{0AB20887-7749-491D-8FDB-010F0CB0CFFC}"/>
              </a:ext>
            </a:extLst>
          </p:cNvPr>
          <p:cNvCxnSpPr>
            <a:cxnSpLocks noChangeShapeType="1"/>
            <a:stCxn id="367670" idx="5"/>
            <a:endCxn id="367672" idx="0"/>
          </p:cNvCxnSpPr>
          <p:nvPr/>
        </p:nvCxnSpPr>
        <p:spPr bwMode="auto">
          <a:xfrm flipH="1">
            <a:off x="4303713" y="5118100"/>
            <a:ext cx="179387" cy="669925"/>
          </a:xfrm>
          <a:prstGeom prst="straightConnector1">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67661" name="Oval 45">
            <a:extLst>
              <a:ext uri="{FF2B5EF4-FFF2-40B4-BE49-F238E27FC236}">
                <a16:creationId xmlns:a16="http://schemas.microsoft.com/office/drawing/2014/main" id="{5927F975-9376-4657-B64F-7CD53D544D94}"/>
              </a:ext>
            </a:extLst>
          </p:cNvPr>
          <p:cNvSpPr>
            <a:spLocks noChangeAspect="1" noChangeArrowheads="1"/>
          </p:cNvSpPr>
          <p:nvPr/>
        </p:nvSpPr>
        <p:spPr bwMode="auto">
          <a:xfrm>
            <a:off x="3810000" y="3033713"/>
            <a:ext cx="430213" cy="363537"/>
          </a:xfrm>
          <a:prstGeom prst="ellipse">
            <a:avLst/>
          </a:prstGeom>
          <a:solidFill>
            <a:schemeClr val="accent1"/>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0" lang="en-US" altLang="en-US" sz="1600" b="1">
                <a:solidFill>
                  <a:schemeClr val="bg1"/>
                </a:solidFill>
                <a:latin typeface="Courier New" panose="02070309020205020404" pitchFamily="49" charset="0"/>
              </a:rPr>
              <a:t>53</a:t>
            </a:r>
            <a:endParaRPr kumimoji="0" lang="en-US" altLang="en-US" sz="1600">
              <a:solidFill>
                <a:schemeClr val="bg1"/>
              </a:solidFill>
            </a:endParaRPr>
          </a:p>
        </p:txBody>
      </p:sp>
      <p:sp>
        <p:nvSpPr>
          <p:cNvPr id="367662" name="Oval 46">
            <a:extLst>
              <a:ext uri="{FF2B5EF4-FFF2-40B4-BE49-F238E27FC236}">
                <a16:creationId xmlns:a16="http://schemas.microsoft.com/office/drawing/2014/main" id="{67762C0C-47A4-47E0-BF0D-478ABE1D15C1}"/>
              </a:ext>
            </a:extLst>
          </p:cNvPr>
          <p:cNvSpPr>
            <a:spLocks noChangeAspect="1" noChangeArrowheads="1"/>
          </p:cNvSpPr>
          <p:nvPr/>
        </p:nvSpPr>
        <p:spPr bwMode="auto">
          <a:xfrm>
            <a:off x="2563813" y="3648075"/>
            <a:ext cx="430212" cy="3635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0" lang="en-US" altLang="en-US" sz="1600" b="1">
                <a:latin typeface="Courier New" panose="02070309020205020404" pitchFamily="49" charset="0"/>
              </a:rPr>
              <a:t>14</a:t>
            </a:r>
            <a:endParaRPr kumimoji="0" lang="en-US" altLang="en-US" sz="1600"/>
          </a:p>
        </p:txBody>
      </p:sp>
      <p:sp>
        <p:nvSpPr>
          <p:cNvPr id="367663" name="Oval 47">
            <a:extLst>
              <a:ext uri="{FF2B5EF4-FFF2-40B4-BE49-F238E27FC236}">
                <a16:creationId xmlns:a16="http://schemas.microsoft.com/office/drawing/2014/main" id="{622052FB-AEF0-4F0D-9B38-8BE2954EAA18}"/>
              </a:ext>
            </a:extLst>
          </p:cNvPr>
          <p:cNvSpPr>
            <a:spLocks noChangeAspect="1" noChangeArrowheads="1"/>
          </p:cNvSpPr>
          <p:nvPr/>
        </p:nvSpPr>
        <p:spPr bwMode="auto">
          <a:xfrm>
            <a:off x="1962150" y="4752975"/>
            <a:ext cx="430213" cy="3635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0" lang="en-US" altLang="en-US" sz="1600" b="1">
                <a:latin typeface="Courier New" panose="02070309020205020404" pitchFamily="49" charset="0"/>
              </a:rPr>
              <a:t>78</a:t>
            </a:r>
            <a:endParaRPr kumimoji="0" lang="en-US" altLang="en-US" sz="1600"/>
          </a:p>
        </p:txBody>
      </p:sp>
      <p:sp>
        <p:nvSpPr>
          <p:cNvPr id="367664" name="Oval 48">
            <a:extLst>
              <a:ext uri="{FF2B5EF4-FFF2-40B4-BE49-F238E27FC236}">
                <a16:creationId xmlns:a16="http://schemas.microsoft.com/office/drawing/2014/main" id="{C898CAFD-B94C-4899-8C8B-BDB58083A4DE}"/>
              </a:ext>
            </a:extLst>
          </p:cNvPr>
          <p:cNvSpPr>
            <a:spLocks noChangeAspect="1" noChangeArrowheads="1"/>
          </p:cNvSpPr>
          <p:nvPr/>
        </p:nvSpPr>
        <p:spPr bwMode="auto">
          <a:xfrm>
            <a:off x="3170238" y="4800600"/>
            <a:ext cx="430212" cy="3635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0" lang="en-US" altLang="en-US" sz="1600" b="1">
                <a:latin typeface="Courier New" panose="02070309020205020404" pitchFamily="49" charset="0"/>
              </a:rPr>
              <a:t>18</a:t>
            </a:r>
            <a:endParaRPr kumimoji="0" lang="en-US" altLang="en-US" sz="1600"/>
          </a:p>
        </p:txBody>
      </p:sp>
      <p:sp>
        <p:nvSpPr>
          <p:cNvPr id="367665" name="Oval 49">
            <a:extLst>
              <a:ext uri="{FF2B5EF4-FFF2-40B4-BE49-F238E27FC236}">
                <a16:creationId xmlns:a16="http://schemas.microsoft.com/office/drawing/2014/main" id="{97DB7CD6-C480-452C-8230-E3947E1E2190}"/>
              </a:ext>
            </a:extLst>
          </p:cNvPr>
          <p:cNvSpPr>
            <a:spLocks noChangeAspect="1" noChangeArrowheads="1"/>
          </p:cNvSpPr>
          <p:nvPr/>
        </p:nvSpPr>
        <p:spPr bwMode="auto">
          <a:xfrm>
            <a:off x="2792413" y="5797550"/>
            <a:ext cx="430212" cy="3635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0" lang="en-US" altLang="en-US" sz="1600" b="1">
                <a:latin typeface="Courier New" panose="02070309020205020404" pitchFamily="49" charset="0"/>
              </a:rPr>
              <a:t>81</a:t>
            </a:r>
            <a:endParaRPr kumimoji="0" lang="en-US" altLang="en-US" sz="1600"/>
          </a:p>
        </p:txBody>
      </p:sp>
      <p:sp>
        <p:nvSpPr>
          <p:cNvPr id="367666" name="Oval 50">
            <a:extLst>
              <a:ext uri="{FF2B5EF4-FFF2-40B4-BE49-F238E27FC236}">
                <a16:creationId xmlns:a16="http://schemas.microsoft.com/office/drawing/2014/main" id="{A2723884-C5A9-4E5F-BE3F-BCC318473E33}"/>
              </a:ext>
            </a:extLst>
          </p:cNvPr>
          <p:cNvSpPr>
            <a:spLocks noChangeAspect="1" noChangeArrowheads="1"/>
          </p:cNvSpPr>
          <p:nvPr/>
        </p:nvSpPr>
        <p:spPr bwMode="auto">
          <a:xfrm>
            <a:off x="3451225" y="5786438"/>
            <a:ext cx="430213" cy="363537"/>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0" lang="en-US" altLang="en-US" sz="1600" b="1">
                <a:latin typeface="Courier New" panose="02070309020205020404" pitchFamily="49" charset="0"/>
              </a:rPr>
              <a:t>77</a:t>
            </a:r>
            <a:endParaRPr kumimoji="0" lang="en-US" altLang="en-US" sz="1600"/>
          </a:p>
        </p:txBody>
      </p:sp>
      <p:sp>
        <p:nvSpPr>
          <p:cNvPr id="367667" name="Oval 51">
            <a:extLst>
              <a:ext uri="{FF2B5EF4-FFF2-40B4-BE49-F238E27FC236}">
                <a16:creationId xmlns:a16="http://schemas.microsoft.com/office/drawing/2014/main" id="{93A6FDDE-06EF-47F6-9E32-B668798D60E4}"/>
              </a:ext>
            </a:extLst>
          </p:cNvPr>
          <p:cNvSpPr>
            <a:spLocks noChangeAspect="1" noChangeArrowheads="1"/>
          </p:cNvSpPr>
          <p:nvPr/>
        </p:nvSpPr>
        <p:spPr bwMode="auto">
          <a:xfrm>
            <a:off x="2209800" y="5786438"/>
            <a:ext cx="430213" cy="363537"/>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0" lang="en-US" altLang="en-US" sz="1600" b="1">
                <a:latin typeface="Courier New" panose="02070309020205020404" pitchFamily="49" charset="0"/>
              </a:rPr>
              <a:t>91</a:t>
            </a:r>
            <a:endParaRPr kumimoji="0" lang="en-US" altLang="en-US" sz="1600"/>
          </a:p>
        </p:txBody>
      </p:sp>
      <p:sp>
        <p:nvSpPr>
          <p:cNvPr id="367668" name="Oval 52">
            <a:extLst>
              <a:ext uri="{FF2B5EF4-FFF2-40B4-BE49-F238E27FC236}">
                <a16:creationId xmlns:a16="http://schemas.microsoft.com/office/drawing/2014/main" id="{14BAF320-A286-4047-9E08-9A0B1AB88A46}"/>
              </a:ext>
            </a:extLst>
          </p:cNvPr>
          <p:cNvSpPr>
            <a:spLocks noChangeAspect="1" noChangeArrowheads="1"/>
          </p:cNvSpPr>
          <p:nvPr/>
        </p:nvSpPr>
        <p:spPr bwMode="auto">
          <a:xfrm flipH="1">
            <a:off x="5078413" y="3721100"/>
            <a:ext cx="430212" cy="3635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0" lang="en-US" altLang="en-US" sz="1600" b="1">
                <a:latin typeface="Courier New" panose="02070309020205020404" pitchFamily="49" charset="0"/>
              </a:rPr>
              <a:t>42</a:t>
            </a:r>
            <a:endParaRPr kumimoji="0" lang="en-US" altLang="en-US" sz="1600"/>
          </a:p>
        </p:txBody>
      </p:sp>
      <p:sp>
        <p:nvSpPr>
          <p:cNvPr id="367669" name="Oval 53">
            <a:extLst>
              <a:ext uri="{FF2B5EF4-FFF2-40B4-BE49-F238E27FC236}">
                <a16:creationId xmlns:a16="http://schemas.microsoft.com/office/drawing/2014/main" id="{B542C31A-A314-4B67-B42D-E31ADB952966}"/>
              </a:ext>
            </a:extLst>
          </p:cNvPr>
          <p:cNvSpPr>
            <a:spLocks noChangeAspect="1" noChangeArrowheads="1"/>
          </p:cNvSpPr>
          <p:nvPr/>
        </p:nvSpPr>
        <p:spPr bwMode="auto">
          <a:xfrm flipH="1">
            <a:off x="5688013" y="4800600"/>
            <a:ext cx="430212" cy="3635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0" lang="en-US" altLang="en-US" sz="1600" b="1">
                <a:latin typeface="Courier New" panose="02070309020205020404" pitchFamily="49" charset="0"/>
              </a:rPr>
              <a:t>45</a:t>
            </a:r>
            <a:endParaRPr kumimoji="0" lang="en-US" altLang="en-US" sz="1600">
              <a:solidFill>
                <a:schemeClr val="bg1"/>
              </a:solidFill>
            </a:endParaRPr>
          </a:p>
        </p:txBody>
      </p:sp>
      <p:sp>
        <p:nvSpPr>
          <p:cNvPr id="367670" name="Oval 54">
            <a:extLst>
              <a:ext uri="{FF2B5EF4-FFF2-40B4-BE49-F238E27FC236}">
                <a16:creationId xmlns:a16="http://schemas.microsoft.com/office/drawing/2014/main" id="{84B54914-BC73-4341-B94C-33806DC684B6}"/>
              </a:ext>
            </a:extLst>
          </p:cNvPr>
          <p:cNvSpPr>
            <a:spLocks noChangeAspect="1" noChangeArrowheads="1"/>
          </p:cNvSpPr>
          <p:nvPr/>
        </p:nvSpPr>
        <p:spPr bwMode="auto">
          <a:xfrm flipH="1">
            <a:off x="4419600" y="4800600"/>
            <a:ext cx="430213" cy="3635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0" lang="en-US" altLang="en-US" sz="1600" b="1">
                <a:latin typeface="Courier New" panose="02070309020205020404" pitchFamily="49" charset="0"/>
              </a:rPr>
              <a:t>47</a:t>
            </a:r>
            <a:endParaRPr kumimoji="0" lang="en-US" altLang="en-US" sz="1600"/>
          </a:p>
        </p:txBody>
      </p:sp>
      <p:sp>
        <p:nvSpPr>
          <p:cNvPr id="367671" name="Oval 55">
            <a:extLst>
              <a:ext uri="{FF2B5EF4-FFF2-40B4-BE49-F238E27FC236}">
                <a16:creationId xmlns:a16="http://schemas.microsoft.com/office/drawing/2014/main" id="{915C2852-DF4A-4138-BE3F-3C379FA003F2}"/>
              </a:ext>
            </a:extLst>
          </p:cNvPr>
          <p:cNvSpPr>
            <a:spLocks noChangeAspect="1" noChangeArrowheads="1"/>
          </p:cNvSpPr>
          <p:nvPr/>
        </p:nvSpPr>
        <p:spPr bwMode="auto">
          <a:xfrm flipH="1">
            <a:off x="5383213" y="5807075"/>
            <a:ext cx="430212" cy="3635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0" lang="en-US" altLang="en-US" sz="1600" b="1">
                <a:latin typeface="Courier New" panose="02070309020205020404" pitchFamily="49" charset="0"/>
              </a:rPr>
              <a:t>64</a:t>
            </a:r>
            <a:endParaRPr kumimoji="0" lang="en-US" altLang="en-US" sz="1600"/>
          </a:p>
        </p:txBody>
      </p:sp>
      <p:sp>
        <p:nvSpPr>
          <p:cNvPr id="367672" name="Oval 56">
            <a:extLst>
              <a:ext uri="{FF2B5EF4-FFF2-40B4-BE49-F238E27FC236}">
                <a16:creationId xmlns:a16="http://schemas.microsoft.com/office/drawing/2014/main" id="{C879A9CD-2328-44A6-B5B1-44DD96F5581E}"/>
              </a:ext>
            </a:extLst>
          </p:cNvPr>
          <p:cNvSpPr>
            <a:spLocks noChangeAspect="1" noChangeArrowheads="1"/>
          </p:cNvSpPr>
          <p:nvPr/>
        </p:nvSpPr>
        <p:spPr bwMode="auto">
          <a:xfrm flipH="1">
            <a:off x="4087813" y="5795963"/>
            <a:ext cx="430212" cy="363537"/>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0" lang="en-US" altLang="en-US" sz="1600" b="1">
                <a:latin typeface="Courier New" panose="02070309020205020404" pitchFamily="49" charset="0"/>
              </a:rPr>
              <a:t>84</a:t>
            </a:r>
            <a:endParaRPr kumimoji="0" lang="en-US" altLang="en-US" sz="1600"/>
          </a:p>
        </p:txBody>
      </p:sp>
      <p:sp>
        <p:nvSpPr>
          <p:cNvPr id="367673" name="Oval 57">
            <a:extLst>
              <a:ext uri="{FF2B5EF4-FFF2-40B4-BE49-F238E27FC236}">
                <a16:creationId xmlns:a16="http://schemas.microsoft.com/office/drawing/2014/main" id="{36A45EAB-5683-459A-8F46-7AE09C86A5FE}"/>
              </a:ext>
            </a:extLst>
          </p:cNvPr>
          <p:cNvSpPr>
            <a:spLocks noChangeAspect="1" noChangeArrowheads="1"/>
          </p:cNvSpPr>
          <p:nvPr/>
        </p:nvSpPr>
        <p:spPr bwMode="auto">
          <a:xfrm flipH="1">
            <a:off x="4697413" y="5807075"/>
            <a:ext cx="430212" cy="3635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0" lang="en-US" altLang="en-US" sz="1600" b="1">
                <a:latin typeface="Courier New" panose="02070309020205020404" pitchFamily="49" charset="0"/>
              </a:rPr>
              <a:t>99</a:t>
            </a:r>
            <a:endParaRPr kumimoji="0" lang="en-US" altLang="en-US" sz="1600"/>
          </a:p>
        </p:txBody>
      </p:sp>
      <p:sp>
        <p:nvSpPr>
          <p:cNvPr id="367674" name="Oval 58">
            <a:extLst>
              <a:ext uri="{FF2B5EF4-FFF2-40B4-BE49-F238E27FC236}">
                <a16:creationId xmlns:a16="http://schemas.microsoft.com/office/drawing/2014/main" id="{4DE65689-FAD8-46FD-B999-E89C270D2A18}"/>
              </a:ext>
            </a:extLst>
          </p:cNvPr>
          <p:cNvSpPr>
            <a:spLocks noChangeAspect="1" noChangeArrowheads="1"/>
          </p:cNvSpPr>
          <p:nvPr/>
        </p:nvSpPr>
        <p:spPr bwMode="auto">
          <a:xfrm>
            <a:off x="1600200" y="5794375"/>
            <a:ext cx="430213" cy="3635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0" lang="en-US" altLang="en-US" sz="1600" b="1">
                <a:latin typeface="Courier New" panose="02070309020205020404" pitchFamily="49" charset="0"/>
              </a:rPr>
              <a:t>83</a:t>
            </a:r>
            <a:endParaRPr kumimoji="0" lang="en-US" altLang="en-US" sz="1600"/>
          </a:p>
        </p:txBody>
      </p:sp>
      <p:sp>
        <p:nvSpPr>
          <p:cNvPr id="367677" name="Rectangle 61">
            <a:extLst>
              <a:ext uri="{FF2B5EF4-FFF2-40B4-BE49-F238E27FC236}">
                <a16:creationId xmlns:a16="http://schemas.microsoft.com/office/drawing/2014/main" id="{D0D37F9D-30F8-4F49-B921-B30347DCE88D}"/>
              </a:ext>
            </a:extLst>
          </p:cNvPr>
          <p:cNvSpPr>
            <a:spLocks noChangeArrowheads="1"/>
          </p:cNvSpPr>
          <p:nvPr/>
        </p:nvSpPr>
        <p:spPr bwMode="auto">
          <a:xfrm>
            <a:off x="5410200" y="3086100"/>
            <a:ext cx="2362200" cy="342899"/>
          </a:xfrm>
          <a:prstGeom prst="rect">
            <a:avLst/>
          </a:prstGeom>
          <a:solidFill>
            <a:schemeClr val="accent2"/>
          </a:solidFill>
          <a:ln w="158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b="1" dirty="0"/>
              <a:t>exchange with left child</a:t>
            </a:r>
          </a:p>
        </p:txBody>
      </p:sp>
    </p:spTree>
    <p:extLst>
      <p:ext uri="{BB962C8B-B14F-4D97-AF65-F5344CB8AC3E}">
        <p14:creationId xmlns:p14="http://schemas.microsoft.com/office/powerpoint/2010/main" val="32203164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Slide Number Placeholder 3">
            <a:extLst>
              <a:ext uri="{FF2B5EF4-FFF2-40B4-BE49-F238E27FC236}">
                <a16:creationId xmlns:a16="http://schemas.microsoft.com/office/drawing/2014/main" id="{15727116-19BF-460F-AB66-3440A17C4F7B}"/>
              </a:ext>
            </a:extLst>
          </p:cNvPr>
          <p:cNvSpPr>
            <a:spLocks noGrp="1"/>
          </p:cNvSpPr>
          <p:nvPr>
            <p:ph type="sldNum" sz="quarter" idx="10"/>
          </p:nvPr>
        </p:nvSpPr>
        <p:spPr/>
        <p:txBody>
          <a:bodyPr/>
          <a:lstStyle/>
          <a:p>
            <a:fld id="{B9FEE902-1238-49DE-A344-D0E493048F4B}" type="slidenum">
              <a:rPr lang="en-US" altLang="en-US"/>
              <a:pPr/>
              <a:t>15</a:t>
            </a:fld>
            <a:endParaRPr lang="en-US" altLang="en-US" sz="1400"/>
          </a:p>
        </p:txBody>
      </p:sp>
      <p:sp>
        <p:nvSpPr>
          <p:cNvPr id="366594" name="Rectangle 2">
            <a:extLst>
              <a:ext uri="{FF2B5EF4-FFF2-40B4-BE49-F238E27FC236}">
                <a16:creationId xmlns:a16="http://schemas.microsoft.com/office/drawing/2014/main" id="{BDF7D79B-B607-4CD0-A8E8-36016A275EFD}"/>
              </a:ext>
            </a:extLst>
          </p:cNvPr>
          <p:cNvSpPr>
            <a:spLocks noGrp="1" noChangeArrowheads="1"/>
          </p:cNvSpPr>
          <p:nvPr>
            <p:ph type="title"/>
          </p:nvPr>
        </p:nvSpPr>
        <p:spPr/>
        <p:txBody>
          <a:bodyPr/>
          <a:lstStyle/>
          <a:p>
            <a:r>
              <a:rPr lang="en-US" altLang="en-US"/>
              <a:t>Binary Heap:  Delete Min</a:t>
            </a:r>
          </a:p>
        </p:txBody>
      </p:sp>
      <p:sp>
        <p:nvSpPr>
          <p:cNvPr id="366595" name="Rectangle 3">
            <a:extLst>
              <a:ext uri="{FF2B5EF4-FFF2-40B4-BE49-F238E27FC236}">
                <a16:creationId xmlns:a16="http://schemas.microsoft.com/office/drawing/2014/main" id="{3221DE9D-A71A-4EF3-92FC-A2236C2C5AA2}"/>
              </a:ext>
            </a:extLst>
          </p:cNvPr>
          <p:cNvSpPr>
            <a:spLocks noGrp="1" noChangeArrowheads="1"/>
          </p:cNvSpPr>
          <p:nvPr>
            <p:ph type="body" idx="1"/>
          </p:nvPr>
        </p:nvSpPr>
        <p:spPr>
          <a:xfrm>
            <a:off x="457200" y="1600201"/>
            <a:ext cx="8229600" cy="1235076"/>
          </a:xfrm>
        </p:spPr>
        <p:txBody>
          <a:bodyPr>
            <a:normAutofit fontScale="70000" lnSpcReduction="20000"/>
          </a:bodyPr>
          <a:lstStyle/>
          <a:p>
            <a:r>
              <a:rPr lang="en-US" altLang="en-US" dirty="0"/>
              <a:t>Delete minimum element from heap.</a:t>
            </a:r>
          </a:p>
          <a:p>
            <a:pPr lvl="1"/>
            <a:r>
              <a:rPr lang="en-US" altLang="en-US" dirty="0"/>
              <a:t>Exchange root with rightmost leaf.</a:t>
            </a:r>
          </a:p>
          <a:p>
            <a:pPr lvl="1"/>
            <a:r>
              <a:rPr lang="en-US" altLang="en-US" dirty="0"/>
              <a:t>Bubble root down until it's heap ordered.</a:t>
            </a:r>
          </a:p>
          <a:p>
            <a:pPr lvl="2"/>
            <a:r>
              <a:rPr lang="en-US" altLang="en-US" dirty="0"/>
              <a:t>power struggle principle:  better subordinate is promoted</a:t>
            </a:r>
          </a:p>
        </p:txBody>
      </p:sp>
      <p:cxnSp>
        <p:nvCxnSpPr>
          <p:cNvPr id="366624" name="AutoShape 32">
            <a:extLst>
              <a:ext uri="{FF2B5EF4-FFF2-40B4-BE49-F238E27FC236}">
                <a16:creationId xmlns:a16="http://schemas.microsoft.com/office/drawing/2014/main" id="{A68E5447-AED3-4DEE-B8A1-8AD3AB52FD91}"/>
              </a:ext>
            </a:extLst>
          </p:cNvPr>
          <p:cNvCxnSpPr>
            <a:cxnSpLocks noChangeShapeType="1"/>
            <a:stCxn id="366637" idx="2"/>
            <a:endCxn id="366638" idx="7"/>
          </p:cNvCxnSpPr>
          <p:nvPr/>
        </p:nvCxnSpPr>
        <p:spPr bwMode="auto">
          <a:xfrm flipH="1">
            <a:off x="2930525" y="3216275"/>
            <a:ext cx="871538" cy="477838"/>
          </a:xfrm>
          <a:prstGeom prst="straightConnector1">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66625" name="AutoShape 33">
            <a:extLst>
              <a:ext uri="{FF2B5EF4-FFF2-40B4-BE49-F238E27FC236}">
                <a16:creationId xmlns:a16="http://schemas.microsoft.com/office/drawing/2014/main" id="{60F74196-1BB1-4B53-B6E7-F640E41AE285}"/>
              </a:ext>
            </a:extLst>
          </p:cNvPr>
          <p:cNvCxnSpPr>
            <a:cxnSpLocks noChangeShapeType="1"/>
            <a:stCxn id="366637" idx="6"/>
            <a:endCxn id="366644" idx="7"/>
          </p:cNvCxnSpPr>
          <p:nvPr/>
        </p:nvCxnSpPr>
        <p:spPr bwMode="auto">
          <a:xfrm>
            <a:off x="4248150" y="3216275"/>
            <a:ext cx="893763" cy="549275"/>
          </a:xfrm>
          <a:prstGeom prst="straightConnector1">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66626" name="AutoShape 34">
            <a:extLst>
              <a:ext uri="{FF2B5EF4-FFF2-40B4-BE49-F238E27FC236}">
                <a16:creationId xmlns:a16="http://schemas.microsoft.com/office/drawing/2014/main" id="{6DBB255B-3C03-4214-A5A1-E60B6AF91263}"/>
              </a:ext>
            </a:extLst>
          </p:cNvPr>
          <p:cNvCxnSpPr>
            <a:cxnSpLocks noChangeShapeType="1"/>
            <a:stCxn id="366638" idx="3"/>
            <a:endCxn id="366639" idx="0"/>
          </p:cNvCxnSpPr>
          <p:nvPr/>
        </p:nvCxnSpPr>
        <p:spPr bwMode="auto">
          <a:xfrm flipH="1">
            <a:off x="2178050" y="3965575"/>
            <a:ext cx="449263" cy="779463"/>
          </a:xfrm>
          <a:prstGeom prst="straightConnector1">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66627" name="AutoShape 35">
            <a:extLst>
              <a:ext uri="{FF2B5EF4-FFF2-40B4-BE49-F238E27FC236}">
                <a16:creationId xmlns:a16="http://schemas.microsoft.com/office/drawing/2014/main" id="{6B945B77-AF5A-40AA-A860-101B71BFABA1}"/>
              </a:ext>
            </a:extLst>
          </p:cNvPr>
          <p:cNvCxnSpPr>
            <a:cxnSpLocks noChangeShapeType="1"/>
            <a:stCxn id="366638" idx="5"/>
            <a:endCxn id="366640" idx="0"/>
          </p:cNvCxnSpPr>
          <p:nvPr/>
        </p:nvCxnSpPr>
        <p:spPr bwMode="auto">
          <a:xfrm>
            <a:off x="2930525" y="3965575"/>
            <a:ext cx="455613" cy="827088"/>
          </a:xfrm>
          <a:prstGeom prst="straightConnector1">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66628" name="AutoShape 36">
            <a:extLst>
              <a:ext uri="{FF2B5EF4-FFF2-40B4-BE49-F238E27FC236}">
                <a16:creationId xmlns:a16="http://schemas.microsoft.com/office/drawing/2014/main" id="{39C99864-83C8-4CE3-8B21-1359D9657C99}"/>
              </a:ext>
            </a:extLst>
          </p:cNvPr>
          <p:cNvCxnSpPr>
            <a:cxnSpLocks noChangeShapeType="1"/>
            <a:stCxn id="366639" idx="5"/>
            <a:endCxn id="366643" idx="0"/>
          </p:cNvCxnSpPr>
          <p:nvPr/>
        </p:nvCxnSpPr>
        <p:spPr bwMode="auto">
          <a:xfrm>
            <a:off x="2328863" y="5070475"/>
            <a:ext cx="96837" cy="708025"/>
          </a:xfrm>
          <a:prstGeom prst="straightConnector1">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66629" name="AutoShape 37">
            <a:extLst>
              <a:ext uri="{FF2B5EF4-FFF2-40B4-BE49-F238E27FC236}">
                <a16:creationId xmlns:a16="http://schemas.microsoft.com/office/drawing/2014/main" id="{E14EF278-2A97-4A4D-B1DA-0C5FCD44CC53}"/>
              </a:ext>
            </a:extLst>
          </p:cNvPr>
          <p:cNvCxnSpPr>
            <a:cxnSpLocks noChangeShapeType="1"/>
            <a:stCxn id="366640" idx="3"/>
            <a:endCxn id="366641" idx="0"/>
          </p:cNvCxnSpPr>
          <p:nvPr/>
        </p:nvCxnSpPr>
        <p:spPr bwMode="auto">
          <a:xfrm flipH="1">
            <a:off x="3008313" y="5118100"/>
            <a:ext cx="225425" cy="671513"/>
          </a:xfrm>
          <a:prstGeom prst="straightConnector1">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66630" name="AutoShape 38">
            <a:extLst>
              <a:ext uri="{FF2B5EF4-FFF2-40B4-BE49-F238E27FC236}">
                <a16:creationId xmlns:a16="http://schemas.microsoft.com/office/drawing/2014/main" id="{8F0CC327-DB36-45B0-A950-610EC0DBCD7F}"/>
              </a:ext>
            </a:extLst>
          </p:cNvPr>
          <p:cNvCxnSpPr>
            <a:cxnSpLocks noChangeShapeType="1"/>
            <a:stCxn id="366640" idx="5"/>
            <a:endCxn id="366642" idx="0"/>
          </p:cNvCxnSpPr>
          <p:nvPr/>
        </p:nvCxnSpPr>
        <p:spPr bwMode="auto">
          <a:xfrm>
            <a:off x="3536950" y="5118100"/>
            <a:ext cx="130175" cy="660400"/>
          </a:xfrm>
          <a:prstGeom prst="straightConnector1">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66631" name="AutoShape 39">
            <a:extLst>
              <a:ext uri="{FF2B5EF4-FFF2-40B4-BE49-F238E27FC236}">
                <a16:creationId xmlns:a16="http://schemas.microsoft.com/office/drawing/2014/main" id="{FCC11905-BDDA-44C0-89E5-0343C0454061}"/>
              </a:ext>
            </a:extLst>
          </p:cNvPr>
          <p:cNvCxnSpPr>
            <a:cxnSpLocks noChangeShapeType="1"/>
            <a:stCxn id="366639" idx="3"/>
            <a:endCxn id="366650" idx="0"/>
          </p:cNvCxnSpPr>
          <p:nvPr/>
        </p:nvCxnSpPr>
        <p:spPr bwMode="auto">
          <a:xfrm flipH="1">
            <a:off x="1816100" y="5070475"/>
            <a:ext cx="209550" cy="715963"/>
          </a:xfrm>
          <a:prstGeom prst="straightConnector1">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66632" name="AutoShape 40">
            <a:extLst>
              <a:ext uri="{FF2B5EF4-FFF2-40B4-BE49-F238E27FC236}">
                <a16:creationId xmlns:a16="http://schemas.microsoft.com/office/drawing/2014/main" id="{820DB7B1-685F-4AC3-8010-A4AB8FE8B0B4}"/>
              </a:ext>
            </a:extLst>
          </p:cNvPr>
          <p:cNvCxnSpPr>
            <a:cxnSpLocks noChangeShapeType="1"/>
            <a:stCxn id="366644" idx="3"/>
            <a:endCxn id="366645" idx="0"/>
          </p:cNvCxnSpPr>
          <p:nvPr/>
        </p:nvCxnSpPr>
        <p:spPr bwMode="auto">
          <a:xfrm>
            <a:off x="5446713" y="4038600"/>
            <a:ext cx="457200" cy="754063"/>
          </a:xfrm>
          <a:prstGeom prst="straightConnector1">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66633" name="AutoShape 41">
            <a:extLst>
              <a:ext uri="{FF2B5EF4-FFF2-40B4-BE49-F238E27FC236}">
                <a16:creationId xmlns:a16="http://schemas.microsoft.com/office/drawing/2014/main" id="{97CE2F84-B61B-43B7-BD7B-3040D7358220}"/>
              </a:ext>
            </a:extLst>
          </p:cNvPr>
          <p:cNvCxnSpPr>
            <a:cxnSpLocks noChangeShapeType="1"/>
            <a:stCxn id="366644" idx="5"/>
            <a:endCxn id="366646" idx="0"/>
          </p:cNvCxnSpPr>
          <p:nvPr/>
        </p:nvCxnSpPr>
        <p:spPr bwMode="auto">
          <a:xfrm flipH="1">
            <a:off x="4635500" y="4038600"/>
            <a:ext cx="506413" cy="754063"/>
          </a:xfrm>
          <a:prstGeom prst="straightConnector1">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66634" name="AutoShape 42">
            <a:extLst>
              <a:ext uri="{FF2B5EF4-FFF2-40B4-BE49-F238E27FC236}">
                <a16:creationId xmlns:a16="http://schemas.microsoft.com/office/drawing/2014/main" id="{4DC2F5D4-0329-4A2E-85E2-FCC6DD06A3A9}"/>
              </a:ext>
            </a:extLst>
          </p:cNvPr>
          <p:cNvCxnSpPr>
            <a:cxnSpLocks noChangeShapeType="1"/>
            <a:stCxn id="366645" idx="5"/>
            <a:endCxn id="366647" idx="0"/>
          </p:cNvCxnSpPr>
          <p:nvPr/>
        </p:nvCxnSpPr>
        <p:spPr bwMode="auto">
          <a:xfrm flipH="1">
            <a:off x="5599113" y="5118100"/>
            <a:ext cx="152400" cy="681038"/>
          </a:xfrm>
          <a:prstGeom prst="straightConnector1">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66635" name="AutoShape 43">
            <a:extLst>
              <a:ext uri="{FF2B5EF4-FFF2-40B4-BE49-F238E27FC236}">
                <a16:creationId xmlns:a16="http://schemas.microsoft.com/office/drawing/2014/main" id="{B8B3C2C4-3CBA-4B0B-8457-A1178BB5324F}"/>
              </a:ext>
            </a:extLst>
          </p:cNvPr>
          <p:cNvCxnSpPr>
            <a:cxnSpLocks noChangeShapeType="1"/>
            <a:stCxn id="366646" idx="3"/>
            <a:endCxn id="366649" idx="0"/>
          </p:cNvCxnSpPr>
          <p:nvPr/>
        </p:nvCxnSpPr>
        <p:spPr bwMode="auto">
          <a:xfrm>
            <a:off x="4787900" y="5118100"/>
            <a:ext cx="125413" cy="681038"/>
          </a:xfrm>
          <a:prstGeom prst="straightConnector1">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66636" name="AutoShape 44">
            <a:extLst>
              <a:ext uri="{FF2B5EF4-FFF2-40B4-BE49-F238E27FC236}">
                <a16:creationId xmlns:a16="http://schemas.microsoft.com/office/drawing/2014/main" id="{0E561395-DBC7-41F1-8EFF-CF5F18B71A38}"/>
              </a:ext>
            </a:extLst>
          </p:cNvPr>
          <p:cNvCxnSpPr>
            <a:cxnSpLocks noChangeShapeType="1"/>
            <a:stCxn id="366646" idx="5"/>
            <a:endCxn id="366648" idx="0"/>
          </p:cNvCxnSpPr>
          <p:nvPr/>
        </p:nvCxnSpPr>
        <p:spPr bwMode="auto">
          <a:xfrm flipH="1">
            <a:off x="4303713" y="5118100"/>
            <a:ext cx="179387" cy="669925"/>
          </a:xfrm>
          <a:prstGeom prst="straightConnector1">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66637" name="Oval 45">
            <a:extLst>
              <a:ext uri="{FF2B5EF4-FFF2-40B4-BE49-F238E27FC236}">
                <a16:creationId xmlns:a16="http://schemas.microsoft.com/office/drawing/2014/main" id="{C1FA160E-CAAA-412A-87D0-E1B3EC1807DF}"/>
              </a:ext>
            </a:extLst>
          </p:cNvPr>
          <p:cNvSpPr>
            <a:spLocks noChangeAspect="1" noChangeArrowheads="1"/>
          </p:cNvSpPr>
          <p:nvPr/>
        </p:nvSpPr>
        <p:spPr bwMode="auto">
          <a:xfrm>
            <a:off x="3810000" y="3033713"/>
            <a:ext cx="430213" cy="363537"/>
          </a:xfrm>
          <a:prstGeom prst="ellipse">
            <a:avLst/>
          </a:prstGeom>
          <a:solidFill>
            <a:schemeClr val="accent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0" lang="en-US" altLang="en-US" sz="1600" b="1">
                <a:latin typeface="Courier New" panose="02070309020205020404" pitchFamily="49" charset="0"/>
              </a:rPr>
              <a:t>14</a:t>
            </a:r>
            <a:endParaRPr kumimoji="0" lang="en-US" altLang="en-US" sz="1600"/>
          </a:p>
        </p:txBody>
      </p:sp>
      <p:sp>
        <p:nvSpPr>
          <p:cNvPr id="366638" name="Oval 46">
            <a:extLst>
              <a:ext uri="{FF2B5EF4-FFF2-40B4-BE49-F238E27FC236}">
                <a16:creationId xmlns:a16="http://schemas.microsoft.com/office/drawing/2014/main" id="{CE8F95F7-3A11-445D-989A-402839F7D7C2}"/>
              </a:ext>
            </a:extLst>
          </p:cNvPr>
          <p:cNvSpPr>
            <a:spLocks noChangeAspect="1" noChangeArrowheads="1"/>
          </p:cNvSpPr>
          <p:nvPr/>
        </p:nvSpPr>
        <p:spPr bwMode="auto">
          <a:xfrm>
            <a:off x="2563813" y="3648075"/>
            <a:ext cx="430212" cy="363538"/>
          </a:xfrm>
          <a:prstGeom prst="ellipse">
            <a:avLst/>
          </a:prstGeom>
          <a:solidFill>
            <a:schemeClr val="accent1"/>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0" lang="en-US" altLang="en-US" sz="1600" b="1">
                <a:solidFill>
                  <a:schemeClr val="bg1"/>
                </a:solidFill>
                <a:latin typeface="Courier New" panose="02070309020205020404" pitchFamily="49" charset="0"/>
              </a:rPr>
              <a:t>53</a:t>
            </a:r>
            <a:endParaRPr kumimoji="0" lang="en-US" altLang="en-US" sz="1600">
              <a:solidFill>
                <a:schemeClr val="bg1"/>
              </a:solidFill>
            </a:endParaRPr>
          </a:p>
        </p:txBody>
      </p:sp>
      <p:sp>
        <p:nvSpPr>
          <p:cNvPr id="366639" name="Oval 47">
            <a:extLst>
              <a:ext uri="{FF2B5EF4-FFF2-40B4-BE49-F238E27FC236}">
                <a16:creationId xmlns:a16="http://schemas.microsoft.com/office/drawing/2014/main" id="{DB42C46B-BCC0-436E-A644-900823A6A389}"/>
              </a:ext>
            </a:extLst>
          </p:cNvPr>
          <p:cNvSpPr>
            <a:spLocks noChangeAspect="1" noChangeArrowheads="1"/>
          </p:cNvSpPr>
          <p:nvPr/>
        </p:nvSpPr>
        <p:spPr bwMode="auto">
          <a:xfrm>
            <a:off x="1962150" y="4752975"/>
            <a:ext cx="430213" cy="3635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0" lang="en-US" altLang="en-US" sz="1600" b="1">
                <a:latin typeface="Courier New" panose="02070309020205020404" pitchFamily="49" charset="0"/>
              </a:rPr>
              <a:t>78</a:t>
            </a:r>
            <a:endParaRPr kumimoji="0" lang="en-US" altLang="en-US" sz="1600"/>
          </a:p>
        </p:txBody>
      </p:sp>
      <p:sp>
        <p:nvSpPr>
          <p:cNvPr id="366640" name="Oval 48">
            <a:extLst>
              <a:ext uri="{FF2B5EF4-FFF2-40B4-BE49-F238E27FC236}">
                <a16:creationId xmlns:a16="http://schemas.microsoft.com/office/drawing/2014/main" id="{46D9F14A-F451-4550-AB00-4B7B9FE7BA12}"/>
              </a:ext>
            </a:extLst>
          </p:cNvPr>
          <p:cNvSpPr>
            <a:spLocks noChangeAspect="1" noChangeArrowheads="1"/>
          </p:cNvSpPr>
          <p:nvPr/>
        </p:nvSpPr>
        <p:spPr bwMode="auto">
          <a:xfrm>
            <a:off x="3170238" y="4800600"/>
            <a:ext cx="430212" cy="3635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0" lang="en-US" altLang="en-US" sz="1600" b="1">
                <a:latin typeface="Courier New" panose="02070309020205020404" pitchFamily="49" charset="0"/>
              </a:rPr>
              <a:t>18</a:t>
            </a:r>
            <a:endParaRPr kumimoji="0" lang="en-US" altLang="en-US" sz="1600"/>
          </a:p>
        </p:txBody>
      </p:sp>
      <p:sp>
        <p:nvSpPr>
          <p:cNvPr id="366641" name="Oval 49">
            <a:extLst>
              <a:ext uri="{FF2B5EF4-FFF2-40B4-BE49-F238E27FC236}">
                <a16:creationId xmlns:a16="http://schemas.microsoft.com/office/drawing/2014/main" id="{161457A8-7798-4064-9B83-EE48066D33E3}"/>
              </a:ext>
            </a:extLst>
          </p:cNvPr>
          <p:cNvSpPr>
            <a:spLocks noChangeAspect="1" noChangeArrowheads="1"/>
          </p:cNvSpPr>
          <p:nvPr/>
        </p:nvSpPr>
        <p:spPr bwMode="auto">
          <a:xfrm>
            <a:off x="2792413" y="5797550"/>
            <a:ext cx="430212" cy="3635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0" lang="en-US" altLang="en-US" sz="1600" b="1">
                <a:latin typeface="Courier New" panose="02070309020205020404" pitchFamily="49" charset="0"/>
              </a:rPr>
              <a:t>81</a:t>
            </a:r>
            <a:endParaRPr kumimoji="0" lang="en-US" altLang="en-US" sz="1600"/>
          </a:p>
        </p:txBody>
      </p:sp>
      <p:sp>
        <p:nvSpPr>
          <p:cNvPr id="366642" name="Oval 50">
            <a:extLst>
              <a:ext uri="{FF2B5EF4-FFF2-40B4-BE49-F238E27FC236}">
                <a16:creationId xmlns:a16="http://schemas.microsoft.com/office/drawing/2014/main" id="{4C3A0BC7-302F-493B-B9D2-B1CB3FEF6C32}"/>
              </a:ext>
            </a:extLst>
          </p:cNvPr>
          <p:cNvSpPr>
            <a:spLocks noChangeAspect="1" noChangeArrowheads="1"/>
          </p:cNvSpPr>
          <p:nvPr/>
        </p:nvSpPr>
        <p:spPr bwMode="auto">
          <a:xfrm>
            <a:off x="3451225" y="5786438"/>
            <a:ext cx="430213" cy="363537"/>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0" lang="en-US" altLang="en-US" sz="1600" b="1">
                <a:latin typeface="Courier New" panose="02070309020205020404" pitchFamily="49" charset="0"/>
              </a:rPr>
              <a:t>77</a:t>
            </a:r>
            <a:endParaRPr kumimoji="0" lang="en-US" altLang="en-US" sz="1600"/>
          </a:p>
        </p:txBody>
      </p:sp>
      <p:sp>
        <p:nvSpPr>
          <p:cNvPr id="366643" name="Oval 51">
            <a:extLst>
              <a:ext uri="{FF2B5EF4-FFF2-40B4-BE49-F238E27FC236}">
                <a16:creationId xmlns:a16="http://schemas.microsoft.com/office/drawing/2014/main" id="{4B0231F0-648D-4CBB-8440-4C97D5F50BCD}"/>
              </a:ext>
            </a:extLst>
          </p:cNvPr>
          <p:cNvSpPr>
            <a:spLocks noChangeAspect="1" noChangeArrowheads="1"/>
          </p:cNvSpPr>
          <p:nvPr/>
        </p:nvSpPr>
        <p:spPr bwMode="auto">
          <a:xfrm>
            <a:off x="2209800" y="5786438"/>
            <a:ext cx="430213" cy="363537"/>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0" lang="en-US" altLang="en-US" sz="1600" b="1">
                <a:latin typeface="Courier New" panose="02070309020205020404" pitchFamily="49" charset="0"/>
              </a:rPr>
              <a:t>91</a:t>
            </a:r>
            <a:endParaRPr kumimoji="0" lang="en-US" altLang="en-US" sz="1600"/>
          </a:p>
        </p:txBody>
      </p:sp>
      <p:sp>
        <p:nvSpPr>
          <p:cNvPr id="366644" name="Oval 52">
            <a:extLst>
              <a:ext uri="{FF2B5EF4-FFF2-40B4-BE49-F238E27FC236}">
                <a16:creationId xmlns:a16="http://schemas.microsoft.com/office/drawing/2014/main" id="{D40AE8CF-AB11-4467-97D4-7102156E8994}"/>
              </a:ext>
            </a:extLst>
          </p:cNvPr>
          <p:cNvSpPr>
            <a:spLocks noChangeAspect="1" noChangeArrowheads="1"/>
          </p:cNvSpPr>
          <p:nvPr/>
        </p:nvSpPr>
        <p:spPr bwMode="auto">
          <a:xfrm flipH="1">
            <a:off x="5078413" y="3721100"/>
            <a:ext cx="430212" cy="3635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0" lang="en-US" altLang="en-US" sz="1600" b="1">
                <a:latin typeface="Courier New" panose="02070309020205020404" pitchFamily="49" charset="0"/>
              </a:rPr>
              <a:t>42</a:t>
            </a:r>
            <a:endParaRPr kumimoji="0" lang="en-US" altLang="en-US" sz="1600"/>
          </a:p>
        </p:txBody>
      </p:sp>
      <p:sp>
        <p:nvSpPr>
          <p:cNvPr id="366645" name="Oval 53">
            <a:extLst>
              <a:ext uri="{FF2B5EF4-FFF2-40B4-BE49-F238E27FC236}">
                <a16:creationId xmlns:a16="http://schemas.microsoft.com/office/drawing/2014/main" id="{1A4D2547-DD17-47BA-A148-6D4A896CFAFC}"/>
              </a:ext>
            </a:extLst>
          </p:cNvPr>
          <p:cNvSpPr>
            <a:spLocks noChangeAspect="1" noChangeArrowheads="1"/>
          </p:cNvSpPr>
          <p:nvPr/>
        </p:nvSpPr>
        <p:spPr bwMode="auto">
          <a:xfrm flipH="1">
            <a:off x="5688013" y="4800600"/>
            <a:ext cx="430212" cy="3635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0" lang="en-US" altLang="en-US" sz="1600" b="1">
                <a:latin typeface="Courier New" panose="02070309020205020404" pitchFamily="49" charset="0"/>
              </a:rPr>
              <a:t>45</a:t>
            </a:r>
            <a:endParaRPr kumimoji="0" lang="en-US" altLang="en-US" sz="1600">
              <a:solidFill>
                <a:schemeClr val="bg1"/>
              </a:solidFill>
            </a:endParaRPr>
          </a:p>
        </p:txBody>
      </p:sp>
      <p:sp>
        <p:nvSpPr>
          <p:cNvPr id="366646" name="Oval 54">
            <a:extLst>
              <a:ext uri="{FF2B5EF4-FFF2-40B4-BE49-F238E27FC236}">
                <a16:creationId xmlns:a16="http://schemas.microsoft.com/office/drawing/2014/main" id="{0959F583-35D1-4934-9460-AFDD310B6183}"/>
              </a:ext>
            </a:extLst>
          </p:cNvPr>
          <p:cNvSpPr>
            <a:spLocks noChangeAspect="1" noChangeArrowheads="1"/>
          </p:cNvSpPr>
          <p:nvPr/>
        </p:nvSpPr>
        <p:spPr bwMode="auto">
          <a:xfrm flipH="1">
            <a:off x="4419600" y="4800600"/>
            <a:ext cx="430213" cy="3635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0" lang="en-US" altLang="en-US" sz="1600" b="1">
                <a:latin typeface="Courier New" panose="02070309020205020404" pitchFamily="49" charset="0"/>
              </a:rPr>
              <a:t>47</a:t>
            </a:r>
            <a:endParaRPr kumimoji="0" lang="en-US" altLang="en-US" sz="1600"/>
          </a:p>
        </p:txBody>
      </p:sp>
      <p:sp>
        <p:nvSpPr>
          <p:cNvPr id="366647" name="Oval 55">
            <a:extLst>
              <a:ext uri="{FF2B5EF4-FFF2-40B4-BE49-F238E27FC236}">
                <a16:creationId xmlns:a16="http://schemas.microsoft.com/office/drawing/2014/main" id="{DA6FAAC2-07F1-4897-8724-F04AD6EBFF7D}"/>
              </a:ext>
            </a:extLst>
          </p:cNvPr>
          <p:cNvSpPr>
            <a:spLocks noChangeAspect="1" noChangeArrowheads="1"/>
          </p:cNvSpPr>
          <p:nvPr/>
        </p:nvSpPr>
        <p:spPr bwMode="auto">
          <a:xfrm flipH="1">
            <a:off x="5383213" y="5807075"/>
            <a:ext cx="430212" cy="3635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0" lang="en-US" altLang="en-US" sz="1600" b="1">
                <a:latin typeface="Courier New" panose="02070309020205020404" pitchFamily="49" charset="0"/>
              </a:rPr>
              <a:t>64</a:t>
            </a:r>
            <a:endParaRPr kumimoji="0" lang="en-US" altLang="en-US" sz="1600"/>
          </a:p>
        </p:txBody>
      </p:sp>
      <p:sp>
        <p:nvSpPr>
          <p:cNvPr id="366648" name="Oval 56">
            <a:extLst>
              <a:ext uri="{FF2B5EF4-FFF2-40B4-BE49-F238E27FC236}">
                <a16:creationId xmlns:a16="http://schemas.microsoft.com/office/drawing/2014/main" id="{284C1DA8-568A-400F-8F60-906C269CEE3A}"/>
              </a:ext>
            </a:extLst>
          </p:cNvPr>
          <p:cNvSpPr>
            <a:spLocks noChangeAspect="1" noChangeArrowheads="1"/>
          </p:cNvSpPr>
          <p:nvPr/>
        </p:nvSpPr>
        <p:spPr bwMode="auto">
          <a:xfrm flipH="1">
            <a:off x="4087813" y="5795963"/>
            <a:ext cx="430212" cy="363537"/>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0" lang="en-US" altLang="en-US" sz="1600" b="1">
                <a:latin typeface="Courier New" panose="02070309020205020404" pitchFamily="49" charset="0"/>
              </a:rPr>
              <a:t>84</a:t>
            </a:r>
            <a:endParaRPr kumimoji="0" lang="en-US" altLang="en-US" sz="1600"/>
          </a:p>
        </p:txBody>
      </p:sp>
      <p:sp>
        <p:nvSpPr>
          <p:cNvPr id="366649" name="Oval 57">
            <a:extLst>
              <a:ext uri="{FF2B5EF4-FFF2-40B4-BE49-F238E27FC236}">
                <a16:creationId xmlns:a16="http://schemas.microsoft.com/office/drawing/2014/main" id="{314BFE5E-7D9A-4026-B274-77BCCD5EC539}"/>
              </a:ext>
            </a:extLst>
          </p:cNvPr>
          <p:cNvSpPr>
            <a:spLocks noChangeAspect="1" noChangeArrowheads="1"/>
          </p:cNvSpPr>
          <p:nvPr/>
        </p:nvSpPr>
        <p:spPr bwMode="auto">
          <a:xfrm flipH="1">
            <a:off x="4697413" y="5807075"/>
            <a:ext cx="430212" cy="3635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0" lang="en-US" altLang="en-US" sz="1600" b="1">
                <a:latin typeface="Courier New" panose="02070309020205020404" pitchFamily="49" charset="0"/>
              </a:rPr>
              <a:t>99</a:t>
            </a:r>
            <a:endParaRPr kumimoji="0" lang="en-US" altLang="en-US" sz="1600"/>
          </a:p>
        </p:txBody>
      </p:sp>
      <p:sp>
        <p:nvSpPr>
          <p:cNvPr id="366650" name="Oval 58">
            <a:extLst>
              <a:ext uri="{FF2B5EF4-FFF2-40B4-BE49-F238E27FC236}">
                <a16:creationId xmlns:a16="http://schemas.microsoft.com/office/drawing/2014/main" id="{1A7F3006-8A6F-4BAD-B85F-85B53831B2DC}"/>
              </a:ext>
            </a:extLst>
          </p:cNvPr>
          <p:cNvSpPr>
            <a:spLocks noChangeAspect="1" noChangeArrowheads="1"/>
          </p:cNvSpPr>
          <p:nvPr/>
        </p:nvSpPr>
        <p:spPr bwMode="auto">
          <a:xfrm>
            <a:off x="1600200" y="5794375"/>
            <a:ext cx="430213" cy="3635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0" lang="en-US" altLang="en-US" sz="1600" b="1">
                <a:latin typeface="Courier New" panose="02070309020205020404" pitchFamily="49" charset="0"/>
              </a:rPr>
              <a:t>83</a:t>
            </a:r>
            <a:endParaRPr kumimoji="0" lang="en-US" altLang="en-US" sz="1600"/>
          </a:p>
        </p:txBody>
      </p:sp>
      <p:sp>
        <p:nvSpPr>
          <p:cNvPr id="33" name="Rectangle 61">
            <a:extLst>
              <a:ext uri="{FF2B5EF4-FFF2-40B4-BE49-F238E27FC236}">
                <a16:creationId xmlns:a16="http://schemas.microsoft.com/office/drawing/2014/main" id="{54402C26-6711-4C67-A5BD-3DCB94D82BED}"/>
              </a:ext>
            </a:extLst>
          </p:cNvPr>
          <p:cNvSpPr>
            <a:spLocks noChangeArrowheads="1"/>
          </p:cNvSpPr>
          <p:nvPr/>
        </p:nvSpPr>
        <p:spPr bwMode="auto">
          <a:xfrm>
            <a:off x="5410200" y="3086100"/>
            <a:ext cx="2362200" cy="342899"/>
          </a:xfrm>
          <a:prstGeom prst="rect">
            <a:avLst/>
          </a:prstGeom>
          <a:solidFill>
            <a:schemeClr val="accent2"/>
          </a:solidFill>
          <a:ln w="158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b="1" dirty="0"/>
              <a:t>exchange with left child</a:t>
            </a:r>
          </a:p>
        </p:txBody>
      </p:sp>
    </p:spTree>
    <p:extLst>
      <p:ext uri="{BB962C8B-B14F-4D97-AF65-F5344CB8AC3E}">
        <p14:creationId xmlns:p14="http://schemas.microsoft.com/office/powerpoint/2010/main" val="25181842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Slide Number Placeholder 3">
            <a:extLst>
              <a:ext uri="{FF2B5EF4-FFF2-40B4-BE49-F238E27FC236}">
                <a16:creationId xmlns:a16="http://schemas.microsoft.com/office/drawing/2014/main" id="{E32F1DE5-DF63-4343-B7A2-05CD0A53EDC5}"/>
              </a:ext>
            </a:extLst>
          </p:cNvPr>
          <p:cNvSpPr>
            <a:spLocks noGrp="1"/>
          </p:cNvSpPr>
          <p:nvPr>
            <p:ph type="sldNum" sz="quarter" idx="10"/>
          </p:nvPr>
        </p:nvSpPr>
        <p:spPr/>
        <p:txBody>
          <a:bodyPr/>
          <a:lstStyle/>
          <a:p>
            <a:fld id="{4C3FEAED-22F7-4BD5-BF26-C674B9E8DBCD}" type="slidenum">
              <a:rPr lang="en-US" altLang="en-US"/>
              <a:pPr/>
              <a:t>16</a:t>
            </a:fld>
            <a:endParaRPr lang="en-US" altLang="en-US" sz="1400"/>
          </a:p>
        </p:txBody>
      </p:sp>
      <p:sp>
        <p:nvSpPr>
          <p:cNvPr id="475138" name="Rectangle 2">
            <a:extLst>
              <a:ext uri="{FF2B5EF4-FFF2-40B4-BE49-F238E27FC236}">
                <a16:creationId xmlns:a16="http://schemas.microsoft.com/office/drawing/2014/main" id="{33410897-1D7F-4091-B34D-B4699F2C9BDC}"/>
              </a:ext>
            </a:extLst>
          </p:cNvPr>
          <p:cNvSpPr>
            <a:spLocks noGrp="1" noChangeArrowheads="1"/>
          </p:cNvSpPr>
          <p:nvPr>
            <p:ph type="title"/>
          </p:nvPr>
        </p:nvSpPr>
        <p:spPr/>
        <p:txBody>
          <a:bodyPr/>
          <a:lstStyle/>
          <a:p>
            <a:r>
              <a:rPr lang="en-US" altLang="en-US"/>
              <a:t>Binary Heap:  Delete Min</a:t>
            </a:r>
          </a:p>
        </p:txBody>
      </p:sp>
      <p:sp>
        <p:nvSpPr>
          <p:cNvPr id="475139" name="Rectangle 3">
            <a:extLst>
              <a:ext uri="{FF2B5EF4-FFF2-40B4-BE49-F238E27FC236}">
                <a16:creationId xmlns:a16="http://schemas.microsoft.com/office/drawing/2014/main" id="{BD65A294-C077-4559-9CB7-04EBB9C7C37F}"/>
              </a:ext>
            </a:extLst>
          </p:cNvPr>
          <p:cNvSpPr>
            <a:spLocks noGrp="1" noChangeArrowheads="1"/>
          </p:cNvSpPr>
          <p:nvPr>
            <p:ph type="body" idx="1"/>
          </p:nvPr>
        </p:nvSpPr>
        <p:spPr>
          <a:xfrm>
            <a:off x="457200" y="1600200"/>
            <a:ext cx="8229600" cy="1539875"/>
          </a:xfrm>
        </p:spPr>
        <p:txBody>
          <a:bodyPr>
            <a:normAutofit fontScale="70000" lnSpcReduction="20000"/>
          </a:bodyPr>
          <a:lstStyle/>
          <a:p>
            <a:r>
              <a:rPr lang="en-US" altLang="en-US" dirty="0"/>
              <a:t>Delete minimum element from heap.</a:t>
            </a:r>
          </a:p>
          <a:p>
            <a:pPr lvl="1"/>
            <a:r>
              <a:rPr lang="en-US" altLang="en-US" dirty="0"/>
              <a:t>Exchange root with rightmost leaf.</a:t>
            </a:r>
          </a:p>
          <a:p>
            <a:pPr lvl="1"/>
            <a:r>
              <a:rPr lang="en-US" altLang="en-US" dirty="0"/>
              <a:t>Bubble root down until it's heap ordered.</a:t>
            </a:r>
          </a:p>
          <a:p>
            <a:pPr lvl="2"/>
            <a:r>
              <a:rPr lang="en-US" altLang="en-US" dirty="0"/>
              <a:t>power struggle principle:  better subordinate is promoted</a:t>
            </a:r>
          </a:p>
          <a:p>
            <a:pPr lvl="1"/>
            <a:r>
              <a:rPr lang="en-US" altLang="en-US" dirty="0">
                <a:solidFill>
                  <a:schemeClr val="hlink"/>
                </a:solidFill>
              </a:rPr>
              <a:t>O(log N) operations.</a:t>
            </a:r>
          </a:p>
          <a:p>
            <a:pPr lvl="2"/>
            <a:endParaRPr lang="en-US" altLang="en-US" dirty="0"/>
          </a:p>
        </p:txBody>
      </p:sp>
      <p:cxnSp>
        <p:nvCxnSpPr>
          <p:cNvPr id="475141" name="AutoShape 5">
            <a:extLst>
              <a:ext uri="{FF2B5EF4-FFF2-40B4-BE49-F238E27FC236}">
                <a16:creationId xmlns:a16="http://schemas.microsoft.com/office/drawing/2014/main" id="{B3A302BC-49BB-4715-883F-9A72A23B9D07}"/>
              </a:ext>
            </a:extLst>
          </p:cNvPr>
          <p:cNvCxnSpPr>
            <a:cxnSpLocks noChangeShapeType="1"/>
            <a:stCxn id="475154" idx="2"/>
            <a:endCxn id="475155" idx="7"/>
          </p:cNvCxnSpPr>
          <p:nvPr/>
        </p:nvCxnSpPr>
        <p:spPr bwMode="auto">
          <a:xfrm flipH="1">
            <a:off x="2930525" y="3216275"/>
            <a:ext cx="871538" cy="477838"/>
          </a:xfrm>
          <a:prstGeom prst="straightConnector1">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75142" name="AutoShape 6">
            <a:extLst>
              <a:ext uri="{FF2B5EF4-FFF2-40B4-BE49-F238E27FC236}">
                <a16:creationId xmlns:a16="http://schemas.microsoft.com/office/drawing/2014/main" id="{F9F7463E-E322-4F92-A30E-7D3A4F4CBC41}"/>
              </a:ext>
            </a:extLst>
          </p:cNvPr>
          <p:cNvCxnSpPr>
            <a:cxnSpLocks noChangeShapeType="1"/>
            <a:stCxn id="475154" idx="6"/>
            <a:endCxn id="475161" idx="7"/>
          </p:cNvCxnSpPr>
          <p:nvPr/>
        </p:nvCxnSpPr>
        <p:spPr bwMode="auto">
          <a:xfrm>
            <a:off x="4248150" y="3216275"/>
            <a:ext cx="893763" cy="549275"/>
          </a:xfrm>
          <a:prstGeom prst="straightConnector1">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75143" name="AutoShape 7">
            <a:extLst>
              <a:ext uri="{FF2B5EF4-FFF2-40B4-BE49-F238E27FC236}">
                <a16:creationId xmlns:a16="http://schemas.microsoft.com/office/drawing/2014/main" id="{0C0DF734-13B8-4668-B489-F3EEDBAEC89D}"/>
              </a:ext>
            </a:extLst>
          </p:cNvPr>
          <p:cNvCxnSpPr>
            <a:cxnSpLocks noChangeShapeType="1"/>
            <a:stCxn id="475155" idx="3"/>
            <a:endCxn id="475156" idx="0"/>
          </p:cNvCxnSpPr>
          <p:nvPr/>
        </p:nvCxnSpPr>
        <p:spPr bwMode="auto">
          <a:xfrm flipH="1">
            <a:off x="2178050" y="3965575"/>
            <a:ext cx="449263" cy="779463"/>
          </a:xfrm>
          <a:prstGeom prst="straightConnector1">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75144" name="AutoShape 8">
            <a:extLst>
              <a:ext uri="{FF2B5EF4-FFF2-40B4-BE49-F238E27FC236}">
                <a16:creationId xmlns:a16="http://schemas.microsoft.com/office/drawing/2014/main" id="{865B906A-19DD-4EB8-95CE-BA48A20C9731}"/>
              </a:ext>
            </a:extLst>
          </p:cNvPr>
          <p:cNvCxnSpPr>
            <a:cxnSpLocks noChangeShapeType="1"/>
            <a:stCxn id="475155" idx="5"/>
            <a:endCxn id="475157" idx="0"/>
          </p:cNvCxnSpPr>
          <p:nvPr/>
        </p:nvCxnSpPr>
        <p:spPr bwMode="auto">
          <a:xfrm>
            <a:off x="2930525" y="3965575"/>
            <a:ext cx="455613" cy="827088"/>
          </a:xfrm>
          <a:prstGeom prst="straightConnector1">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75145" name="AutoShape 9">
            <a:extLst>
              <a:ext uri="{FF2B5EF4-FFF2-40B4-BE49-F238E27FC236}">
                <a16:creationId xmlns:a16="http://schemas.microsoft.com/office/drawing/2014/main" id="{82F5A003-2487-4AD8-B7EC-91AD864894E3}"/>
              </a:ext>
            </a:extLst>
          </p:cNvPr>
          <p:cNvCxnSpPr>
            <a:cxnSpLocks noChangeShapeType="1"/>
            <a:stCxn id="475156" idx="5"/>
            <a:endCxn id="475160" idx="0"/>
          </p:cNvCxnSpPr>
          <p:nvPr/>
        </p:nvCxnSpPr>
        <p:spPr bwMode="auto">
          <a:xfrm>
            <a:off x="2328863" y="5070475"/>
            <a:ext cx="96837" cy="708025"/>
          </a:xfrm>
          <a:prstGeom prst="straightConnector1">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75146" name="AutoShape 10">
            <a:extLst>
              <a:ext uri="{FF2B5EF4-FFF2-40B4-BE49-F238E27FC236}">
                <a16:creationId xmlns:a16="http://schemas.microsoft.com/office/drawing/2014/main" id="{1D8CE0DB-9717-47FD-AD71-298E0B69FFD4}"/>
              </a:ext>
            </a:extLst>
          </p:cNvPr>
          <p:cNvCxnSpPr>
            <a:cxnSpLocks noChangeShapeType="1"/>
            <a:stCxn id="475157" idx="3"/>
            <a:endCxn id="475158" idx="0"/>
          </p:cNvCxnSpPr>
          <p:nvPr/>
        </p:nvCxnSpPr>
        <p:spPr bwMode="auto">
          <a:xfrm flipH="1">
            <a:off x="3008313" y="5118100"/>
            <a:ext cx="225425" cy="671513"/>
          </a:xfrm>
          <a:prstGeom prst="straightConnector1">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75147" name="AutoShape 11">
            <a:extLst>
              <a:ext uri="{FF2B5EF4-FFF2-40B4-BE49-F238E27FC236}">
                <a16:creationId xmlns:a16="http://schemas.microsoft.com/office/drawing/2014/main" id="{04C636B1-59CA-40A8-B6C9-9335FBAA6327}"/>
              </a:ext>
            </a:extLst>
          </p:cNvPr>
          <p:cNvCxnSpPr>
            <a:cxnSpLocks noChangeShapeType="1"/>
            <a:stCxn id="475157" idx="5"/>
            <a:endCxn id="475159" idx="0"/>
          </p:cNvCxnSpPr>
          <p:nvPr/>
        </p:nvCxnSpPr>
        <p:spPr bwMode="auto">
          <a:xfrm>
            <a:off x="3536950" y="5118100"/>
            <a:ext cx="130175" cy="660400"/>
          </a:xfrm>
          <a:prstGeom prst="straightConnector1">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75148" name="AutoShape 12">
            <a:extLst>
              <a:ext uri="{FF2B5EF4-FFF2-40B4-BE49-F238E27FC236}">
                <a16:creationId xmlns:a16="http://schemas.microsoft.com/office/drawing/2014/main" id="{2CF2823D-1498-4E9B-BC41-429F0A9E4468}"/>
              </a:ext>
            </a:extLst>
          </p:cNvPr>
          <p:cNvCxnSpPr>
            <a:cxnSpLocks noChangeShapeType="1"/>
            <a:stCxn id="475156" idx="3"/>
            <a:endCxn id="475167" idx="0"/>
          </p:cNvCxnSpPr>
          <p:nvPr/>
        </p:nvCxnSpPr>
        <p:spPr bwMode="auto">
          <a:xfrm flipH="1">
            <a:off x="1816100" y="5070475"/>
            <a:ext cx="209550" cy="715963"/>
          </a:xfrm>
          <a:prstGeom prst="straightConnector1">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75149" name="AutoShape 13">
            <a:extLst>
              <a:ext uri="{FF2B5EF4-FFF2-40B4-BE49-F238E27FC236}">
                <a16:creationId xmlns:a16="http://schemas.microsoft.com/office/drawing/2014/main" id="{74689F63-BD2C-43C1-91CB-70451CA5D4E8}"/>
              </a:ext>
            </a:extLst>
          </p:cNvPr>
          <p:cNvCxnSpPr>
            <a:cxnSpLocks noChangeShapeType="1"/>
            <a:stCxn id="475161" idx="3"/>
            <a:endCxn id="475162" idx="0"/>
          </p:cNvCxnSpPr>
          <p:nvPr/>
        </p:nvCxnSpPr>
        <p:spPr bwMode="auto">
          <a:xfrm>
            <a:off x="5446713" y="4038600"/>
            <a:ext cx="457200" cy="754063"/>
          </a:xfrm>
          <a:prstGeom prst="straightConnector1">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75150" name="AutoShape 14">
            <a:extLst>
              <a:ext uri="{FF2B5EF4-FFF2-40B4-BE49-F238E27FC236}">
                <a16:creationId xmlns:a16="http://schemas.microsoft.com/office/drawing/2014/main" id="{81F27373-1BEF-416B-8BB2-66A206A9E9EE}"/>
              </a:ext>
            </a:extLst>
          </p:cNvPr>
          <p:cNvCxnSpPr>
            <a:cxnSpLocks noChangeShapeType="1"/>
            <a:stCxn id="475161" idx="5"/>
            <a:endCxn id="475163" idx="0"/>
          </p:cNvCxnSpPr>
          <p:nvPr/>
        </p:nvCxnSpPr>
        <p:spPr bwMode="auto">
          <a:xfrm flipH="1">
            <a:off x="4635500" y="4038600"/>
            <a:ext cx="506413" cy="754063"/>
          </a:xfrm>
          <a:prstGeom prst="straightConnector1">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75151" name="AutoShape 15">
            <a:extLst>
              <a:ext uri="{FF2B5EF4-FFF2-40B4-BE49-F238E27FC236}">
                <a16:creationId xmlns:a16="http://schemas.microsoft.com/office/drawing/2014/main" id="{FACB216B-AAB4-4F81-AF8F-4886D3E7E8B6}"/>
              </a:ext>
            </a:extLst>
          </p:cNvPr>
          <p:cNvCxnSpPr>
            <a:cxnSpLocks noChangeShapeType="1"/>
            <a:stCxn id="475162" idx="5"/>
            <a:endCxn id="475164" idx="0"/>
          </p:cNvCxnSpPr>
          <p:nvPr/>
        </p:nvCxnSpPr>
        <p:spPr bwMode="auto">
          <a:xfrm flipH="1">
            <a:off x="5599113" y="5118100"/>
            <a:ext cx="152400" cy="681038"/>
          </a:xfrm>
          <a:prstGeom prst="straightConnector1">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75152" name="AutoShape 16">
            <a:extLst>
              <a:ext uri="{FF2B5EF4-FFF2-40B4-BE49-F238E27FC236}">
                <a16:creationId xmlns:a16="http://schemas.microsoft.com/office/drawing/2014/main" id="{6DEEEE2E-524E-4692-A2E6-454ADD949549}"/>
              </a:ext>
            </a:extLst>
          </p:cNvPr>
          <p:cNvCxnSpPr>
            <a:cxnSpLocks noChangeShapeType="1"/>
            <a:stCxn id="475163" idx="3"/>
            <a:endCxn id="475166" idx="0"/>
          </p:cNvCxnSpPr>
          <p:nvPr/>
        </p:nvCxnSpPr>
        <p:spPr bwMode="auto">
          <a:xfrm>
            <a:off x="4787900" y="5118100"/>
            <a:ext cx="125413" cy="681038"/>
          </a:xfrm>
          <a:prstGeom prst="straightConnector1">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75153" name="AutoShape 17">
            <a:extLst>
              <a:ext uri="{FF2B5EF4-FFF2-40B4-BE49-F238E27FC236}">
                <a16:creationId xmlns:a16="http://schemas.microsoft.com/office/drawing/2014/main" id="{E55DA485-0A08-409B-871F-F670EEDBA42E}"/>
              </a:ext>
            </a:extLst>
          </p:cNvPr>
          <p:cNvCxnSpPr>
            <a:cxnSpLocks noChangeShapeType="1"/>
            <a:stCxn id="475163" idx="5"/>
            <a:endCxn id="475165" idx="0"/>
          </p:cNvCxnSpPr>
          <p:nvPr/>
        </p:nvCxnSpPr>
        <p:spPr bwMode="auto">
          <a:xfrm flipH="1">
            <a:off x="4303713" y="5118100"/>
            <a:ext cx="179387" cy="669925"/>
          </a:xfrm>
          <a:prstGeom prst="straightConnector1">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75154" name="Oval 18">
            <a:extLst>
              <a:ext uri="{FF2B5EF4-FFF2-40B4-BE49-F238E27FC236}">
                <a16:creationId xmlns:a16="http://schemas.microsoft.com/office/drawing/2014/main" id="{24C71503-8EB3-4759-B8A9-45DC0B370C0D}"/>
              </a:ext>
            </a:extLst>
          </p:cNvPr>
          <p:cNvSpPr>
            <a:spLocks noChangeAspect="1" noChangeArrowheads="1"/>
          </p:cNvSpPr>
          <p:nvPr/>
        </p:nvSpPr>
        <p:spPr bwMode="auto">
          <a:xfrm>
            <a:off x="3810000" y="3033713"/>
            <a:ext cx="430213" cy="363537"/>
          </a:xfrm>
          <a:prstGeom prst="ellipse">
            <a:avLst/>
          </a:prstGeom>
          <a:solidFill>
            <a:schemeClr val="accent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0" lang="en-US" altLang="en-US" sz="1600" b="1">
                <a:latin typeface="Courier New" panose="02070309020205020404" pitchFamily="49" charset="0"/>
              </a:rPr>
              <a:t>14</a:t>
            </a:r>
            <a:endParaRPr kumimoji="0" lang="en-US" altLang="en-US" sz="1600"/>
          </a:p>
        </p:txBody>
      </p:sp>
      <p:sp>
        <p:nvSpPr>
          <p:cNvPr id="475155" name="Oval 19">
            <a:extLst>
              <a:ext uri="{FF2B5EF4-FFF2-40B4-BE49-F238E27FC236}">
                <a16:creationId xmlns:a16="http://schemas.microsoft.com/office/drawing/2014/main" id="{5F92A71F-C415-4190-9BCB-3ED434E7D88B}"/>
              </a:ext>
            </a:extLst>
          </p:cNvPr>
          <p:cNvSpPr>
            <a:spLocks noChangeAspect="1" noChangeArrowheads="1"/>
          </p:cNvSpPr>
          <p:nvPr/>
        </p:nvSpPr>
        <p:spPr bwMode="auto">
          <a:xfrm>
            <a:off x="2563813" y="3648075"/>
            <a:ext cx="430212" cy="363538"/>
          </a:xfrm>
          <a:prstGeom prst="ellipse">
            <a:avLst/>
          </a:prstGeom>
          <a:solidFill>
            <a:schemeClr val="accent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0" lang="en-US" altLang="en-US" sz="1600" b="1">
                <a:latin typeface="Courier New" panose="02070309020205020404" pitchFamily="49" charset="0"/>
              </a:rPr>
              <a:t>18</a:t>
            </a:r>
            <a:endParaRPr kumimoji="0" lang="en-US" altLang="en-US" sz="1600"/>
          </a:p>
        </p:txBody>
      </p:sp>
      <p:sp>
        <p:nvSpPr>
          <p:cNvPr id="475156" name="Oval 20">
            <a:extLst>
              <a:ext uri="{FF2B5EF4-FFF2-40B4-BE49-F238E27FC236}">
                <a16:creationId xmlns:a16="http://schemas.microsoft.com/office/drawing/2014/main" id="{76204C1F-4DFF-4345-A8C9-701D592513DE}"/>
              </a:ext>
            </a:extLst>
          </p:cNvPr>
          <p:cNvSpPr>
            <a:spLocks noChangeAspect="1" noChangeArrowheads="1"/>
          </p:cNvSpPr>
          <p:nvPr/>
        </p:nvSpPr>
        <p:spPr bwMode="auto">
          <a:xfrm>
            <a:off x="1962150" y="4752975"/>
            <a:ext cx="430213" cy="3635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0" lang="en-US" altLang="en-US" sz="1600" b="1">
                <a:latin typeface="Courier New" panose="02070309020205020404" pitchFamily="49" charset="0"/>
              </a:rPr>
              <a:t>78</a:t>
            </a:r>
            <a:endParaRPr kumimoji="0" lang="en-US" altLang="en-US" sz="1600"/>
          </a:p>
        </p:txBody>
      </p:sp>
      <p:sp>
        <p:nvSpPr>
          <p:cNvPr id="475157" name="Oval 21">
            <a:extLst>
              <a:ext uri="{FF2B5EF4-FFF2-40B4-BE49-F238E27FC236}">
                <a16:creationId xmlns:a16="http://schemas.microsoft.com/office/drawing/2014/main" id="{839775DD-DD00-443E-B200-F9F96EF4139B}"/>
              </a:ext>
            </a:extLst>
          </p:cNvPr>
          <p:cNvSpPr>
            <a:spLocks noChangeAspect="1" noChangeArrowheads="1"/>
          </p:cNvSpPr>
          <p:nvPr/>
        </p:nvSpPr>
        <p:spPr bwMode="auto">
          <a:xfrm>
            <a:off x="3170238" y="4800600"/>
            <a:ext cx="430212" cy="363538"/>
          </a:xfrm>
          <a:prstGeom prst="ellipse">
            <a:avLst/>
          </a:prstGeom>
          <a:solidFill>
            <a:schemeClr val="accent1"/>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0" lang="en-US" altLang="en-US" sz="1600" b="1">
                <a:solidFill>
                  <a:schemeClr val="bg1"/>
                </a:solidFill>
                <a:latin typeface="Courier New" panose="02070309020205020404" pitchFamily="49" charset="0"/>
              </a:rPr>
              <a:t>53</a:t>
            </a:r>
            <a:endParaRPr kumimoji="0" lang="en-US" altLang="en-US" sz="1600">
              <a:solidFill>
                <a:schemeClr val="bg1"/>
              </a:solidFill>
            </a:endParaRPr>
          </a:p>
        </p:txBody>
      </p:sp>
      <p:sp>
        <p:nvSpPr>
          <p:cNvPr id="475158" name="Oval 22">
            <a:extLst>
              <a:ext uri="{FF2B5EF4-FFF2-40B4-BE49-F238E27FC236}">
                <a16:creationId xmlns:a16="http://schemas.microsoft.com/office/drawing/2014/main" id="{C5F4AAFB-15D1-4C19-B33F-BD30ECC81DD6}"/>
              </a:ext>
            </a:extLst>
          </p:cNvPr>
          <p:cNvSpPr>
            <a:spLocks noChangeAspect="1" noChangeArrowheads="1"/>
          </p:cNvSpPr>
          <p:nvPr/>
        </p:nvSpPr>
        <p:spPr bwMode="auto">
          <a:xfrm>
            <a:off x="2792413" y="5797550"/>
            <a:ext cx="430212" cy="3635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0" lang="en-US" altLang="en-US" sz="1600" b="1">
                <a:latin typeface="Courier New" panose="02070309020205020404" pitchFamily="49" charset="0"/>
              </a:rPr>
              <a:t>81</a:t>
            </a:r>
            <a:endParaRPr kumimoji="0" lang="en-US" altLang="en-US" sz="1600"/>
          </a:p>
        </p:txBody>
      </p:sp>
      <p:sp>
        <p:nvSpPr>
          <p:cNvPr id="475159" name="Oval 23">
            <a:extLst>
              <a:ext uri="{FF2B5EF4-FFF2-40B4-BE49-F238E27FC236}">
                <a16:creationId xmlns:a16="http://schemas.microsoft.com/office/drawing/2014/main" id="{24180D8B-9FD2-4730-9EAF-AEA77F277038}"/>
              </a:ext>
            </a:extLst>
          </p:cNvPr>
          <p:cNvSpPr>
            <a:spLocks noChangeAspect="1" noChangeArrowheads="1"/>
          </p:cNvSpPr>
          <p:nvPr/>
        </p:nvSpPr>
        <p:spPr bwMode="auto">
          <a:xfrm>
            <a:off x="3451225" y="5786438"/>
            <a:ext cx="430213" cy="363537"/>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0" lang="en-US" altLang="en-US" sz="1600" b="1">
                <a:latin typeface="Courier New" panose="02070309020205020404" pitchFamily="49" charset="0"/>
              </a:rPr>
              <a:t>77</a:t>
            </a:r>
            <a:endParaRPr kumimoji="0" lang="en-US" altLang="en-US" sz="1600"/>
          </a:p>
        </p:txBody>
      </p:sp>
      <p:sp>
        <p:nvSpPr>
          <p:cNvPr id="475160" name="Oval 24">
            <a:extLst>
              <a:ext uri="{FF2B5EF4-FFF2-40B4-BE49-F238E27FC236}">
                <a16:creationId xmlns:a16="http://schemas.microsoft.com/office/drawing/2014/main" id="{9FAC6BBB-D6F7-4685-AB8C-7FC121122B53}"/>
              </a:ext>
            </a:extLst>
          </p:cNvPr>
          <p:cNvSpPr>
            <a:spLocks noChangeAspect="1" noChangeArrowheads="1"/>
          </p:cNvSpPr>
          <p:nvPr/>
        </p:nvSpPr>
        <p:spPr bwMode="auto">
          <a:xfrm>
            <a:off x="2209800" y="5786438"/>
            <a:ext cx="430213" cy="363537"/>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0" lang="en-US" altLang="en-US" sz="1600" b="1">
                <a:latin typeface="Courier New" panose="02070309020205020404" pitchFamily="49" charset="0"/>
              </a:rPr>
              <a:t>91</a:t>
            </a:r>
            <a:endParaRPr kumimoji="0" lang="en-US" altLang="en-US" sz="1600"/>
          </a:p>
        </p:txBody>
      </p:sp>
      <p:sp>
        <p:nvSpPr>
          <p:cNvPr id="475161" name="Oval 25">
            <a:extLst>
              <a:ext uri="{FF2B5EF4-FFF2-40B4-BE49-F238E27FC236}">
                <a16:creationId xmlns:a16="http://schemas.microsoft.com/office/drawing/2014/main" id="{8B31F584-62AE-476C-97F5-6A642D6C04D3}"/>
              </a:ext>
            </a:extLst>
          </p:cNvPr>
          <p:cNvSpPr>
            <a:spLocks noChangeAspect="1" noChangeArrowheads="1"/>
          </p:cNvSpPr>
          <p:nvPr/>
        </p:nvSpPr>
        <p:spPr bwMode="auto">
          <a:xfrm flipH="1">
            <a:off x="5078413" y="3721100"/>
            <a:ext cx="430212" cy="3635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0" lang="en-US" altLang="en-US" sz="1600" b="1">
                <a:latin typeface="Courier New" panose="02070309020205020404" pitchFamily="49" charset="0"/>
              </a:rPr>
              <a:t>42</a:t>
            </a:r>
            <a:endParaRPr kumimoji="0" lang="en-US" altLang="en-US" sz="1600"/>
          </a:p>
        </p:txBody>
      </p:sp>
      <p:sp>
        <p:nvSpPr>
          <p:cNvPr id="475162" name="Oval 26">
            <a:extLst>
              <a:ext uri="{FF2B5EF4-FFF2-40B4-BE49-F238E27FC236}">
                <a16:creationId xmlns:a16="http://schemas.microsoft.com/office/drawing/2014/main" id="{24619C80-E579-4D92-93AC-F20E877424D4}"/>
              </a:ext>
            </a:extLst>
          </p:cNvPr>
          <p:cNvSpPr>
            <a:spLocks noChangeAspect="1" noChangeArrowheads="1"/>
          </p:cNvSpPr>
          <p:nvPr/>
        </p:nvSpPr>
        <p:spPr bwMode="auto">
          <a:xfrm flipH="1">
            <a:off x="5688013" y="4800600"/>
            <a:ext cx="430212" cy="3635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0" lang="en-US" altLang="en-US" sz="1600" b="1">
                <a:latin typeface="Courier New" panose="02070309020205020404" pitchFamily="49" charset="0"/>
              </a:rPr>
              <a:t>45</a:t>
            </a:r>
            <a:endParaRPr kumimoji="0" lang="en-US" altLang="en-US" sz="1600">
              <a:solidFill>
                <a:schemeClr val="bg1"/>
              </a:solidFill>
            </a:endParaRPr>
          </a:p>
        </p:txBody>
      </p:sp>
      <p:sp>
        <p:nvSpPr>
          <p:cNvPr id="475163" name="Oval 27">
            <a:extLst>
              <a:ext uri="{FF2B5EF4-FFF2-40B4-BE49-F238E27FC236}">
                <a16:creationId xmlns:a16="http://schemas.microsoft.com/office/drawing/2014/main" id="{B764783D-755B-47EA-AEBB-15BAD1C1733F}"/>
              </a:ext>
            </a:extLst>
          </p:cNvPr>
          <p:cNvSpPr>
            <a:spLocks noChangeAspect="1" noChangeArrowheads="1"/>
          </p:cNvSpPr>
          <p:nvPr/>
        </p:nvSpPr>
        <p:spPr bwMode="auto">
          <a:xfrm flipH="1">
            <a:off x="4419600" y="4800600"/>
            <a:ext cx="430213" cy="3635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0" lang="en-US" altLang="en-US" sz="1600" b="1">
                <a:latin typeface="Courier New" panose="02070309020205020404" pitchFamily="49" charset="0"/>
              </a:rPr>
              <a:t>47</a:t>
            </a:r>
            <a:endParaRPr kumimoji="0" lang="en-US" altLang="en-US" sz="1600"/>
          </a:p>
        </p:txBody>
      </p:sp>
      <p:sp>
        <p:nvSpPr>
          <p:cNvPr id="475164" name="Oval 28">
            <a:extLst>
              <a:ext uri="{FF2B5EF4-FFF2-40B4-BE49-F238E27FC236}">
                <a16:creationId xmlns:a16="http://schemas.microsoft.com/office/drawing/2014/main" id="{F5F64C02-5CA2-4A1D-A507-B035F8A60CD1}"/>
              </a:ext>
            </a:extLst>
          </p:cNvPr>
          <p:cNvSpPr>
            <a:spLocks noChangeAspect="1" noChangeArrowheads="1"/>
          </p:cNvSpPr>
          <p:nvPr/>
        </p:nvSpPr>
        <p:spPr bwMode="auto">
          <a:xfrm flipH="1">
            <a:off x="5383213" y="5807075"/>
            <a:ext cx="430212" cy="3635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0" lang="en-US" altLang="en-US" sz="1600" b="1">
                <a:latin typeface="Courier New" panose="02070309020205020404" pitchFamily="49" charset="0"/>
              </a:rPr>
              <a:t>64</a:t>
            </a:r>
            <a:endParaRPr kumimoji="0" lang="en-US" altLang="en-US" sz="1600"/>
          </a:p>
        </p:txBody>
      </p:sp>
      <p:sp>
        <p:nvSpPr>
          <p:cNvPr id="475165" name="Oval 29">
            <a:extLst>
              <a:ext uri="{FF2B5EF4-FFF2-40B4-BE49-F238E27FC236}">
                <a16:creationId xmlns:a16="http://schemas.microsoft.com/office/drawing/2014/main" id="{D53E4EE8-B214-4B62-91BA-E61FAC286DFC}"/>
              </a:ext>
            </a:extLst>
          </p:cNvPr>
          <p:cNvSpPr>
            <a:spLocks noChangeAspect="1" noChangeArrowheads="1"/>
          </p:cNvSpPr>
          <p:nvPr/>
        </p:nvSpPr>
        <p:spPr bwMode="auto">
          <a:xfrm flipH="1">
            <a:off x="4087813" y="5795963"/>
            <a:ext cx="430212" cy="363537"/>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0" lang="en-US" altLang="en-US" sz="1600" b="1">
                <a:latin typeface="Courier New" panose="02070309020205020404" pitchFamily="49" charset="0"/>
              </a:rPr>
              <a:t>84</a:t>
            </a:r>
            <a:endParaRPr kumimoji="0" lang="en-US" altLang="en-US" sz="1600"/>
          </a:p>
        </p:txBody>
      </p:sp>
      <p:sp>
        <p:nvSpPr>
          <p:cNvPr id="475166" name="Oval 30">
            <a:extLst>
              <a:ext uri="{FF2B5EF4-FFF2-40B4-BE49-F238E27FC236}">
                <a16:creationId xmlns:a16="http://schemas.microsoft.com/office/drawing/2014/main" id="{62BF7C2F-5AB5-4A70-9CFC-96A89DBDAC05}"/>
              </a:ext>
            </a:extLst>
          </p:cNvPr>
          <p:cNvSpPr>
            <a:spLocks noChangeAspect="1" noChangeArrowheads="1"/>
          </p:cNvSpPr>
          <p:nvPr/>
        </p:nvSpPr>
        <p:spPr bwMode="auto">
          <a:xfrm flipH="1">
            <a:off x="4697413" y="5807075"/>
            <a:ext cx="430212" cy="3635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0" lang="en-US" altLang="en-US" sz="1600" b="1">
                <a:latin typeface="Courier New" panose="02070309020205020404" pitchFamily="49" charset="0"/>
              </a:rPr>
              <a:t>99</a:t>
            </a:r>
            <a:endParaRPr kumimoji="0" lang="en-US" altLang="en-US" sz="1600"/>
          </a:p>
        </p:txBody>
      </p:sp>
      <p:sp>
        <p:nvSpPr>
          <p:cNvPr id="475167" name="Oval 31">
            <a:extLst>
              <a:ext uri="{FF2B5EF4-FFF2-40B4-BE49-F238E27FC236}">
                <a16:creationId xmlns:a16="http://schemas.microsoft.com/office/drawing/2014/main" id="{CDE72F47-837D-4D81-9336-BDE1FD789A99}"/>
              </a:ext>
            </a:extLst>
          </p:cNvPr>
          <p:cNvSpPr>
            <a:spLocks noChangeAspect="1" noChangeArrowheads="1"/>
          </p:cNvSpPr>
          <p:nvPr/>
        </p:nvSpPr>
        <p:spPr bwMode="auto">
          <a:xfrm>
            <a:off x="1600200" y="5794375"/>
            <a:ext cx="430213" cy="3635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0" lang="en-US" altLang="en-US" sz="1600" b="1">
                <a:latin typeface="Courier New" panose="02070309020205020404" pitchFamily="49" charset="0"/>
              </a:rPr>
              <a:t>83</a:t>
            </a:r>
            <a:endParaRPr kumimoji="0" lang="en-US" altLang="en-US" sz="1600"/>
          </a:p>
        </p:txBody>
      </p:sp>
      <p:sp>
        <p:nvSpPr>
          <p:cNvPr id="33" name="Rectangle 61">
            <a:extLst>
              <a:ext uri="{FF2B5EF4-FFF2-40B4-BE49-F238E27FC236}">
                <a16:creationId xmlns:a16="http://schemas.microsoft.com/office/drawing/2014/main" id="{B49A9493-EAAF-47ED-A124-749B85363011}"/>
              </a:ext>
            </a:extLst>
          </p:cNvPr>
          <p:cNvSpPr>
            <a:spLocks noChangeArrowheads="1"/>
          </p:cNvSpPr>
          <p:nvPr/>
        </p:nvSpPr>
        <p:spPr bwMode="auto">
          <a:xfrm>
            <a:off x="5410200" y="3086100"/>
            <a:ext cx="2362200" cy="342899"/>
          </a:xfrm>
          <a:prstGeom prst="rect">
            <a:avLst/>
          </a:prstGeom>
          <a:solidFill>
            <a:schemeClr val="accent2"/>
          </a:solidFill>
          <a:ln w="158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b="1" dirty="0"/>
              <a:t>exchange with left child</a:t>
            </a:r>
          </a:p>
        </p:txBody>
      </p:sp>
    </p:spTree>
    <p:extLst>
      <p:ext uri="{BB962C8B-B14F-4D97-AF65-F5344CB8AC3E}">
        <p14:creationId xmlns:p14="http://schemas.microsoft.com/office/powerpoint/2010/main" val="37633321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Speed</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751658333"/>
              </p:ext>
            </p:extLst>
          </p:nvPr>
        </p:nvGraphicFramePr>
        <p:xfrm>
          <a:off x="2057400" y="1524000"/>
          <a:ext cx="4648201" cy="2819400"/>
        </p:xfrm>
        <a:graphic>
          <a:graphicData uri="http://schemas.openxmlformats.org/drawingml/2006/table">
            <a:tbl>
              <a:tblPr firstRow="1" bandRow="1">
                <a:tableStyleId>{69012ECD-51FC-41F1-AA8D-1B2483CD663E}</a:tableStyleId>
              </a:tblPr>
              <a:tblGrid>
                <a:gridCol w="2209800">
                  <a:extLst>
                    <a:ext uri="{9D8B030D-6E8A-4147-A177-3AD203B41FA5}">
                      <a16:colId xmlns:a16="http://schemas.microsoft.com/office/drawing/2014/main" val="20000"/>
                    </a:ext>
                  </a:extLst>
                </a:gridCol>
                <a:gridCol w="2438401">
                  <a:extLst>
                    <a:ext uri="{9D8B030D-6E8A-4147-A177-3AD203B41FA5}">
                      <a16:colId xmlns:a16="http://schemas.microsoft.com/office/drawing/2014/main" val="20001"/>
                    </a:ext>
                  </a:extLst>
                </a:gridCol>
              </a:tblGrid>
              <a:tr h="370840">
                <a:tc>
                  <a:txBody>
                    <a:bodyPr/>
                    <a:lstStyle/>
                    <a:p>
                      <a:r>
                        <a:rPr lang="en-US" sz="2400" dirty="0"/>
                        <a:t>Algorithm</a:t>
                      </a:r>
                      <a:endParaRPr lang="en-US" sz="2400" b="0" dirty="0"/>
                    </a:p>
                  </a:txBody>
                  <a:tcPr/>
                </a:tc>
                <a:tc>
                  <a:txBody>
                    <a:bodyPr/>
                    <a:lstStyle/>
                    <a:p>
                      <a:r>
                        <a:rPr lang="en-US" sz="2400" dirty="0"/>
                        <a:t>Speed</a:t>
                      </a:r>
                      <a:endParaRPr lang="en-US" sz="2400" b="0" dirty="0"/>
                    </a:p>
                  </a:txBody>
                  <a:tcPr/>
                </a:tc>
                <a:extLst>
                  <a:ext uri="{0D108BD9-81ED-4DB2-BD59-A6C34878D82A}">
                    <a16:rowId xmlns:a16="http://schemas.microsoft.com/office/drawing/2014/main" val="10000"/>
                  </a:ext>
                </a:extLst>
              </a:tr>
              <a:tr h="370840">
                <a:tc>
                  <a:txBody>
                    <a:bodyPr/>
                    <a:lstStyle/>
                    <a:p>
                      <a:r>
                        <a:rPr lang="en-US" sz="2400" dirty="0" err="1"/>
                        <a:t>getMini</a:t>
                      </a:r>
                      <a:endParaRPr lang="en-US" sz="2400" b="0" dirty="0"/>
                    </a:p>
                  </a:txBody>
                  <a:tcPr/>
                </a:tc>
                <a:tc>
                  <a:txBody>
                    <a:bodyPr/>
                    <a:lstStyle/>
                    <a:p>
                      <a:r>
                        <a:rPr lang="en-US" sz="2400" dirty="0"/>
                        <a:t>O(1)</a:t>
                      </a:r>
                      <a:endParaRPr lang="en-US" sz="2400" b="0" dirty="0"/>
                    </a:p>
                  </a:txBody>
                  <a:tcPr/>
                </a:tc>
                <a:extLst>
                  <a:ext uri="{0D108BD9-81ED-4DB2-BD59-A6C34878D82A}">
                    <a16:rowId xmlns:a16="http://schemas.microsoft.com/office/drawing/2014/main" val="10001"/>
                  </a:ext>
                </a:extLst>
              </a:tr>
              <a:tr h="370840">
                <a:tc>
                  <a:txBody>
                    <a:bodyPr/>
                    <a:lstStyle/>
                    <a:p>
                      <a:r>
                        <a:rPr lang="en-US" sz="2400" dirty="0" err="1"/>
                        <a:t>extractMini</a:t>
                      </a:r>
                      <a:endParaRPr lang="en-US" sz="2400" b="0" dirty="0"/>
                    </a:p>
                  </a:txBody>
                  <a:tcPr/>
                </a:tc>
                <a:tc>
                  <a:txBody>
                    <a:bodyPr/>
                    <a:lstStyle/>
                    <a:p>
                      <a:r>
                        <a:rPr lang="en-US" sz="2400" dirty="0"/>
                        <a:t>O(log n)</a:t>
                      </a:r>
                      <a:endParaRPr lang="en-US" sz="2400" b="0" dirty="0"/>
                    </a:p>
                  </a:txBody>
                  <a:tcPr/>
                </a:tc>
                <a:extLst>
                  <a:ext uri="{0D108BD9-81ED-4DB2-BD59-A6C34878D82A}">
                    <a16:rowId xmlns:a16="http://schemas.microsoft.com/office/drawing/2014/main" val="10002"/>
                  </a:ext>
                </a:extLst>
              </a:tr>
              <a:tr h="533400">
                <a:tc>
                  <a:txBody>
                    <a:bodyPr/>
                    <a:lstStyle/>
                    <a:p>
                      <a:r>
                        <a:rPr lang="en-US" sz="2400" dirty="0" err="1"/>
                        <a:t>decreaseKey</a:t>
                      </a:r>
                      <a:endParaRPr lang="en-US" sz="2400" b="0" dirty="0"/>
                    </a:p>
                  </a:txBody>
                  <a:tcPr/>
                </a:tc>
                <a:tc>
                  <a:txBody>
                    <a:bodyPr/>
                    <a:lstStyle/>
                    <a:p>
                      <a:r>
                        <a:rPr lang="en-US" sz="2400" dirty="0"/>
                        <a:t>O(log n)</a:t>
                      </a:r>
                      <a:endParaRPr lang="en-US" sz="2400" b="0" dirty="0"/>
                    </a:p>
                  </a:txBody>
                  <a:tcPr/>
                </a:tc>
                <a:extLst>
                  <a:ext uri="{0D108BD9-81ED-4DB2-BD59-A6C34878D82A}">
                    <a16:rowId xmlns:a16="http://schemas.microsoft.com/office/drawing/2014/main" val="10003"/>
                  </a:ext>
                </a:extLst>
              </a:tr>
              <a:tr h="370840">
                <a:tc>
                  <a:txBody>
                    <a:bodyPr/>
                    <a:lstStyle/>
                    <a:p>
                      <a:r>
                        <a:rPr lang="en-US" sz="2400" dirty="0"/>
                        <a:t>insert</a:t>
                      </a:r>
                      <a:endParaRPr lang="en-US" sz="2400" b="0" dirty="0"/>
                    </a:p>
                  </a:txBody>
                  <a:tcPr/>
                </a:tc>
                <a:tc>
                  <a:txBody>
                    <a:bodyPr/>
                    <a:lstStyle/>
                    <a:p>
                      <a:r>
                        <a:rPr lang="en-US" sz="2400" dirty="0"/>
                        <a:t>O(log n)</a:t>
                      </a:r>
                      <a:endParaRPr lang="en-US" sz="2400" b="0" dirty="0"/>
                    </a:p>
                  </a:txBody>
                  <a:tcPr/>
                </a:tc>
                <a:extLst>
                  <a:ext uri="{0D108BD9-81ED-4DB2-BD59-A6C34878D82A}">
                    <a16:rowId xmlns:a16="http://schemas.microsoft.com/office/drawing/2014/main" val="10004"/>
                  </a:ext>
                </a:extLst>
              </a:tr>
              <a:tr h="370840">
                <a:tc>
                  <a:txBody>
                    <a:bodyPr/>
                    <a:lstStyle/>
                    <a:p>
                      <a:r>
                        <a:rPr lang="en-US" sz="2400" b="0" dirty="0"/>
                        <a:t>delete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a:t>O(log n)</a:t>
                      </a:r>
                      <a:endParaRPr lang="en-US" sz="2400" b="0"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7737007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38F93C4-D820-4900-BB77-D1BC60937E37}"/>
              </a:ext>
            </a:extLst>
          </p:cNvPr>
          <p:cNvSpPr>
            <a:spLocks noGrp="1"/>
          </p:cNvSpPr>
          <p:nvPr>
            <p:ph type="sldNum" sz="quarter" idx="10"/>
          </p:nvPr>
        </p:nvSpPr>
        <p:spPr/>
        <p:txBody>
          <a:bodyPr/>
          <a:lstStyle/>
          <a:p>
            <a:fld id="{4F376D1A-EB47-4BE8-8400-4999E2EC0C6D}" type="slidenum">
              <a:rPr lang="en-US" altLang="en-US"/>
              <a:pPr/>
              <a:t>18</a:t>
            </a:fld>
            <a:endParaRPr lang="en-US" altLang="en-US" sz="1400"/>
          </a:p>
        </p:txBody>
      </p:sp>
      <p:sp>
        <p:nvSpPr>
          <p:cNvPr id="372738" name="Rectangle 2">
            <a:extLst>
              <a:ext uri="{FF2B5EF4-FFF2-40B4-BE49-F238E27FC236}">
                <a16:creationId xmlns:a16="http://schemas.microsoft.com/office/drawing/2014/main" id="{93E7C5D0-2714-4FD4-8B96-2FD9FD927D39}"/>
              </a:ext>
            </a:extLst>
          </p:cNvPr>
          <p:cNvSpPr>
            <a:spLocks noGrp="1" noChangeArrowheads="1"/>
          </p:cNvSpPr>
          <p:nvPr>
            <p:ph type="title"/>
          </p:nvPr>
        </p:nvSpPr>
        <p:spPr/>
        <p:txBody>
          <a:bodyPr/>
          <a:lstStyle/>
          <a:p>
            <a:r>
              <a:rPr lang="en-US" altLang="en-US"/>
              <a:t>Binary Heap:  Heapsort</a:t>
            </a:r>
          </a:p>
        </p:txBody>
      </p:sp>
      <p:sp>
        <p:nvSpPr>
          <p:cNvPr id="372739" name="Rectangle 3">
            <a:extLst>
              <a:ext uri="{FF2B5EF4-FFF2-40B4-BE49-F238E27FC236}">
                <a16:creationId xmlns:a16="http://schemas.microsoft.com/office/drawing/2014/main" id="{408AE63E-C996-42E5-BD3E-CFFF3CDB4443}"/>
              </a:ext>
            </a:extLst>
          </p:cNvPr>
          <p:cNvSpPr>
            <a:spLocks noGrp="1" noChangeArrowheads="1"/>
          </p:cNvSpPr>
          <p:nvPr>
            <p:ph type="body" idx="1"/>
          </p:nvPr>
        </p:nvSpPr>
        <p:spPr/>
        <p:txBody>
          <a:bodyPr/>
          <a:lstStyle/>
          <a:p>
            <a:r>
              <a:rPr lang="en-US" altLang="en-US"/>
              <a:t>Heapsort.</a:t>
            </a:r>
          </a:p>
          <a:p>
            <a:pPr lvl="1"/>
            <a:r>
              <a:rPr lang="en-US" altLang="en-US"/>
              <a:t>Insert N items into binary heap.</a:t>
            </a:r>
          </a:p>
          <a:p>
            <a:pPr lvl="1"/>
            <a:r>
              <a:rPr lang="en-US" altLang="en-US"/>
              <a:t>Perform N delete-min operations.</a:t>
            </a:r>
          </a:p>
          <a:p>
            <a:pPr lvl="1"/>
            <a:r>
              <a:rPr lang="en-US" altLang="en-US">
                <a:solidFill>
                  <a:schemeClr val="hlink"/>
                </a:solidFill>
              </a:rPr>
              <a:t>O(N log N) sort.</a:t>
            </a:r>
          </a:p>
          <a:p>
            <a:pPr lvl="1"/>
            <a:r>
              <a:rPr lang="en-US" altLang="en-US"/>
              <a:t>No extra storage.</a:t>
            </a:r>
          </a:p>
          <a:p>
            <a:pPr lvl="1"/>
            <a:endParaRPr lang="en-US" altLang="en-US"/>
          </a:p>
        </p:txBody>
      </p:sp>
    </p:spTree>
    <p:extLst>
      <p:ext uri="{BB962C8B-B14F-4D97-AF65-F5344CB8AC3E}">
        <p14:creationId xmlns:p14="http://schemas.microsoft.com/office/powerpoint/2010/main" val="5069861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Applications of Heap</a:t>
            </a:r>
          </a:p>
        </p:txBody>
      </p:sp>
      <p:sp>
        <p:nvSpPr>
          <p:cNvPr id="3" name="Content Placeholder 2"/>
          <p:cNvSpPr>
            <a:spLocks noGrp="1"/>
          </p:cNvSpPr>
          <p:nvPr>
            <p:ph idx="1"/>
          </p:nvPr>
        </p:nvSpPr>
        <p:spPr/>
        <p:txBody>
          <a:bodyPr>
            <a:normAutofit fontScale="92500" lnSpcReduction="10000"/>
          </a:bodyPr>
          <a:lstStyle/>
          <a:p>
            <a:r>
              <a:rPr lang="en-US" dirty="0"/>
              <a:t>Heap Sort</a:t>
            </a:r>
          </a:p>
          <a:p>
            <a:r>
              <a:rPr lang="en-US" dirty="0"/>
              <a:t>Priority Queue</a:t>
            </a:r>
          </a:p>
          <a:p>
            <a:r>
              <a:rPr lang="en-US" dirty="0"/>
              <a:t>Used in Graph Algorithms like Dijkstra’s Shortest Path and Prim’s Minimum Spanning Tree.</a:t>
            </a:r>
          </a:p>
          <a:p>
            <a:r>
              <a:rPr lang="en-US" dirty="0"/>
              <a:t>Many problems can be efficiently solved using Heaps. Ex :</a:t>
            </a:r>
          </a:p>
          <a:p>
            <a:pPr lvl="1"/>
            <a:r>
              <a:rPr lang="en-US" dirty="0"/>
              <a:t>K</a:t>
            </a:r>
            <a:r>
              <a:rPr lang="en-US" baseline="30000" dirty="0"/>
              <a:t>th</a:t>
            </a:r>
            <a:r>
              <a:rPr lang="en-US" dirty="0"/>
              <a:t> Largest Element in an array.</a:t>
            </a:r>
          </a:p>
          <a:p>
            <a:pPr lvl="1"/>
            <a:r>
              <a:rPr lang="en-US" dirty="0"/>
              <a:t>Sort an almost sorted array</a:t>
            </a:r>
          </a:p>
          <a:p>
            <a:pPr lvl="1"/>
            <a:r>
              <a:rPr lang="en-US" dirty="0"/>
              <a:t>Merge K Sorted Arrays.</a:t>
            </a:r>
          </a:p>
        </p:txBody>
      </p:sp>
    </p:spTree>
    <p:extLst>
      <p:ext uri="{BB962C8B-B14F-4D97-AF65-F5344CB8AC3E}">
        <p14:creationId xmlns:p14="http://schemas.microsoft.com/office/powerpoint/2010/main" val="35423146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a:t>
            </a:r>
          </a:p>
        </p:txBody>
      </p:sp>
      <p:sp>
        <p:nvSpPr>
          <p:cNvPr id="3" name="Content Placeholder 2"/>
          <p:cNvSpPr>
            <a:spLocks noGrp="1"/>
          </p:cNvSpPr>
          <p:nvPr>
            <p:ph idx="1"/>
          </p:nvPr>
        </p:nvSpPr>
        <p:spPr/>
        <p:txBody>
          <a:bodyPr>
            <a:normAutofit fontScale="92500" lnSpcReduction="20000"/>
          </a:bodyPr>
          <a:lstStyle/>
          <a:p>
            <a:r>
              <a:rPr lang="en-US" dirty="0"/>
              <a:t>Heaps (Binary Heap) is a special Binary Tree</a:t>
            </a:r>
          </a:p>
          <a:p>
            <a:r>
              <a:rPr lang="en-US" dirty="0"/>
              <a:t>It's a </a:t>
            </a:r>
            <a:r>
              <a:rPr lang="en-US" b="1" dirty="0"/>
              <a:t>Complete Tree</a:t>
            </a:r>
            <a:r>
              <a:rPr lang="en-US" dirty="0"/>
              <a:t>, all level are completely filled to its leftmost position</a:t>
            </a:r>
          </a:p>
          <a:p>
            <a:r>
              <a:rPr lang="en-US" dirty="0"/>
              <a:t>Thus makes the Heap suitable to be stored in an Array</a:t>
            </a:r>
          </a:p>
          <a:p>
            <a:r>
              <a:rPr lang="en-US" dirty="0"/>
              <a:t>Binary Heap is either Min Heap or Max Heap</a:t>
            </a:r>
          </a:p>
          <a:p>
            <a:r>
              <a:rPr lang="en-US" dirty="0"/>
              <a:t>Min Binary Heap : </a:t>
            </a:r>
          </a:p>
          <a:p>
            <a:pPr lvl="1"/>
            <a:r>
              <a:rPr lang="en-US" dirty="0"/>
              <a:t>The key at the root must be minimum among all keys present under it.</a:t>
            </a:r>
          </a:p>
          <a:p>
            <a:pPr lvl="1"/>
            <a:r>
              <a:rPr lang="en-US" dirty="0"/>
              <a:t>The same property must be recursively true for all nodes inside the Binary Tree.</a:t>
            </a:r>
          </a:p>
        </p:txBody>
      </p:sp>
    </p:spTree>
    <p:extLst>
      <p:ext uri="{BB962C8B-B14F-4D97-AF65-F5344CB8AC3E}">
        <p14:creationId xmlns:p14="http://schemas.microsoft.com/office/powerpoint/2010/main" val="34658528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5E4BF-48AA-4820-8944-ECBBC1C8C660}"/>
              </a:ext>
            </a:extLst>
          </p:cNvPr>
          <p:cNvSpPr>
            <a:spLocks noGrp="1"/>
          </p:cNvSpPr>
          <p:nvPr>
            <p:ph type="title"/>
          </p:nvPr>
        </p:nvSpPr>
        <p:spPr/>
        <p:txBody>
          <a:bodyPr/>
          <a:lstStyle/>
          <a:p>
            <a:r>
              <a:rPr lang="en-US" dirty="0"/>
              <a:t>Heaps</a:t>
            </a:r>
          </a:p>
        </p:txBody>
      </p:sp>
      <p:pic>
        <p:nvPicPr>
          <p:cNvPr id="5" name="Content Placeholder 4">
            <a:extLst>
              <a:ext uri="{FF2B5EF4-FFF2-40B4-BE49-F238E27FC236}">
                <a16:creationId xmlns:a16="http://schemas.microsoft.com/office/drawing/2014/main" id="{26F2F965-0E57-48A7-B1D6-90B5705206B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5400" y="3581400"/>
            <a:ext cx="2524125" cy="1790700"/>
          </a:xfrm>
        </p:spPr>
      </p:pic>
      <p:pic>
        <p:nvPicPr>
          <p:cNvPr id="7" name="Picture 6">
            <a:extLst>
              <a:ext uri="{FF2B5EF4-FFF2-40B4-BE49-F238E27FC236}">
                <a16:creationId xmlns:a16="http://schemas.microsoft.com/office/drawing/2014/main" id="{A421C84F-C6F0-4F56-90DA-43914FA413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7400" y="3581400"/>
            <a:ext cx="2524125" cy="1790700"/>
          </a:xfrm>
          <a:prstGeom prst="rect">
            <a:avLst/>
          </a:prstGeom>
        </p:spPr>
      </p:pic>
      <p:sp>
        <p:nvSpPr>
          <p:cNvPr id="8" name="TextBox 7">
            <a:extLst>
              <a:ext uri="{FF2B5EF4-FFF2-40B4-BE49-F238E27FC236}">
                <a16:creationId xmlns:a16="http://schemas.microsoft.com/office/drawing/2014/main" id="{5C9E3537-56DB-4A89-AA1C-20CCC81A2F13}"/>
              </a:ext>
            </a:extLst>
          </p:cNvPr>
          <p:cNvSpPr txBox="1"/>
          <p:nvPr/>
        </p:nvSpPr>
        <p:spPr>
          <a:xfrm>
            <a:off x="1295400" y="5510085"/>
            <a:ext cx="2286000" cy="369332"/>
          </a:xfrm>
          <a:prstGeom prst="rect">
            <a:avLst/>
          </a:prstGeom>
          <a:noFill/>
        </p:spPr>
        <p:txBody>
          <a:bodyPr wrap="square" rtlCol="0">
            <a:spAutoFit/>
          </a:bodyPr>
          <a:lstStyle/>
          <a:p>
            <a:pPr algn="ctr"/>
            <a:r>
              <a:rPr lang="en-US" b="1" dirty="0"/>
              <a:t>Min Heap</a:t>
            </a:r>
          </a:p>
        </p:txBody>
      </p:sp>
      <p:sp>
        <p:nvSpPr>
          <p:cNvPr id="9" name="TextBox 8">
            <a:extLst>
              <a:ext uri="{FF2B5EF4-FFF2-40B4-BE49-F238E27FC236}">
                <a16:creationId xmlns:a16="http://schemas.microsoft.com/office/drawing/2014/main" id="{3E26642B-A9BF-415C-B50C-8B5340DE1AD6}"/>
              </a:ext>
            </a:extLst>
          </p:cNvPr>
          <p:cNvSpPr txBox="1"/>
          <p:nvPr/>
        </p:nvSpPr>
        <p:spPr>
          <a:xfrm>
            <a:off x="5867400" y="5510085"/>
            <a:ext cx="2286000" cy="369332"/>
          </a:xfrm>
          <a:prstGeom prst="rect">
            <a:avLst/>
          </a:prstGeom>
          <a:noFill/>
        </p:spPr>
        <p:txBody>
          <a:bodyPr wrap="square" rtlCol="0">
            <a:spAutoFit/>
          </a:bodyPr>
          <a:lstStyle/>
          <a:p>
            <a:pPr algn="ctr"/>
            <a:r>
              <a:rPr lang="en-US" b="1" dirty="0"/>
              <a:t>Max Heap</a:t>
            </a:r>
          </a:p>
        </p:txBody>
      </p:sp>
      <p:pic>
        <p:nvPicPr>
          <p:cNvPr id="10" name="Picture 9">
            <a:extLst>
              <a:ext uri="{FF2B5EF4-FFF2-40B4-BE49-F238E27FC236}">
                <a16:creationId xmlns:a16="http://schemas.microsoft.com/office/drawing/2014/main" id="{1B75F749-0E56-4585-B988-A98419F2907D}"/>
              </a:ext>
            </a:extLst>
          </p:cNvPr>
          <p:cNvPicPr>
            <a:picLocks noChangeAspect="1"/>
          </p:cNvPicPr>
          <p:nvPr/>
        </p:nvPicPr>
        <p:blipFill>
          <a:blip r:embed="rId4"/>
          <a:stretch>
            <a:fillRect/>
          </a:stretch>
        </p:blipFill>
        <p:spPr>
          <a:xfrm>
            <a:off x="2743200" y="1417638"/>
            <a:ext cx="3505200" cy="1209675"/>
          </a:xfrm>
          <a:prstGeom prst="rect">
            <a:avLst/>
          </a:prstGeom>
        </p:spPr>
      </p:pic>
      <p:sp>
        <p:nvSpPr>
          <p:cNvPr id="11" name="TextBox 10">
            <a:extLst>
              <a:ext uri="{FF2B5EF4-FFF2-40B4-BE49-F238E27FC236}">
                <a16:creationId xmlns:a16="http://schemas.microsoft.com/office/drawing/2014/main" id="{F0D9DEFD-99A5-4D3D-AA93-F5BE71CC5D16}"/>
              </a:ext>
            </a:extLst>
          </p:cNvPr>
          <p:cNvSpPr txBox="1"/>
          <p:nvPr/>
        </p:nvSpPr>
        <p:spPr>
          <a:xfrm>
            <a:off x="3352800" y="2704258"/>
            <a:ext cx="2286000" cy="369332"/>
          </a:xfrm>
          <a:prstGeom prst="rect">
            <a:avLst/>
          </a:prstGeom>
          <a:noFill/>
        </p:spPr>
        <p:txBody>
          <a:bodyPr wrap="square" rtlCol="0">
            <a:spAutoFit/>
          </a:bodyPr>
          <a:lstStyle/>
          <a:p>
            <a:pPr algn="ctr"/>
            <a:r>
              <a:rPr lang="en-US" b="1" dirty="0"/>
              <a:t>Complete Binary Tree</a:t>
            </a:r>
          </a:p>
        </p:txBody>
      </p:sp>
    </p:spTree>
    <p:extLst>
      <p:ext uri="{BB962C8B-B14F-4D97-AF65-F5344CB8AC3E}">
        <p14:creationId xmlns:p14="http://schemas.microsoft.com/office/powerpoint/2010/main" val="8750905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60A3A-4CEE-429C-BD0A-686FE430E6BA}"/>
              </a:ext>
            </a:extLst>
          </p:cNvPr>
          <p:cNvSpPr>
            <a:spLocks noGrp="1"/>
          </p:cNvSpPr>
          <p:nvPr>
            <p:ph type="title"/>
          </p:nvPr>
        </p:nvSpPr>
        <p:spPr/>
        <p:txBody>
          <a:bodyPr/>
          <a:lstStyle/>
          <a:p>
            <a:r>
              <a:rPr lang="en-US" dirty="0"/>
              <a:t>Heap Array Implementation</a:t>
            </a:r>
          </a:p>
        </p:txBody>
      </p:sp>
      <p:pic>
        <p:nvPicPr>
          <p:cNvPr id="5" name="Content Placeholder 4">
            <a:extLst>
              <a:ext uri="{FF2B5EF4-FFF2-40B4-BE49-F238E27FC236}">
                <a16:creationId xmlns:a16="http://schemas.microsoft.com/office/drawing/2014/main" id="{D4E0063D-0CAE-49DB-8CD8-95BD8F929D8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1104" y="1752600"/>
            <a:ext cx="4892674" cy="3687762"/>
          </a:xfrm>
        </p:spPr>
      </p:pic>
      <p:sp>
        <p:nvSpPr>
          <p:cNvPr id="6" name="TextBox 5">
            <a:extLst>
              <a:ext uri="{FF2B5EF4-FFF2-40B4-BE49-F238E27FC236}">
                <a16:creationId xmlns:a16="http://schemas.microsoft.com/office/drawing/2014/main" id="{02BDBEF8-FC34-4330-AB1E-5A7593ACEB89}"/>
              </a:ext>
            </a:extLst>
          </p:cNvPr>
          <p:cNvSpPr txBox="1"/>
          <p:nvPr/>
        </p:nvSpPr>
        <p:spPr>
          <a:xfrm>
            <a:off x="5867400" y="1905000"/>
            <a:ext cx="2819400" cy="2308324"/>
          </a:xfrm>
          <a:prstGeom prst="rect">
            <a:avLst/>
          </a:prstGeom>
          <a:noFill/>
        </p:spPr>
        <p:txBody>
          <a:bodyPr wrap="square" rtlCol="0">
            <a:spAutoFit/>
          </a:bodyPr>
          <a:lstStyle/>
          <a:p>
            <a:pPr marL="285750" indent="-285750">
              <a:buFont typeface="Arial" panose="020B0604020202020204" pitchFamily="34" charset="0"/>
              <a:buChar char="•"/>
            </a:pPr>
            <a:r>
              <a:rPr lang="en-US" dirty="0"/>
              <a:t>its left child is located at 2*k index </a:t>
            </a:r>
            <a:br>
              <a:rPr lang="en-US" dirty="0"/>
            </a:br>
            <a:endParaRPr lang="en-US" dirty="0"/>
          </a:p>
          <a:p>
            <a:pPr marL="285750" indent="-285750">
              <a:buFont typeface="Arial" panose="020B0604020202020204" pitchFamily="34" charset="0"/>
              <a:buChar char="•"/>
            </a:pPr>
            <a:r>
              <a:rPr lang="en-US" dirty="0"/>
              <a:t>its right child is located at 2*k+1. index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its parent is located at k/2 index </a:t>
            </a:r>
          </a:p>
        </p:txBody>
      </p:sp>
    </p:spTree>
    <p:extLst>
      <p:ext uri="{BB962C8B-B14F-4D97-AF65-F5344CB8AC3E}">
        <p14:creationId xmlns:p14="http://schemas.microsoft.com/office/powerpoint/2010/main" val="36586467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Operations (Min Heap)</a:t>
            </a:r>
          </a:p>
        </p:txBody>
      </p:sp>
      <p:sp>
        <p:nvSpPr>
          <p:cNvPr id="3" name="Content Placeholder 2"/>
          <p:cNvSpPr>
            <a:spLocks noGrp="1"/>
          </p:cNvSpPr>
          <p:nvPr>
            <p:ph idx="1"/>
          </p:nvPr>
        </p:nvSpPr>
        <p:spPr/>
        <p:txBody>
          <a:bodyPr>
            <a:normAutofit/>
          </a:bodyPr>
          <a:lstStyle/>
          <a:p>
            <a:r>
              <a:rPr lang="en-US" b="1" dirty="0" err="1"/>
              <a:t>getMin</a:t>
            </a:r>
            <a:r>
              <a:rPr lang="en-US" b="1" dirty="0"/>
              <a:t>()</a:t>
            </a:r>
            <a:r>
              <a:rPr lang="en-US" dirty="0"/>
              <a:t>: It returns the root element of Min Heap</a:t>
            </a:r>
          </a:p>
          <a:p>
            <a:r>
              <a:rPr lang="en-US" b="1" dirty="0" err="1"/>
              <a:t>extractMin</a:t>
            </a:r>
            <a:r>
              <a:rPr lang="en-US" b="1" dirty="0"/>
              <a:t>()</a:t>
            </a:r>
            <a:r>
              <a:rPr lang="en-US" dirty="0"/>
              <a:t>: Removes the minimum element from Min Heap – then do </a:t>
            </a:r>
            <a:r>
              <a:rPr lang="en-US" b="1" dirty="0" err="1"/>
              <a:t>heapfy</a:t>
            </a:r>
            <a:r>
              <a:rPr lang="en-US" b="1" dirty="0"/>
              <a:t>()</a:t>
            </a:r>
          </a:p>
          <a:p>
            <a:r>
              <a:rPr lang="en-US" b="1" dirty="0" err="1"/>
              <a:t>decreaseKey</a:t>
            </a:r>
            <a:r>
              <a:rPr lang="en-US" b="1" dirty="0"/>
              <a:t>()</a:t>
            </a:r>
            <a:r>
              <a:rPr lang="en-US" dirty="0"/>
              <a:t>: Decreases value of key</a:t>
            </a:r>
          </a:p>
          <a:p>
            <a:r>
              <a:rPr lang="en-US" b="1" dirty="0"/>
              <a:t>insert()</a:t>
            </a:r>
            <a:r>
              <a:rPr lang="en-US" dirty="0"/>
              <a:t>: Inserting a new key</a:t>
            </a:r>
          </a:p>
          <a:p>
            <a:r>
              <a:rPr lang="en-US" b="1" dirty="0"/>
              <a:t>delete()</a:t>
            </a:r>
            <a:r>
              <a:rPr lang="en-US" dirty="0"/>
              <a:t>: Deleting a key</a:t>
            </a:r>
          </a:p>
        </p:txBody>
      </p:sp>
    </p:spTree>
    <p:extLst>
      <p:ext uri="{BB962C8B-B14F-4D97-AF65-F5344CB8AC3E}">
        <p14:creationId xmlns:p14="http://schemas.microsoft.com/office/powerpoint/2010/main" val="21302643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Slide Number Placeholder 3">
            <a:extLst>
              <a:ext uri="{FF2B5EF4-FFF2-40B4-BE49-F238E27FC236}">
                <a16:creationId xmlns:a16="http://schemas.microsoft.com/office/drawing/2014/main" id="{01E5EF2A-814F-4626-B0EB-9541EBA64A4E}"/>
              </a:ext>
            </a:extLst>
          </p:cNvPr>
          <p:cNvSpPr>
            <a:spLocks noGrp="1"/>
          </p:cNvSpPr>
          <p:nvPr>
            <p:ph type="sldNum" sz="quarter" idx="10"/>
          </p:nvPr>
        </p:nvSpPr>
        <p:spPr/>
        <p:txBody>
          <a:bodyPr/>
          <a:lstStyle/>
          <a:p>
            <a:fld id="{BD6CDF01-4D58-4691-A9C4-094C5A271FA7}" type="slidenum">
              <a:rPr lang="en-US" altLang="en-US"/>
              <a:pPr/>
              <a:t>6</a:t>
            </a:fld>
            <a:endParaRPr lang="en-US" altLang="en-US" sz="1400"/>
          </a:p>
        </p:txBody>
      </p:sp>
      <p:sp>
        <p:nvSpPr>
          <p:cNvPr id="355333" name="Rectangle 5">
            <a:extLst>
              <a:ext uri="{FF2B5EF4-FFF2-40B4-BE49-F238E27FC236}">
                <a16:creationId xmlns:a16="http://schemas.microsoft.com/office/drawing/2014/main" id="{FA126F62-45C0-45DF-B66B-ABE67890E6D3}"/>
              </a:ext>
            </a:extLst>
          </p:cNvPr>
          <p:cNvSpPr>
            <a:spLocks noGrp="1" noChangeArrowheads="1"/>
          </p:cNvSpPr>
          <p:nvPr>
            <p:ph type="title"/>
          </p:nvPr>
        </p:nvSpPr>
        <p:spPr>
          <a:xfrm>
            <a:off x="457200" y="165388"/>
            <a:ext cx="8229600" cy="1143000"/>
          </a:xfrm>
        </p:spPr>
        <p:txBody>
          <a:bodyPr>
            <a:normAutofit fontScale="90000"/>
          </a:bodyPr>
          <a:lstStyle/>
          <a:p>
            <a:r>
              <a:rPr lang="en-US" altLang="en-US" dirty="0"/>
              <a:t>Binary Heaps:  Array Implementation</a:t>
            </a:r>
          </a:p>
        </p:txBody>
      </p:sp>
      <p:sp>
        <p:nvSpPr>
          <p:cNvPr id="355334" name="Rectangle 6">
            <a:extLst>
              <a:ext uri="{FF2B5EF4-FFF2-40B4-BE49-F238E27FC236}">
                <a16:creationId xmlns:a16="http://schemas.microsoft.com/office/drawing/2014/main" id="{3BC3EA89-027A-4073-9A90-5D072A05AF1C}"/>
              </a:ext>
            </a:extLst>
          </p:cNvPr>
          <p:cNvSpPr>
            <a:spLocks noGrp="1" noChangeArrowheads="1"/>
          </p:cNvSpPr>
          <p:nvPr>
            <p:ph type="body" idx="1"/>
          </p:nvPr>
        </p:nvSpPr>
        <p:spPr>
          <a:xfrm>
            <a:off x="457200" y="1258888"/>
            <a:ext cx="7543800" cy="1712912"/>
          </a:xfrm>
        </p:spPr>
        <p:txBody>
          <a:bodyPr>
            <a:normAutofit fontScale="70000" lnSpcReduction="20000"/>
          </a:bodyPr>
          <a:lstStyle/>
          <a:p>
            <a:r>
              <a:rPr lang="en-US" altLang="en-US" dirty="0"/>
              <a:t>Implementing binary heaps.</a:t>
            </a:r>
          </a:p>
          <a:p>
            <a:pPr lvl="1"/>
            <a:r>
              <a:rPr lang="en-US" altLang="en-US" dirty="0"/>
              <a:t>Use an array:  no need for explicit parent or child pointers.</a:t>
            </a:r>
          </a:p>
          <a:p>
            <a:pPr lvl="2"/>
            <a:r>
              <a:rPr lang="en-US" altLang="en-US" dirty="0">
                <a:latin typeface="Courier New" panose="02070309020205020404" pitchFamily="49" charset="0"/>
              </a:rPr>
              <a:t>Parent(</a:t>
            </a:r>
            <a:r>
              <a:rPr lang="en-US" altLang="en-US" dirty="0" err="1">
                <a:latin typeface="Courier New" panose="02070309020205020404" pitchFamily="49" charset="0"/>
              </a:rPr>
              <a:t>i</a:t>
            </a:r>
            <a:r>
              <a:rPr lang="en-US" altLang="en-US" dirty="0">
                <a:latin typeface="Courier New" panose="02070309020205020404" pitchFamily="49" charset="0"/>
              </a:rPr>
              <a:t>) = </a:t>
            </a:r>
            <a:r>
              <a:rPr lang="en-US" altLang="en-US" dirty="0">
                <a:latin typeface="Courier New" panose="02070309020205020404" pitchFamily="49" charset="0"/>
                <a:sym typeface="Symbol" panose="05050102010706020507" pitchFamily="18" charset="2"/>
              </a:rPr>
              <a:t></a:t>
            </a:r>
            <a:r>
              <a:rPr lang="en-US" altLang="en-US" dirty="0" err="1">
                <a:latin typeface="Courier New" panose="02070309020205020404" pitchFamily="49" charset="0"/>
                <a:sym typeface="Symbol" panose="05050102010706020507" pitchFamily="18" charset="2"/>
              </a:rPr>
              <a:t>i</a:t>
            </a:r>
            <a:r>
              <a:rPr lang="en-US" altLang="en-US" dirty="0">
                <a:latin typeface="Courier New" panose="02070309020205020404" pitchFamily="49" charset="0"/>
                <a:sym typeface="Symbol" panose="05050102010706020507" pitchFamily="18" charset="2"/>
              </a:rPr>
              <a:t>/2</a:t>
            </a:r>
            <a:r>
              <a:rPr lang="en-US" altLang="en-US" dirty="0">
                <a:sym typeface="Symbol" panose="05050102010706020507" pitchFamily="18" charset="2"/>
              </a:rPr>
              <a:t> </a:t>
            </a:r>
            <a:endParaRPr lang="en-US" altLang="en-US" dirty="0"/>
          </a:p>
          <a:p>
            <a:pPr lvl="2"/>
            <a:r>
              <a:rPr lang="en-US" altLang="en-US" dirty="0">
                <a:latin typeface="Courier New" panose="02070309020205020404" pitchFamily="49" charset="0"/>
              </a:rPr>
              <a:t>Left(</a:t>
            </a:r>
            <a:r>
              <a:rPr lang="en-US" altLang="en-US" dirty="0" err="1">
                <a:latin typeface="Courier New" panose="02070309020205020404" pitchFamily="49" charset="0"/>
              </a:rPr>
              <a:t>i</a:t>
            </a:r>
            <a:r>
              <a:rPr lang="en-US" altLang="en-US" dirty="0">
                <a:latin typeface="Courier New" panose="02070309020205020404" pitchFamily="49" charset="0"/>
              </a:rPr>
              <a:t>)   = 2i</a:t>
            </a:r>
            <a:r>
              <a:rPr lang="en-US" altLang="en-US" dirty="0">
                <a:sym typeface="Symbol" panose="05050102010706020507" pitchFamily="18" charset="2"/>
              </a:rPr>
              <a:t> </a:t>
            </a:r>
            <a:endParaRPr lang="en-US" altLang="en-US" dirty="0"/>
          </a:p>
          <a:p>
            <a:pPr lvl="2"/>
            <a:r>
              <a:rPr lang="en-US" altLang="en-US" dirty="0">
                <a:latin typeface="Courier New" panose="02070309020205020404" pitchFamily="49" charset="0"/>
              </a:rPr>
              <a:t>Right(</a:t>
            </a:r>
            <a:r>
              <a:rPr lang="en-US" altLang="en-US" dirty="0" err="1">
                <a:latin typeface="Courier New" panose="02070309020205020404" pitchFamily="49" charset="0"/>
              </a:rPr>
              <a:t>i</a:t>
            </a:r>
            <a:r>
              <a:rPr lang="en-US" altLang="en-US" dirty="0">
                <a:latin typeface="Courier New" panose="02070309020205020404" pitchFamily="49" charset="0"/>
              </a:rPr>
              <a:t>)  = 2i + 1</a:t>
            </a:r>
            <a:r>
              <a:rPr lang="en-US" altLang="en-US" dirty="0">
                <a:sym typeface="Symbol" panose="05050102010706020507" pitchFamily="18" charset="2"/>
              </a:rPr>
              <a:t> </a:t>
            </a:r>
          </a:p>
          <a:p>
            <a:pPr lvl="2"/>
            <a:r>
              <a:rPr lang="en-US" altLang="en-US" dirty="0">
                <a:latin typeface="Courier New" panose="02070309020205020404" pitchFamily="49" charset="0"/>
              </a:rPr>
              <a:t>Root 	     = 1 (or in other implementation : 0)</a:t>
            </a:r>
            <a:endParaRPr lang="en-US" altLang="en-US" dirty="0">
              <a:sym typeface="Symbol" panose="05050102010706020507" pitchFamily="18" charset="2"/>
            </a:endParaRPr>
          </a:p>
          <a:p>
            <a:pPr lvl="2"/>
            <a:endParaRPr lang="en-US" altLang="en-US" dirty="0">
              <a:sym typeface="Symbol" panose="05050102010706020507" pitchFamily="18" charset="2"/>
            </a:endParaRPr>
          </a:p>
          <a:p>
            <a:pPr lvl="2"/>
            <a:endParaRPr lang="en-US" altLang="en-US" dirty="0"/>
          </a:p>
          <a:p>
            <a:pPr lvl="1"/>
            <a:endParaRPr lang="en-US" altLang="en-US" dirty="0"/>
          </a:p>
        </p:txBody>
      </p:sp>
      <p:cxnSp>
        <p:nvCxnSpPr>
          <p:cNvPr id="355336" name="AutoShape 8">
            <a:extLst>
              <a:ext uri="{FF2B5EF4-FFF2-40B4-BE49-F238E27FC236}">
                <a16:creationId xmlns:a16="http://schemas.microsoft.com/office/drawing/2014/main" id="{C0EA4AF3-15E5-4F2E-9C60-25EAFF3B9455}"/>
              </a:ext>
            </a:extLst>
          </p:cNvPr>
          <p:cNvCxnSpPr>
            <a:cxnSpLocks noChangeShapeType="1"/>
            <a:stCxn id="355349" idx="2"/>
            <a:endCxn id="355350" idx="7"/>
          </p:cNvCxnSpPr>
          <p:nvPr/>
        </p:nvCxnSpPr>
        <p:spPr bwMode="auto">
          <a:xfrm flipH="1">
            <a:off x="2930525" y="3216275"/>
            <a:ext cx="871538" cy="477838"/>
          </a:xfrm>
          <a:prstGeom prst="straightConnector1">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55337" name="AutoShape 9">
            <a:extLst>
              <a:ext uri="{FF2B5EF4-FFF2-40B4-BE49-F238E27FC236}">
                <a16:creationId xmlns:a16="http://schemas.microsoft.com/office/drawing/2014/main" id="{FBC2F3EE-34AA-4710-807C-37A37A157357}"/>
              </a:ext>
            </a:extLst>
          </p:cNvPr>
          <p:cNvCxnSpPr>
            <a:cxnSpLocks noChangeShapeType="1"/>
            <a:stCxn id="355349" idx="6"/>
            <a:endCxn id="355356" idx="7"/>
          </p:cNvCxnSpPr>
          <p:nvPr/>
        </p:nvCxnSpPr>
        <p:spPr bwMode="auto">
          <a:xfrm>
            <a:off x="4248150" y="3216275"/>
            <a:ext cx="893763" cy="549275"/>
          </a:xfrm>
          <a:prstGeom prst="straightConnector1">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55338" name="AutoShape 10">
            <a:extLst>
              <a:ext uri="{FF2B5EF4-FFF2-40B4-BE49-F238E27FC236}">
                <a16:creationId xmlns:a16="http://schemas.microsoft.com/office/drawing/2014/main" id="{5FA33854-F3BE-40EB-A8C1-990F739173CF}"/>
              </a:ext>
            </a:extLst>
          </p:cNvPr>
          <p:cNvCxnSpPr>
            <a:cxnSpLocks noChangeShapeType="1"/>
            <a:stCxn id="355350" idx="3"/>
            <a:endCxn id="355351" idx="0"/>
          </p:cNvCxnSpPr>
          <p:nvPr/>
        </p:nvCxnSpPr>
        <p:spPr bwMode="auto">
          <a:xfrm flipH="1">
            <a:off x="2178050" y="3965575"/>
            <a:ext cx="449263" cy="779463"/>
          </a:xfrm>
          <a:prstGeom prst="straightConnector1">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55339" name="AutoShape 11">
            <a:extLst>
              <a:ext uri="{FF2B5EF4-FFF2-40B4-BE49-F238E27FC236}">
                <a16:creationId xmlns:a16="http://schemas.microsoft.com/office/drawing/2014/main" id="{71D30084-880D-480D-ADF4-4913F70B31E0}"/>
              </a:ext>
            </a:extLst>
          </p:cNvPr>
          <p:cNvCxnSpPr>
            <a:cxnSpLocks noChangeShapeType="1"/>
            <a:stCxn id="355350" idx="5"/>
            <a:endCxn id="355352" idx="0"/>
          </p:cNvCxnSpPr>
          <p:nvPr/>
        </p:nvCxnSpPr>
        <p:spPr bwMode="auto">
          <a:xfrm>
            <a:off x="2930525" y="3965575"/>
            <a:ext cx="455613" cy="827088"/>
          </a:xfrm>
          <a:prstGeom prst="straightConnector1">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55340" name="AutoShape 12">
            <a:extLst>
              <a:ext uri="{FF2B5EF4-FFF2-40B4-BE49-F238E27FC236}">
                <a16:creationId xmlns:a16="http://schemas.microsoft.com/office/drawing/2014/main" id="{6C34E774-DF7A-4538-B41A-FF0DE12B38C0}"/>
              </a:ext>
            </a:extLst>
          </p:cNvPr>
          <p:cNvCxnSpPr>
            <a:cxnSpLocks noChangeShapeType="1"/>
            <a:stCxn id="355351" idx="5"/>
            <a:endCxn id="355355" idx="0"/>
          </p:cNvCxnSpPr>
          <p:nvPr/>
        </p:nvCxnSpPr>
        <p:spPr bwMode="auto">
          <a:xfrm>
            <a:off x="2328863" y="5070475"/>
            <a:ext cx="96837" cy="708025"/>
          </a:xfrm>
          <a:prstGeom prst="straightConnector1">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55341" name="AutoShape 13">
            <a:extLst>
              <a:ext uri="{FF2B5EF4-FFF2-40B4-BE49-F238E27FC236}">
                <a16:creationId xmlns:a16="http://schemas.microsoft.com/office/drawing/2014/main" id="{B5BDC9CD-4F77-484E-84CA-6D5BC472B6C7}"/>
              </a:ext>
            </a:extLst>
          </p:cNvPr>
          <p:cNvCxnSpPr>
            <a:cxnSpLocks noChangeShapeType="1"/>
            <a:stCxn id="355352" idx="3"/>
            <a:endCxn id="355353" idx="0"/>
          </p:cNvCxnSpPr>
          <p:nvPr/>
        </p:nvCxnSpPr>
        <p:spPr bwMode="auto">
          <a:xfrm flipH="1">
            <a:off x="3008313" y="5118100"/>
            <a:ext cx="225425" cy="671513"/>
          </a:xfrm>
          <a:prstGeom prst="straightConnector1">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55342" name="AutoShape 14">
            <a:extLst>
              <a:ext uri="{FF2B5EF4-FFF2-40B4-BE49-F238E27FC236}">
                <a16:creationId xmlns:a16="http://schemas.microsoft.com/office/drawing/2014/main" id="{864FFBE3-D2E1-4979-89D9-0EA13D023AB9}"/>
              </a:ext>
            </a:extLst>
          </p:cNvPr>
          <p:cNvCxnSpPr>
            <a:cxnSpLocks noChangeShapeType="1"/>
            <a:stCxn id="355352" idx="5"/>
            <a:endCxn id="355354" idx="0"/>
          </p:cNvCxnSpPr>
          <p:nvPr/>
        </p:nvCxnSpPr>
        <p:spPr bwMode="auto">
          <a:xfrm>
            <a:off x="3536950" y="5118100"/>
            <a:ext cx="130175" cy="660400"/>
          </a:xfrm>
          <a:prstGeom prst="straightConnector1">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55343" name="AutoShape 15">
            <a:extLst>
              <a:ext uri="{FF2B5EF4-FFF2-40B4-BE49-F238E27FC236}">
                <a16:creationId xmlns:a16="http://schemas.microsoft.com/office/drawing/2014/main" id="{AE1CD25C-98DF-4704-847E-58F8C0C5295D}"/>
              </a:ext>
            </a:extLst>
          </p:cNvPr>
          <p:cNvCxnSpPr>
            <a:cxnSpLocks noChangeShapeType="1"/>
            <a:stCxn id="355351" idx="3"/>
            <a:endCxn id="355362" idx="0"/>
          </p:cNvCxnSpPr>
          <p:nvPr/>
        </p:nvCxnSpPr>
        <p:spPr bwMode="auto">
          <a:xfrm flipH="1">
            <a:off x="1816100" y="5070475"/>
            <a:ext cx="209550" cy="715963"/>
          </a:xfrm>
          <a:prstGeom prst="straightConnector1">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55344" name="AutoShape 16">
            <a:extLst>
              <a:ext uri="{FF2B5EF4-FFF2-40B4-BE49-F238E27FC236}">
                <a16:creationId xmlns:a16="http://schemas.microsoft.com/office/drawing/2014/main" id="{0298010C-C128-421C-93D7-E3B4FEB6AC23}"/>
              </a:ext>
            </a:extLst>
          </p:cNvPr>
          <p:cNvCxnSpPr>
            <a:cxnSpLocks noChangeShapeType="1"/>
            <a:stCxn id="355356" idx="3"/>
            <a:endCxn id="355357" idx="0"/>
          </p:cNvCxnSpPr>
          <p:nvPr/>
        </p:nvCxnSpPr>
        <p:spPr bwMode="auto">
          <a:xfrm>
            <a:off x="5446713" y="4038600"/>
            <a:ext cx="457200" cy="754063"/>
          </a:xfrm>
          <a:prstGeom prst="straightConnector1">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55345" name="AutoShape 17">
            <a:extLst>
              <a:ext uri="{FF2B5EF4-FFF2-40B4-BE49-F238E27FC236}">
                <a16:creationId xmlns:a16="http://schemas.microsoft.com/office/drawing/2014/main" id="{A6B4908D-BA58-4194-A9FE-19565A6305FE}"/>
              </a:ext>
            </a:extLst>
          </p:cNvPr>
          <p:cNvCxnSpPr>
            <a:cxnSpLocks noChangeShapeType="1"/>
            <a:stCxn id="355356" idx="5"/>
            <a:endCxn id="355358" idx="0"/>
          </p:cNvCxnSpPr>
          <p:nvPr/>
        </p:nvCxnSpPr>
        <p:spPr bwMode="auto">
          <a:xfrm flipH="1">
            <a:off x="4635500" y="4038600"/>
            <a:ext cx="506413" cy="754063"/>
          </a:xfrm>
          <a:prstGeom prst="straightConnector1">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55346" name="AutoShape 18">
            <a:extLst>
              <a:ext uri="{FF2B5EF4-FFF2-40B4-BE49-F238E27FC236}">
                <a16:creationId xmlns:a16="http://schemas.microsoft.com/office/drawing/2014/main" id="{5A2FD62E-567B-4B7E-95ED-6730828A2F03}"/>
              </a:ext>
            </a:extLst>
          </p:cNvPr>
          <p:cNvCxnSpPr>
            <a:cxnSpLocks noChangeShapeType="1"/>
            <a:stCxn id="355357" idx="5"/>
            <a:endCxn id="355359" idx="0"/>
          </p:cNvCxnSpPr>
          <p:nvPr/>
        </p:nvCxnSpPr>
        <p:spPr bwMode="auto">
          <a:xfrm flipH="1">
            <a:off x="5599113" y="5118100"/>
            <a:ext cx="152400" cy="681038"/>
          </a:xfrm>
          <a:prstGeom prst="straightConnector1">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55347" name="AutoShape 19">
            <a:extLst>
              <a:ext uri="{FF2B5EF4-FFF2-40B4-BE49-F238E27FC236}">
                <a16:creationId xmlns:a16="http://schemas.microsoft.com/office/drawing/2014/main" id="{E5890F1D-B257-45F9-AC07-1E2C33163960}"/>
              </a:ext>
            </a:extLst>
          </p:cNvPr>
          <p:cNvCxnSpPr>
            <a:cxnSpLocks noChangeShapeType="1"/>
            <a:stCxn id="355358" idx="3"/>
            <a:endCxn id="355361" idx="0"/>
          </p:cNvCxnSpPr>
          <p:nvPr/>
        </p:nvCxnSpPr>
        <p:spPr bwMode="auto">
          <a:xfrm>
            <a:off x="4787900" y="5118100"/>
            <a:ext cx="125413" cy="681038"/>
          </a:xfrm>
          <a:prstGeom prst="straightConnector1">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55348" name="AutoShape 20">
            <a:extLst>
              <a:ext uri="{FF2B5EF4-FFF2-40B4-BE49-F238E27FC236}">
                <a16:creationId xmlns:a16="http://schemas.microsoft.com/office/drawing/2014/main" id="{50E5E21D-97B3-45B4-80B6-1D7EA89D3B22}"/>
              </a:ext>
            </a:extLst>
          </p:cNvPr>
          <p:cNvCxnSpPr>
            <a:cxnSpLocks noChangeShapeType="1"/>
            <a:stCxn id="355358" idx="5"/>
            <a:endCxn id="355360" idx="0"/>
          </p:cNvCxnSpPr>
          <p:nvPr/>
        </p:nvCxnSpPr>
        <p:spPr bwMode="auto">
          <a:xfrm flipH="1">
            <a:off x="4303713" y="5118100"/>
            <a:ext cx="179387" cy="669925"/>
          </a:xfrm>
          <a:prstGeom prst="straightConnector1">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55349" name="Oval 21">
            <a:extLst>
              <a:ext uri="{FF2B5EF4-FFF2-40B4-BE49-F238E27FC236}">
                <a16:creationId xmlns:a16="http://schemas.microsoft.com/office/drawing/2014/main" id="{677203E7-6842-4F28-B06F-6A800D9CE7A6}"/>
              </a:ext>
            </a:extLst>
          </p:cNvPr>
          <p:cNvSpPr>
            <a:spLocks noChangeAspect="1" noChangeArrowheads="1"/>
          </p:cNvSpPr>
          <p:nvPr/>
        </p:nvSpPr>
        <p:spPr bwMode="auto">
          <a:xfrm>
            <a:off x="3810000" y="3033713"/>
            <a:ext cx="430213" cy="363537"/>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0" lang="en-US" altLang="en-US" sz="1600" b="1" dirty="0">
                <a:latin typeface="Courier New" panose="02070309020205020404" pitchFamily="49" charset="0"/>
              </a:rPr>
              <a:t>06</a:t>
            </a:r>
            <a:endParaRPr kumimoji="0" lang="en-US" altLang="en-US" sz="1600" dirty="0"/>
          </a:p>
        </p:txBody>
      </p:sp>
      <p:sp>
        <p:nvSpPr>
          <p:cNvPr id="355350" name="Oval 22">
            <a:extLst>
              <a:ext uri="{FF2B5EF4-FFF2-40B4-BE49-F238E27FC236}">
                <a16:creationId xmlns:a16="http://schemas.microsoft.com/office/drawing/2014/main" id="{91E6A65F-6CE9-46E4-B025-754B3CB2A6F5}"/>
              </a:ext>
            </a:extLst>
          </p:cNvPr>
          <p:cNvSpPr>
            <a:spLocks noChangeAspect="1" noChangeArrowheads="1"/>
          </p:cNvSpPr>
          <p:nvPr/>
        </p:nvSpPr>
        <p:spPr bwMode="auto">
          <a:xfrm>
            <a:off x="2563813" y="3648075"/>
            <a:ext cx="430212" cy="3635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0" lang="en-US" altLang="en-US" sz="1600" b="1">
                <a:latin typeface="Courier New" panose="02070309020205020404" pitchFamily="49" charset="0"/>
              </a:rPr>
              <a:t>14</a:t>
            </a:r>
            <a:endParaRPr kumimoji="0" lang="en-US" altLang="en-US" sz="1600"/>
          </a:p>
        </p:txBody>
      </p:sp>
      <p:sp>
        <p:nvSpPr>
          <p:cNvPr id="355351" name="Oval 23">
            <a:extLst>
              <a:ext uri="{FF2B5EF4-FFF2-40B4-BE49-F238E27FC236}">
                <a16:creationId xmlns:a16="http://schemas.microsoft.com/office/drawing/2014/main" id="{38B41D99-2C06-4587-9346-32624D192A6F}"/>
              </a:ext>
            </a:extLst>
          </p:cNvPr>
          <p:cNvSpPr>
            <a:spLocks noChangeAspect="1" noChangeArrowheads="1"/>
          </p:cNvSpPr>
          <p:nvPr/>
        </p:nvSpPr>
        <p:spPr bwMode="auto">
          <a:xfrm>
            <a:off x="1962150" y="4752975"/>
            <a:ext cx="430213" cy="3635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0" lang="en-US" altLang="en-US" sz="1600" b="1">
                <a:latin typeface="Courier New" panose="02070309020205020404" pitchFamily="49" charset="0"/>
              </a:rPr>
              <a:t>78</a:t>
            </a:r>
            <a:endParaRPr kumimoji="0" lang="en-US" altLang="en-US" sz="1600"/>
          </a:p>
        </p:txBody>
      </p:sp>
      <p:sp>
        <p:nvSpPr>
          <p:cNvPr id="355352" name="Oval 24">
            <a:extLst>
              <a:ext uri="{FF2B5EF4-FFF2-40B4-BE49-F238E27FC236}">
                <a16:creationId xmlns:a16="http://schemas.microsoft.com/office/drawing/2014/main" id="{0EFA6BC9-CBAC-4F66-82E7-16457554A28D}"/>
              </a:ext>
            </a:extLst>
          </p:cNvPr>
          <p:cNvSpPr>
            <a:spLocks noChangeAspect="1" noChangeArrowheads="1"/>
          </p:cNvSpPr>
          <p:nvPr/>
        </p:nvSpPr>
        <p:spPr bwMode="auto">
          <a:xfrm>
            <a:off x="3170238" y="4800600"/>
            <a:ext cx="430212" cy="3635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0" lang="en-US" altLang="en-US" sz="1600" b="1">
                <a:latin typeface="Courier New" panose="02070309020205020404" pitchFamily="49" charset="0"/>
              </a:rPr>
              <a:t>18</a:t>
            </a:r>
            <a:endParaRPr kumimoji="0" lang="en-US" altLang="en-US" sz="1600"/>
          </a:p>
        </p:txBody>
      </p:sp>
      <p:sp>
        <p:nvSpPr>
          <p:cNvPr id="355353" name="Oval 25">
            <a:extLst>
              <a:ext uri="{FF2B5EF4-FFF2-40B4-BE49-F238E27FC236}">
                <a16:creationId xmlns:a16="http://schemas.microsoft.com/office/drawing/2014/main" id="{A1C9D113-DF03-45F6-8405-37B95CB2C429}"/>
              </a:ext>
            </a:extLst>
          </p:cNvPr>
          <p:cNvSpPr>
            <a:spLocks noChangeAspect="1" noChangeArrowheads="1"/>
          </p:cNvSpPr>
          <p:nvPr/>
        </p:nvSpPr>
        <p:spPr bwMode="auto">
          <a:xfrm>
            <a:off x="2792413" y="5797550"/>
            <a:ext cx="430212" cy="3635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0" lang="en-US" altLang="en-US" sz="1600" b="1">
                <a:latin typeface="Courier New" panose="02070309020205020404" pitchFamily="49" charset="0"/>
              </a:rPr>
              <a:t>81</a:t>
            </a:r>
            <a:endParaRPr kumimoji="0" lang="en-US" altLang="en-US" sz="1600"/>
          </a:p>
        </p:txBody>
      </p:sp>
      <p:sp>
        <p:nvSpPr>
          <p:cNvPr id="355354" name="Oval 26">
            <a:extLst>
              <a:ext uri="{FF2B5EF4-FFF2-40B4-BE49-F238E27FC236}">
                <a16:creationId xmlns:a16="http://schemas.microsoft.com/office/drawing/2014/main" id="{854FA651-BE9E-4379-BA58-CE7DB57BFC85}"/>
              </a:ext>
            </a:extLst>
          </p:cNvPr>
          <p:cNvSpPr>
            <a:spLocks noChangeAspect="1" noChangeArrowheads="1"/>
          </p:cNvSpPr>
          <p:nvPr/>
        </p:nvSpPr>
        <p:spPr bwMode="auto">
          <a:xfrm>
            <a:off x="3451225" y="5786438"/>
            <a:ext cx="430213" cy="363537"/>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0" lang="en-US" altLang="en-US" sz="1600" b="1">
                <a:latin typeface="Courier New" panose="02070309020205020404" pitchFamily="49" charset="0"/>
              </a:rPr>
              <a:t>77</a:t>
            </a:r>
            <a:endParaRPr kumimoji="0" lang="en-US" altLang="en-US" sz="1600"/>
          </a:p>
        </p:txBody>
      </p:sp>
      <p:sp>
        <p:nvSpPr>
          <p:cNvPr id="355355" name="Oval 27">
            <a:extLst>
              <a:ext uri="{FF2B5EF4-FFF2-40B4-BE49-F238E27FC236}">
                <a16:creationId xmlns:a16="http://schemas.microsoft.com/office/drawing/2014/main" id="{DA14CF4B-EA5C-4B36-9165-9B6DA8FA10E5}"/>
              </a:ext>
            </a:extLst>
          </p:cNvPr>
          <p:cNvSpPr>
            <a:spLocks noChangeAspect="1" noChangeArrowheads="1"/>
          </p:cNvSpPr>
          <p:nvPr/>
        </p:nvSpPr>
        <p:spPr bwMode="auto">
          <a:xfrm>
            <a:off x="2209800" y="5786438"/>
            <a:ext cx="430213" cy="363537"/>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0" lang="en-US" altLang="en-US" sz="1600" b="1" dirty="0">
                <a:latin typeface="Courier New" panose="02070309020205020404" pitchFamily="49" charset="0"/>
              </a:rPr>
              <a:t>91</a:t>
            </a:r>
            <a:endParaRPr kumimoji="0" lang="en-US" altLang="en-US" sz="1600" dirty="0"/>
          </a:p>
        </p:txBody>
      </p:sp>
      <p:sp>
        <p:nvSpPr>
          <p:cNvPr id="355356" name="Oval 28">
            <a:extLst>
              <a:ext uri="{FF2B5EF4-FFF2-40B4-BE49-F238E27FC236}">
                <a16:creationId xmlns:a16="http://schemas.microsoft.com/office/drawing/2014/main" id="{ADC7C455-EDE1-408F-82E6-2EB4E514E063}"/>
              </a:ext>
            </a:extLst>
          </p:cNvPr>
          <p:cNvSpPr>
            <a:spLocks noChangeAspect="1" noChangeArrowheads="1"/>
          </p:cNvSpPr>
          <p:nvPr/>
        </p:nvSpPr>
        <p:spPr bwMode="auto">
          <a:xfrm flipH="1">
            <a:off x="5078413" y="3721100"/>
            <a:ext cx="430212" cy="3635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0" lang="en-US" altLang="en-US" sz="1600" b="1">
                <a:latin typeface="Courier New" panose="02070309020205020404" pitchFamily="49" charset="0"/>
              </a:rPr>
              <a:t>45</a:t>
            </a:r>
            <a:endParaRPr kumimoji="0" lang="en-US" altLang="en-US" sz="1600"/>
          </a:p>
        </p:txBody>
      </p:sp>
      <p:sp>
        <p:nvSpPr>
          <p:cNvPr id="355357" name="Oval 29">
            <a:extLst>
              <a:ext uri="{FF2B5EF4-FFF2-40B4-BE49-F238E27FC236}">
                <a16:creationId xmlns:a16="http://schemas.microsoft.com/office/drawing/2014/main" id="{CAA79CEB-222E-4B89-BE85-7029385D75B2}"/>
              </a:ext>
            </a:extLst>
          </p:cNvPr>
          <p:cNvSpPr>
            <a:spLocks noChangeAspect="1" noChangeArrowheads="1"/>
          </p:cNvSpPr>
          <p:nvPr/>
        </p:nvSpPr>
        <p:spPr bwMode="auto">
          <a:xfrm flipH="1">
            <a:off x="5688013" y="4800600"/>
            <a:ext cx="430212" cy="3635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0" lang="en-US" altLang="en-US" sz="1600" b="1">
                <a:latin typeface="Courier New" panose="02070309020205020404" pitchFamily="49" charset="0"/>
              </a:rPr>
              <a:t>53</a:t>
            </a:r>
            <a:endParaRPr kumimoji="0" lang="en-US" altLang="en-US" sz="1600"/>
          </a:p>
        </p:txBody>
      </p:sp>
      <p:sp>
        <p:nvSpPr>
          <p:cNvPr id="355358" name="Oval 30">
            <a:extLst>
              <a:ext uri="{FF2B5EF4-FFF2-40B4-BE49-F238E27FC236}">
                <a16:creationId xmlns:a16="http://schemas.microsoft.com/office/drawing/2014/main" id="{D981123C-B62A-421A-B52E-C6DC2525744A}"/>
              </a:ext>
            </a:extLst>
          </p:cNvPr>
          <p:cNvSpPr>
            <a:spLocks noChangeAspect="1" noChangeArrowheads="1"/>
          </p:cNvSpPr>
          <p:nvPr/>
        </p:nvSpPr>
        <p:spPr bwMode="auto">
          <a:xfrm flipH="1">
            <a:off x="4419600" y="4800600"/>
            <a:ext cx="430213" cy="3635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0" lang="en-US" altLang="en-US" sz="1600" b="1">
                <a:latin typeface="Courier New" panose="02070309020205020404" pitchFamily="49" charset="0"/>
              </a:rPr>
              <a:t>47</a:t>
            </a:r>
            <a:endParaRPr kumimoji="0" lang="en-US" altLang="en-US" sz="1600"/>
          </a:p>
        </p:txBody>
      </p:sp>
      <p:sp>
        <p:nvSpPr>
          <p:cNvPr id="355359" name="Oval 31">
            <a:extLst>
              <a:ext uri="{FF2B5EF4-FFF2-40B4-BE49-F238E27FC236}">
                <a16:creationId xmlns:a16="http://schemas.microsoft.com/office/drawing/2014/main" id="{B7967754-E132-4101-9683-EA4BCA0FA7C7}"/>
              </a:ext>
            </a:extLst>
          </p:cNvPr>
          <p:cNvSpPr>
            <a:spLocks noChangeAspect="1" noChangeArrowheads="1"/>
          </p:cNvSpPr>
          <p:nvPr/>
        </p:nvSpPr>
        <p:spPr bwMode="auto">
          <a:xfrm flipH="1">
            <a:off x="5383213" y="5807075"/>
            <a:ext cx="430212" cy="3635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0" lang="en-US" altLang="en-US" sz="1600" b="1">
                <a:latin typeface="Courier New" panose="02070309020205020404" pitchFamily="49" charset="0"/>
              </a:rPr>
              <a:t>64</a:t>
            </a:r>
            <a:endParaRPr kumimoji="0" lang="en-US" altLang="en-US" sz="1600"/>
          </a:p>
        </p:txBody>
      </p:sp>
      <p:sp>
        <p:nvSpPr>
          <p:cNvPr id="355360" name="Oval 32">
            <a:extLst>
              <a:ext uri="{FF2B5EF4-FFF2-40B4-BE49-F238E27FC236}">
                <a16:creationId xmlns:a16="http://schemas.microsoft.com/office/drawing/2014/main" id="{F9D8ACA6-A6D9-4BCA-B8E4-65F8F2D42B26}"/>
              </a:ext>
            </a:extLst>
          </p:cNvPr>
          <p:cNvSpPr>
            <a:spLocks noChangeAspect="1" noChangeArrowheads="1"/>
          </p:cNvSpPr>
          <p:nvPr/>
        </p:nvSpPr>
        <p:spPr bwMode="auto">
          <a:xfrm flipH="1">
            <a:off x="4087813" y="5795963"/>
            <a:ext cx="430212" cy="363537"/>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0" lang="en-US" altLang="en-US" sz="1600" b="1">
                <a:latin typeface="Courier New" panose="02070309020205020404" pitchFamily="49" charset="0"/>
              </a:rPr>
              <a:t>84</a:t>
            </a:r>
            <a:endParaRPr kumimoji="0" lang="en-US" altLang="en-US" sz="1600"/>
          </a:p>
        </p:txBody>
      </p:sp>
      <p:sp>
        <p:nvSpPr>
          <p:cNvPr id="355361" name="Oval 33">
            <a:extLst>
              <a:ext uri="{FF2B5EF4-FFF2-40B4-BE49-F238E27FC236}">
                <a16:creationId xmlns:a16="http://schemas.microsoft.com/office/drawing/2014/main" id="{F2826F6C-C6E7-48FB-8C9E-63EE10FA53DA}"/>
              </a:ext>
            </a:extLst>
          </p:cNvPr>
          <p:cNvSpPr>
            <a:spLocks noChangeAspect="1" noChangeArrowheads="1"/>
          </p:cNvSpPr>
          <p:nvPr/>
        </p:nvSpPr>
        <p:spPr bwMode="auto">
          <a:xfrm flipH="1">
            <a:off x="4697413" y="5807075"/>
            <a:ext cx="430212" cy="3635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0" lang="en-US" altLang="en-US" sz="1600" b="1">
                <a:latin typeface="Courier New" panose="02070309020205020404" pitchFamily="49" charset="0"/>
              </a:rPr>
              <a:t>99</a:t>
            </a:r>
            <a:endParaRPr kumimoji="0" lang="en-US" altLang="en-US" sz="1600"/>
          </a:p>
        </p:txBody>
      </p:sp>
      <p:sp>
        <p:nvSpPr>
          <p:cNvPr id="355362" name="Oval 34">
            <a:extLst>
              <a:ext uri="{FF2B5EF4-FFF2-40B4-BE49-F238E27FC236}">
                <a16:creationId xmlns:a16="http://schemas.microsoft.com/office/drawing/2014/main" id="{61FE1DFA-22EC-4A35-A9EE-A430DF9F1ADF}"/>
              </a:ext>
            </a:extLst>
          </p:cNvPr>
          <p:cNvSpPr>
            <a:spLocks noChangeAspect="1" noChangeArrowheads="1"/>
          </p:cNvSpPr>
          <p:nvPr/>
        </p:nvSpPr>
        <p:spPr bwMode="auto">
          <a:xfrm>
            <a:off x="1600200" y="5794375"/>
            <a:ext cx="430213" cy="3635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0" lang="en-US" altLang="en-US" sz="1600" b="1">
                <a:latin typeface="Courier New" panose="02070309020205020404" pitchFamily="49" charset="0"/>
              </a:rPr>
              <a:t>83</a:t>
            </a:r>
            <a:endParaRPr kumimoji="0" lang="en-US" altLang="en-US" sz="1600"/>
          </a:p>
        </p:txBody>
      </p:sp>
      <p:sp>
        <p:nvSpPr>
          <p:cNvPr id="355363" name="Text Box 35">
            <a:extLst>
              <a:ext uri="{FF2B5EF4-FFF2-40B4-BE49-F238E27FC236}">
                <a16:creationId xmlns:a16="http://schemas.microsoft.com/office/drawing/2014/main" id="{9218BD75-116A-4BC3-AB9D-5A8D55D6CCE9}"/>
              </a:ext>
            </a:extLst>
          </p:cNvPr>
          <p:cNvSpPr txBox="1">
            <a:spLocks noChangeArrowheads="1"/>
          </p:cNvSpPr>
          <p:nvPr/>
        </p:nvSpPr>
        <p:spPr bwMode="auto">
          <a:xfrm>
            <a:off x="3886200" y="3352800"/>
            <a:ext cx="304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a:spcBef>
                <a:spcPct val="50000"/>
              </a:spcBef>
            </a:pPr>
            <a:r>
              <a:rPr lang="en-US" altLang="en-US" b="1">
                <a:solidFill>
                  <a:srgbClr val="006600"/>
                </a:solidFill>
                <a:latin typeface="Courier New" panose="02070309020205020404" pitchFamily="49" charset="0"/>
              </a:rPr>
              <a:t>1</a:t>
            </a:r>
          </a:p>
        </p:txBody>
      </p:sp>
      <p:sp>
        <p:nvSpPr>
          <p:cNvPr id="355364" name="Text Box 36">
            <a:extLst>
              <a:ext uri="{FF2B5EF4-FFF2-40B4-BE49-F238E27FC236}">
                <a16:creationId xmlns:a16="http://schemas.microsoft.com/office/drawing/2014/main" id="{F96983A2-E3F4-4DA1-9CB1-E73F48485EA4}"/>
              </a:ext>
            </a:extLst>
          </p:cNvPr>
          <p:cNvSpPr txBox="1">
            <a:spLocks noChangeArrowheads="1"/>
          </p:cNvSpPr>
          <p:nvPr/>
        </p:nvSpPr>
        <p:spPr bwMode="auto">
          <a:xfrm>
            <a:off x="2603500" y="4000500"/>
            <a:ext cx="304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a:spcBef>
                <a:spcPct val="50000"/>
              </a:spcBef>
            </a:pPr>
            <a:r>
              <a:rPr lang="en-US" altLang="en-US" b="1">
                <a:solidFill>
                  <a:srgbClr val="006600"/>
                </a:solidFill>
                <a:latin typeface="Courier New" panose="02070309020205020404" pitchFamily="49" charset="0"/>
              </a:rPr>
              <a:t>2</a:t>
            </a:r>
          </a:p>
        </p:txBody>
      </p:sp>
      <p:sp>
        <p:nvSpPr>
          <p:cNvPr id="355365" name="Text Box 37">
            <a:extLst>
              <a:ext uri="{FF2B5EF4-FFF2-40B4-BE49-F238E27FC236}">
                <a16:creationId xmlns:a16="http://schemas.microsoft.com/office/drawing/2014/main" id="{7C3AF553-FAA9-4F9E-9044-BBF1374E0306}"/>
              </a:ext>
            </a:extLst>
          </p:cNvPr>
          <p:cNvSpPr txBox="1">
            <a:spLocks noChangeArrowheads="1"/>
          </p:cNvSpPr>
          <p:nvPr/>
        </p:nvSpPr>
        <p:spPr bwMode="auto">
          <a:xfrm>
            <a:off x="5143500" y="4051300"/>
            <a:ext cx="304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a:spcBef>
                <a:spcPct val="50000"/>
              </a:spcBef>
            </a:pPr>
            <a:r>
              <a:rPr lang="en-US" altLang="en-US" b="1">
                <a:solidFill>
                  <a:srgbClr val="006600"/>
                </a:solidFill>
                <a:latin typeface="Courier New" panose="02070309020205020404" pitchFamily="49" charset="0"/>
              </a:rPr>
              <a:t>3</a:t>
            </a:r>
          </a:p>
        </p:txBody>
      </p:sp>
      <p:sp>
        <p:nvSpPr>
          <p:cNvPr id="355366" name="Text Box 38">
            <a:extLst>
              <a:ext uri="{FF2B5EF4-FFF2-40B4-BE49-F238E27FC236}">
                <a16:creationId xmlns:a16="http://schemas.microsoft.com/office/drawing/2014/main" id="{59B891D6-70D2-4043-A74B-EC5509A194A8}"/>
              </a:ext>
            </a:extLst>
          </p:cNvPr>
          <p:cNvSpPr txBox="1">
            <a:spLocks noChangeArrowheads="1"/>
          </p:cNvSpPr>
          <p:nvPr/>
        </p:nvSpPr>
        <p:spPr bwMode="auto">
          <a:xfrm>
            <a:off x="2009775" y="5092700"/>
            <a:ext cx="304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a:spcBef>
                <a:spcPct val="50000"/>
              </a:spcBef>
            </a:pPr>
            <a:r>
              <a:rPr lang="en-US" altLang="en-US" b="1">
                <a:solidFill>
                  <a:srgbClr val="006600"/>
                </a:solidFill>
                <a:latin typeface="Courier New" panose="02070309020205020404" pitchFamily="49" charset="0"/>
              </a:rPr>
              <a:t>4</a:t>
            </a:r>
          </a:p>
        </p:txBody>
      </p:sp>
      <p:sp>
        <p:nvSpPr>
          <p:cNvPr id="355367" name="Text Box 39">
            <a:extLst>
              <a:ext uri="{FF2B5EF4-FFF2-40B4-BE49-F238E27FC236}">
                <a16:creationId xmlns:a16="http://schemas.microsoft.com/office/drawing/2014/main" id="{E2CBFF29-FBBC-49CD-A515-4C9FB8D48FAE}"/>
              </a:ext>
            </a:extLst>
          </p:cNvPr>
          <p:cNvSpPr txBox="1">
            <a:spLocks noChangeArrowheads="1"/>
          </p:cNvSpPr>
          <p:nvPr/>
        </p:nvSpPr>
        <p:spPr bwMode="auto">
          <a:xfrm>
            <a:off x="3206750" y="5118100"/>
            <a:ext cx="304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a:spcBef>
                <a:spcPct val="50000"/>
              </a:spcBef>
            </a:pPr>
            <a:r>
              <a:rPr lang="en-US" altLang="en-US" b="1">
                <a:solidFill>
                  <a:srgbClr val="006600"/>
                </a:solidFill>
                <a:latin typeface="Courier New" panose="02070309020205020404" pitchFamily="49" charset="0"/>
              </a:rPr>
              <a:t>5</a:t>
            </a:r>
          </a:p>
        </p:txBody>
      </p:sp>
      <p:sp>
        <p:nvSpPr>
          <p:cNvPr id="355368" name="Text Box 40">
            <a:extLst>
              <a:ext uri="{FF2B5EF4-FFF2-40B4-BE49-F238E27FC236}">
                <a16:creationId xmlns:a16="http://schemas.microsoft.com/office/drawing/2014/main" id="{045B4BED-9107-44E2-B9A4-25429E92691D}"/>
              </a:ext>
            </a:extLst>
          </p:cNvPr>
          <p:cNvSpPr txBox="1">
            <a:spLocks noChangeArrowheads="1"/>
          </p:cNvSpPr>
          <p:nvPr/>
        </p:nvSpPr>
        <p:spPr bwMode="auto">
          <a:xfrm>
            <a:off x="4479925" y="5118100"/>
            <a:ext cx="304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a:spcBef>
                <a:spcPct val="50000"/>
              </a:spcBef>
            </a:pPr>
            <a:r>
              <a:rPr lang="en-US" altLang="en-US" b="1">
                <a:solidFill>
                  <a:srgbClr val="006600"/>
                </a:solidFill>
                <a:latin typeface="Courier New" panose="02070309020205020404" pitchFamily="49" charset="0"/>
              </a:rPr>
              <a:t>6</a:t>
            </a:r>
          </a:p>
        </p:txBody>
      </p:sp>
      <p:sp>
        <p:nvSpPr>
          <p:cNvPr id="355369" name="Text Box 41">
            <a:extLst>
              <a:ext uri="{FF2B5EF4-FFF2-40B4-BE49-F238E27FC236}">
                <a16:creationId xmlns:a16="http://schemas.microsoft.com/office/drawing/2014/main" id="{E5E38076-6B95-40FF-A1BC-76E514D46B13}"/>
              </a:ext>
            </a:extLst>
          </p:cNvPr>
          <p:cNvSpPr txBox="1">
            <a:spLocks noChangeArrowheads="1"/>
          </p:cNvSpPr>
          <p:nvPr/>
        </p:nvSpPr>
        <p:spPr bwMode="auto">
          <a:xfrm>
            <a:off x="5765800" y="5143500"/>
            <a:ext cx="304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a:spcBef>
                <a:spcPct val="50000"/>
              </a:spcBef>
            </a:pPr>
            <a:r>
              <a:rPr lang="en-US" altLang="en-US" b="1">
                <a:solidFill>
                  <a:srgbClr val="006600"/>
                </a:solidFill>
                <a:latin typeface="Courier New" panose="02070309020205020404" pitchFamily="49" charset="0"/>
              </a:rPr>
              <a:t>7</a:t>
            </a:r>
          </a:p>
        </p:txBody>
      </p:sp>
      <p:sp>
        <p:nvSpPr>
          <p:cNvPr id="355370" name="Text Box 42">
            <a:extLst>
              <a:ext uri="{FF2B5EF4-FFF2-40B4-BE49-F238E27FC236}">
                <a16:creationId xmlns:a16="http://schemas.microsoft.com/office/drawing/2014/main" id="{1021CA20-7137-462F-A07E-32A73ACBBF01}"/>
              </a:ext>
            </a:extLst>
          </p:cNvPr>
          <p:cNvSpPr txBox="1">
            <a:spLocks noChangeArrowheads="1"/>
          </p:cNvSpPr>
          <p:nvPr/>
        </p:nvSpPr>
        <p:spPr bwMode="auto">
          <a:xfrm>
            <a:off x="1658938" y="6159500"/>
            <a:ext cx="304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a:spcBef>
                <a:spcPct val="50000"/>
              </a:spcBef>
            </a:pPr>
            <a:r>
              <a:rPr lang="en-US" altLang="en-US" b="1">
                <a:solidFill>
                  <a:srgbClr val="006600"/>
                </a:solidFill>
                <a:latin typeface="Courier New" panose="02070309020205020404" pitchFamily="49" charset="0"/>
              </a:rPr>
              <a:t>8</a:t>
            </a:r>
          </a:p>
        </p:txBody>
      </p:sp>
      <p:sp>
        <p:nvSpPr>
          <p:cNvPr id="355371" name="Text Box 43">
            <a:extLst>
              <a:ext uri="{FF2B5EF4-FFF2-40B4-BE49-F238E27FC236}">
                <a16:creationId xmlns:a16="http://schemas.microsoft.com/office/drawing/2014/main" id="{5D4B3052-1760-42EA-A733-F8BDECEA04E1}"/>
              </a:ext>
            </a:extLst>
          </p:cNvPr>
          <p:cNvSpPr txBox="1">
            <a:spLocks noChangeArrowheads="1"/>
          </p:cNvSpPr>
          <p:nvPr/>
        </p:nvSpPr>
        <p:spPr bwMode="auto">
          <a:xfrm>
            <a:off x="2276475" y="6159500"/>
            <a:ext cx="304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a:spcBef>
                <a:spcPct val="50000"/>
              </a:spcBef>
            </a:pPr>
            <a:r>
              <a:rPr lang="en-US" altLang="en-US" b="1">
                <a:solidFill>
                  <a:srgbClr val="006600"/>
                </a:solidFill>
                <a:latin typeface="Courier New" panose="02070309020205020404" pitchFamily="49" charset="0"/>
              </a:rPr>
              <a:t>9</a:t>
            </a:r>
          </a:p>
        </p:txBody>
      </p:sp>
      <p:sp>
        <p:nvSpPr>
          <p:cNvPr id="355372" name="Text Box 44">
            <a:extLst>
              <a:ext uri="{FF2B5EF4-FFF2-40B4-BE49-F238E27FC236}">
                <a16:creationId xmlns:a16="http://schemas.microsoft.com/office/drawing/2014/main" id="{E6B48CB1-FF4B-4914-BE8F-932362BC869B}"/>
              </a:ext>
            </a:extLst>
          </p:cNvPr>
          <p:cNvSpPr txBox="1">
            <a:spLocks noChangeArrowheads="1"/>
          </p:cNvSpPr>
          <p:nvPr/>
        </p:nvSpPr>
        <p:spPr bwMode="auto">
          <a:xfrm>
            <a:off x="2778125" y="6159500"/>
            <a:ext cx="4730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a:spcBef>
                <a:spcPct val="50000"/>
              </a:spcBef>
            </a:pPr>
            <a:r>
              <a:rPr lang="en-US" altLang="en-US" b="1">
                <a:solidFill>
                  <a:srgbClr val="006600"/>
                </a:solidFill>
                <a:latin typeface="Courier New" panose="02070309020205020404" pitchFamily="49" charset="0"/>
              </a:rPr>
              <a:t>10</a:t>
            </a:r>
          </a:p>
        </p:txBody>
      </p:sp>
      <p:sp>
        <p:nvSpPr>
          <p:cNvPr id="355373" name="Text Box 45">
            <a:extLst>
              <a:ext uri="{FF2B5EF4-FFF2-40B4-BE49-F238E27FC236}">
                <a16:creationId xmlns:a16="http://schemas.microsoft.com/office/drawing/2014/main" id="{B1A82754-9DFD-4D93-8642-6D70E3BC69A9}"/>
              </a:ext>
            </a:extLst>
          </p:cNvPr>
          <p:cNvSpPr txBox="1">
            <a:spLocks noChangeArrowheads="1"/>
          </p:cNvSpPr>
          <p:nvPr/>
        </p:nvSpPr>
        <p:spPr bwMode="auto">
          <a:xfrm>
            <a:off x="3448050" y="6172200"/>
            <a:ext cx="4984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a:spcBef>
                <a:spcPct val="50000"/>
              </a:spcBef>
            </a:pPr>
            <a:r>
              <a:rPr lang="en-US" altLang="en-US" b="1">
                <a:solidFill>
                  <a:srgbClr val="006600"/>
                </a:solidFill>
                <a:latin typeface="Courier New" panose="02070309020205020404" pitchFamily="49" charset="0"/>
              </a:rPr>
              <a:t>11</a:t>
            </a:r>
          </a:p>
        </p:txBody>
      </p:sp>
      <p:sp>
        <p:nvSpPr>
          <p:cNvPr id="355374" name="Text Box 46">
            <a:extLst>
              <a:ext uri="{FF2B5EF4-FFF2-40B4-BE49-F238E27FC236}">
                <a16:creationId xmlns:a16="http://schemas.microsoft.com/office/drawing/2014/main" id="{B3BBF74E-523D-420E-AC09-9B2EE94EE5DC}"/>
              </a:ext>
            </a:extLst>
          </p:cNvPr>
          <p:cNvSpPr txBox="1">
            <a:spLocks noChangeArrowheads="1"/>
          </p:cNvSpPr>
          <p:nvPr/>
        </p:nvSpPr>
        <p:spPr bwMode="auto">
          <a:xfrm>
            <a:off x="4049713" y="6159500"/>
            <a:ext cx="4730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a:spcBef>
                <a:spcPct val="50000"/>
              </a:spcBef>
            </a:pPr>
            <a:r>
              <a:rPr lang="en-US" altLang="en-US" b="1">
                <a:solidFill>
                  <a:srgbClr val="006600"/>
                </a:solidFill>
                <a:latin typeface="Courier New" panose="02070309020205020404" pitchFamily="49" charset="0"/>
              </a:rPr>
              <a:t>12</a:t>
            </a:r>
          </a:p>
        </p:txBody>
      </p:sp>
      <p:sp>
        <p:nvSpPr>
          <p:cNvPr id="355375" name="Text Box 47">
            <a:extLst>
              <a:ext uri="{FF2B5EF4-FFF2-40B4-BE49-F238E27FC236}">
                <a16:creationId xmlns:a16="http://schemas.microsoft.com/office/drawing/2014/main" id="{D842A5F7-DA06-49FB-A140-2B5E0391FC5B}"/>
              </a:ext>
            </a:extLst>
          </p:cNvPr>
          <p:cNvSpPr txBox="1">
            <a:spLocks noChangeArrowheads="1"/>
          </p:cNvSpPr>
          <p:nvPr/>
        </p:nvSpPr>
        <p:spPr bwMode="auto">
          <a:xfrm>
            <a:off x="4706938" y="6172200"/>
            <a:ext cx="4984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a:spcBef>
                <a:spcPct val="50000"/>
              </a:spcBef>
            </a:pPr>
            <a:r>
              <a:rPr lang="en-US" altLang="en-US" b="1">
                <a:solidFill>
                  <a:srgbClr val="006600"/>
                </a:solidFill>
                <a:latin typeface="Courier New" panose="02070309020205020404" pitchFamily="49" charset="0"/>
              </a:rPr>
              <a:t>13</a:t>
            </a:r>
          </a:p>
        </p:txBody>
      </p:sp>
      <p:sp>
        <p:nvSpPr>
          <p:cNvPr id="355376" name="Text Box 48">
            <a:extLst>
              <a:ext uri="{FF2B5EF4-FFF2-40B4-BE49-F238E27FC236}">
                <a16:creationId xmlns:a16="http://schemas.microsoft.com/office/drawing/2014/main" id="{A001A7E5-C28C-4F33-B17F-4EA1610F9C4E}"/>
              </a:ext>
            </a:extLst>
          </p:cNvPr>
          <p:cNvSpPr txBox="1">
            <a:spLocks noChangeArrowheads="1"/>
          </p:cNvSpPr>
          <p:nvPr/>
        </p:nvSpPr>
        <p:spPr bwMode="auto">
          <a:xfrm>
            <a:off x="5399088" y="6170613"/>
            <a:ext cx="4730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a:spcBef>
                <a:spcPct val="50000"/>
              </a:spcBef>
            </a:pPr>
            <a:r>
              <a:rPr lang="en-US" altLang="en-US" b="1">
                <a:solidFill>
                  <a:srgbClr val="006600"/>
                </a:solidFill>
                <a:latin typeface="Courier New" panose="02070309020205020404" pitchFamily="49" charset="0"/>
              </a:rPr>
              <a:t>14</a:t>
            </a:r>
          </a:p>
        </p:txBody>
      </p:sp>
    </p:spTree>
    <p:extLst>
      <p:ext uri="{BB962C8B-B14F-4D97-AF65-F5344CB8AC3E}">
        <p14:creationId xmlns:p14="http://schemas.microsoft.com/office/powerpoint/2010/main" val="8685884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Slide Number Placeholder 3">
            <a:extLst>
              <a:ext uri="{FF2B5EF4-FFF2-40B4-BE49-F238E27FC236}">
                <a16:creationId xmlns:a16="http://schemas.microsoft.com/office/drawing/2014/main" id="{E93A2D4B-EE73-4F58-BBB1-67860DB03E56}"/>
              </a:ext>
            </a:extLst>
          </p:cNvPr>
          <p:cNvSpPr>
            <a:spLocks noGrp="1"/>
          </p:cNvSpPr>
          <p:nvPr>
            <p:ph type="sldNum" sz="quarter" idx="10"/>
          </p:nvPr>
        </p:nvSpPr>
        <p:spPr/>
        <p:txBody>
          <a:bodyPr/>
          <a:lstStyle/>
          <a:p>
            <a:fld id="{64494FF6-40A3-4552-834B-2F5A8F68A695}" type="slidenum">
              <a:rPr lang="en-US" altLang="en-US"/>
              <a:pPr/>
              <a:t>7</a:t>
            </a:fld>
            <a:endParaRPr lang="en-US" altLang="en-US" sz="1400"/>
          </a:p>
        </p:txBody>
      </p:sp>
      <p:sp>
        <p:nvSpPr>
          <p:cNvPr id="358402" name="Rectangle 2">
            <a:extLst>
              <a:ext uri="{FF2B5EF4-FFF2-40B4-BE49-F238E27FC236}">
                <a16:creationId xmlns:a16="http://schemas.microsoft.com/office/drawing/2014/main" id="{757D4BA0-608D-462F-BCA1-601370AA1854}"/>
              </a:ext>
            </a:extLst>
          </p:cNvPr>
          <p:cNvSpPr>
            <a:spLocks noGrp="1" noChangeArrowheads="1"/>
          </p:cNvSpPr>
          <p:nvPr>
            <p:ph type="title"/>
          </p:nvPr>
        </p:nvSpPr>
        <p:spPr/>
        <p:txBody>
          <a:bodyPr/>
          <a:lstStyle/>
          <a:p>
            <a:r>
              <a:rPr lang="en-US" altLang="en-US"/>
              <a:t>Binary Heap:  Insertion</a:t>
            </a:r>
          </a:p>
        </p:txBody>
      </p:sp>
      <p:sp>
        <p:nvSpPr>
          <p:cNvPr id="358403" name="Rectangle 3">
            <a:extLst>
              <a:ext uri="{FF2B5EF4-FFF2-40B4-BE49-F238E27FC236}">
                <a16:creationId xmlns:a16="http://schemas.microsoft.com/office/drawing/2014/main" id="{DF0B08DB-39C5-46BD-BD27-DCE6E3C0B042}"/>
              </a:ext>
            </a:extLst>
          </p:cNvPr>
          <p:cNvSpPr>
            <a:spLocks noGrp="1" noChangeArrowheads="1"/>
          </p:cNvSpPr>
          <p:nvPr>
            <p:ph type="body" idx="1"/>
          </p:nvPr>
        </p:nvSpPr>
        <p:spPr>
          <a:xfrm>
            <a:off x="457200" y="1600201"/>
            <a:ext cx="8229600" cy="1385888"/>
          </a:xfrm>
        </p:spPr>
        <p:txBody>
          <a:bodyPr>
            <a:normAutofit fontScale="77500" lnSpcReduction="20000"/>
          </a:bodyPr>
          <a:lstStyle/>
          <a:p>
            <a:r>
              <a:rPr lang="en-US" altLang="en-US" dirty="0"/>
              <a:t>Insert element x into heap.</a:t>
            </a:r>
          </a:p>
          <a:p>
            <a:pPr lvl="1"/>
            <a:r>
              <a:rPr lang="en-US" altLang="en-US" dirty="0"/>
              <a:t>Insert into next available slot.</a:t>
            </a:r>
          </a:p>
          <a:p>
            <a:pPr lvl="1"/>
            <a:r>
              <a:rPr lang="en-US" altLang="en-US" dirty="0"/>
              <a:t>Bubble up until it's heap ordered.</a:t>
            </a:r>
          </a:p>
          <a:p>
            <a:pPr lvl="2"/>
            <a:r>
              <a:rPr lang="en-US" altLang="en-US" dirty="0"/>
              <a:t>Peter principle:  nodes rise to level of incompetence</a:t>
            </a:r>
          </a:p>
          <a:p>
            <a:pPr lvl="1"/>
            <a:endParaRPr lang="en-US" altLang="en-US" dirty="0"/>
          </a:p>
        </p:txBody>
      </p:sp>
      <p:cxnSp>
        <p:nvCxnSpPr>
          <p:cNvPr id="358456" name="AutoShape 56">
            <a:extLst>
              <a:ext uri="{FF2B5EF4-FFF2-40B4-BE49-F238E27FC236}">
                <a16:creationId xmlns:a16="http://schemas.microsoft.com/office/drawing/2014/main" id="{96CD1DA2-089D-4F10-9A8E-77B7B08D0687}"/>
              </a:ext>
            </a:extLst>
          </p:cNvPr>
          <p:cNvCxnSpPr>
            <a:cxnSpLocks noChangeShapeType="1"/>
            <a:stCxn id="358469" idx="2"/>
            <a:endCxn id="358470" idx="7"/>
          </p:cNvCxnSpPr>
          <p:nvPr/>
        </p:nvCxnSpPr>
        <p:spPr bwMode="auto">
          <a:xfrm flipH="1">
            <a:off x="2930525" y="3216275"/>
            <a:ext cx="871538" cy="477838"/>
          </a:xfrm>
          <a:prstGeom prst="straightConnector1">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58457" name="AutoShape 57">
            <a:extLst>
              <a:ext uri="{FF2B5EF4-FFF2-40B4-BE49-F238E27FC236}">
                <a16:creationId xmlns:a16="http://schemas.microsoft.com/office/drawing/2014/main" id="{5C4BB854-26A7-45FE-8303-2C6A351E1FFB}"/>
              </a:ext>
            </a:extLst>
          </p:cNvPr>
          <p:cNvCxnSpPr>
            <a:cxnSpLocks noChangeShapeType="1"/>
            <a:stCxn id="358469" idx="6"/>
            <a:endCxn id="358476" idx="7"/>
          </p:cNvCxnSpPr>
          <p:nvPr/>
        </p:nvCxnSpPr>
        <p:spPr bwMode="auto">
          <a:xfrm>
            <a:off x="4248150" y="3216275"/>
            <a:ext cx="893763" cy="549275"/>
          </a:xfrm>
          <a:prstGeom prst="straightConnector1">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58458" name="AutoShape 58">
            <a:extLst>
              <a:ext uri="{FF2B5EF4-FFF2-40B4-BE49-F238E27FC236}">
                <a16:creationId xmlns:a16="http://schemas.microsoft.com/office/drawing/2014/main" id="{4A8450F4-5281-4EED-89CD-4B69C24F65CC}"/>
              </a:ext>
            </a:extLst>
          </p:cNvPr>
          <p:cNvCxnSpPr>
            <a:cxnSpLocks noChangeShapeType="1"/>
            <a:stCxn id="358470" idx="3"/>
            <a:endCxn id="358471" idx="0"/>
          </p:cNvCxnSpPr>
          <p:nvPr/>
        </p:nvCxnSpPr>
        <p:spPr bwMode="auto">
          <a:xfrm flipH="1">
            <a:off x="2178050" y="3965575"/>
            <a:ext cx="449263" cy="779463"/>
          </a:xfrm>
          <a:prstGeom prst="straightConnector1">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58459" name="AutoShape 59">
            <a:extLst>
              <a:ext uri="{FF2B5EF4-FFF2-40B4-BE49-F238E27FC236}">
                <a16:creationId xmlns:a16="http://schemas.microsoft.com/office/drawing/2014/main" id="{80552997-25CA-4F6D-8A3A-C8A50EAAA888}"/>
              </a:ext>
            </a:extLst>
          </p:cNvPr>
          <p:cNvCxnSpPr>
            <a:cxnSpLocks noChangeShapeType="1"/>
            <a:stCxn id="358470" idx="5"/>
            <a:endCxn id="358472" idx="0"/>
          </p:cNvCxnSpPr>
          <p:nvPr/>
        </p:nvCxnSpPr>
        <p:spPr bwMode="auto">
          <a:xfrm>
            <a:off x="2930525" y="3965575"/>
            <a:ext cx="455613" cy="827088"/>
          </a:xfrm>
          <a:prstGeom prst="straightConnector1">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58460" name="AutoShape 60">
            <a:extLst>
              <a:ext uri="{FF2B5EF4-FFF2-40B4-BE49-F238E27FC236}">
                <a16:creationId xmlns:a16="http://schemas.microsoft.com/office/drawing/2014/main" id="{0BCB2509-7ACB-45A1-985F-3775FA6C9990}"/>
              </a:ext>
            </a:extLst>
          </p:cNvPr>
          <p:cNvCxnSpPr>
            <a:cxnSpLocks noChangeShapeType="1"/>
            <a:stCxn id="358471" idx="5"/>
            <a:endCxn id="358475" idx="0"/>
          </p:cNvCxnSpPr>
          <p:nvPr/>
        </p:nvCxnSpPr>
        <p:spPr bwMode="auto">
          <a:xfrm>
            <a:off x="2328863" y="5070475"/>
            <a:ext cx="96837" cy="708025"/>
          </a:xfrm>
          <a:prstGeom prst="straightConnector1">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58461" name="AutoShape 61">
            <a:extLst>
              <a:ext uri="{FF2B5EF4-FFF2-40B4-BE49-F238E27FC236}">
                <a16:creationId xmlns:a16="http://schemas.microsoft.com/office/drawing/2014/main" id="{16D5BADB-7BD8-48AA-A3E0-FDD99ABFA219}"/>
              </a:ext>
            </a:extLst>
          </p:cNvPr>
          <p:cNvCxnSpPr>
            <a:cxnSpLocks noChangeShapeType="1"/>
            <a:stCxn id="358472" idx="3"/>
            <a:endCxn id="358473" idx="0"/>
          </p:cNvCxnSpPr>
          <p:nvPr/>
        </p:nvCxnSpPr>
        <p:spPr bwMode="auto">
          <a:xfrm flipH="1">
            <a:off x="3008313" y="5118100"/>
            <a:ext cx="225425" cy="671513"/>
          </a:xfrm>
          <a:prstGeom prst="straightConnector1">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58462" name="AutoShape 62">
            <a:extLst>
              <a:ext uri="{FF2B5EF4-FFF2-40B4-BE49-F238E27FC236}">
                <a16:creationId xmlns:a16="http://schemas.microsoft.com/office/drawing/2014/main" id="{7205750C-2D7D-4647-8971-8AE3F9902E57}"/>
              </a:ext>
            </a:extLst>
          </p:cNvPr>
          <p:cNvCxnSpPr>
            <a:cxnSpLocks noChangeShapeType="1"/>
            <a:stCxn id="358472" idx="5"/>
            <a:endCxn id="358474" idx="0"/>
          </p:cNvCxnSpPr>
          <p:nvPr/>
        </p:nvCxnSpPr>
        <p:spPr bwMode="auto">
          <a:xfrm>
            <a:off x="3536950" y="5118100"/>
            <a:ext cx="130175" cy="660400"/>
          </a:xfrm>
          <a:prstGeom prst="straightConnector1">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58463" name="AutoShape 63">
            <a:extLst>
              <a:ext uri="{FF2B5EF4-FFF2-40B4-BE49-F238E27FC236}">
                <a16:creationId xmlns:a16="http://schemas.microsoft.com/office/drawing/2014/main" id="{EB4FDEE8-685C-4683-B8AF-49EF6C48B7D1}"/>
              </a:ext>
            </a:extLst>
          </p:cNvPr>
          <p:cNvCxnSpPr>
            <a:cxnSpLocks noChangeShapeType="1"/>
            <a:stCxn id="358471" idx="3"/>
            <a:endCxn id="358482" idx="0"/>
          </p:cNvCxnSpPr>
          <p:nvPr/>
        </p:nvCxnSpPr>
        <p:spPr bwMode="auto">
          <a:xfrm flipH="1">
            <a:off x="1816100" y="5070475"/>
            <a:ext cx="209550" cy="715963"/>
          </a:xfrm>
          <a:prstGeom prst="straightConnector1">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58464" name="AutoShape 64">
            <a:extLst>
              <a:ext uri="{FF2B5EF4-FFF2-40B4-BE49-F238E27FC236}">
                <a16:creationId xmlns:a16="http://schemas.microsoft.com/office/drawing/2014/main" id="{2EA8D59A-77AF-433B-BECD-D868413BF0AE}"/>
              </a:ext>
            </a:extLst>
          </p:cNvPr>
          <p:cNvCxnSpPr>
            <a:cxnSpLocks noChangeShapeType="1"/>
            <a:stCxn id="358476" idx="3"/>
            <a:endCxn id="358477" idx="0"/>
          </p:cNvCxnSpPr>
          <p:nvPr/>
        </p:nvCxnSpPr>
        <p:spPr bwMode="auto">
          <a:xfrm>
            <a:off x="5446713" y="4038600"/>
            <a:ext cx="457200" cy="754063"/>
          </a:xfrm>
          <a:prstGeom prst="straightConnector1">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58465" name="AutoShape 65">
            <a:extLst>
              <a:ext uri="{FF2B5EF4-FFF2-40B4-BE49-F238E27FC236}">
                <a16:creationId xmlns:a16="http://schemas.microsoft.com/office/drawing/2014/main" id="{854BABC9-FB62-4252-B97E-250E3F9DF5E1}"/>
              </a:ext>
            </a:extLst>
          </p:cNvPr>
          <p:cNvCxnSpPr>
            <a:cxnSpLocks noChangeShapeType="1"/>
            <a:stCxn id="358476" idx="5"/>
            <a:endCxn id="358478" idx="0"/>
          </p:cNvCxnSpPr>
          <p:nvPr/>
        </p:nvCxnSpPr>
        <p:spPr bwMode="auto">
          <a:xfrm flipH="1">
            <a:off x="4635500" y="4038600"/>
            <a:ext cx="506413" cy="754063"/>
          </a:xfrm>
          <a:prstGeom prst="straightConnector1">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58466" name="AutoShape 66">
            <a:extLst>
              <a:ext uri="{FF2B5EF4-FFF2-40B4-BE49-F238E27FC236}">
                <a16:creationId xmlns:a16="http://schemas.microsoft.com/office/drawing/2014/main" id="{32930E91-F774-40C2-83AB-1AA2849319CA}"/>
              </a:ext>
            </a:extLst>
          </p:cNvPr>
          <p:cNvCxnSpPr>
            <a:cxnSpLocks noChangeShapeType="1"/>
            <a:stCxn id="358477" idx="5"/>
            <a:endCxn id="358479" idx="0"/>
          </p:cNvCxnSpPr>
          <p:nvPr/>
        </p:nvCxnSpPr>
        <p:spPr bwMode="auto">
          <a:xfrm flipH="1">
            <a:off x="5599113" y="5118100"/>
            <a:ext cx="152400" cy="681038"/>
          </a:xfrm>
          <a:prstGeom prst="straightConnector1">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58467" name="AutoShape 67">
            <a:extLst>
              <a:ext uri="{FF2B5EF4-FFF2-40B4-BE49-F238E27FC236}">
                <a16:creationId xmlns:a16="http://schemas.microsoft.com/office/drawing/2014/main" id="{38FA1384-AC12-4259-8D1F-242E551D900F}"/>
              </a:ext>
            </a:extLst>
          </p:cNvPr>
          <p:cNvCxnSpPr>
            <a:cxnSpLocks noChangeShapeType="1"/>
            <a:stCxn id="358478" idx="3"/>
            <a:endCxn id="358481" idx="0"/>
          </p:cNvCxnSpPr>
          <p:nvPr/>
        </p:nvCxnSpPr>
        <p:spPr bwMode="auto">
          <a:xfrm>
            <a:off x="4787900" y="5118100"/>
            <a:ext cx="125413" cy="681038"/>
          </a:xfrm>
          <a:prstGeom prst="straightConnector1">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58468" name="AutoShape 68">
            <a:extLst>
              <a:ext uri="{FF2B5EF4-FFF2-40B4-BE49-F238E27FC236}">
                <a16:creationId xmlns:a16="http://schemas.microsoft.com/office/drawing/2014/main" id="{DD21578A-D45A-49A0-BA9E-158FD877A20C}"/>
              </a:ext>
            </a:extLst>
          </p:cNvPr>
          <p:cNvCxnSpPr>
            <a:cxnSpLocks noChangeShapeType="1"/>
            <a:stCxn id="358478" idx="5"/>
            <a:endCxn id="358480" idx="0"/>
          </p:cNvCxnSpPr>
          <p:nvPr/>
        </p:nvCxnSpPr>
        <p:spPr bwMode="auto">
          <a:xfrm flipH="1">
            <a:off x="4303713" y="5118100"/>
            <a:ext cx="179387" cy="669925"/>
          </a:xfrm>
          <a:prstGeom prst="straightConnector1">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58469" name="Oval 69">
            <a:extLst>
              <a:ext uri="{FF2B5EF4-FFF2-40B4-BE49-F238E27FC236}">
                <a16:creationId xmlns:a16="http://schemas.microsoft.com/office/drawing/2014/main" id="{DC2187F6-CA55-4B50-B90E-392B79814818}"/>
              </a:ext>
            </a:extLst>
          </p:cNvPr>
          <p:cNvSpPr>
            <a:spLocks noChangeAspect="1" noChangeArrowheads="1"/>
          </p:cNvSpPr>
          <p:nvPr/>
        </p:nvSpPr>
        <p:spPr bwMode="auto">
          <a:xfrm>
            <a:off x="3810000" y="3033713"/>
            <a:ext cx="430213" cy="363537"/>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0" lang="en-US" altLang="en-US" sz="1600" b="1">
                <a:latin typeface="Courier New" panose="02070309020205020404" pitchFamily="49" charset="0"/>
              </a:rPr>
              <a:t>06</a:t>
            </a:r>
            <a:endParaRPr kumimoji="0" lang="en-US" altLang="en-US" sz="1600"/>
          </a:p>
        </p:txBody>
      </p:sp>
      <p:sp>
        <p:nvSpPr>
          <p:cNvPr id="358470" name="Oval 70">
            <a:extLst>
              <a:ext uri="{FF2B5EF4-FFF2-40B4-BE49-F238E27FC236}">
                <a16:creationId xmlns:a16="http://schemas.microsoft.com/office/drawing/2014/main" id="{CEC50242-4E82-43C1-B28F-4D249B2CAF18}"/>
              </a:ext>
            </a:extLst>
          </p:cNvPr>
          <p:cNvSpPr>
            <a:spLocks noChangeAspect="1" noChangeArrowheads="1"/>
          </p:cNvSpPr>
          <p:nvPr/>
        </p:nvSpPr>
        <p:spPr bwMode="auto">
          <a:xfrm>
            <a:off x="2563813" y="3648075"/>
            <a:ext cx="430212" cy="3635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0" lang="en-US" altLang="en-US" sz="1600" b="1">
                <a:latin typeface="Courier New" panose="02070309020205020404" pitchFamily="49" charset="0"/>
              </a:rPr>
              <a:t>14</a:t>
            </a:r>
            <a:endParaRPr kumimoji="0" lang="en-US" altLang="en-US" sz="1600"/>
          </a:p>
        </p:txBody>
      </p:sp>
      <p:sp>
        <p:nvSpPr>
          <p:cNvPr id="358471" name="Oval 71">
            <a:extLst>
              <a:ext uri="{FF2B5EF4-FFF2-40B4-BE49-F238E27FC236}">
                <a16:creationId xmlns:a16="http://schemas.microsoft.com/office/drawing/2014/main" id="{96A55155-F22F-4CB8-9B0C-42B2006C5874}"/>
              </a:ext>
            </a:extLst>
          </p:cNvPr>
          <p:cNvSpPr>
            <a:spLocks noChangeAspect="1" noChangeArrowheads="1"/>
          </p:cNvSpPr>
          <p:nvPr/>
        </p:nvSpPr>
        <p:spPr bwMode="auto">
          <a:xfrm>
            <a:off x="1962150" y="4752975"/>
            <a:ext cx="430213" cy="3635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0" lang="en-US" altLang="en-US" sz="1600" b="1">
                <a:latin typeface="Courier New" panose="02070309020205020404" pitchFamily="49" charset="0"/>
              </a:rPr>
              <a:t>78</a:t>
            </a:r>
            <a:endParaRPr kumimoji="0" lang="en-US" altLang="en-US" sz="1600"/>
          </a:p>
        </p:txBody>
      </p:sp>
      <p:sp>
        <p:nvSpPr>
          <p:cNvPr id="358472" name="Oval 72">
            <a:extLst>
              <a:ext uri="{FF2B5EF4-FFF2-40B4-BE49-F238E27FC236}">
                <a16:creationId xmlns:a16="http://schemas.microsoft.com/office/drawing/2014/main" id="{F75DF11F-EF80-477C-BB71-1688BF040461}"/>
              </a:ext>
            </a:extLst>
          </p:cNvPr>
          <p:cNvSpPr>
            <a:spLocks noChangeAspect="1" noChangeArrowheads="1"/>
          </p:cNvSpPr>
          <p:nvPr/>
        </p:nvSpPr>
        <p:spPr bwMode="auto">
          <a:xfrm>
            <a:off x="3170238" y="4800600"/>
            <a:ext cx="430212" cy="3635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0" lang="en-US" altLang="en-US" sz="1600" b="1">
                <a:latin typeface="Courier New" panose="02070309020205020404" pitchFamily="49" charset="0"/>
              </a:rPr>
              <a:t>18</a:t>
            </a:r>
            <a:endParaRPr kumimoji="0" lang="en-US" altLang="en-US" sz="1600"/>
          </a:p>
        </p:txBody>
      </p:sp>
      <p:sp>
        <p:nvSpPr>
          <p:cNvPr id="358473" name="Oval 73">
            <a:extLst>
              <a:ext uri="{FF2B5EF4-FFF2-40B4-BE49-F238E27FC236}">
                <a16:creationId xmlns:a16="http://schemas.microsoft.com/office/drawing/2014/main" id="{FB2FBF81-A677-41F6-B505-B83481444DBC}"/>
              </a:ext>
            </a:extLst>
          </p:cNvPr>
          <p:cNvSpPr>
            <a:spLocks noChangeAspect="1" noChangeArrowheads="1"/>
          </p:cNvSpPr>
          <p:nvPr/>
        </p:nvSpPr>
        <p:spPr bwMode="auto">
          <a:xfrm>
            <a:off x="2792413" y="5797550"/>
            <a:ext cx="430212" cy="3635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0" lang="en-US" altLang="en-US" sz="1600" b="1">
                <a:latin typeface="Courier New" panose="02070309020205020404" pitchFamily="49" charset="0"/>
              </a:rPr>
              <a:t>81</a:t>
            </a:r>
            <a:endParaRPr kumimoji="0" lang="en-US" altLang="en-US" sz="1600"/>
          </a:p>
        </p:txBody>
      </p:sp>
      <p:sp>
        <p:nvSpPr>
          <p:cNvPr id="358474" name="Oval 74">
            <a:extLst>
              <a:ext uri="{FF2B5EF4-FFF2-40B4-BE49-F238E27FC236}">
                <a16:creationId xmlns:a16="http://schemas.microsoft.com/office/drawing/2014/main" id="{C9F38DA9-CB7C-4F15-92D1-1DB99CBB55A0}"/>
              </a:ext>
            </a:extLst>
          </p:cNvPr>
          <p:cNvSpPr>
            <a:spLocks noChangeAspect="1" noChangeArrowheads="1"/>
          </p:cNvSpPr>
          <p:nvPr/>
        </p:nvSpPr>
        <p:spPr bwMode="auto">
          <a:xfrm>
            <a:off x="3451225" y="5786438"/>
            <a:ext cx="430213" cy="363537"/>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0" lang="en-US" altLang="en-US" sz="1600" b="1">
                <a:latin typeface="Courier New" panose="02070309020205020404" pitchFamily="49" charset="0"/>
              </a:rPr>
              <a:t>77</a:t>
            </a:r>
            <a:endParaRPr kumimoji="0" lang="en-US" altLang="en-US" sz="1600"/>
          </a:p>
        </p:txBody>
      </p:sp>
      <p:sp>
        <p:nvSpPr>
          <p:cNvPr id="358475" name="Oval 75">
            <a:extLst>
              <a:ext uri="{FF2B5EF4-FFF2-40B4-BE49-F238E27FC236}">
                <a16:creationId xmlns:a16="http://schemas.microsoft.com/office/drawing/2014/main" id="{D5603B45-A818-4053-A393-3FF8F2D85353}"/>
              </a:ext>
            </a:extLst>
          </p:cNvPr>
          <p:cNvSpPr>
            <a:spLocks noChangeAspect="1" noChangeArrowheads="1"/>
          </p:cNvSpPr>
          <p:nvPr/>
        </p:nvSpPr>
        <p:spPr bwMode="auto">
          <a:xfrm>
            <a:off x="2209800" y="5786438"/>
            <a:ext cx="430213" cy="363537"/>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0" lang="en-US" altLang="en-US" sz="1600" b="1">
                <a:latin typeface="Courier New" panose="02070309020205020404" pitchFamily="49" charset="0"/>
              </a:rPr>
              <a:t>91</a:t>
            </a:r>
            <a:endParaRPr kumimoji="0" lang="en-US" altLang="en-US" sz="1600"/>
          </a:p>
        </p:txBody>
      </p:sp>
      <p:sp>
        <p:nvSpPr>
          <p:cNvPr id="358476" name="Oval 76">
            <a:extLst>
              <a:ext uri="{FF2B5EF4-FFF2-40B4-BE49-F238E27FC236}">
                <a16:creationId xmlns:a16="http://schemas.microsoft.com/office/drawing/2014/main" id="{91FE914C-166B-4790-93B8-CD7D41315145}"/>
              </a:ext>
            </a:extLst>
          </p:cNvPr>
          <p:cNvSpPr>
            <a:spLocks noChangeAspect="1" noChangeArrowheads="1"/>
          </p:cNvSpPr>
          <p:nvPr/>
        </p:nvSpPr>
        <p:spPr bwMode="auto">
          <a:xfrm flipH="1">
            <a:off x="5078413" y="3721100"/>
            <a:ext cx="430212" cy="3635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0" lang="en-US" altLang="en-US" sz="1600" b="1">
                <a:latin typeface="Courier New" panose="02070309020205020404" pitchFamily="49" charset="0"/>
              </a:rPr>
              <a:t>45</a:t>
            </a:r>
            <a:endParaRPr kumimoji="0" lang="en-US" altLang="en-US" sz="1600"/>
          </a:p>
        </p:txBody>
      </p:sp>
      <p:sp>
        <p:nvSpPr>
          <p:cNvPr id="358477" name="Oval 77">
            <a:extLst>
              <a:ext uri="{FF2B5EF4-FFF2-40B4-BE49-F238E27FC236}">
                <a16:creationId xmlns:a16="http://schemas.microsoft.com/office/drawing/2014/main" id="{9BD8D653-6A4F-4980-81CE-107A64E21CE7}"/>
              </a:ext>
            </a:extLst>
          </p:cNvPr>
          <p:cNvSpPr>
            <a:spLocks noChangeAspect="1" noChangeArrowheads="1"/>
          </p:cNvSpPr>
          <p:nvPr/>
        </p:nvSpPr>
        <p:spPr bwMode="auto">
          <a:xfrm flipH="1">
            <a:off x="5688013" y="4800600"/>
            <a:ext cx="430212" cy="3635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0" lang="en-US" altLang="en-US" sz="1600" b="1">
                <a:latin typeface="Courier New" panose="02070309020205020404" pitchFamily="49" charset="0"/>
              </a:rPr>
              <a:t>53</a:t>
            </a:r>
            <a:endParaRPr kumimoji="0" lang="en-US" altLang="en-US" sz="1600"/>
          </a:p>
        </p:txBody>
      </p:sp>
      <p:sp>
        <p:nvSpPr>
          <p:cNvPr id="358478" name="Oval 78">
            <a:extLst>
              <a:ext uri="{FF2B5EF4-FFF2-40B4-BE49-F238E27FC236}">
                <a16:creationId xmlns:a16="http://schemas.microsoft.com/office/drawing/2014/main" id="{1FFD1A98-1138-4A89-9926-FB49C96FB857}"/>
              </a:ext>
            </a:extLst>
          </p:cNvPr>
          <p:cNvSpPr>
            <a:spLocks noChangeAspect="1" noChangeArrowheads="1"/>
          </p:cNvSpPr>
          <p:nvPr/>
        </p:nvSpPr>
        <p:spPr bwMode="auto">
          <a:xfrm flipH="1">
            <a:off x="4419600" y="4800600"/>
            <a:ext cx="430213" cy="3635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0" lang="en-US" altLang="en-US" sz="1600" b="1">
                <a:latin typeface="Courier New" panose="02070309020205020404" pitchFamily="49" charset="0"/>
              </a:rPr>
              <a:t>47</a:t>
            </a:r>
            <a:endParaRPr kumimoji="0" lang="en-US" altLang="en-US" sz="1600"/>
          </a:p>
        </p:txBody>
      </p:sp>
      <p:sp>
        <p:nvSpPr>
          <p:cNvPr id="358479" name="Oval 79">
            <a:extLst>
              <a:ext uri="{FF2B5EF4-FFF2-40B4-BE49-F238E27FC236}">
                <a16:creationId xmlns:a16="http://schemas.microsoft.com/office/drawing/2014/main" id="{92930448-762C-415C-8E93-7B96907FD7C7}"/>
              </a:ext>
            </a:extLst>
          </p:cNvPr>
          <p:cNvSpPr>
            <a:spLocks noChangeAspect="1" noChangeArrowheads="1"/>
          </p:cNvSpPr>
          <p:nvPr/>
        </p:nvSpPr>
        <p:spPr bwMode="auto">
          <a:xfrm flipH="1">
            <a:off x="5383213" y="5807075"/>
            <a:ext cx="430212" cy="3635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0" lang="en-US" altLang="en-US" sz="1600" b="1">
                <a:latin typeface="Courier New" panose="02070309020205020404" pitchFamily="49" charset="0"/>
              </a:rPr>
              <a:t>64</a:t>
            </a:r>
            <a:endParaRPr kumimoji="0" lang="en-US" altLang="en-US" sz="1600"/>
          </a:p>
        </p:txBody>
      </p:sp>
      <p:sp>
        <p:nvSpPr>
          <p:cNvPr id="358480" name="Oval 80">
            <a:extLst>
              <a:ext uri="{FF2B5EF4-FFF2-40B4-BE49-F238E27FC236}">
                <a16:creationId xmlns:a16="http://schemas.microsoft.com/office/drawing/2014/main" id="{2801186A-A101-4148-9B61-D7F0397D61C1}"/>
              </a:ext>
            </a:extLst>
          </p:cNvPr>
          <p:cNvSpPr>
            <a:spLocks noChangeAspect="1" noChangeArrowheads="1"/>
          </p:cNvSpPr>
          <p:nvPr/>
        </p:nvSpPr>
        <p:spPr bwMode="auto">
          <a:xfrm flipH="1">
            <a:off x="4087813" y="5795963"/>
            <a:ext cx="430212" cy="363537"/>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0" lang="en-US" altLang="en-US" sz="1600" b="1">
                <a:latin typeface="Courier New" panose="02070309020205020404" pitchFamily="49" charset="0"/>
              </a:rPr>
              <a:t>84</a:t>
            </a:r>
            <a:endParaRPr kumimoji="0" lang="en-US" altLang="en-US" sz="1600"/>
          </a:p>
        </p:txBody>
      </p:sp>
      <p:sp>
        <p:nvSpPr>
          <p:cNvPr id="358481" name="Oval 81">
            <a:extLst>
              <a:ext uri="{FF2B5EF4-FFF2-40B4-BE49-F238E27FC236}">
                <a16:creationId xmlns:a16="http://schemas.microsoft.com/office/drawing/2014/main" id="{84AC2496-887A-4CEA-84C6-39BE8CD29B41}"/>
              </a:ext>
            </a:extLst>
          </p:cNvPr>
          <p:cNvSpPr>
            <a:spLocks noChangeAspect="1" noChangeArrowheads="1"/>
          </p:cNvSpPr>
          <p:nvPr/>
        </p:nvSpPr>
        <p:spPr bwMode="auto">
          <a:xfrm flipH="1">
            <a:off x="4697413" y="5807075"/>
            <a:ext cx="430212" cy="3635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0" lang="en-US" altLang="en-US" sz="1600" b="1">
                <a:latin typeface="Courier New" panose="02070309020205020404" pitchFamily="49" charset="0"/>
              </a:rPr>
              <a:t>99</a:t>
            </a:r>
            <a:endParaRPr kumimoji="0" lang="en-US" altLang="en-US" sz="1600"/>
          </a:p>
        </p:txBody>
      </p:sp>
      <p:sp>
        <p:nvSpPr>
          <p:cNvPr id="358482" name="Oval 82">
            <a:extLst>
              <a:ext uri="{FF2B5EF4-FFF2-40B4-BE49-F238E27FC236}">
                <a16:creationId xmlns:a16="http://schemas.microsoft.com/office/drawing/2014/main" id="{E5E33D0A-DB40-4EF2-9568-5052A6B22DB4}"/>
              </a:ext>
            </a:extLst>
          </p:cNvPr>
          <p:cNvSpPr>
            <a:spLocks noChangeAspect="1" noChangeArrowheads="1"/>
          </p:cNvSpPr>
          <p:nvPr/>
        </p:nvSpPr>
        <p:spPr bwMode="auto">
          <a:xfrm>
            <a:off x="1600200" y="5794375"/>
            <a:ext cx="430213" cy="3635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0" lang="en-US" altLang="en-US" sz="1600" b="1">
                <a:latin typeface="Courier New" panose="02070309020205020404" pitchFamily="49" charset="0"/>
              </a:rPr>
              <a:t>83</a:t>
            </a:r>
            <a:endParaRPr kumimoji="0" lang="en-US" altLang="en-US" sz="1600"/>
          </a:p>
        </p:txBody>
      </p:sp>
      <p:grpSp>
        <p:nvGrpSpPr>
          <p:cNvPr id="358504" name="Group 104">
            <a:extLst>
              <a:ext uri="{FF2B5EF4-FFF2-40B4-BE49-F238E27FC236}">
                <a16:creationId xmlns:a16="http://schemas.microsoft.com/office/drawing/2014/main" id="{6BB2BD7C-7758-475F-8419-4CC7E1D03CCD}"/>
              </a:ext>
            </a:extLst>
          </p:cNvPr>
          <p:cNvGrpSpPr>
            <a:grpSpLocks/>
          </p:cNvGrpSpPr>
          <p:nvPr/>
        </p:nvGrpSpPr>
        <p:grpSpPr bwMode="auto">
          <a:xfrm>
            <a:off x="5970588" y="5118100"/>
            <a:ext cx="3065462" cy="1130300"/>
            <a:chOff x="3761" y="3224"/>
            <a:chExt cx="1931" cy="712"/>
          </a:xfrm>
        </p:grpSpPr>
        <p:grpSp>
          <p:nvGrpSpPr>
            <p:cNvPr id="358452" name="Group 52">
              <a:extLst>
                <a:ext uri="{FF2B5EF4-FFF2-40B4-BE49-F238E27FC236}">
                  <a16:creationId xmlns:a16="http://schemas.microsoft.com/office/drawing/2014/main" id="{7E802491-B11D-4C2B-B625-CBFCBEC8E0F8}"/>
                </a:ext>
              </a:extLst>
            </p:cNvPr>
            <p:cNvGrpSpPr>
              <a:grpSpLocks/>
            </p:cNvGrpSpPr>
            <p:nvPr/>
          </p:nvGrpSpPr>
          <p:grpSpPr bwMode="auto">
            <a:xfrm>
              <a:off x="3761" y="3224"/>
              <a:ext cx="271" cy="664"/>
              <a:chOff x="3905" y="3224"/>
              <a:chExt cx="271" cy="664"/>
            </a:xfrm>
          </p:grpSpPr>
          <p:cxnSp>
            <p:nvCxnSpPr>
              <p:cNvPr id="358448" name="AutoShape 48">
                <a:extLst>
                  <a:ext uri="{FF2B5EF4-FFF2-40B4-BE49-F238E27FC236}">
                    <a16:creationId xmlns:a16="http://schemas.microsoft.com/office/drawing/2014/main" id="{7433AAB4-1A70-4EBC-94AE-B2C7BE9D9101}"/>
                  </a:ext>
                </a:extLst>
              </p:cNvPr>
              <p:cNvCxnSpPr>
                <a:cxnSpLocks noChangeShapeType="1"/>
                <a:endCxn id="358449" idx="0"/>
              </p:cNvCxnSpPr>
              <p:nvPr/>
            </p:nvCxnSpPr>
            <p:spPr bwMode="auto">
              <a:xfrm>
                <a:off x="3959" y="3224"/>
                <a:ext cx="82" cy="430"/>
              </a:xfrm>
              <a:prstGeom prst="straightConnector1">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58449" name="Oval 49">
                <a:extLst>
                  <a:ext uri="{FF2B5EF4-FFF2-40B4-BE49-F238E27FC236}">
                    <a16:creationId xmlns:a16="http://schemas.microsoft.com/office/drawing/2014/main" id="{74525A30-37E2-4E26-BB07-DFA61DA82589}"/>
                  </a:ext>
                </a:extLst>
              </p:cNvPr>
              <p:cNvSpPr>
                <a:spLocks noChangeAspect="1" noChangeArrowheads="1"/>
              </p:cNvSpPr>
              <p:nvPr/>
            </p:nvSpPr>
            <p:spPr bwMode="auto">
              <a:xfrm flipH="1">
                <a:off x="3905" y="3659"/>
                <a:ext cx="271" cy="229"/>
              </a:xfrm>
              <a:prstGeom prst="ellipse">
                <a:avLst/>
              </a:prstGeom>
              <a:solidFill>
                <a:schemeClr val="accent1"/>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0" lang="en-US" altLang="en-US" sz="1600" b="1">
                    <a:solidFill>
                      <a:schemeClr val="bg1"/>
                    </a:solidFill>
                    <a:latin typeface="Courier New" panose="02070309020205020404" pitchFamily="49" charset="0"/>
                  </a:rPr>
                  <a:t>42</a:t>
                </a:r>
                <a:endParaRPr kumimoji="0" lang="en-US" altLang="en-US" sz="1600">
                  <a:solidFill>
                    <a:schemeClr val="bg1"/>
                  </a:solidFill>
                </a:endParaRPr>
              </a:p>
            </p:txBody>
          </p:sp>
        </p:grpSp>
        <p:sp>
          <p:nvSpPr>
            <p:cNvPr id="358503" name="AutoShape 103">
              <a:extLst>
                <a:ext uri="{FF2B5EF4-FFF2-40B4-BE49-F238E27FC236}">
                  <a16:creationId xmlns:a16="http://schemas.microsoft.com/office/drawing/2014/main" id="{84422C28-5ABC-4BE2-A38F-C1A7B70FF0C4}"/>
                </a:ext>
              </a:extLst>
            </p:cNvPr>
            <p:cNvSpPr>
              <a:spLocks noChangeArrowheads="1"/>
            </p:cNvSpPr>
            <p:nvPr/>
          </p:nvSpPr>
          <p:spPr bwMode="auto">
            <a:xfrm flipH="1">
              <a:off x="4128" y="3648"/>
              <a:ext cx="1564" cy="288"/>
            </a:xfrm>
            <a:prstGeom prst="rightArrowCallout">
              <a:avLst>
                <a:gd name="adj1" fmla="val 29176"/>
                <a:gd name="adj2" fmla="val 29171"/>
                <a:gd name="adj3" fmla="val 43998"/>
                <a:gd name="adj4" fmla="val 82352"/>
              </a:avLst>
            </a:prstGeom>
            <a:solidFill>
              <a:schemeClr val="tx2"/>
            </a:solidFill>
            <a:ln w="158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r>
                <a:rPr lang="en-US" altLang="en-US" b="1"/>
                <a:t>next free slot</a:t>
              </a:r>
              <a:endParaRPr lang="en-US" altLang="en-US"/>
            </a:p>
          </p:txBody>
        </p:sp>
      </p:grpSp>
    </p:spTree>
    <p:extLst>
      <p:ext uri="{BB962C8B-B14F-4D97-AF65-F5344CB8AC3E}">
        <p14:creationId xmlns:p14="http://schemas.microsoft.com/office/powerpoint/2010/main" val="5232294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585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Slide Number Placeholder 3">
            <a:extLst>
              <a:ext uri="{FF2B5EF4-FFF2-40B4-BE49-F238E27FC236}">
                <a16:creationId xmlns:a16="http://schemas.microsoft.com/office/drawing/2014/main" id="{C7BFB768-026F-4470-BA9B-E8EA427EE00B}"/>
              </a:ext>
            </a:extLst>
          </p:cNvPr>
          <p:cNvSpPr>
            <a:spLocks noGrp="1"/>
          </p:cNvSpPr>
          <p:nvPr>
            <p:ph type="sldNum" sz="quarter" idx="10"/>
          </p:nvPr>
        </p:nvSpPr>
        <p:spPr/>
        <p:txBody>
          <a:bodyPr/>
          <a:lstStyle/>
          <a:p>
            <a:fld id="{4685E221-2C69-483A-A865-A4806D1DE66C}" type="slidenum">
              <a:rPr lang="en-US" altLang="en-US"/>
              <a:pPr/>
              <a:t>8</a:t>
            </a:fld>
            <a:endParaRPr lang="en-US" altLang="en-US" sz="1400"/>
          </a:p>
        </p:txBody>
      </p:sp>
      <p:sp>
        <p:nvSpPr>
          <p:cNvPr id="359426" name="Rectangle 2">
            <a:extLst>
              <a:ext uri="{FF2B5EF4-FFF2-40B4-BE49-F238E27FC236}">
                <a16:creationId xmlns:a16="http://schemas.microsoft.com/office/drawing/2014/main" id="{88523C31-59EF-4612-81BF-CC9FDEA952E8}"/>
              </a:ext>
            </a:extLst>
          </p:cNvPr>
          <p:cNvSpPr>
            <a:spLocks noGrp="1" noChangeArrowheads="1"/>
          </p:cNvSpPr>
          <p:nvPr>
            <p:ph type="title"/>
          </p:nvPr>
        </p:nvSpPr>
        <p:spPr/>
        <p:txBody>
          <a:bodyPr/>
          <a:lstStyle/>
          <a:p>
            <a:r>
              <a:rPr lang="en-US" altLang="en-US"/>
              <a:t>Binary Heap:  Insertion</a:t>
            </a:r>
          </a:p>
        </p:txBody>
      </p:sp>
      <p:sp>
        <p:nvSpPr>
          <p:cNvPr id="359427" name="Rectangle 3">
            <a:extLst>
              <a:ext uri="{FF2B5EF4-FFF2-40B4-BE49-F238E27FC236}">
                <a16:creationId xmlns:a16="http://schemas.microsoft.com/office/drawing/2014/main" id="{B0243349-2AAB-499F-9D66-E2FCB06277BE}"/>
              </a:ext>
            </a:extLst>
          </p:cNvPr>
          <p:cNvSpPr>
            <a:spLocks noGrp="1" noChangeArrowheads="1"/>
          </p:cNvSpPr>
          <p:nvPr>
            <p:ph type="body" idx="1"/>
          </p:nvPr>
        </p:nvSpPr>
        <p:spPr>
          <a:xfrm>
            <a:off x="457200" y="1600201"/>
            <a:ext cx="8229600" cy="1422400"/>
          </a:xfrm>
        </p:spPr>
        <p:txBody>
          <a:bodyPr>
            <a:normAutofit fontScale="77500" lnSpcReduction="20000"/>
          </a:bodyPr>
          <a:lstStyle/>
          <a:p>
            <a:r>
              <a:rPr lang="en-US" altLang="en-US" dirty="0"/>
              <a:t>Insert element x into heap.</a:t>
            </a:r>
          </a:p>
          <a:p>
            <a:pPr lvl="1"/>
            <a:r>
              <a:rPr lang="en-US" altLang="en-US" dirty="0"/>
              <a:t>Insert into next available slot.</a:t>
            </a:r>
          </a:p>
          <a:p>
            <a:pPr lvl="1"/>
            <a:r>
              <a:rPr lang="en-US" altLang="en-US" dirty="0"/>
              <a:t>Bubble up until it's heap ordered.</a:t>
            </a:r>
          </a:p>
          <a:p>
            <a:pPr lvl="2"/>
            <a:r>
              <a:rPr lang="en-US" altLang="en-US" dirty="0"/>
              <a:t>Peter principle:  nodes rise to level of incompetence</a:t>
            </a:r>
          </a:p>
          <a:p>
            <a:pPr lvl="1"/>
            <a:endParaRPr lang="en-US" altLang="en-US" dirty="0"/>
          </a:p>
          <a:p>
            <a:pPr lvl="1"/>
            <a:endParaRPr lang="en-US" altLang="en-US" dirty="0"/>
          </a:p>
          <a:p>
            <a:pPr lvl="1"/>
            <a:endParaRPr lang="en-US" altLang="en-US" dirty="0"/>
          </a:p>
        </p:txBody>
      </p:sp>
      <p:cxnSp>
        <p:nvCxnSpPr>
          <p:cNvPr id="359467" name="AutoShape 43">
            <a:extLst>
              <a:ext uri="{FF2B5EF4-FFF2-40B4-BE49-F238E27FC236}">
                <a16:creationId xmlns:a16="http://schemas.microsoft.com/office/drawing/2014/main" id="{A9C0E92E-710C-4630-B63D-E6441239E8E0}"/>
              </a:ext>
            </a:extLst>
          </p:cNvPr>
          <p:cNvCxnSpPr>
            <a:cxnSpLocks noChangeShapeType="1"/>
            <a:stCxn id="359480" idx="2"/>
            <a:endCxn id="359481" idx="7"/>
          </p:cNvCxnSpPr>
          <p:nvPr/>
        </p:nvCxnSpPr>
        <p:spPr bwMode="auto">
          <a:xfrm flipH="1">
            <a:off x="2930525" y="3216275"/>
            <a:ext cx="871538" cy="477838"/>
          </a:xfrm>
          <a:prstGeom prst="straightConnector1">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59468" name="AutoShape 44">
            <a:extLst>
              <a:ext uri="{FF2B5EF4-FFF2-40B4-BE49-F238E27FC236}">
                <a16:creationId xmlns:a16="http://schemas.microsoft.com/office/drawing/2014/main" id="{27167076-C145-46B5-B20A-4C723E84580C}"/>
              </a:ext>
            </a:extLst>
          </p:cNvPr>
          <p:cNvCxnSpPr>
            <a:cxnSpLocks noChangeShapeType="1"/>
            <a:stCxn id="359480" idx="6"/>
            <a:endCxn id="359487" idx="7"/>
          </p:cNvCxnSpPr>
          <p:nvPr/>
        </p:nvCxnSpPr>
        <p:spPr bwMode="auto">
          <a:xfrm>
            <a:off x="4248150" y="3216275"/>
            <a:ext cx="893763" cy="549275"/>
          </a:xfrm>
          <a:prstGeom prst="straightConnector1">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59469" name="AutoShape 45">
            <a:extLst>
              <a:ext uri="{FF2B5EF4-FFF2-40B4-BE49-F238E27FC236}">
                <a16:creationId xmlns:a16="http://schemas.microsoft.com/office/drawing/2014/main" id="{8CDD32C2-EE49-41BC-AB94-4D0B3AEB9AE1}"/>
              </a:ext>
            </a:extLst>
          </p:cNvPr>
          <p:cNvCxnSpPr>
            <a:cxnSpLocks noChangeShapeType="1"/>
            <a:stCxn id="359481" idx="3"/>
            <a:endCxn id="359482" idx="0"/>
          </p:cNvCxnSpPr>
          <p:nvPr/>
        </p:nvCxnSpPr>
        <p:spPr bwMode="auto">
          <a:xfrm flipH="1">
            <a:off x="2178050" y="3965575"/>
            <a:ext cx="449263" cy="779463"/>
          </a:xfrm>
          <a:prstGeom prst="straightConnector1">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59470" name="AutoShape 46">
            <a:extLst>
              <a:ext uri="{FF2B5EF4-FFF2-40B4-BE49-F238E27FC236}">
                <a16:creationId xmlns:a16="http://schemas.microsoft.com/office/drawing/2014/main" id="{ED2F635E-7A20-4032-9EEE-A951FBB0C4AA}"/>
              </a:ext>
            </a:extLst>
          </p:cNvPr>
          <p:cNvCxnSpPr>
            <a:cxnSpLocks noChangeShapeType="1"/>
            <a:stCxn id="359481" idx="5"/>
            <a:endCxn id="359483" idx="0"/>
          </p:cNvCxnSpPr>
          <p:nvPr/>
        </p:nvCxnSpPr>
        <p:spPr bwMode="auto">
          <a:xfrm>
            <a:off x="2930525" y="3965575"/>
            <a:ext cx="455613" cy="827088"/>
          </a:xfrm>
          <a:prstGeom prst="straightConnector1">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59471" name="AutoShape 47">
            <a:extLst>
              <a:ext uri="{FF2B5EF4-FFF2-40B4-BE49-F238E27FC236}">
                <a16:creationId xmlns:a16="http://schemas.microsoft.com/office/drawing/2014/main" id="{888EF9F4-C735-4F8E-A194-D16504F9A349}"/>
              </a:ext>
            </a:extLst>
          </p:cNvPr>
          <p:cNvCxnSpPr>
            <a:cxnSpLocks noChangeShapeType="1"/>
            <a:stCxn id="359482" idx="5"/>
            <a:endCxn id="359486" idx="0"/>
          </p:cNvCxnSpPr>
          <p:nvPr/>
        </p:nvCxnSpPr>
        <p:spPr bwMode="auto">
          <a:xfrm>
            <a:off x="2328863" y="5070475"/>
            <a:ext cx="96837" cy="708025"/>
          </a:xfrm>
          <a:prstGeom prst="straightConnector1">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59472" name="AutoShape 48">
            <a:extLst>
              <a:ext uri="{FF2B5EF4-FFF2-40B4-BE49-F238E27FC236}">
                <a16:creationId xmlns:a16="http://schemas.microsoft.com/office/drawing/2014/main" id="{B52567B6-A90F-4CBC-ABE3-705BF045E198}"/>
              </a:ext>
            </a:extLst>
          </p:cNvPr>
          <p:cNvCxnSpPr>
            <a:cxnSpLocks noChangeShapeType="1"/>
            <a:stCxn id="359483" idx="3"/>
            <a:endCxn id="359484" idx="0"/>
          </p:cNvCxnSpPr>
          <p:nvPr/>
        </p:nvCxnSpPr>
        <p:spPr bwMode="auto">
          <a:xfrm flipH="1">
            <a:off x="3008313" y="5118100"/>
            <a:ext cx="225425" cy="671513"/>
          </a:xfrm>
          <a:prstGeom prst="straightConnector1">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59473" name="AutoShape 49">
            <a:extLst>
              <a:ext uri="{FF2B5EF4-FFF2-40B4-BE49-F238E27FC236}">
                <a16:creationId xmlns:a16="http://schemas.microsoft.com/office/drawing/2014/main" id="{E626B6EA-AF43-490E-B6EF-24C7B8BCF6BF}"/>
              </a:ext>
            </a:extLst>
          </p:cNvPr>
          <p:cNvCxnSpPr>
            <a:cxnSpLocks noChangeShapeType="1"/>
            <a:stCxn id="359483" idx="5"/>
            <a:endCxn id="359485" idx="0"/>
          </p:cNvCxnSpPr>
          <p:nvPr/>
        </p:nvCxnSpPr>
        <p:spPr bwMode="auto">
          <a:xfrm>
            <a:off x="3536950" y="5118100"/>
            <a:ext cx="130175" cy="660400"/>
          </a:xfrm>
          <a:prstGeom prst="straightConnector1">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59474" name="AutoShape 50">
            <a:extLst>
              <a:ext uri="{FF2B5EF4-FFF2-40B4-BE49-F238E27FC236}">
                <a16:creationId xmlns:a16="http://schemas.microsoft.com/office/drawing/2014/main" id="{CB667B30-4F8A-4192-9F02-BD1A748F53E3}"/>
              </a:ext>
            </a:extLst>
          </p:cNvPr>
          <p:cNvCxnSpPr>
            <a:cxnSpLocks noChangeShapeType="1"/>
            <a:stCxn id="359482" idx="3"/>
            <a:endCxn id="359493" idx="0"/>
          </p:cNvCxnSpPr>
          <p:nvPr/>
        </p:nvCxnSpPr>
        <p:spPr bwMode="auto">
          <a:xfrm flipH="1">
            <a:off x="1816100" y="5070475"/>
            <a:ext cx="209550" cy="715963"/>
          </a:xfrm>
          <a:prstGeom prst="straightConnector1">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59475" name="AutoShape 51">
            <a:extLst>
              <a:ext uri="{FF2B5EF4-FFF2-40B4-BE49-F238E27FC236}">
                <a16:creationId xmlns:a16="http://schemas.microsoft.com/office/drawing/2014/main" id="{0EFACF98-00D3-4179-8720-963242E31B1E}"/>
              </a:ext>
            </a:extLst>
          </p:cNvPr>
          <p:cNvCxnSpPr>
            <a:cxnSpLocks noChangeShapeType="1"/>
            <a:stCxn id="359487" idx="3"/>
            <a:endCxn id="359488" idx="0"/>
          </p:cNvCxnSpPr>
          <p:nvPr/>
        </p:nvCxnSpPr>
        <p:spPr bwMode="auto">
          <a:xfrm>
            <a:off x="5446713" y="4038600"/>
            <a:ext cx="457200" cy="754063"/>
          </a:xfrm>
          <a:prstGeom prst="straightConnector1">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59476" name="AutoShape 52">
            <a:extLst>
              <a:ext uri="{FF2B5EF4-FFF2-40B4-BE49-F238E27FC236}">
                <a16:creationId xmlns:a16="http://schemas.microsoft.com/office/drawing/2014/main" id="{E94D7C96-D81F-4966-B2FB-08A4443B81A8}"/>
              </a:ext>
            </a:extLst>
          </p:cNvPr>
          <p:cNvCxnSpPr>
            <a:cxnSpLocks noChangeShapeType="1"/>
            <a:stCxn id="359487" idx="5"/>
            <a:endCxn id="359489" idx="0"/>
          </p:cNvCxnSpPr>
          <p:nvPr/>
        </p:nvCxnSpPr>
        <p:spPr bwMode="auto">
          <a:xfrm flipH="1">
            <a:off x="4635500" y="4038600"/>
            <a:ext cx="506413" cy="754063"/>
          </a:xfrm>
          <a:prstGeom prst="straightConnector1">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59477" name="AutoShape 53">
            <a:extLst>
              <a:ext uri="{FF2B5EF4-FFF2-40B4-BE49-F238E27FC236}">
                <a16:creationId xmlns:a16="http://schemas.microsoft.com/office/drawing/2014/main" id="{06626240-4895-47D0-B11D-C2D021B60BFB}"/>
              </a:ext>
            </a:extLst>
          </p:cNvPr>
          <p:cNvCxnSpPr>
            <a:cxnSpLocks noChangeShapeType="1"/>
            <a:stCxn id="359488" idx="5"/>
            <a:endCxn id="359490" idx="0"/>
          </p:cNvCxnSpPr>
          <p:nvPr/>
        </p:nvCxnSpPr>
        <p:spPr bwMode="auto">
          <a:xfrm flipH="1">
            <a:off x="5599113" y="5118100"/>
            <a:ext cx="152400" cy="681038"/>
          </a:xfrm>
          <a:prstGeom prst="straightConnector1">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59478" name="AutoShape 54">
            <a:extLst>
              <a:ext uri="{FF2B5EF4-FFF2-40B4-BE49-F238E27FC236}">
                <a16:creationId xmlns:a16="http://schemas.microsoft.com/office/drawing/2014/main" id="{AF5F2156-973F-4693-B4C1-B43B93F8FACA}"/>
              </a:ext>
            </a:extLst>
          </p:cNvPr>
          <p:cNvCxnSpPr>
            <a:cxnSpLocks noChangeShapeType="1"/>
            <a:stCxn id="359489" idx="3"/>
            <a:endCxn id="359492" idx="0"/>
          </p:cNvCxnSpPr>
          <p:nvPr/>
        </p:nvCxnSpPr>
        <p:spPr bwMode="auto">
          <a:xfrm>
            <a:off x="4787900" y="5118100"/>
            <a:ext cx="125413" cy="681038"/>
          </a:xfrm>
          <a:prstGeom prst="straightConnector1">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59479" name="AutoShape 55">
            <a:extLst>
              <a:ext uri="{FF2B5EF4-FFF2-40B4-BE49-F238E27FC236}">
                <a16:creationId xmlns:a16="http://schemas.microsoft.com/office/drawing/2014/main" id="{53BDEEB7-77A4-4EFE-84D3-9BA07D0FB168}"/>
              </a:ext>
            </a:extLst>
          </p:cNvPr>
          <p:cNvCxnSpPr>
            <a:cxnSpLocks noChangeShapeType="1"/>
            <a:stCxn id="359489" idx="5"/>
            <a:endCxn id="359491" idx="0"/>
          </p:cNvCxnSpPr>
          <p:nvPr/>
        </p:nvCxnSpPr>
        <p:spPr bwMode="auto">
          <a:xfrm flipH="1">
            <a:off x="4303713" y="5118100"/>
            <a:ext cx="179387" cy="669925"/>
          </a:xfrm>
          <a:prstGeom prst="straightConnector1">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59480" name="Oval 56">
            <a:extLst>
              <a:ext uri="{FF2B5EF4-FFF2-40B4-BE49-F238E27FC236}">
                <a16:creationId xmlns:a16="http://schemas.microsoft.com/office/drawing/2014/main" id="{F37A40A0-DDDD-45A9-90BC-F7F9709DDA59}"/>
              </a:ext>
            </a:extLst>
          </p:cNvPr>
          <p:cNvSpPr>
            <a:spLocks noChangeAspect="1" noChangeArrowheads="1"/>
          </p:cNvSpPr>
          <p:nvPr/>
        </p:nvSpPr>
        <p:spPr bwMode="auto">
          <a:xfrm>
            <a:off x="3810000" y="3033713"/>
            <a:ext cx="430213" cy="363537"/>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0" lang="en-US" altLang="en-US" sz="1600" b="1">
                <a:latin typeface="Courier New" panose="02070309020205020404" pitchFamily="49" charset="0"/>
              </a:rPr>
              <a:t>06</a:t>
            </a:r>
            <a:endParaRPr kumimoji="0" lang="en-US" altLang="en-US" sz="1600"/>
          </a:p>
        </p:txBody>
      </p:sp>
      <p:sp>
        <p:nvSpPr>
          <p:cNvPr id="359481" name="Oval 57">
            <a:extLst>
              <a:ext uri="{FF2B5EF4-FFF2-40B4-BE49-F238E27FC236}">
                <a16:creationId xmlns:a16="http://schemas.microsoft.com/office/drawing/2014/main" id="{D5941A66-84EA-41D0-9942-E2FFCA4F05A0}"/>
              </a:ext>
            </a:extLst>
          </p:cNvPr>
          <p:cNvSpPr>
            <a:spLocks noChangeAspect="1" noChangeArrowheads="1"/>
          </p:cNvSpPr>
          <p:nvPr/>
        </p:nvSpPr>
        <p:spPr bwMode="auto">
          <a:xfrm>
            <a:off x="2563813" y="3648075"/>
            <a:ext cx="430212" cy="3635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0" lang="en-US" altLang="en-US" sz="1600" b="1">
                <a:latin typeface="Courier New" panose="02070309020205020404" pitchFamily="49" charset="0"/>
              </a:rPr>
              <a:t>14</a:t>
            </a:r>
            <a:endParaRPr kumimoji="0" lang="en-US" altLang="en-US" sz="1600"/>
          </a:p>
        </p:txBody>
      </p:sp>
      <p:sp>
        <p:nvSpPr>
          <p:cNvPr id="359482" name="Oval 58">
            <a:extLst>
              <a:ext uri="{FF2B5EF4-FFF2-40B4-BE49-F238E27FC236}">
                <a16:creationId xmlns:a16="http://schemas.microsoft.com/office/drawing/2014/main" id="{6F2BE4C5-76AE-493F-AC1E-0E13E6B4B743}"/>
              </a:ext>
            </a:extLst>
          </p:cNvPr>
          <p:cNvSpPr>
            <a:spLocks noChangeAspect="1" noChangeArrowheads="1"/>
          </p:cNvSpPr>
          <p:nvPr/>
        </p:nvSpPr>
        <p:spPr bwMode="auto">
          <a:xfrm>
            <a:off x="1962150" y="4752975"/>
            <a:ext cx="430213" cy="3635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0" lang="en-US" altLang="en-US" sz="1600" b="1">
                <a:latin typeface="Courier New" panose="02070309020205020404" pitchFamily="49" charset="0"/>
              </a:rPr>
              <a:t>78</a:t>
            </a:r>
            <a:endParaRPr kumimoji="0" lang="en-US" altLang="en-US" sz="1600"/>
          </a:p>
        </p:txBody>
      </p:sp>
      <p:sp>
        <p:nvSpPr>
          <p:cNvPr id="359483" name="Oval 59">
            <a:extLst>
              <a:ext uri="{FF2B5EF4-FFF2-40B4-BE49-F238E27FC236}">
                <a16:creationId xmlns:a16="http://schemas.microsoft.com/office/drawing/2014/main" id="{8DD4485A-C5B7-45EC-9DA9-1A5E50D0FFA3}"/>
              </a:ext>
            </a:extLst>
          </p:cNvPr>
          <p:cNvSpPr>
            <a:spLocks noChangeAspect="1" noChangeArrowheads="1"/>
          </p:cNvSpPr>
          <p:nvPr/>
        </p:nvSpPr>
        <p:spPr bwMode="auto">
          <a:xfrm>
            <a:off x="3170238" y="4800600"/>
            <a:ext cx="430212" cy="3635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0" lang="en-US" altLang="en-US" sz="1600" b="1">
                <a:latin typeface="Courier New" panose="02070309020205020404" pitchFamily="49" charset="0"/>
              </a:rPr>
              <a:t>18</a:t>
            </a:r>
            <a:endParaRPr kumimoji="0" lang="en-US" altLang="en-US" sz="1600"/>
          </a:p>
        </p:txBody>
      </p:sp>
      <p:sp>
        <p:nvSpPr>
          <p:cNvPr id="359484" name="Oval 60">
            <a:extLst>
              <a:ext uri="{FF2B5EF4-FFF2-40B4-BE49-F238E27FC236}">
                <a16:creationId xmlns:a16="http://schemas.microsoft.com/office/drawing/2014/main" id="{E33C135B-F186-4017-A31E-058F8B2DCAAF}"/>
              </a:ext>
            </a:extLst>
          </p:cNvPr>
          <p:cNvSpPr>
            <a:spLocks noChangeAspect="1" noChangeArrowheads="1"/>
          </p:cNvSpPr>
          <p:nvPr/>
        </p:nvSpPr>
        <p:spPr bwMode="auto">
          <a:xfrm>
            <a:off x="2792413" y="5797550"/>
            <a:ext cx="430212" cy="3635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0" lang="en-US" altLang="en-US" sz="1600" b="1">
                <a:latin typeface="Courier New" panose="02070309020205020404" pitchFamily="49" charset="0"/>
              </a:rPr>
              <a:t>81</a:t>
            </a:r>
            <a:endParaRPr kumimoji="0" lang="en-US" altLang="en-US" sz="1600"/>
          </a:p>
        </p:txBody>
      </p:sp>
      <p:sp>
        <p:nvSpPr>
          <p:cNvPr id="359485" name="Oval 61">
            <a:extLst>
              <a:ext uri="{FF2B5EF4-FFF2-40B4-BE49-F238E27FC236}">
                <a16:creationId xmlns:a16="http://schemas.microsoft.com/office/drawing/2014/main" id="{4CAF631B-2C77-4D6D-9FB9-150D3AFF2B2E}"/>
              </a:ext>
            </a:extLst>
          </p:cNvPr>
          <p:cNvSpPr>
            <a:spLocks noChangeAspect="1" noChangeArrowheads="1"/>
          </p:cNvSpPr>
          <p:nvPr/>
        </p:nvSpPr>
        <p:spPr bwMode="auto">
          <a:xfrm>
            <a:off x="3451225" y="5786438"/>
            <a:ext cx="430213" cy="363537"/>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0" lang="en-US" altLang="en-US" sz="1600" b="1">
                <a:latin typeface="Courier New" panose="02070309020205020404" pitchFamily="49" charset="0"/>
              </a:rPr>
              <a:t>77</a:t>
            </a:r>
            <a:endParaRPr kumimoji="0" lang="en-US" altLang="en-US" sz="1600"/>
          </a:p>
        </p:txBody>
      </p:sp>
      <p:sp>
        <p:nvSpPr>
          <p:cNvPr id="359486" name="Oval 62">
            <a:extLst>
              <a:ext uri="{FF2B5EF4-FFF2-40B4-BE49-F238E27FC236}">
                <a16:creationId xmlns:a16="http://schemas.microsoft.com/office/drawing/2014/main" id="{0F2CB310-63A4-4822-A425-371A4563E70F}"/>
              </a:ext>
            </a:extLst>
          </p:cNvPr>
          <p:cNvSpPr>
            <a:spLocks noChangeAspect="1" noChangeArrowheads="1"/>
          </p:cNvSpPr>
          <p:nvPr/>
        </p:nvSpPr>
        <p:spPr bwMode="auto">
          <a:xfrm>
            <a:off x="2209800" y="5786438"/>
            <a:ext cx="430213" cy="363537"/>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0" lang="en-US" altLang="en-US" sz="1600" b="1">
                <a:latin typeface="Courier New" panose="02070309020205020404" pitchFamily="49" charset="0"/>
              </a:rPr>
              <a:t>91</a:t>
            </a:r>
            <a:endParaRPr kumimoji="0" lang="en-US" altLang="en-US" sz="1600"/>
          </a:p>
        </p:txBody>
      </p:sp>
      <p:sp>
        <p:nvSpPr>
          <p:cNvPr id="359487" name="Oval 63">
            <a:extLst>
              <a:ext uri="{FF2B5EF4-FFF2-40B4-BE49-F238E27FC236}">
                <a16:creationId xmlns:a16="http://schemas.microsoft.com/office/drawing/2014/main" id="{CEE5EDD8-DF7B-4BD6-9FA6-F07B0649A1FA}"/>
              </a:ext>
            </a:extLst>
          </p:cNvPr>
          <p:cNvSpPr>
            <a:spLocks noChangeAspect="1" noChangeArrowheads="1"/>
          </p:cNvSpPr>
          <p:nvPr/>
        </p:nvSpPr>
        <p:spPr bwMode="auto">
          <a:xfrm flipH="1">
            <a:off x="5078413" y="3721100"/>
            <a:ext cx="430212" cy="3635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0" lang="en-US" altLang="en-US" sz="1600" b="1">
                <a:latin typeface="Courier New" panose="02070309020205020404" pitchFamily="49" charset="0"/>
              </a:rPr>
              <a:t>45</a:t>
            </a:r>
            <a:endParaRPr kumimoji="0" lang="en-US" altLang="en-US" sz="1600"/>
          </a:p>
        </p:txBody>
      </p:sp>
      <p:sp>
        <p:nvSpPr>
          <p:cNvPr id="359488" name="Oval 64">
            <a:extLst>
              <a:ext uri="{FF2B5EF4-FFF2-40B4-BE49-F238E27FC236}">
                <a16:creationId xmlns:a16="http://schemas.microsoft.com/office/drawing/2014/main" id="{3175053C-68D6-4C17-B5EC-7EF3FD0204BC}"/>
              </a:ext>
            </a:extLst>
          </p:cNvPr>
          <p:cNvSpPr>
            <a:spLocks noChangeAspect="1" noChangeArrowheads="1"/>
          </p:cNvSpPr>
          <p:nvPr/>
        </p:nvSpPr>
        <p:spPr bwMode="auto">
          <a:xfrm flipH="1">
            <a:off x="5688013" y="4800600"/>
            <a:ext cx="430212" cy="3635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0" lang="en-US" altLang="en-US" sz="1600" b="1">
                <a:latin typeface="Courier New" panose="02070309020205020404" pitchFamily="49" charset="0"/>
              </a:rPr>
              <a:t>53</a:t>
            </a:r>
            <a:endParaRPr kumimoji="0" lang="en-US" altLang="en-US" sz="1600"/>
          </a:p>
        </p:txBody>
      </p:sp>
      <p:sp>
        <p:nvSpPr>
          <p:cNvPr id="359489" name="Oval 65">
            <a:extLst>
              <a:ext uri="{FF2B5EF4-FFF2-40B4-BE49-F238E27FC236}">
                <a16:creationId xmlns:a16="http://schemas.microsoft.com/office/drawing/2014/main" id="{22335212-3406-474A-B67C-4F83B574D779}"/>
              </a:ext>
            </a:extLst>
          </p:cNvPr>
          <p:cNvSpPr>
            <a:spLocks noChangeAspect="1" noChangeArrowheads="1"/>
          </p:cNvSpPr>
          <p:nvPr/>
        </p:nvSpPr>
        <p:spPr bwMode="auto">
          <a:xfrm flipH="1">
            <a:off x="4419600" y="4800600"/>
            <a:ext cx="430213" cy="3635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0" lang="en-US" altLang="en-US" sz="1600" b="1">
                <a:latin typeface="Courier New" panose="02070309020205020404" pitchFamily="49" charset="0"/>
              </a:rPr>
              <a:t>47</a:t>
            </a:r>
            <a:endParaRPr kumimoji="0" lang="en-US" altLang="en-US" sz="1600"/>
          </a:p>
        </p:txBody>
      </p:sp>
      <p:sp>
        <p:nvSpPr>
          <p:cNvPr id="359490" name="Oval 66">
            <a:extLst>
              <a:ext uri="{FF2B5EF4-FFF2-40B4-BE49-F238E27FC236}">
                <a16:creationId xmlns:a16="http://schemas.microsoft.com/office/drawing/2014/main" id="{D27E1238-6BF6-4915-8FEF-3D902136BBED}"/>
              </a:ext>
            </a:extLst>
          </p:cNvPr>
          <p:cNvSpPr>
            <a:spLocks noChangeAspect="1" noChangeArrowheads="1"/>
          </p:cNvSpPr>
          <p:nvPr/>
        </p:nvSpPr>
        <p:spPr bwMode="auto">
          <a:xfrm flipH="1">
            <a:off x="5383213" y="5807075"/>
            <a:ext cx="430212" cy="3635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0" lang="en-US" altLang="en-US" sz="1600" b="1">
                <a:latin typeface="Courier New" panose="02070309020205020404" pitchFamily="49" charset="0"/>
              </a:rPr>
              <a:t>64</a:t>
            </a:r>
            <a:endParaRPr kumimoji="0" lang="en-US" altLang="en-US" sz="1600"/>
          </a:p>
        </p:txBody>
      </p:sp>
      <p:sp>
        <p:nvSpPr>
          <p:cNvPr id="359491" name="Oval 67">
            <a:extLst>
              <a:ext uri="{FF2B5EF4-FFF2-40B4-BE49-F238E27FC236}">
                <a16:creationId xmlns:a16="http://schemas.microsoft.com/office/drawing/2014/main" id="{22B26500-4379-4A08-8AB8-77453C1E0D84}"/>
              </a:ext>
            </a:extLst>
          </p:cNvPr>
          <p:cNvSpPr>
            <a:spLocks noChangeAspect="1" noChangeArrowheads="1"/>
          </p:cNvSpPr>
          <p:nvPr/>
        </p:nvSpPr>
        <p:spPr bwMode="auto">
          <a:xfrm flipH="1">
            <a:off x="4087813" y="5795963"/>
            <a:ext cx="430212" cy="363537"/>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0" lang="en-US" altLang="en-US" sz="1600" b="1">
                <a:latin typeface="Courier New" panose="02070309020205020404" pitchFamily="49" charset="0"/>
              </a:rPr>
              <a:t>84</a:t>
            </a:r>
            <a:endParaRPr kumimoji="0" lang="en-US" altLang="en-US" sz="1600"/>
          </a:p>
        </p:txBody>
      </p:sp>
      <p:sp>
        <p:nvSpPr>
          <p:cNvPr id="359492" name="Oval 68">
            <a:extLst>
              <a:ext uri="{FF2B5EF4-FFF2-40B4-BE49-F238E27FC236}">
                <a16:creationId xmlns:a16="http://schemas.microsoft.com/office/drawing/2014/main" id="{401DBE01-1E70-4BC7-8294-51F7AB5B2147}"/>
              </a:ext>
            </a:extLst>
          </p:cNvPr>
          <p:cNvSpPr>
            <a:spLocks noChangeAspect="1" noChangeArrowheads="1"/>
          </p:cNvSpPr>
          <p:nvPr/>
        </p:nvSpPr>
        <p:spPr bwMode="auto">
          <a:xfrm flipH="1">
            <a:off x="4697413" y="5807075"/>
            <a:ext cx="430212" cy="3635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0" lang="en-US" altLang="en-US" sz="1600" b="1">
                <a:latin typeface="Courier New" panose="02070309020205020404" pitchFamily="49" charset="0"/>
              </a:rPr>
              <a:t>99</a:t>
            </a:r>
            <a:endParaRPr kumimoji="0" lang="en-US" altLang="en-US" sz="1600"/>
          </a:p>
        </p:txBody>
      </p:sp>
      <p:sp>
        <p:nvSpPr>
          <p:cNvPr id="359493" name="Oval 69">
            <a:extLst>
              <a:ext uri="{FF2B5EF4-FFF2-40B4-BE49-F238E27FC236}">
                <a16:creationId xmlns:a16="http://schemas.microsoft.com/office/drawing/2014/main" id="{4534B4F4-7F86-4356-A860-3BE615C8804F}"/>
              </a:ext>
            </a:extLst>
          </p:cNvPr>
          <p:cNvSpPr>
            <a:spLocks noChangeAspect="1" noChangeArrowheads="1"/>
          </p:cNvSpPr>
          <p:nvPr/>
        </p:nvSpPr>
        <p:spPr bwMode="auto">
          <a:xfrm>
            <a:off x="1600200" y="5794375"/>
            <a:ext cx="430213" cy="3635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0" lang="en-US" altLang="en-US" sz="1600" b="1">
                <a:latin typeface="Courier New" panose="02070309020205020404" pitchFamily="49" charset="0"/>
              </a:rPr>
              <a:t>83</a:t>
            </a:r>
            <a:endParaRPr kumimoji="0" lang="en-US" altLang="en-US" sz="1600"/>
          </a:p>
        </p:txBody>
      </p:sp>
      <p:grpSp>
        <p:nvGrpSpPr>
          <p:cNvPr id="359509" name="Group 85">
            <a:extLst>
              <a:ext uri="{FF2B5EF4-FFF2-40B4-BE49-F238E27FC236}">
                <a16:creationId xmlns:a16="http://schemas.microsoft.com/office/drawing/2014/main" id="{269EA1A6-9200-48C4-B433-44D54FEAF41B}"/>
              </a:ext>
            </a:extLst>
          </p:cNvPr>
          <p:cNvGrpSpPr>
            <a:grpSpLocks/>
          </p:cNvGrpSpPr>
          <p:nvPr/>
        </p:nvGrpSpPr>
        <p:grpSpPr bwMode="auto">
          <a:xfrm>
            <a:off x="5970588" y="5118100"/>
            <a:ext cx="430212" cy="1054100"/>
            <a:chOff x="3905" y="3224"/>
            <a:chExt cx="271" cy="664"/>
          </a:xfrm>
        </p:grpSpPr>
        <p:cxnSp>
          <p:nvCxnSpPr>
            <p:cNvPr id="359510" name="AutoShape 86">
              <a:extLst>
                <a:ext uri="{FF2B5EF4-FFF2-40B4-BE49-F238E27FC236}">
                  <a16:creationId xmlns:a16="http://schemas.microsoft.com/office/drawing/2014/main" id="{DB6FA2E6-4C7C-4F70-A0A7-127DF92319F9}"/>
                </a:ext>
              </a:extLst>
            </p:cNvPr>
            <p:cNvCxnSpPr>
              <a:cxnSpLocks noChangeShapeType="1"/>
              <a:endCxn id="359511" idx="0"/>
            </p:cNvCxnSpPr>
            <p:nvPr/>
          </p:nvCxnSpPr>
          <p:spPr bwMode="auto">
            <a:xfrm>
              <a:off x="3959" y="3224"/>
              <a:ext cx="82" cy="430"/>
            </a:xfrm>
            <a:prstGeom prst="straightConnector1">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59511" name="Oval 87">
              <a:extLst>
                <a:ext uri="{FF2B5EF4-FFF2-40B4-BE49-F238E27FC236}">
                  <a16:creationId xmlns:a16="http://schemas.microsoft.com/office/drawing/2014/main" id="{554F4575-FE4F-4329-A768-CAF3DEED82BC}"/>
                </a:ext>
              </a:extLst>
            </p:cNvPr>
            <p:cNvSpPr>
              <a:spLocks noChangeAspect="1" noChangeArrowheads="1"/>
            </p:cNvSpPr>
            <p:nvPr/>
          </p:nvSpPr>
          <p:spPr bwMode="auto">
            <a:xfrm flipH="1">
              <a:off x="3905" y="3659"/>
              <a:ext cx="271" cy="229"/>
            </a:xfrm>
            <a:prstGeom prst="ellipse">
              <a:avLst/>
            </a:prstGeom>
            <a:solidFill>
              <a:schemeClr val="accent1"/>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0" lang="en-US" altLang="en-US" sz="1600" b="1">
                  <a:solidFill>
                    <a:schemeClr val="bg1"/>
                  </a:solidFill>
                  <a:latin typeface="Courier New" panose="02070309020205020404" pitchFamily="49" charset="0"/>
                </a:rPr>
                <a:t>42</a:t>
              </a:r>
              <a:endParaRPr kumimoji="0" lang="en-US" altLang="en-US" sz="1600">
                <a:solidFill>
                  <a:schemeClr val="bg1"/>
                </a:solidFill>
              </a:endParaRPr>
            </a:p>
          </p:txBody>
        </p:sp>
      </p:grpSp>
      <p:grpSp>
        <p:nvGrpSpPr>
          <p:cNvPr id="359514" name="Group 90">
            <a:extLst>
              <a:ext uri="{FF2B5EF4-FFF2-40B4-BE49-F238E27FC236}">
                <a16:creationId xmlns:a16="http://schemas.microsoft.com/office/drawing/2014/main" id="{8ABCB978-0E05-4314-A51D-4E9C9EC502EB}"/>
              </a:ext>
            </a:extLst>
          </p:cNvPr>
          <p:cNvGrpSpPr>
            <a:grpSpLocks/>
          </p:cNvGrpSpPr>
          <p:nvPr/>
        </p:nvGrpSpPr>
        <p:grpSpPr bwMode="auto">
          <a:xfrm>
            <a:off x="5970588" y="5118100"/>
            <a:ext cx="430212" cy="1054100"/>
            <a:chOff x="3905" y="3224"/>
            <a:chExt cx="271" cy="664"/>
          </a:xfrm>
        </p:grpSpPr>
        <p:cxnSp>
          <p:nvCxnSpPr>
            <p:cNvPr id="359515" name="AutoShape 91">
              <a:extLst>
                <a:ext uri="{FF2B5EF4-FFF2-40B4-BE49-F238E27FC236}">
                  <a16:creationId xmlns:a16="http://schemas.microsoft.com/office/drawing/2014/main" id="{8510F260-DB57-4452-9FDA-0E86455C7C8C}"/>
                </a:ext>
              </a:extLst>
            </p:cNvPr>
            <p:cNvCxnSpPr>
              <a:cxnSpLocks noChangeShapeType="1"/>
              <a:endCxn id="359516" idx="0"/>
            </p:cNvCxnSpPr>
            <p:nvPr/>
          </p:nvCxnSpPr>
          <p:spPr bwMode="auto">
            <a:xfrm>
              <a:off x="3959" y="3224"/>
              <a:ext cx="82" cy="430"/>
            </a:xfrm>
            <a:prstGeom prst="straightConnector1">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59516" name="Oval 92">
              <a:extLst>
                <a:ext uri="{FF2B5EF4-FFF2-40B4-BE49-F238E27FC236}">
                  <a16:creationId xmlns:a16="http://schemas.microsoft.com/office/drawing/2014/main" id="{D49D2E74-4C1B-4B1D-ACF8-0CED7C5A8423}"/>
                </a:ext>
              </a:extLst>
            </p:cNvPr>
            <p:cNvSpPr>
              <a:spLocks noChangeAspect="1" noChangeArrowheads="1"/>
            </p:cNvSpPr>
            <p:nvPr/>
          </p:nvSpPr>
          <p:spPr bwMode="auto">
            <a:xfrm flipH="1">
              <a:off x="3905" y="3659"/>
              <a:ext cx="271" cy="229"/>
            </a:xfrm>
            <a:prstGeom prst="ellipse">
              <a:avLst/>
            </a:prstGeom>
            <a:solidFill>
              <a:schemeClr val="accent1"/>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0" lang="en-US" altLang="en-US" sz="1600" b="1">
                  <a:solidFill>
                    <a:schemeClr val="bg1"/>
                  </a:solidFill>
                  <a:latin typeface="Courier New" panose="02070309020205020404" pitchFamily="49" charset="0"/>
                </a:rPr>
                <a:t>42</a:t>
              </a:r>
              <a:endParaRPr kumimoji="0" lang="en-US" altLang="en-US" sz="1600">
                <a:solidFill>
                  <a:schemeClr val="bg1"/>
                </a:solidFill>
              </a:endParaRPr>
            </a:p>
          </p:txBody>
        </p:sp>
      </p:grpSp>
      <p:sp>
        <p:nvSpPr>
          <p:cNvPr id="359519" name="Rectangle 95">
            <a:extLst>
              <a:ext uri="{FF2B5EF4-FFF2-40B4-BE49-F238E27FC236}">
                <a16:creationId xmlns:a16="http://schemas.microsoft.com/office/drawing/2014/main" id="{FBEC447F-AD45-4AB1-9580-33C173E8E8C3}"/>
              </a:ext>
            </a:extLst>
          </p:cNvPr>
          <p:cNvSpPr>
            <a:spLocks noChangeArrowheads="1"/>
          </p:cNvSpPr>
          <p:nvPr/>
        </p:nvSpPr>
        <p:spPr bwMode="auto">
          <a:xfrm>
            <a:off x="4927759" y="3045271"/>
            <a:ext cx="2195512" cy="398461"/>
          </a:xfrm>
          <a:prstGeom prst="rect">
            <a:avLst/>
          </a:prstGeom>
          <a:solidFill>
            <a:schemeClr val="accent2"/>
          </a:solidFill>
          <a:ln w="158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b="1" dirty="0"/>
              <a:t>swap with parent</a:t>
            </a:r>
          </a:p>
        </p:txBody>
      </p:sp>
    </p:spTree>
    <p:extLst>
      <p:ext uri="{BB962C8B-B14F-4D97-AF65-F5344CB8AC3E}">
        <p14:creationId xmlns:p14="http://schemas.microsoft.com/office/powerpoint/2010/main" val="6917399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Slide Number Placeholder 3">
            <a:extLst>
              <a:ext uri="{FF2B5EF4-FFF2-40B4-BE49-F238E27FC236}">
                <a16:creationId xmlns:a16="http://schemas.microsoft.com/office/drawing/2014/main" id="{94A77F12-6D66-473A-838E-B0BF19553F41}"/>
              </a:ext>
            </a:extLst>
          </p:cNvPr>
          <p:cNvSpPr>
            <a:spLocks noGrp="1"/>
          </p:cNvSpPr>
          <p:nvPr>
            <p:ph type="sldNum" sz="quarter" idx="10"/>
          </p:nvPr>
        </p:nvSpPr>
        <p:spPr/>
        <p:txBody>
          <a:bodyPr/>
          <a:lstStyle/>
          <a:p>
            <a:fld id="{0559EE16-D60C-45AF-B87E-F7F12D1D2B01}" type="slidenum">
              <a:rPr lang="en-US" altLang="en-US"/>
              <a:pPr/>
              <a:t>9</a:t>
            </a:fld>
            <a:endParaRPr lang="en-US" altLang="en-US" sz="1400"/>
          </a:p>
        </p:txBody>
      </p:sp>
      <p:sp>
        <p:nvSpPr>
          <p:cNvPr id="361474" name="Rectangle 2">
            <a:extLst>
              <a:ext uri="{FF2B5EF4-FFF2-40B4-BE49-F238E27FC236}">
                <a16:creationId xmlns:a16="http://schemas.microsoft.com/office/drawing/2014/main" id="{CC504FA6-0C78-4678-BD6C-A99E8D31EBFC}"/>
              </a:ext>
            </a:extLst>
          </p:cNvPr>
          <p:cNvSpPr>
            <a:spLocks noGrp="1" noChangeArrowheads="1"/>
          </p:cNvSpPr>
          <p:nvPr>
            <p:ph type="title"/>
          </p:nvPr>
        </p:nvSpPr>
        <p:spPr/>
        <p:txBody>
          <a:bodyPr/>
          <a:lstStyle/>
          <a:p>
            <a:r>
              <a:rPr lang="en-US" altLang="en-US"/>
              <a:t>Binary Heap:  Insertion</a:t>
            </a:r>
          </a:p>
        </p:txBody>
      </p:sp>
      <p:sp>
        <p:nvSpPr>
          <p:cNvPr id="361475" name="Rectangle 3">
            <a:extLst>
              <a:ext uri="{FF2B5EF4-FFF2-40B4-BE49-F238E27FC236}">
                <a16:creationId xmlns:a16="http://schemas.microsoft.com/office/drawing/2014/main" id="{3ACA1580-7DC0-4BEC-8574-FDE9BB740E08}"/>
              </a:ext>
            </a:extLst>
          </p:cNvPr>
          <p:cNvSpPr>
            <a:spLocks noGrp="1" noChangeArrowheads="1"/>
          </p:cNvSpPr>
          <p:nvPr>
            <p:ph type="body" idx="1"/>
          </p:nvPr>
        </p:nvSpPr>
        <p:spPr>
          <a:xfrm>
            <a:off x="457200" y="1600200"/>
            <a:ext cx="8229600" cy="1403349"/>
          </a:xfrm>
        </p:spPr>
        <p:txBody>
          <a:bodyPr>
            <a:normAutofit fontScale="77500" lnSpcReduction="20000"/>
          </a:bodyPr>
          <a:lstStyle/>
          <a:p>
            <a:r>
              <a:rPr lang="en-US" altLang="en-US" dirty="0"/>
              <a:t>Insert element x into heap.</a:t>
            </a:r>
          </a:p>
          <a:p>
            <a:pPr lvl="1"/>
            <a:r>
              <a:rPr lang="en-US" altLang="en-US" dirty="0"/>
              <a:t>Insert into next available slot.</a:t>
            </a:r>
          </a:p>
          <a:p>
            <a:pPr lvl="1"/>
            <a:r>
              <a:rPr lang="en-US" altLang="en-US" dirty="0"/>
              <a:t>Bubble up until it's heap ordered.</a:t>
            </a:r>
          </a:p>
          <a:p>
            <a:pPr lvl="2"/>
            <a:r>
              <a:rPr lang="en-US" altLang="en-US" dirty="0"/>
              <a:t>Peter principle:  nodes rise to level of incompetence</a:t>
            </a:r>
          </a:p>
          <a:p>
            <a:pPr lvl="1"/>
            <a:endParaRPr lang="en-US" altLang="en-US" dirty="0"/>
          </a:p>
          <a:p>
            <a:pPr lvl="1"/>
            <a:endParaRPr lang="en-US" altLang="en-US" dirty="0"/>
          </a:p>
        </p:txBody>
      </p:sp>
      <p:cxnSp>
        <p:nvCxnSpPr>
          <p:cNvPr id="361477" name="AutoShape 5">
            <a:extLst>
              <a:ext uri="{FF2B5EF4-FFF2-40B4-BE49-F238E27FC236}">
                <a16:creationId xmlns:a16="http://schemas.microsoft.com/office/drawing/2014/main" id="{3B15942A-5E22-4687-87FF-91A4BE87A258}"/>
              </a:ext>
            </a:extLst>
          </p:cNvPr>
          <p:cNvCxnSpPr>
            <a:cxnSpLocks noChangeShapeType="1"/>
            <a:stCxn id="361490" idx="2"/>
            <a:endCxn id="361491" idx="7"/>
          </p:cNvCxnSpPr>
          <p:nvPr/>
        </p:nvCxnSpPr>
        <p:spPr bwMode="auto">
          <a:xfrm flipH="1">
            <a:off x="2930525" y="3216275"/>
            <a:ext cx="871538" cy="477838"/>
          </a:xfrm>
          <a:prstGeom prst="straightConnector1">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61478" name="AutoShape 6">
            <a:extLst>
              <a:ext uri="{FF2B5EF4-FFF2-40B4-BE49-F238E27FC236}">
                <a16:creationId xmlns:a16="http://schemas.microsoft.com/office/drawing/2014/main" id="{C0363D66-ADA9-417A-AED2-CBD333713960}"/>
              </a:ext>
            </a:extLst>
          </p:cNvPr>
          <p:cNvCxnSpPr>
            <a:cxnSpLocks noChangeShapeType="1"/>
            <a:stCxn id="361490" idx="6"/>
            <a:endCxn id="361497" idx="7"/>
          </p:cNvCxnSpPr>
          <p:nvPr/>
        </p:nvCxnSpPr>
        <p:spPr bwMode="auto">
          <a:xfrm>
            <a:off x="4248150" y="3216275"/>
            <a:ext cx="893763" cy="549275"/>
          </a:xfrm>
          <a:prstGeom prst="straightConnector1">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61479" name="AutoShape 7">
            <a:extLst>
              <a:ext uri="{FF2B5EF4-FFF2-40B4-BE49-F238E27FC236}">
                <a16:creationId xmlns:a16="http://schemas.microsoft.com/office/drawing/2014/main" id="{82266FCA-25C2-454E-929E-B8A973CDD219}"/>
              </a:ext>
            </a:extLst>
          </p:cNvPr>
          <p:cNvCxnSpPr>
            <a:cxnSpLocks noChangeShapeType="1"/>
            <a:stCxn id="361491" idx="3"/>
            <a:endCxn id="361492" idx="0"/>
          </p:cNvCxnSpPr>
          <p:nvPr/>
        </p:nvCxnSpPr>
        <p:spPr bwMode="auto">
          <a:xfrm flipH="1">
            <a:off x="2178050" y="3965575"/>
            <a:ext cx="449263" cy="779463"/>
          </a:xfrm>
          <a:prstGeom prst="straightConnector1">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61480" name="AutoShape 8">
            <a:extLst>
              <a:ext uri="{FF2B5EF4-FFF2-40B4-BE49-F238E27FC236}">
                <a16:creationId xmlns:a16="http://schemas.microsoft.com/office/drawing/2014/main" id="{587013FF-05A6-4081-8E35-811A75E6E869}"/>
              </a:ext>
            </a:extLst>
          </p:cNvPr>
          <p:cNvCxnSpPr>
            <a:cxnSpLocks noChangeShapeType="1"/>
            <a:stCxn id="361491" idx="5"/>
            <a:endCxn id="361493" idx="0"/>
          </p:cNvCxnSpPr>
          <p:nvPr/>
        </p:nvCxnSpPr>
        <p:spPr bwMode="auto">
          <a:xfrm>
            <a:off x="2930525" y="3965575"/>
            <a:ext cx="455613" cy="827088"/>
          </a:xfrm>
          <a:prstGeom prst="straightConnector1">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61481" name="AutoShape 9">
            <a:extLst>
              <a:ext uri="{FF2B5EF4-FFF2-40B4-BE49-F238E27FC236}">
                <a16:creationId xmlns:a16="http://schemas.microsoft.com/office/drawing/2014/main" id="{2DB18CD5-67CE-4718-902D-DF6CB743F6F4}"/>
              </a:ext>
            </a:extLst>
          </p:cNvPr>
          <p:cNvCxnSpPr>
            <a:cxnSpLocks noChangeShapeType="1"/>
            <a:stCxn id="361492" idx="5"/>
            <a:endCxn id="361496" idx="0"/>
          </p:cNvCxnSpPr>
          <p:nvPr/>
        </p:nvCxnSpPr>
        <p:spPr bwMode="auto">
          <a:xfrm>
            <a:off x="2328863" y="5070475"/>
            <a:ext cx="96837" cy="708025"/>
          </a:xfrm>
          <a:prstGeom prst="straightConnector1">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61482" name="AutoShape 10">
            <a:extLst>
              <a:ext uri="{FF2B5EF4-FFF2-40B4-BE49-F238E27FC236}">
                <a16:creationId xmlns:a16="http://schemas.microsoft.com/office/drawing/2014/main" id="{8F505315-B72B-439F-BED9-49C5133B36A9}"/>
              </a:ext>
            </a:extLst>
          </p:cNvPr>
          <p:cNvCxnSpPr>
            <a:cxnSpLocks noChangeShapeType="1"/>
            <a:stCxn id="361493" idx="3"/>
            <a:endCxn id="361494" idx="0"/>
          </p:cNvCxnSpPr>
          <p:nvPr/>
        </p:nvCxnSpPr>
        <p:spPr bwMode="auto">
          <a:xfrm flipH="1">
            <a:off x="3008313" y="5118100"/>
            <a:ext cx="225425" cy="671513"/>
          </a:xfrm>
          <a:prstGeom prst="straightConnector1">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61483" name="AutoShape 11">
            <a:extLst>
              <a:ext uri="{FF2B5EF4-FFF2-40B4-BE49-F238E27FC236}">
                <a16:creationId xmlns:a16="http://schemas.microsoft.com/office/drawing/2014/main" id="{EB756360-94A4-49B5-8EB8-8BE6643F4552}"/>
              </a:ext>
            </a:extLst>
          </p:cNvPr>
          <p:cNvCxnSpPr>
            <a:cxnSpLocks noChangeShapeType="1"/>
            <a:stCxn id="361493" idx="5"/>
            <a:endCxn id="361495" idx="0"/>
          </p:cNvCxnSpPr>
          <p:nvPr/>
        </p:nvCxnSpPr>
        <p:spPr bwMode="auto">
          <a:xfrm>
            <a:off x="3536950" y="5118100"/>
            <a:ext cx="130175" cy="660400"/>
          </a:xfrm>
          <a:prstGeom prst="straightConnector1">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61484" name="AutoShape 12">
            <a:extLst>
              <a:ext uri="{FF2B5EF4-FFF2-40B4-BE49-F238E27FC236}">
                <a16:creationId xmlns:a16="http://schemas.microsoft.com/office/drawing/2014/main" id="{754059C0-0A3D-4FD2-B1F4-4774F8E5D9E6}"/>
              </a:ext>
            </a:extLst>
          </p:cNvPr>
          <p:cNvCxnSpPr>
            <a:cxnSpLocks noChangeShapeType="1"/>
            <a:stCxn id="361492" idx="3"/>
            <a:endCxn id="361503" idx="0"/>
          </p:cNvCxnSpPr>
          <p:nvPr/>
        </p:nvCxnSpPr>
        <p:spPr bwMode="auto">
          <a:xfrm flipH="1">
            <a:off x="1816100" y="5070475"/>
            <a:ext cx="209550" cy="715963"/>
          </a:xfrm>
          <a:prstGeom prst="straightConnector1">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61485" name="AutoShape 13">
            <a:extLst>
              <a:ext uri="{FF2B5EF4-FFF2-40B4-BE49-F238E27FC236}">
                <a16:creationId xmlns:a16="http://schemas.microsoft.com/office/drawing/2014/main" id="{9F64921B-83E4-4CB7-9399-2B5F4096EAF9}"/>
              </a:ext>
            </a:extLst>
          </p:cNvPr>
          <p:cNvCxnSpPr>
            <a:cxnSpLocks noChangeShapeType="1"/>
            <a:stCxn id="361497" idx="3"/>
            <a:endCxn id="361498" idx="0"/>
          </p:cNvCxnSpPr>
          <p:nvPr/>
        </p:nvCxnSpPr>
        <p:spPr bwMode="auto">
          <a:xfrm>
            <a:off x="5446713" y="4038600"/>
            <a:ext cx="457200" cy="754063"/>
          </a:xfrm>
          <a:prstGeom prst="straightConnector1">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61486" name="AutoShape 14">
            <a:extLst>
              <a:ext uri="{FF2B5EF4-FFF2-40B4-BE49-F238E27FC236}">
                <a16:creationId xmlns:a16="http://schemas.microsoft.com/office/drawing/2014/main" id="{7F5FDEFA-EB1C-4D29-8355-222B0E42DA3D}"/>
              </a:ext>
            </a:extLst>
          </p:cNvPr>
          <p:cNvCxnSpPr>
            <a:cxnSpLocks noChangeShapeType="1"/>
            <a:stCxn id="361497" idx="5"/>
            <a:endCxn id="361499" idx="0"/>
          </p:cNvCxnSpPr>
          <p:nvPr/>
        </p:nvCxnSpPr>
        <p:spPr bwMode="auto">
          <a:xfrm flipH="1">
            <a:off x="4635500" y="4038600"/>
            <a:ext cx="506413" cy="754063"/>
          </a:xfrm>
          <a:prstGeom prst="straightConnector1">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61487" name="AutoShape 15">
            <a:extLst>
              <a:ext uri="{FF2B5EF4-FFF2-40B4-BE49-F238E27FC236}">
                <a16:creationId xmlns:a16="http://schemas.microsoft.com/office/drawing/2014/main" id="{2FD3EDD3-3D5F-4B18-A684-38093613CA91}"/>
              </a:ext>
            </a:extLst>
          </p:cNvPr>
          <p:cNvCxnSpPr>
            <a:cxnSpLocks noChangeShapeType="1"/>
            <a:stCxn id="361498" idx="5"/>
            <a:endCxn id="361500" idx="0"/>
          </p:cNvCxnSpPr>
          <p:nvPr/>
        </p:nvCxnSpPr>
        <p:spPr bwMode="auto">
          <a:xfrm flipH="1">
            <a:off x="5599113" y="5118100"/>
            <a:ext cx="152400" cy="681038"/>
          </a:xfrm>
          <a:prstGeom prst="straightConnector1">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61488" name="AutoShape 16">
            <a:extLst>
              <a:ext uri="{FF2B5EF4-FFF2-40B4-BE49-F238E27FC236}">
                <a16:creationId xmlns:a16="http://schemas.microsoft.com/office/drawing/2014/main" id="{F53B826A-ECB3-4A3C-B44A-2A3DB09FD984}"/>
              </a:ext>
            </a:extLst>
          </p:cNvPr>
          <p:cNvCxnSpPr>
            <a:cxnSpLocks noChangeShapeType="1"/>
            <a:stCxn id="361499" idx="3"/>
            <a:endCxn id="361502" idx="0"/>
          </p:cNvCxnSpPr>
          <p:nvPr/>
        </p:nvCxnSpPr>
        <p:spPr bwMode="auto">
          <a:xfrm>
            <a:off x="4787900" y="5118100"/>
            <a:ext cx="125413" cy="681038"/>
          </a:xfrm>
          <a:prstGeom prst="straightConnector1">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61489" name="AutoShape 17">
            <a:extLst>
              <a:ext uri="{FF2B5EF4-FFF2-40B4-BE49-F238E27FC236}">
                <a16:creationId xmlns:a16="http://schemas.microsoft.com/office/drawing/2014/main" id="{34594C7C-468F-4370-A221-78CCA66BA4A1}"/>
              </a:ext>
            </a:extLst>
          </p:cNvPr>
          <p:cNvCxnSpPr>
            <a:cxnSpLocks noChangeShapeType="1"/>
            <a:stCxn id="361499" idx="5"/>
            <a:endCxn id="361501" idx="0"/>
          </p:cNvCxnSpPr>
          <p:nvPr/>
        </p:nvCxnSpPr>
        <p:spPr bwMode="auto">
          <a:xfrm flipH="1">
            <a:off x="4303713" y="5118100"/>
            <a:ext cx="179387" cy="669925"/>
          </a:xfrm>
          <a:prstGeom prst="straightConnector1">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61490" name="Oval 18">
            <a:extLst>
              <a:ext uri="{FF2B5EF4-FFF2-40B4-BE49-F238E27FC236}">
                <a16:creationId xmlns:a16="http://schemas.microsoft.com/office/drawing/2014/main" id="{7D2BC8A7-BC7A-4356-8063-52A6D81873F1}"/>
              </a:ext>
            </a:extLst>
          </p:cNvPr>
          <p:cNvSpPr>
            <a:spLocks noChangeAspect="1" noChangeArrowheads="1"/>
          </p:cNvSpPr>
          <p:nvPr/>
        </p:nvSpPr>
        <p:spPr bwMode="auto">
          <a:xfrm>
            <a:off x="3810000" y="3033713"/>
            <a:ext cx="430213" cy="363537"/>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0" lang="en-US" altLang="en-US" sz="1600" b="1">
                <a:latin typeface="Courier New" panose="02070309020205020404" pitchFamily="49" charset="0"/>
              </a:rPr>
              <a:t>06</a:t>
            </a:r>
            <a:endParaRPr kumimoji="0" lang="en-US" altLang="en-US" sz="1600"/>
          </a:p>
        </p:txBody>
      </p:sp>
      <p:sp>
        <p:nvSpPr>
          <p:cNvPr id="361491" name="Oval 19">
            <a:extLst>
              <a:ext uri="{FF2B5EF4-FFF2-40B4-BE49-F238E27FC236}">
                <a16:creationId xmlns:a16="http://schemas.microsoft.com/office/drawing/2014/main" id="{A4466DF9-7CC8-4FB1-81C8-A493682F79BE}"/>
              </a:ext>
            </a:extLst>
          </p:cNvPr>
          <p:cNvSpPr>
            <a:spLocks noChangeAspect="1" noChangeArrowheads="1"/>
          </p:cNvSpPr>
          <p:nvPr/>
        </p:nvSpPr>
        <p:spPr bwMode="auto">
          <a:xfrm>
            <a:off x="2563813" y="3648075"/>
            <a:ext cx="430212" cy="3635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0" lang="en-US" altLang="en-US" sz="1600" b="1">
                <a:latin typeface="Courier New" panose="02070309020205020404" pitchFamily="49" charset="0"/>
              </a:rPr>
              <a:t>14</a:t>
            </a:r>
            <a:endParaRPr kumimoji="0" lang="en-US" altLang="en-US" sz="1600"/>
          </a:p>
        </p:txBody>
      </p:sp>
      <p:sp>
        <p:nvSpPr>
          <p:cNvPr id="361492" name="Oval 20">
            <a:extLst>
              <a:ext uri="{FF2B5EF4-FFF2-40B4-BE49-F238E27FC236}">
                <a16:creationId xmlns:a16="http://schemas.microsoft.com/office/drawing/2014/main" id="{9830F44A-56B5-4DE4-AE29-383D83A80819}"/>
              </a:ext>
            </a:extLst>
          </p:cNvPr>
          <p:cNvSpPr>
            <a:spLocks noChangeAspect="1" noChangeArrowheads="1"/>
          </p:cNvSpPr>
          <p:nvPr/>
        </p:nvSpPr>
        <p:spPr bwMode="auto">
          <a:xfrm>
            <a:off x="1962150" y="4752975"/>
            <a:ext cx="430213" cy="3635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0" lang="en-US" altLang="en-US" sz="1600" b="1">
                <a:latin typeface="Courier New" panose="02070309020205020404" pitchFamily="49" charset="0"/>
              </a:rPr>
              <a:t>78</a:t>
            </a:r>
            <a:endParaRPr kumimoji="0" lang="en-US" altLang="en-US" sz="1600"/>
          </a:p>
        </p:txBody>
      </p:sp>
      <p:sp>
        <p:nvSpPr>
          <p:cNvPr id="361493" name="Oval 21">
            <a:extLst>
              <a:ext uri="{FF2B5EF4-FFF2-40B4-BE49-F238E27FC236}">
                <a16:creationId xmlns:a16="http://schemas.microsoft.com/office/drawing/2014/main" id="{6C8B628C-E626-4D07-9395-D7962605494D}"/>
              </a:ext>
            </a:extLst>
          </p:cNvPr>
          <p:cNvSpPr>
            <a:spLocks noChangeAspect="1" noChangeArrowheads="1"/>
          </p:cNvSpPr>
          <p:nvPr/>
        </p:nvSpPr>
        <p:spPr bwMode="auto">
          <a:xfrm>
            <a:off x="3170238" y="4800600"/>
            <a:ext cx="430212" cy="3635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0" lang="en-US" altLang="en-US" sz="1600" b="1">
                <a:latin typeface="Courier New" panose="02070309020205020404" pitchFamily="49" charset="0"/>
              </a:rPr>
              <a:t>18</a:t>
            </a:r>
            <a:endParaRPr kumimoji="0" lang="en-US" altLang="en-US" sz="1600"/>
          </a:p>
        </p:txBody>
      </p:sp>
      <p:sp>
        <p:nvSpPr>
          <p:cNvPr id="361494" name="Oval 22">
            <a:extLst>
              <a:ext uri="{FF2B5EF4-FFF2-40B4-BE49-F238E27FC236}">
                <a16:creationId xmlns:a16="http://schemas.microsoft.com/office/drawing/2014/main" id="{960519D2-C1D7-4ACB-A0F2-6AB2571F17E5}"/>
              </a:ext>
            </a:extLst>
          </p:cNvPr>
          <p:cNvSpPr>
            <a:spLocks noChangeAspect="1" noChangeArrowheads="1"/>
          </p:cNvSpPr>
          <p:nvPr/>
        </p:nvSpPr>
        <p:spPr bwMode="auto">
          <a:xfrm>
            <a:off x="2792413" y="5797550"/>
            <a:ext cx="430212" cy="3635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0" lang="en-US" altLang="en-US" sz="1600" b="1">
                <a:latin typeface="Courier New" panose="02070309020205020404" pitchFamily="49" charset="0"/>
              </a:rPr>
              <a:t>81</a:t>
            </a:r>
            <a:endParaRPr kumimoji="0" lang="en-US" altLang="en-US" sz="1600"/>
          </a:p>
        </p:txBody>
      </p:sp>
      <p:sp>
        <p:nvSpPr>
          <p:cNvPr id="361495" name="Oval 23">
            <a:extLst>
              <a:ext uri="{FF2B5EF4-FFF2-40B4-BE49-F238E27FC236}">
                <a16:creationId xmlns:a16="http://schemas.microsoft.com/office/drawing/2014/main" id="{2DCF4B9F-DB56-4CB5-B77D-1D0503033EAC}"/>
              </a:ext>
            </a:extLst>
          </p:cNvPr>
          <p:cNvSpPr>
            <a:spLocks noChangeAspect="1" noChangeArrowheads="1"/>
          </p:cNvSpPr>
          <p:nvPr/>
        </p:nvSpPr>
        <p:spPr bwMode="auto">
          <a:xfrm>
            <a:off x="3451225" y="5786438"/>
            <a:ext cx="430213" cy="363537"/>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0" lang="en-US" altLang="en-US" sz="1600" b="1">
                <a:latin typeface="Courier New" panose="02070309020205020404" pitchFamily="49" charset="0"/>
              </a:rPr>
              <a:t>77</a:t>
            </a:r>
            <a:endParaRPr kumimoji="0" lang="en-US" altLang="en-US" sz="1600"/>
          </a:p>
        </p:txBody>
      </p:sp>
      <p:sp>
        <p:nvSpPr>
          <p:cNvPr id="361496" name="Oval 24">
            <a:extLst>
              <a:ext uri="{FF2B5EF4-FFF2-40B4-BE49-F238E27FC236}">
                <a16:creationId xmlns:a16="http://schemas.microsoft.com/office/drawing/2014/main" id="{92A1DD75-9A72-45D4-AA29-4916BDADA1AD}"/>
              </a:ext>
            </a:extLst>
          </p:cNvPr>
          <p:cNvSpPr>
            <a:spLocks noChangeAspect="1" noChangeArrowheads="1"/>
          </p:cNvSpPr>
          <p:nvPr/>
        </p:nvSpPr>
        <p:spPr bwMode="auto">
          <a:xfrm>
            <a:off x="2209800" y="5786438"/>
            <a:ext cx="430213" cy="363537"/>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0" lang="en-US" altLang="en-US" sz="1600" b="1">
                <a:latin typeface="Courier New" panose="02070309020205020404" pitchFamily="49" charset="0"/>
              </a:rPr>
              <a:t>91</a:t>
            </a:r>
            <a:endParaRPr kumimoji="0" lang="en-US" altLang="en-US" sz="1600"/>
          </a:p>
        </p:txBody>
      </p:sp>
      <p:sp>
        <p:nvSpPr>
          <p:cNvPr id="361497" name="Oval 25">
            <a:extLst>
              <a:ext uri="{FF2B5EF4-FFF2-40B4-BE49-F238E27FC236}">
                <a16:creationId xmlns:a16="http://schemas.microsoft.com/office/drawing/2014/main" id="{EDB76EA7-5C65-4B64-B024-65E6D00A8113}"/>
              </a:ext>
            </a:extLst>
          </p:cNvPr>
          <p:cNvSpPr>
            <a:spLocks noChangeAspect="1" noChangeArrowheads="1"/>
          </p:cNvSpPr>
          <p:nvPr/>
        </p:nvSpPr>
        <p:spPr bwMode="auto">
          <a:xfrm flipH="1">
            <a:off x="5078413" y="3721100"/>
            <a:ext cx="430212" cy="3635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0" lang="en-US" altLang="en-US" sz="1600" b="1">
                <a:latin typeface="Courier New" panose="02070309020205020404" pitchFamily="49" charset="0"/>
              </a:rPr>
              <a:t>45</a:t>
            </a:r>
            <a:endParaRPr kumimoji="0" lang="en-US" altLang="en-US" sz="1600"/>
          </a:p>
        </p:txBody>
      </p:sp>
      <p:sp>
        <p:nvSpPr>
          <p:cNvPr id="361498" name="Oval 26">
            <a:extLst>
              <a:ext uri="{FF2B5EF4-FFF2-40B4-BE49-F238E27FC236}">
                <a16:creationId xmlns:a16="http://schemas.microsoft.com/office/drawing/2014/main" id="{2AB5CD46-94B9-40C5-9426-E895BDEC9ED4}"/>
              </a:ext>
            </a:extLst>
          </p:cNvPr>
          <p:cNvSpPr>
            <a:spLocks noChangeAspect="1" noChangeArrowheads="1"/>
          </p:cNvSpPr>
          <p:nvPr/>
        </p:nvSpPr>
        <p:spPr bwMode="auto">
          <a:xfrm flipH="1">
            <a:off x="5688013" y="4800600"/>
            <a:ext cx="430212" cy="363538"/>
          </a:xfrm>
          <a:prstGeom prst="ellipse">
            <a:avLst/>
          </a:prstGeom>
          <a:solidFill>
            <a:schemeClr val="accent1"/>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0" lang="en-US" altLang="en-US" sz="1600" b="1">
                <a:solidFill>
                  <a:schemeClr val="bg1"/>
                </a:solidFill>
                <a:latin typeface="Courier New" panose="02070309020205020404" pitchFamily="49" charset="0"/>
              </a:rPr>
              <a:t>42</a:t>
            </a:r>
            <a:endParaRPr kumimoji="0" lang="en-US" altLang="en-US" sz="1600">
              <a:solidFill>
                <a:schemeClr val="bg1"/>
              </a:solidFill>
            </a:endParaRPr>
          </a:p>
        </p:txBody>
      </p:sp>
      <p:sp>
        <p:nvSpPr>
          <p:cNvPr id="361499" name="Oval 27">
            <a:extLst>
              <a:ext uri="{FF2B5EF4-FFF2-40B4-BE49-F238E27FC236}">
                <a16:creationId xmlns:a16="http://schemas.microsoft.com/office/drawing/2014/main" id="{4F22938F-6241-4EE1-B3A2-D2BF8F3EC605}"/>
              </a:ext>
            </a:extLst>
          </p:cNvPr>
          <p:cNvSpPr>
            <a:spLocks noChangeAspect="1" noChangeArrowheads="1"/>
          </p:cNvSpPr>
          <p:nvPr/>
        </p:nvSpPr>
        <p:spPr bwMode="auto">
          <a:xfrm flipH="1">
            <a:off x="4419600" y="4800600"/>
            <a:ext cx="430213" cy="3635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0" lang="en-US" altLang="en-US" sz="1600" b="1">
                <a:latin typeface="Courier New" panose="02070309020205020404" pitchFamily="49" charset="0"/>
              </a:rPr>
              <a:t>47</a:t>
            </a:r>
            <a:endParaRPr kumimoji="0" lang="en-US" altLang="en-US" sz="1600"/>
          </a:p>
        </p:txBody>
      </p:sp>
      <p:sp>
        <p:nvSpPr>
          <p:cNvPr id="361500" name="Oval 28">
            <a:extLst>
              <a:ext uri="{FF2B5EF4-FFF2-40B4-BE49-F238E27FC236}">
                <a16:creationId xmlns:a16="http://schemas.microsoft.com/office/drawing/2014/main" id="{E765BC96-640F-4444-9343-39136B80381C}"/>
              </a:ext>
            </a:extLst>
          </p:cNvPr>
          <p:cNvSpPr>
            <a:spLocks noChangeAspect="1" noChangeArrowheads="1"/>
          </p:cNvSpPr>
          <p:nvPr/>
        </p:nvSpPr>
        <p:spPr bwMode="auto">
          <a:xfrm flipH="1">
            <a:off x="5383213" y="5807075"/>
            <a:ext cx="430212" cy="3635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0" lang="en-US" altLang="en-US" sz="1600" b="1">
                <a:latin typeface="Courier New" panose="02070309020205020404" pitchFamily="49" charset="0"/>
              </a:rPr>
              <a:t>64</a:t>
            </a:r>
            <a:endParaRPr kumimoji="0" lang="en-US" altLang="en-US" sz="1600"/>
          </a:p>
        </p:txBody>
      </p:sp>
      <p:sp>
        <p:nvSpPr>
          <p:cNvPr id="361501" name="Oval 29">
            <a:extLst>
              <a:ext uri="{FF2B5EF4-FFF2-40B4-BE49-F238E27FC236}">
                <a16:creationId xmlns:a16="http://schemas.microsoft.com/office/drawing/2014/main" id="{42238C44-9035-4E9B-A57B-73D51776A079}"/>
              </a:ext>
            </a:extLst>
          </p:cNvPr>
          <p:cNvSpPr>
            <a:spLocks noChangeAspect="1" noChangeArrowheads="1"/>
          </p:cNvSpPr>
          <p:nvPr/>
        </p:nvSpPr>
        <p:spPr bwMode="auto">
          <a:xfrm flipH="1">
            <a:off x="4087813" y="5795963"/>
            <a:ext cx="430212" cy="363537"/>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0" lang="en-US" altLang="en-US" sz="1600" b="1">
                <a:latin typeface="Courier New" panose="02070309020205020404" pitchFamily="49" charset="0"/>
              </a:rPr>
              <a:t>84</a:t>
            </a:r>
            <a:endParaRPr kumimoji="0" lang="en-US" altLang="en-US" sz="1600"/>
          </a:p>
        </p:txBody>
      </p:sp>
      <p:sp>
        <p:nvSpPr>
          <p:cNvPr id="361502" name="Oval 30">
            <a:extLst>
              <a:ext uri="{FF2B5EF4-FFF2-40B4-BE49-F238E27FC236}">
                <a16:creationId xmlns:a16="http://schemas.microsoft.com/office/drawing/2014/main" id="{4C3536F0-A83E-4A6D-B4D3-CC2903AD71AF}"/>
              </a:ext>
            </a:extLst>
          </p:cNvPr>
          <p:cNvSpPr>
            <a:spLocks noChangeAspect="1" noChangeArrowheads="1"/>
          </p:cNvSpPr>
          <p:nvPr/>
        </p:nvSpPr>
        <p:spPr bwMode="auto">
          <a:xfrm flipH="1">
            <a:off x="4697413" y="5807075"/>
            <a:ext cx="430212" cy="3635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0" lang="en-US" altLang="en-US" sz="1600" b="1">
                <a:latin typeface="Courier New" panose="02070309020205020404" pitchFamily="49" charset="0"/>
              </a:rPr>
              <a:t>99</a:t>
            </a:r>
            <a:endParaRPr kumimoji="0" lang="en-US" altLang="en-US" sz="1600"/>
          </a:p>
        </p:txBody>
      </p:sp>
      <p:sp>
        <p:nvSpPr>
          <p:cNvPr id="361503" name="Oval 31">
            <a:extLst>
              <a:ext uri="{FF2B5EF4-FFF2-40B4-BE49-F238E27FC236}">
                <a16:creationId xmlns:a16="http://schemas.microsoft.com/office/drawing/2014/main" id="{2811EAB8-1948-4582-B763-3747BC64CE43}"/>
              </a:ext>
            </a:extLst>
          </p:cNvPr>
          <p:cNvSpPr>
            <a:spLocks noChangeAspect="1" noChangeArrowheads="1"/>
          </p:cNvSpPr>
          <p:nvPr/>
        </p:nvSpPr>
        <p:spPr bwMode="auto">
          <a:xfrm>
            <a:off x="1600200" y="5794375"/>
            <a:ext cx="430213" cy="3635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0" lang="en-US" altLang="en-US" sz="1600" b="1">
                <a:latin typeface="Courier New" panose="02070309020205020404" pitchFamily="49" charset="0"/>
              </a:rPr>
              <a:t>83</a:t>
            </a:r>
            <a:endParaRPr kumimoji="0" lang="en-US" altLang="en-US" sz="1600"/>
          </a:p>
        </p:txBody>
      </p:sp>
      <p:grpSp>
        <p:nvGrpSpPr>
          <p:cNvPr id="361518" name="Group 46">
            <a:extLst>
              <a:ext uri="{FF2B5EF4-FFF2-40B4-BE49-F238E27FC236}">
                <a16:creationId xmlns:a16="http://schemas.microsoft.com/office/drawing/2014/main" id="{32BE16EA-8678-49BB-9B86-644F3CA84DE5}"/>
              </a:ext>
            </a:extLst>
          </p:cNvPr>
          <p:cNvGrpSpPr>
            <a:grpSpLocks/>
          </p:cNvGrpSpPr>
          <p:nvPr/>
        </p:nvGrpSpPr>
        <p:grpSpPr bwMode="auto">
          <a:xfrm>
            <a:off x="5970588" y="5118100"/>
            <a:ext cx="430212" cy="1054100"/>
            <a:chOff x="3905" y="3224"/>
            <a:chExt cx="271" cy="664"/>
          </a:xfrm>
        </p:grpSpPr>
        <p:cxnSp>
          <p:nvCxnSpPr>
            <p:cNvPr id="361519" name="AutoShape 47">
              <a:extLst>
                <a:ext uri="{FF2B5EF4-FFF2-40B4-BE49-F238E27FC236}">
                  <a16:creationId xmlns:a16="http://schemas.microsoft.com/office/drawing/2014/main" id="{A0748509-70E6-4010-BD65-29D1D661F2E8}"/>
                </a:ext>
              </a:extLst>
            </p:cNvPr>
            <p:cNvCxnSpPr>
              <a:cxnSpLocks noChangeShapeType="1"/>
              <a:endCxn id="361520" idx="0"/>
            </p:cNvCxnSpPr>
            <p:nvPr/>
          </p:nvCxnSpPr>
          <p:spPr bwMode="auto">
            <a:xfrm>
              <a:off x="3959" y="3224"/>
              <a:ext cx="82" cy="430"/>
            </a:xfrm>
            <a:prstGeom prst="straightConnector1">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61520" name="Oval 48">
              <a:extLst>
                <a:ext uri="{FF2B5EF4-FFF2-40B4-BE49-F238E27FC236}">
                  <a16:creationId xmlns:a16="http://schemas.microsoft.com/office/drawing/2014/main" id="{8AD5F4E8-2EB5-449B-A28C-C0611E0B7C5A}"/>
                </a:ext>
              </a:extLst>
            </p:cNvPr>
            <p:cNvSpPr>
              <a:spLocks noChangeAspect="1" noChangeArrowheads="1"/>
            </p:cNvSpPr>
            <p:nvPr/>
          </p:nvSpPr>
          <p:spPr bwMode="auto">
            <a:xfrm flipH="1">
              <a:off x="3905" y="3659"/>
              <a:ext cx="271" cy="229"/>
            </a:xfrm>
            <a:prstGeom prst="ellipse">
              <a:avLst/>
            </a:prstGeom>
            <a:solidFill>
              <a:schemeClr val="accent1"/>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0" lang="en-US" altLang="en-US" sz="1600" b="1">
                  <a:solidFill>
                    <a:schemeClr val="bg1"/>
                  </a:solidFill>
                  <a:latin typeface="Courier New" panose="02070309020205020404" pitchFamily="49" charset="0"/>
                </a:rPr>
                <a:t>42</a:t>
              </a:r>
              <a:endParaRPr kumimoji="0" lang="en-US" altLang="en-US" sz="1600">
                <a:solidFill>
                  <a:schemeClr val="bg1"/>
                </a:solidFill>
              </a:endParaRPr>
            </a:p>
          </p:txBody>
        </p:sp>
      </p:grpSp>
      <p:cxnSp>
        <p:nvCxnSpPr>
          <p:cNvPr id="361522" name="AutoShape 50">
            <a:extLst>
              <a:ext uri="{FF2B5EF4-FFF2-40B4-BE49-F238E27FC236}">
                <a16:creationId xmlns:a16="http://schemas.microsoft.com/office/drawing/2014/main" id="{DD217D9A-9EAF-4CBB-8989-6A1540A9E4E7}"/>
              </a:ext>
            </a:extLst>
          </p:cNvPr>
          <p:cNvCxnSpPr>
            <a:cxnSpLocks noChangeShapeType="1"/>
            <a:endCxn id="361523" idx="0"/>
          </p:cNvCxnSpPr>
          <p:nvPr/>
        </p:nvCxnSpPr>
        <p:spPr bwMode="auto">
          <a:xfrm>
            <a:off x="6056313" y="5118100"/>
            <a:ext cx="130175" cy="682625"/>
          </a:xfrm>
          <a:prstGeom prst="straightConnector1">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61523" name="Oval 51">
            <a:extLst>
              <a:ext uri="{FF2B5EF4-FFF2-40B4-BE49-F238E27FC236}">
                <a16:creationId xmlns:a16="http://schemas.microsoft.com/office/drawing/2014/main" id="{128738AA-518A-4C4C-9E24-1D21A62EC676}"/>
              </a:ext>
            </a:extLst>
          </p:cNvPr>
          <p:cNvSpPr>
            <a:spLocks noChangeAspect="1" noChangeArrowheads="1"/>
          </p:cNvSpPr>
          <p:nvPr/>
        </p:nvSpPr>
        <p:spPr bwMode="auto">
          <a:xfrm flipH="1">
            <a:off x="5970588" y="5808663"/>
            <a:ext cx="430212" cy="363537"/>
          </a:xfrm>
          <a:prstGeom prst="ellipse">
            <a:avLst/>
          </a:prstGeom>
          <a:solidFill>
            <a:schemeClr val="accent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0" lang="en-US" altLang="en-US" sz="1600" b="1">
                <a:latin typeface="Courier New" panose="02070309020205020404" pitchFamily="49" charset="0"/>
              </a:rPr>
              <a:t>53</a:t>
            </a:r>
            <a:endParaRPr kumimoji="0" lang="en-US" altLang="en-US" sz="1600"/>
          </a:p>
        </p:txBody>
      </p:sp>
      <p:sp>
        <p:nvSpPr>
          <p:cNvPr id="38" name="Rectangle 95">
            <a:extLst>
              <a:ext uri="{FF2B5EF4-FFF2-40B4-BE49-F238E27FC236}">
                <a16:creationId xmlns:a16="http://schemas.microsoft.com/office/drawing/2014/main" id="{50777240-6FE4-4430-A159-E3A26B92AEDD}"/>
              </a:ext>
            </a:extLst>
          </p:cNvPr>
          <p:cNvSpPr>
            <a:spLocks noChangeArrowheads="1"/>
          </p:cNvSpPr>
          <p:nvPr/>
        </p:nvSpPr>
        <p:spPr bwMode="auto">
          <a:xfrm>
            <a:off x="4927759" y="3045271"/>
            <a:ext cx="2195512" cy="398461"/>
          </a:xfrm>
          <a:prstGeom prst="rect">
            <a:avLst/>
          </a:prstGeom>
          <a:solidFill>
            <a:schemeClr val="accent2"/>
          </a:solidFill>
          <a:ln w="158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b="1" dirty="0"/>
              <a:t>swap with parent</a:t>
            </a:r>
          </a:p>
        </p:txBody>
      </p:sp>
    </p:spTree>
    <p:extLst>
      <p:ext uri="{BB962C8B-B14F-4D97-AF65-F5344CB8AC3E}">
        <p14:creationId xmlns:p14="http://schemas.microsoft.com/office/powerpoint/2010/main" val="160619622"/>
      </p:ext>
    </p:extLst>
  </p:cSld>
  <p:clrMapOvr>
    <a:masterClrMapping/>
  </p:clrMapOvr>
</p:sld>
</file>

<file path=ppt/theme/theme1.xml><?xml version="1.0" encoding="utf-8"?>
<a:theme xmlns:a="http://schemas.openxmlformats.org/drawingml/2006/main" name="SRIN Academy Algorith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SRIN Academy Algorithm</Template>
  <TotalTime>227</TotalTime>
  <Words>1229</Words>
  <Application>Microsoft Office PowerPoint</Application>
  <PresentationFormat>On-screen Show (4:3)</PresentationFormat>
  <Paragraphs>326</Paragraphs>
  <Slides>19</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Courier New</vt:lpstr>
      <vt:lpstr>Symbol</vt:lpstr>
      <vt:lpstr>SRIN Academy Algorithm</vt:lpstr>
      <vt:lpstr>Heaps</vt:lpstr>
      <vt:lpstr>Definition</vt:lpstr>
      <vt:lpstr>Heaps</vt:lpstr>
      <vt:lpstr>Heap Array Implementation</vt:lpstr>
      <vt:lpstr>Operations (Min Heap)</vt:lpstr>
      <vt:lpstr>Binary Heaps:  Array Implementation</vt:lpstr>
      <vt:lpstr>Binary Heap:  Insertion</vt:lpstr>
      <vt:lpstr>Binary Heap:  Insertion</vt:lpstr>
      <vt:lpstr>Binary Heap:  Insertion</vt:lpstr>
      <vt:lpstr>Binary Heap:  Insertion</vt:lpstr>
      <vt:lpstr>Binary Heap:  Decrease Key</vt:lpstr>
      <vt:lpstr>Binary Heap:  Delete Min</vt:lpstr>
      <vt:lpstr>Binary Heap:  Delete Min</vt:lpstr>
      <vt:lpstr>Binary Heap:  Delete Min</vt:lpstr>
      <vt:lpstr>Binary Heap:  Delete Min</vt:lpstr>
      <vt:lpstr>Binary Heap:  Delete Min</vt:lpstr>
      <vt:lpstr>Speed</vt:lpstr>
      <vt:lpstr>Binary Heap:  Heapsort</vt:lpstr>
      <vt:lpstr>Applications of Heap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Array</dc:title>
  <dc:creator>Leonardi -</dc:creator>
  <cp:lastModifiedBy>Leonardi -</cp:lastModifiedBy>
  <cp:revision>21</cp:revision>
  <dcterms:created xsi:type="dcterms:W3CDTF">2006-08-16T00:00:00Z</dcterms:created>
  <dcterms:modified xsi:type="dcterms:W3CDTF">2017-11-05T03:33:32Z</dcterms:modified>
</cp:coreProperties>
</file>