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8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8" r:id="rId10"/>
    <p:sldId id="273" r:id="rId11"/>
    <p:sldId id="274" r:id="rId12"/>
    <p:sldId id="275" r:id="rId13"/>
    <p:sldId id="276" r:id="rId14"/>
    <p:sldId id="277" r:id="rId15"/>
    <p:sldId id="284" r:id="rId16"/>
    <p:sldId id="279" r:id="rId17"/>
    <p:sldId id="28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58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/>
    <p:restoredTop sz="87680" autoAdjust="0"/>
  </p:normalViewPr>
  <p:slideViewPr>
    <p:cSldViewPr>
      <p:cViewPr varScale="1">
        <p:scale>
          <a:sx n="93" d="100"/>
          <a:sy n="93" d="100"/>
        </p:scale>
        <p:origin x="182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D9BA4-F376-4C41-BB25-9415B1750BF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E158-9074-413E-A57C-BDBED29E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leonardi.l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E158-9074-413E-A57C-BDBED29E8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7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>
            <a:extLst>
              <a:ext uri="{FF2B5EF4-FFF2-40B4-BE49-F238E27FC236}">
                <a16:creationId xmlns:a16="http://schemas.microsoft.com/office/drawing/2014/main" xmlns="" id="{63312377-199A-43C1-AA9B-66FEAFBA14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05EF581B-8B2C-4ABE-9121-75C9CC1CF2C8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10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45059" name="Text Box 1">
            <a:extLst>
              <a:ext uri="{FF2B5EF4-FFF2-40B4-BE49-F238E27FC236}">
                <a16:creationId xmlns:a16="http://schemas.microsoft.com/office/drawing/2014/main" xmlns="" id="{9FB53A17-B05B-4B93-A907-F32E5EDD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xmlns="" id="{90F001AE-A477-47BD-A5BA-25699284D65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3402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>
            <a:extLst>
              <a:ext uri="{FF2B5EF4-FFF2-40B4-BE49-F238E27FC236}">
                <a16:creationId xmlns:a16="http://schemas.microsoft.com/office/drawing/2014/main" xmlns="" id="{E98120B1-415D-4DB6-A03E-3EBAEE3845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40E83E6D-6057-44AA-84B5-14FBEC89B633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11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46083" name="Text Box 1">
            <a:extLst>
              <a:ext uri="{FF2B5EF4-FFF2-40B4-BE49-F238E27FC236}">
                <a16:creationId xmlns:a16="http://schemas.microsoft.com/office/drawing/2014/main" xmlns="" id="{792BCBDA-A578-471B-92BA-F50A44071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xmlns="" id="{E29BACB5-0365-4B89-B408-937BA15C8F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21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>
            <a:extLst>
              <a:ext uri="{FF2B5EF4-FFF2-40B4-BE49-F238E27FC236}">
                <a16:creationId xmlns:a16="http://schemas.microsoft.com/office/drawing/2014/main" xmlns="" id="{74268030-53C8-4FE0-8C31-1E9F681EB5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22618F1C-3FD5-4504-A251-E7E3A1F90A78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12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47107" name="Text Box 1">
            <a:extLst>
              <a:ext uri="{FF2B5EF4-FFF2-40B4-BE49-F238E27FC236}">
                <a16:creationId xmlns:a16="http://schemas.microsoft.com/office/drawing/2014/main" xmlns="" id="{1433B81D-E169-480D-A300-BC46A77B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xmlns="" id="{FD637F3C-7A15-4D76-B0A9-286BA1459C6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86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>
            <a:extLst>
              <a:ext uri="{FF2B5EF4-FFF2-40B4-BE49-F238E27FC236}">
                <a16:creationId xmlns:a16="http://schemas.microsoft.com/office/drawing/2014/main" xmlns="" id="{74397FDC-EEF9-47B5-B75E-6B95C5B56B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85A07771-44A3-443C-B012-50A03828B0B6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13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xmlns="" id="{98D22A4D-4A98-4EAD-A0CB-BCDAFF81E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xmlns="" id="{ECDF466B-803E-4219-988C-FCD67D01209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73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>
            <a:extLst>
              <a:ext uri="{FF2B5EF4-FFF2-40B4-BE49-F238E27FC236}">
                <a16:creationId xmlns:a16="http://schemas.microsoft.com/office/drawing/2014/main" xmlns="" id="{6D9D2871-4BBE-41DA-8AF8-C4749F4621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CCED36F9-3040-4E14-A6C5-F484164F8D7A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14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49155" name="Text Box 1">
            <a:extLst>
              <a:ext uri="{FF2B5EF4-FFF2-40B4-BE49-F238E27FC236}">
                <a16:creationId xmlns:a16="http://schemas.microsoft.com/office/drawing/2014/main" xmlns="" id="{209DA16F-C259-4586-8F3E-3DC6C4339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xmlns="" id="{7DBAD785-18D2-4CF3-A99B-255E25958A1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208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>
            <a:extLst>
              <a:ext uri="{FF2B5EF4-FFF2-40B4-BE49-F238E27FC236}">
                <a16:creationId xmlns:a16="http://schemas.microsoft.com/office/drawing/2014/main" xmlns="" id="{5D3DBB7F-D686-4BB0-9502-7F5CAC6C63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E4E77EC6-4892-409C-A0DD-97A377D5C86A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15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56323" name="Text Box 1">
            <a:extLst>
              <a:ext uri="{FF2B5EF4-FFF2-40B4-BE49-F238E27FC236}">
                <a16:creationId xmlns:a16="http://schemas.microsoft.com/office/drawing/2014/main" xmlns="" id="{7D830052-0F6C-46D1-B795-0155F9E5A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xmlns="" id="{1A997D09-9AA4-4EEC-84F8-F5263364BEF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171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>
            <a:extLst>
              <a:ext uri="{FF2B5EF4-FFF2-40B4-BE49-F238E27FC236}">
                <a16:creationId xmlns:a16="http://schemas.microsoft.com/office/drawing/2014/main" xmlns="" id="{A2D02F03-78D5-42D4-9443-C48876CFE6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59894EC3-6CFF-4691-8409-C04186E0B599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16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51203" name="Text Box 1">
            <a:extLst>
              <a:ext uri="{FF2B5EF4-FFF2-40B4-BE49-F238E27FC236}">
                <a16:creationId xmlns:a16="http://schemas.microsoft.com/office/drawing/2014/main" xmlns="" id="{56B81598-5091-4E46-96DA-0FBEA8232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xmlns="" id="{576556D5-FB7B-41A3-B9F8-A327EC64F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933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>
            <a:extLst>
              <a:ext uri="{FF2B5EF4-FFF2-40B4-BE49-F238E27FC236}">
                <a16:creationId xmlns:a16="http://schemas.microsoft.com/office/drawing/2014/main" xmlns="" id="{2C70006D-09B8-4E21-A216-8774313252D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CE0BC3ED-A327-4C1D-B112-FEC27796876F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17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52227" name="Text Box 1">
            <a:extLst>
              <a:ext uri="{FF2B5EF4-FFF2-40B4-BE49-F238E27FC236}">
                <a16:creationId xmlns:a16="http://schemas.microsoft.com/office/drawing/2014/main" xmlns="" id="{03E4E874-CFFA-47D8-9DC1-C49062FB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xmlns="" id="{CED75B70-7F09-47B7-BB5F-EF95FB1157B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026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>
            <a:extLst>
              <a:ext uri="{FF2B5EF4-FFF2-40B4-BE49-F238E27FC236}">
                <a16:creationId xmlns:a16="http://schemas.microsoft.com/office/drawing/2014/main" xmlns="" id="{168DF912-02FA-458B-BDD4-840E88265B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EDF3C38F-3779-4534-835B-97949F91E29F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18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53251" name="Text Box 1">
            <a:extLst>
              <a:ext uri="{FF2B5EF4-FFF2-40B4-BE49-F238E27FC236}">
                <a16:creationId xmlns:a16="http://schemas.microsoft.com/office/drawing/2014/main" xmlns="" id="{F6004251-A3AE-4498-8D6C-898562050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xmlns="" id="{D6000AA0-51BF-4059-B11E-8511359D039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26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>
            <a:extLst>
              <a:ext uri="{FF2B5EF4-FFF2-40B4-BE49-F238E27FC236}">
                <a16:creationId xmlns:a16="http://schemas.microsoft.com/office/drawing/2014/main" xmlns="" id="{F130926B-3345-416C-9B91-56E3036911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8CCDC32A-B417-44B6-B694-C55435B5E382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19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54275" name="Text Box 1">
            <a:extLst>
              <a:ext uri="{FF2B5EF4-FFF2-40B4-BE49-F238E27FC236}">
                <a16:creationId xmlns:a16="http://schemas.microsoft.com/office/drawing/2014/main" xmlns="" id="{5C214426-75B9-41D3-A62A-A155BFA6D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xmlns="" id="{608FF998-6DBC-46D6-9FDF-C1FB63A5C0C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5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xmlns="" id="{12258655-1533-4428-A60A-F24455A6947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9FFB88D4-70E0-472A-8FDA-24A8CF14B48B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2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xmlns="" id="{41FBDF43-5C97-499A-91BF-303ECFE94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xmlns="" id="{BD731751-1D08-4830-BAE1-DFDEBAB784D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90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>
            <a:extLst>
              <a:ext uri="{FF2B5EF4-FFF2-40B4-BE49-F238E27FC236}">
                <a16:creationId xmlns:a16="http://schemas.microsoft.com/office/drawing/2014/main" xmlns="" id="{FB34B309-158E-4E79-B67C-DFC97CD732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44AF33B7-C66C-4423-A054-4269243D7B90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20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55299" name="Text Box 1">
            <a:extLst>
              <a:ext uri="{FF2B5EF4-FFF2-40B4-BE49-F238E27FC236}">
                <a16:creationId xmlns:a16="http://schemas.microsoft.com/office/drawing/2014/main" xmlns="" id="{4DF3471A-DBBF-4C7D-B571-B2B88E46F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xmlns="" id="{FD2E89E7-F88C-4534-BAC6-B6BAB04608A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460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>
            <a:extLst>
              <a:ext uri="{FF2B5EF4-FFF2-40B4-BE49-F238E27FC236}">
                <a16:creationId xmlns:a16="http://schemas.microsoft.com/office/drawing/2014/main" xmlns="" id="{ECD3CD06-D275-47CB-A2E7-9C4DABC48ED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BD7A367F-CF1D-48AF-AF39-A7C690978A56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21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57347" name="Text Box 1">
            <a:extLst>
              <a:ext uri="{FF2B5EF4-FFF2-40B4-BE49-F238E27FC236}">
                <a16:creationId xmlns:a16="http://schemas.microsoft.com/office/drawing/2014/main" xmlns="" id="{49D26D23-AA11-41B4-85A8-807233652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xmlns="" id="{68350E3A-9E91-4450-8964-446E0D67965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642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>
            <a:extLst>
              <a:ext uri="{FF2B5EF4-FFF2-40B4-BE49-F238E27FC236}">
                <a16:creationId xmlns:a16="http://schemas.microsoft.com/office/drawing/2014/main" xmlns="" id="{2A77E8F3-3CB0-4132-AB37-2628CCCEAA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D4C4778A-E528-4279-BC3D-7BD05C82C7EE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22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58371" name="Text Box 1">
            <a:extLst>
              <a:ext uri="{FF2B5EF4-FFF2-40B4-BE49-F238E27FC236}">
                <a16:creationId xmlns:a16="http://schemas.microsoft.com/office/drawing/2014/main" xmlns="" id="{45FFD3C7-AE84-419E-81D3-7A50F0365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xmlns="" id="{2A65617F-9C7C-4AED-A900-8C810153CAE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730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>
            <a:extLst>
              <a:ext uri="{FF2B5EF4-FFF2-40B4-BE49-F238E27FC236}">
                <a16:creationId xmlns:a16="http://schemas.microsoft.com/office/drawing/2014/main" xmlns="" id="{244B9BAD-7097-4067-85D0-A202BB011F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CE4CD625-E6DA-4B13-9F44-265A26A95C77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23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59395" name="Text Box 1">
            <a:extLst>
              <a:ext uri="{FF2B5EF4-FFF2-40B4-BE49-F238E27FC236}">
                <a16:creationId xmlns:a16="http://schemas.microsoft.com/office/drawing/2014/main" xmlns="" id="{3DED90AB-BB21-4152-8FC0-FD2C9EC96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xmlns="" id="{9A966AA1-C0A6-40C8-B85E-F06C82B51D2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610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>
            <a:extLst>
              <a:ext uri="{FF2B5EF4-FFF2-40B4-BE49-F238E27FC236}">
                <a16:creationId xmlns:a16="http://schemas.microsoft.com/office/drawing/2014/main" xmlns="" id="{37E6972A-E1BB-431D-994A-ABEA476D16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471EAC68-1BD0-4D78-BDCE-E755C950E216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24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60419" name="Text Box 1">
            <a:extLst>
              <a:ext uri="{FF2B5EF4-FFF2-40B4-BE49-F238E27FC236}">
                <a16:creationId xmlns:a16="http://schemas.microsoft.com/office/drawing/2014/main" xmlns="" id="{68EF81C0-302A-489E-97A6-6137073F0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xmlns="" id="{C66D98BE-D2BF-47E4-9274-17373FF18E3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988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4E158-9074-413E-A57C-BDBED29E84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>
            <a:extLst>
              <a:ext uri="{FF2B5EF4-FFF2-40B4-BE49-F238E27FC236}">
                <a16:creationId xmlns:a16="http://schemas.microsoft.com/office/drawing/2014/main" xmlns="" id="{93F68A64-0A90-4343-8D46-45C975FCA2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FAFEB436-3B39-46F0-B9FB-E7078C520805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3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38915" name="Text Box 1">
            <a:extLst>
              <a:ext uri="{FF2B5EF4-FFF2-40B4-BE49-F238E27FC236}">
                <a16:creationId xmlns:a16="http://schemas.microsoft.com/office/drawing/2014/main" xmlns="" id="{9A6D9B7F-A6E4-4D50-824F-15B89E7FC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xmlns="" id="{7B827B8A-3481-4584-A40F-7BBEAF6929F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34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>
            <a:extLst>
              <a:ext uri="{FF2B5EF4-FFF2-40B4-BE49-F238E27FC236}">
                <a16:creationId xmlns:a16="http://schemas.microsoft.com/office/drawing/2014/main" xmlns="" id="{F3875285-5475-42D2-BD48-76D1E53889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068FB632-7981-4636-B15F-90956DE968E9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4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xmlns="" id="{398628E7-DD6B-447A-8B7D-F89C3D286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xmlns="" id="{B6A423CA-9347-4A7A-B1FB-6066296F2A2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364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>
            <a:extLst>
              <a:ext uri="{FF2B5EF4-FFF2-40B4-BE49-F238E27FC236}">
                <a16:creationId xmlns:a16="http://schemas.microsoft.com/office/drawing/2014/main" xmlns="" id="{4AEF3905-C2BE-4EE5-9BFD-3C7073D7007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D4BDDB74-66DB-4C79-986F-F858B8598975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5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40963" name="Text Box 1">
            <a:extLst>
              <a:ext uri="{FF2B5EF4-FFF2-40B4-BE49-F238E27FC236}">
                <a16:creationId xmlns:a16="http://schemas.microsoft.com/office/drawing/2014/main" xmlns="" id="{7D2FD235-A2B9-4F32-B266-158F26371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xmlns="" id="{747476B0-26A7-423F-B76D-333289A9783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34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>
            <a:extLst>
              <a:ext uri="{FF2B5EF4-FFF2-40B4-BE49-F238E27FC236}">
                <a16:creationId xmlns:a16="http://schemas.microsoft.com/office/drawing/2014/main" xmlns="" id="{FE5C0221-2CA6-43E0-AFA9-AB4F11B418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119F3E55-D8E7-4ABA-ABBA-E90B05DD4D7D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6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41987" name="Text Box 1">
            <a:extLst>
              <a:ext uri="{FF2B5EF4-FFF2-40B4-BE49-F238E27FC236}">
                <a16:creationId xmlns:a16="http://schemas.microsoft.com/office/drawing/2014/main" xmlns="" id="{D83D052E-D7E6-4EA8-AF0D-D79DCD5D6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xmlns="" id="{8A5ADBEC-23FF-44BF-880F-51A3218757E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11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>
            <a:extLst>
              <a:ext uri="{FF2B5EF4-FFF2-40B4-BE49-F238E27FC236}">
                <a16:creationId xmlns:a16="http://schemas.microsoft.com/office/drawing/2014/main" xmlns="" id="{D73B4261-98C5-47C3-9007-E8444D6552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334B78E2-3DA5-4D6D-9D40-84DA6B127DC7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7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43011" name="Text Box 1">
            <a:extLst>
              <a:ext uri="{FF2B5EF4-FFF2-40B4-BE49-F238E27FC236}">
                <a16:creationId xmlns:a16="http://schemas.microsoft.com/office/drawing/2014/main" xmlns="" id="{E4460FA1-CC9D-4CE7-873F-25E0271A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xmlns="" id="{118DB602-6B6A-4D17-9252-D2BA0E1A5EB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4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xmlns="" id="{2DEB60DC-A855-49CF-AFED-270BF13443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D8175FFF-EC37-4C6B-A039-5ACA646E1B9B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8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44035" name="Text Box 1">
            <a:extLst>
              <a:ext uri="{FF2B5EF4-FFF2-40B4-BE49-F238E27FC236}">
                <a16:creationId xmlns:a16="http://schemas.microsoft.com/office/drawing/2014/main" xmlns="" id="{1BE51C80-0E97-44C3-90E2-2764FD5FB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xmlns="" id="{36134F40-E564-429C-A80E-755CA9AE0DA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679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>
            <a:extLst>
              <a:ext uri="{FF2B5EF4-FFF2-40B4-BE49-F238E27FC236}">
                <a16:creationId xmlns:a16="http://schemas.microsoft.com/office/drawing/2014/main" xmlns="" id="{DAC82CE3-C508-4C7A-896F-CEA13D2B12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fld id="{D4428AAC-AC35-49C0-9010-464AE9EE7E95}" type="slidenum">
              <a:rPr lang="en-GB" altLang="en-US" sz="1200">
                <a:solidFill>
                  <a:srgbClr val="000000"/>
                </a:solidFill>
              </a:rPr>
              <a:pPr eaLnBrk="1" hangingPunct="1"/>
              <a:t>9</a:t>
            </a:fld>
            <a:endParaRPr lang="en-GB" altLang="en-US" sz="1200">
              <a:solidFill>
                <a:srgbClr val="000000"/>
              </a:solidFill>
            </a:endParaRPr>
          </a:p>
        </p:txBody>
      </p:sp>
      <p:sp>
        <p:nvSpPr>
          <p:cNvPr id="50179" name="Text Box 1">
            <a:extLst>
              <a:ext uri="{FF2B5EF4-FFF2-40B4-BE49-F238E27FC236}">
                <a16:creationId xmlns:a16="http://schemas.microsoft.com/office/drawing/2014/main" xmlns="" id="{A3FB4F10-6DC5-498D-95F9-62CD45578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xmlns="" id="{11EC7B47-ADB1-4AC3-96C5-F39536D70ED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42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2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69225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08413" cy="423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23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69F470C-611A-40B7-AF4C-CCE85255F6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473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3C6BA50A-FAAB-4DDF-A8CC-378A2CA8578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Lecture X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83F01A40-1534-4C44-99A2-5A4FA06DED1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98219-FAA5-44F4-A6E2-C40200D1AAE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915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7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9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7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 473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473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98" y="6267391"/>
            <a:ext cx="2438400" cy="59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46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Statistic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 Academy I</a:t>
            </a:r>
          </a:p>
          <a:p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47231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>
            <a:extLst>
              <a:ext uri="{FF2B5EF4-FFF2-40B4-BE49-F238E27FC236}">
                <a16:creationId xmlns:a16="http://schemas.microsoft.com/office/drawing/2014/main" xmlns="" id="{FA2F43B1-AE9D-4167-BE0A-0560FABE3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500">
                <a:solidFill>
                  <a:srgbClr val="3333CC"/>
                </a:solidFill>
              </a:rPr>
              <a:t>Retrieving an Element With a Given Rank </a:t>
            </a:r>
            <a:endParaRPr lang="en-GB" altLang="en-US" sz="3500">
              <a:solidFill>
                <a:srgbClr val="3333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229600" cy="4233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function Select(t,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← size[left[t]]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== l)        </a:t>
            </a:r>
          </a:p>
          <a:p>
            <a:pPr marL="857250" lvl="2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key[t]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 if 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l)        </a:t>
            </a:r>
          </a:p>
          <a:p>
            <a:pPr marL="857250" lvl="2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Select(left[t],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   </a:t>
            </a:r>
          </a:p>
          <a:p>
            <a:pPr marL="400050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else        </a:t>
            </a:r>
          </a:p>
          <a:p>
            <a:pPr marL="857250" lvl="2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Select(right[t],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 (l + 1))</a:t>
            </a:r>
          </a:p>
        </p:txBody>
      </p:sp>
    </p:spTree>
    <p:extLst>
      <p:ext uri="{BB962C8B-B14F-4D97-AF65-F5344CB8AC3E}">
        <p14:creationId xmlns:p14="http://schemas.microsoft.com/office/powerpoint/2010/main" val="1095906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xmlns="" id="{C428D0BB-1846-4114-8DB1-BC0C13D8A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OS-SELECT Example</a:t>
            </a:r>
            <a:endParaRPr lang="en-GB" altLang="en-US" sz="3600">
              <a:solidFill>
                <a:srgbClr val="3333CC"/>
              </a:solidFill>
            </a:endParaRPr>
          </a:p>
        </p:txBody>
      </p:sp>
      <p:grpSp>
        <p:nvGrpSpPr>
          <p:cNvPr id="13318" name="Group 21">
            <a:extLst>
              <a:ext uri="{FF2B5EF4-FFF2-40B4-BE49-F238E27FC236}">
                <a16:creationId xmlns:a16="http://schemas.microsoft.com/office/drawing/2014/main" xmlns="" id="{90A11D0B-631C-436A-9184-0C534DDACC2B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1000125"/>
            <a:ext cx="714375" cy="785813"/>
            <a:chOff x="3786182" y="1142984"/>
            <a:chExt cx="714380" cy="78581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42C41642-B8F0-4E7C-99BB-ADFEC1A5B6DC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/>
                <a:t>M</a:t>
              </a:r>
            </a:p>
          </p:txBody>
        </p:sp>
        <p:cxnSp>
          <p:nvCxnSpPr>
            <p:cNvPr id="13367" name="Straight Connector 10">
              <a:extLst>
                <a:ext uri="{FF2B5EF4-FFF2-40B4-BE49-F238E27FC236}">
                  <a16:creationId xmlns:a16="http://schemas.microsoft.com/office/drawing/2014/main" xmlns="" id="{E9D8D30F-08DA-4618-8081-01B9BE6DF40E}"/>
                </a:ext>
              </a:extLst>
            </p:cNvPr>
            <p:cNvCxnSpPr>
              <a:cxnSpLocks noChangeShapeType="1"/>
              <a:stCxn id="9" idx="1"/>
              <a:endCxn id="9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68" name="TextBox 18">
              <a:extLst>
                <a:ext uri="{FF2B5EF4-FFF2-40B4-BE49-F238E27FC236}">
                  <a16:creationId xmlns:a16="http://schemas.microsoft.com/office/drawing/2014/main" xmlns="" id="{012C7428-1AE2-4040-81CD-6AD2318B8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492443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/>
                <a:t>10</a:t>
              </a:r>
            </a:p>
          </p:txBody>
        </p:sp>
      </p:grpSp>
      <p:grpSp>
        <p:nvGrpSpPr>
          <p:cNvPr id="13319" name="Group 22">
            <a:extLst>
              <a:ext uri="{FF2B5EF4-FFF2-40B4-BE49-F238E27FC236}">
                <a16:creationId xmlns:a16="http://schemas.microsoft.com/office/drawing/2014/main" xmlns="" id="{D7D70081-4C73-4483-BCB3-FD7A40AD8FAA}"/>
              </a:ext>
            </a:extLst>
          </p:cNvPr>
          <p:cNvGrpSpPr>
            <a:grpSpLocks/>
          </p:cNvGrpSpPr>
          <p:nvPr/>
        </p:nvGrpSpPr>
        <p:grpSpPr bwMode="auto">
          <a:xfrm>
            <a:off x="6572250" y="1928813"/>
            <a:ext cx="714375" cy="785812"/>
            <a:chOff x="3786182" y="1142984"/>
            <a:chExt cx="714380" cy="78581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xmlns="" id="{39529DA1-56A4-45CB-9E0C-729007A7A0FA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13364" name="Straight Connector 24">
              <a:extLst>
                <a:ext uri="{FF2B5EF4-FFF2-40B4-BE49-F238E27FC236}">
                  <a16:creationId xmlns:a16="http://schemas.microsoft.com/office/drawing/2014/main" xmlns="" id="{A5C83041-A280-4DFE-839B-77F030D82CCA}"/>
                </a:ext>
              </a:extLst>
            </p:cNvPr>
            <p:cNvCxnSpPr>
              <a:cxnSpLocks noChangeShapeType="1"/>
              <a:stCxn id="24" idx="1"/>
              <a:endCxn id="2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65" name="TextBox 25">
              <a:extLst>
                <a:ext uri="{FF2B5EF4-FFF2-40B4-BE49-F238E27FC236}">
                  <a16:creationId xmlns:a16="http://schemas.microsoft.com/office/drawing/2014/main" xmlns="" id="{818BB7A1-B01A-47AF-A9D7-D6E19546D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3320" name="Group 26">
            <a:extLst>
              <a:ext uri="{FF2B5EF4-FFF2-40B4-BE49-F238E27FC236}">
                <a16:creationId xmlns:a16="http://schemas.microsoft.com/office/drawing/2014/main" xmlns="" id="{B1F087A0-8D90-4FB2-A7FF-311875878F27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1928813"/>
            <a:ext cx="714375" cy="785812"/>
            <a:chOff x="3786182" y="1142984"/>
            <a:chExt cx="714380" cy="78581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xmlns="" id="{EC0D498D-C688-4767-AEEA-C0BE97940EE5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3361" name="Straight Connector 28">
              <a:extLst>
                <a:ext uri="{FF2B5EF4-FFF2-40B4-BE49-F238E27FC236}">
                  <a16:creationId xmlns:a16="http://schemas.microsoft.com/office/drawing/2014/main" xmlns="" id="{8C13B391-814B-4297-A738-BA2248BDE452}"/>
                </a:ext>
              </a:extLst>
            </p:cNvPr>
            <p:cNvCxnSpPr>
              <a:cxnSpLocks noChangeShapeType="1"/>
              <a:stCxn id="28" idx="1"/>
              <a:endCxn id="2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62" name="TextBox 29">
              <a:extLst>
                <a:ext uri="{FF2B5EF4-FFF2-40B4-BE49-F238E27FC236}">
                  <a16:creationId xmlns:a16="http://schemas.microsoft.com/office/drawing/2014/main" xmlns="" id="{D601BCA9-77A1-4A9D-A486-D3D60169A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3321" name="Group 30">
            <a:extLst>
              <a:ext uri="{FF2B5EF4-FFF2-40B4-BE49-F238E27FC236}">
                <a16:creationId xmlns:a16="http://schemas.microsoft.com/office/drawing/2014/main" xmlns="" id="{407E0F13-03F9-4C21-A192-D5118F550144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000375"/>
            <a:ext cx="714375" cy="785813"/>
            <a:chOff x="3786182" y="1142984"/>
            <a:chExt cx="714380" cy="78581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xmlns="" id="{BEDFA719-96AD-4476-8F52-72F6FBCB2DF9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3358" name="Straight Connector 32">
              <a:extLst>
                <a:ext uri="{FF2B5EF4-FFF2-40B4-BE49-F238E27FC236}">
                  <a16:creationId xmlns:a16="http://schemas.microsoft.com/office/drawing/2014/main" xmlns="" id="{0DA146AD-E88E-426D-A493-39D8786CB6B5}"/>
                </a:ext>
              </a:extLst>
            </p:cNvPr>
            <p:cNvCxnSpPr>
              <a:cxnSpLocks noChangeShapeType="1"/>
              <a:stCxn id="32" idx="1"/>
              <a:endCxn id="3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9" name="TextBox 33">
              <a:extLst>
                <a:ext uri="{FF2B5EF4-FFF2-40B4-BE49-F238E27FC236}">
                  <a16:creationId xmlns:a16="http://schemas.microsoft.com/office/drawing/2014/main" xmlns="" id="{D332BEF5-A11A-42F6-81C1-F1A6D1260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3322" name="Group 34">
            <a:extLst>
              <a:ext uri="{FF2B5EF4-FFF2-40B4-BE49-F238E27FC236}">
                <a16:creationId xmlns:a16="http://schemas.microsoft.com/office/drawing/2014/main" xmlns="" id="{AEB4E031-F340-4A9B-9BA9-23AA1690CE52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3000375"/>
            <a:ext cx="714375" cy="785813"/>
            <a:chOff x="3786182" y="1142984"/>
            <a:chExt cx="714380" cy="78581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xmlns="" id="{983BA860-E9D2-437E-9E6F-A64FCEE9502E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355" name="Straight Connector 36">
              <a:extLst>
                <a:ext uri="{FF2B5EF4-FFF2-40B4-BE49-F238E27FC236}">
                  <a16:creationId xmlns:a16="http://schemas.microsoft.com/office/drawing/2014/main" xmlns="" id="{6D818BC8-9217-4BE2-8E19-620F53ADE5C9}"/>
                </a:ext>
              </a:extLst>
            </p:cNvPr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6" name="TextBox 37">
              <a:extLst>
                <a:ext uri="{FF2B5EF4-FFF2-40B4-BE49-F238E27FC236}">
                  <a16:creationId xmlns:a16="http://schemas.microsoft.com/office/drawing/2014/main" xmlns="" id="{828A7BFD-9614-4108-BB8B-F6807491E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3323" name="Group 38">
            <a:extLst>
              <a:ext uri="{FF2B5EF4-FFF2-40B4-BE49-F238E27FC236}">
                <a16:creationId xmlns:a16="http://schemas.microsoft.com/office/drawing/2014/main" xmlns="" id="{31691CBE-7A35-4703-91E1-CD4B5C5AC440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214813"/>
            <a:ext cx="714375" cy="785812"/>
            <a:chOff x="5072066" y="1142984"/>
            <a:chExt cx="714380" cy="78581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xmlns="" id="{512ACC14-6861-424D-895B-BC69FCC69719}"/>
                </a:ext>
              </a:extLst>
            </p:cNvPr>
            <p:cNvSpPr/>
            <p:nvPr/>
          </p:nvSpPr>
          <p:spPr bwMode="auto">
            <a:xfrm>
              <a:off x="5072066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3352" name="Straight Connector 40">
              <a:extLst>
                <a:ext uri="{FF2B5EF4-FFF2-40B4-BE49-F238E27FC236}">
                  <a16:creationId xmlns:a16="http://schemas.microsoft.com/office/drawing/2014/main" xmlns="" id="{B9B9F54B-4003-4D90-9579-29853D3B57E9}"/>
                </a:ext>
              </a:extLst>
            </p:cNvPr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5072066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3" name="TextBox 41">
              <a:extLst>
                <a:ext uri="{FF2B5EF4-FFF2-40B4-BE49-F238E27FC236}">
                  <a16:creationId xmlns:a16="http://schemas.microsoft.com/office/drawing/2014/main" xmlns="" id="{B9679382-3ACC-4DAA-9D2A-103491CF8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4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3324" name="Group 42">
            <a:extLst>
              <a:ext uri="{FF2B5EF4-FFF2-40B4-BE49-F238E27FC236}">
                <a16:creationId xmlns:a16="http://schemas.microsoft.com/office/drawing/2014/main" xmlns="" id="{153265BF-A86A-494B-A0F0-AB9AA1656124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214813"/>
            <a:ext cx="714375" cy="785812"/>
            <a:chOff x="3786182" y="1142984"/>
            <a:chExt cx="714380" cy="78581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xmlns="" id="{ED24A48D-DE01-411A-9892-0ACA030ACDE1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3349" name="Straight Connector 44">
              <a:extLst>
                <a:ext uri="{FF2B5EF4-FFF2-40B4-BE49-F238E27FC236}">
                  <a16:creationId xmlns:a16="http://schemas.microsoft.com/office/drawing/2014/main" xmlns="" id="{5A7CD041-255B-4E18-AC13-DA41C7CB55A0}"/>
                </a:ext>
              </a:extLst>
            </p:cNvPr>
            <p:cNvCxnSpPr>
              <a:cxnSpLocks noChangeShapeType="1"/>
              <a:stCxn id="44" idx="1"/>
              <a:endCxn id="4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0" name="TextBox 45">
              <a:extLst>
                <a:ext uri="{FF2B5EF4-FFF2-40B4-BE49-F238E27FC236}">
                  <a16:creationId xmlns:a16="http://schemas.microsoft.com/office/drawing/2014/main" xmlns="" id="{5A985BF5-DA93-48F5-A5AD-4932D24E4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325" name="Group 46">
            <a:extLst>
              <a:ext uri="{FF2B5EF4-FFF2-40B4-BE49-F238E27FC236}">
                <a16:creationId xmlns:a16="http://schemas.microsoft.com/office/drawing/2014/main" xmlns="" id="{C97DBE19-E26B-4DD9-98B6-5DEDE679B35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286375"/>
            <a:ext cx="714375" cy="785813"/>
            <a:chOff x="3786182" y="1142984"/>
            <a:chExt cx="714380" cy="78581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xmlns="" id="{DEFC1509-3ECF-46F2-B314-986C273AEE14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13346" name="Straight Connector 48">
              <a:extLst>
                <a:ext uri="{FF2B5EF4-FFF2-40B4-BE49-F238E27FC236}">
                  <a16:creationId xmlns:a16="http://schemas.microsoft.com/office/drawing/2014/main" xmlns="" id="{0721EF50-4486-4C57-9D88-AC809CA7E4D2}"/>
                </a:ext>
              </a:extLst>
            </p:cNvPr>
            <p:cNvCxnSpPr>
              <a:cxnSpLocks noChangeShapeType="1"/>
              <a:stCxn id="48" idx="1"/>
              <a:endCxn id="4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47" name="TextBox 49">
              <a:extLst>
                <a:ext uri="{FF2B5EF4-FFF2-40B4-BE49-F238E27FC236}">
                  <a16:creationId xmlns:a16="http://schemas.microsoft.com/office/drawing/2014/main" xmlns="" id="{C0C9B306-3E7D-4AA6-BB65-AC37CD1FB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3326" name="Group 50">
            <a:extLst>
              <a:ext uri="{FF2B5EF4-FFF2-40B4-BE49-F238E27FC236}">
                <a16:creationId xmlns:a16="http://schemas.microsoft.com/office/drawing/2014/main" xmlns="" id="{804B8931-D86E-4E60-A596-181319F25AB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286375"/>
            <a:ext cx="714375" cy="785813"/>
            <a:chOff x="3786182" y="1142984"/>
            <a:chExt cx="714380" cy="785818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xmlns="" id="{84896DD3-321D-4261-AB12-B2DAE35129E4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3343" name="Straight Connector 52">
              <a:extLst>
                <a:ext uri="{FF2B5EF4-FFF2-40B4-BE49-F238E27FC236}">
                  <a16:creationId xmlns:a16="http://schemas.microsoft.com/office/drawing/2014/main" xmlns="" id="{76C193A5-9813-42AA-AC87-549FB9B9A8FA}"/>
                </a:ext>
              </a:extLst>
            </p:cNvPr>
            <p:cNvCxnSpPr>
              <a:cxnSpLocks noChangeShapeType="1"/>
              <a:stCxn id="52" idx="1"/>
              <a:endCxn id="5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44" name="TextBox 53">
              <a:extLst>
                <a:ext uri="{FF2B5EF4-FFF2-40B4-BE49-F238E27FC236}">
                  <a16:creationId xmlns:a16="http://schemas.microsoft.com/office/drawing/2014/main" xmlns="" id="{33A74AA8-8883-44A0-A4B4-60A267543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3327" name="Group 55">
            <a:extLst>
              <a:ext uri="{FF2B5EF4-FFF2-40B4-BE49-F238E27FC236}">
                <a16:creationId xmlns:a16="http://schemas.microsoft.com/office/drawing/2014/main" xmlns="" id="{5C306F29-CE2F-4842-A9D7-58008C91539F}"/>
              </a:ext>
            </a:extLst>
          </p:cNvPr>
          <p:cNvGrpSpPr>
            <a:grpSpLocks/>
          </p:cNvGrpSpPr>
          <p:nvPr/>
        </p:nvGrpSpPr>
        <p:grpSpPr bwMode="auto">
          <a:xfrm>
            <a:off x="7643813" y="3071813"/>
            <a:ext cx="714375" cy="785812"/>
            <a:chOff x="3786182" y="1142984"/>
            <a:chExt cx="714380" cy="78581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xmlns="" id="{9BF6A1AE-F03D-4C33-ADB6-BF4C77C10364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13340" name="Straight Connector 57">
              <a:extLst>
                <a:ext uri="{FF2B5EF4-FFF2-40B4-BE49-F238E27FC236}">
                  <a16:creationId xmlns:a16="http://schemas.microsoft.com/office/drawing/2014/main" xmlns="" id="{602436E2-CAEF-4E2A-85BB-944FEA90BAF1}"/>
                </a:ext>
              </a:extLst>
            </p:cNvPr>
            <p:cNvCxnSpPr>
              <a:cxnSpLocks noChangeShapeType="1"/>
              <a:stCxn id="57" idx="1"/>
              <a:endCxn id="57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41" name="TextBox 58">
              <a:extLst>
                <a:ext uri="{FF2B5EF4-FFF2-40B4-BE49-F238E27FC236}">
                  <a16:creationId xmlns:a16="http://schemas.microsoft.com/office/drawing/2014/main" xmlns="" id="{E9BD155A-ECC0-4230-B314-7EE68B216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3328" name="TextBox 59">
            <a:extLst>
              <a:ext uri="{FF2B5EF4-FFF2-40B4-BE49-F238E27FC236}">
                <a16:creationId xmlns:a16="http://schemas.microsoft.com/office/drawing/2014/main" xmlns="" id="{C414AEFA-5404-452A-AEF9-7E92C3A72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928688"/>
            <a:ext cx="542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i=6</a:t>
            </a:r>
          </a:p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r=8</a:t>
            </a:r>
          </a:p>
        </p:txBody>
      </p:sp>
      <p:sp>
        <p:nvSpPr>
          <p:cNvPr id="13329" name="TextBox 61">
            <a:extLst>
              <a:ext uri="{FF2B5EF4-FFF2-40B4-BE49-F238E27FC236}">
                <a16:creationId xmlns:a16="http://schemas.microsoft.com/office/drawing/2014/main" xmlns="" id="{54D54AA8-11FF-4EF6-BC21-4B57F40E1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1857375"/>
            <a:ext cx="10477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tr-TR" altLang="en-US">
                <a:solidFill>
                  <a:schemeClr val="tx1"/>
                </a:solidFill>
              </a:rPr>
              <a:t>r &gt; i </a:t>
            </a:r>
          </a:p>
          <a:p>
            <a:pPr algn="ctr" eaLnBrk="1" hangingPunct="1"/>
            <a:r>
              <a:rPr lang="tr-TR" altLang="en-US">
                <a:solidFill>
                  <a:schemeClr val="tx1"/>
                </a:solidFill>
              </a:rPr>
              <a:t>Go Left</a:t>
            </a:r>
          </a:p>
        </p:txBody>
      </p:sp>
      <p:cxnSp>
        <p:nvCxnSpPr>
          <p:cNvPr id="13330" name="Straight Connector 58">
            <a:extLst>
              <a:ext uri="{FF2B5EF4-FFF2-40B4-BE49-F238E27FC236}">
                <a16:creationId xmlns:a16="http://schemas.microsoft.com/office/drawing/2014/main" xmlns="" id="{6598887B-0C6B-4AA6-9714-9D9A89C9BB74}"/>
              </a:ext>
            </a:extLst>
          </p:cNvPr>
          <p:cNvCxnSpPr>
            <a:cxnSpLocks noChangeShapeType="1"/>
            <a:stCxn id="9" idx="3"/>
            <a:endCxn id="24" idx="1"/>
          </p:cNvCxnSpPr>
          <p:nvPr/>
        </p:nvCxnSpPr>
        <p:spPr bwMode="auto">
          <a:xfrm>
            <a:off x="4643438" y="1393825"/>
            <a:ext cx="1928812" cy="928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Straight Connector 60">
            <a:extLst>
              <a:ext uri="{FF2B5EF4-FFF2-40B4-BE49-F238E27FC236}">
                <a16:creationId xmlns:a16="http://schemas.microsoft.com/office/drawing/2014/main" xmlns="" id="{EB5CC3A0-75EC-423F-B950-F39C59EE3EA5}"/>
              </a:ext>
            </a:extLst>
          </p:cNvPr>
          <p:cNvCxnSpPr>
            <a:cxnSpLocks noChangeShapeType="1"/>
            <a:stCxn id="57" idx="0"/>
            <a:endCxn id="24" idx="3"/>
          </p:cNvCxnSpPr>
          <p:nvPr/>
        </p:nvCxnSpPr>
        <p:spPr bwMode="auto">
          <a:xfrm rot="16200000" flipV="1">
            <a:off x="7269163" y="2339975"/>
            <a:ext cx="749300" cy="714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Straight Arrow Connector 66">
            <a:extLst>
              <a:ext uri="{FF2B5EF4-FFF2-40B4-BE49-F238E27FC236}">
                <a16:creationId xmlns:a16="http://schemas.microsoft.com/office/drawing/2014/main" xmlns="" id="{60097A01-1EAC-4B97-958F-3181AB3E2ADA}"/>
              </a:ext>
            </a:extLst>
          </p:cNvPr>
          <p:cNvCxnSpPr>
            <a:cxnSpLocks noChangeShapeType="1"/>
            <a:stCxn id="9" idx="1"/>
            <a:endCxn id="28" idx="0"/>
          </p:cNvCxnSpPr>
          <p:nvPr/>
        </p:nvCxnSpPr>
        <p:spPr bwMode="auto">
          <a:xfrm rot="10800000" flipV="1">
            <a:off x="1857375" y="1392238"/>
            <a:ext cx="2071688" cy="5365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Straight Connector 68">
            <a:extLst>
              <a:ext uri="{FF2B5EF4-FFF2-40B4-BE49-F238E27FC236}">
                <a16:creationId xmlns:a16="http://schemas.microsoft.com/office/drawing/2014/main" xmlns="" id="{A3671642-5898-48DA-9A87-7FC48C0D0187}"/>
              </a:ext>
            </a:extLst>
          </p:cNvPr>
          <p:cNvCxnSpPr>
            <a:cxnSpLocks noChangeShapeType="1"/>
            <a:stCxn id="36" idx="0"/>
            <a:endCxn id="13362" idx="2"/>
          </p:cNvCxnSpPr>
          <p:nvPr/>
        </p:nvCxnSpPr>
        <p:spPr bwMode="auto">
          <a:xfrm rot="16200000" flipV="1">
            <a:off x="2212975" y="2355850"/>
            <a:ext cx="288925" cy="1000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Straight Connector 70">
            <a:extLst>
              <a:ext uri="{FF2B5EF4-FFF2-40B4-BE49-F238E27FC236}">
                <a16:creationId xmlns:a16="http://schemas.microsoft.com/office/drawing/2014/main" xmlns="" id="{434F7F1B-C8AC-4B1F-BEA2-E1BFB939B671}"/>
              </a:ext>
            </a:extLst>
          </p:cNvPr>
          <p:cNvCxnSpPr>
            <a:cxnSpLocks noChangeShapeType="1"/>
            <a:stCxn id="32" idx="0"/>
            <a:endCxn id="13362" idx="2"/>
          </p:cNvCxnSpPr>
          <p:nvPr/>
        </p:nvCxnSpPr>
        <p:spPr bwMode="auto">
          <a:xfrm rot="5400000" flipH="1" flipV="1">
            <a:off x="1141412" y="2284413"/>
            <a:ext cx="288925" cy="1143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Straight Connector 72">
            <a:extLst>
              <a:ext uri="{FF2B5EF4-FFF2-40B4-BE49-F238E27FC236}">
                <a16:creationId xmlns:a16="http://schemas.microsoft.com/office/drawing/2014/main" xmlns="" id="{D40E539E-D45D-49AD-9463-39F40C43D731}"/>
              </a:ext>
            </a:extLst>
          </p:cNvPr>
          <p:cNvCxnSpPr>
            <a:cxnSpLocks noChangeShapeType="1"/>
            <a:stCxn id="40" idx="0"/>
            <a:endCxn id="13356" idx="2"/>
          </p:cNvCxnSpPr>
          <p:nvPr/>
        </p:nvCxnSpPr>
        <p:spPr bwMode="auto">
          <a:xfrm rot="5400000" flipH="1" flipV="1">
            <a:off x="2195513" y="3587750"/>
            <a:ext cx="431800" cy="822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Straight Connector 74">
            <a:extLst>
              <a:ext uri="{FF2B5EF4-FFF2-40B4-BE49-F238E27FC236}">
                <a16:creationId xmlns:a16="http://schemas.microsoft.com/office/drawing/2014/main" xmlns="" id="{94C8227F-4B86-497E-9BB0-A11102D8D6EB}"/>
              </a:ext>
            </a:extLst>
          </p:cNvPr>
          <p:cNvCxnSpPr>
            <a:cxnSpLocks noChangeShapeType="1"/>
            <a:stCxn id="44" idx="0"/>
            <a:endCxn id="13356" idx="2"/>
          </p:cNvCxnSpPr>
          <p:nvPr/>
        </p:nvCxnSpPr>
        <p:spPr bwMode="auto">
          <a:xfrm rot="16200000" flipV="1">
            <a:off x="3052763" y="3552825"/>
            <a:ext cx="431800" cy="892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Straight Connector 76">
            <a:extLst>
              <a:ext uri="{FF2B5EF4-FFF2-40B4-BE49-F238E27FC236}">
                <a16:creationId xmlns:a16="http://schemas.microsoft.com/office/drawing/2014/main" xmlns="" id="{13AA3C8D-E1E3-4710-84B5-EA1471365481}"/>
              </a:ext>
            </a:extLst>
          </p:cNvPr>
          <p:cNvCxnSpPr>
            <a:cxnSpLocks noChangeShapeType="1"/>
            <a:stCxn id="52" idx="0"/>
            <a:endCxn id="13350" idx="2"/>
          </p:cNvCxnSpPr>
          <p:nvPr/>
        </p:nvCxnSpPr>
        <p:spPr bwMode="auto">
          <a:xfrm rot="5400000" flipH="1" flipV="1">
            <a:off x="3034506" y="4606132"/>
            <a:ext cx="288925" cy="1071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Straight Connector 78">
            <a:extLst>
              <a:ext uri="{FF2B5EF4-FFF2-40B4-BE49-F238E27FC236}">
                <a16:creationId xmlns:a16="http://schemas.microsoft.com/office/drawing/2014/main" xmlns="" id="{C3ACFB11-8532-4E55-BB4B-0B368FFF54B3}"/>
              </a:ext>
            </a:extLst>
          </p:cNvPr>
          <p:cNvCxnSpPr>
            <a:cxnSpLocks noChangeShapeType="1"/>
            <a:stCxn id="48" idx="0"/>
            <a:endCxn id="13350" idx="2"/>
          </p:cNvCxnSpPr>
          <p:nvPr/>
        </p:nvCxnSpPr>
        <p:spPr bwMode="auto">
          <a:xfrm rot="16200000" flipV="1">
            <a:off x="4177506" y="4534694"/>
            <a:ext cx="288925" cy="1214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91899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>
            <a:extLst>
              <a:ext uri="{FF2B5EF4-FFF2-40B4-BE49-F238E27FC236}">
                <a16:creationId xmlns:a16="http://schemas.microsoft.com/office/drawing/2014/main" xmlns="" id="{D1D0C7EF-2745-4F33-BB10-5F9F75171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OS-SELECT Example</a:t>
            </a:r>
            <a:endParaRPr lang="en-GB" altLang="en-US" sz="3600">
              <a:solidFill>
                <a:srgbClr val="3333CC"/>
              </a:solidFill>
            </a:endParaRPr>
          </a:p>
        </p:txBody>
      </p:sp>
      <p:grpSp>
        <p:nvGrpSpPr>
          <p:cNvPr id="14342" name="Group 21">
            <a:extLst>
              <a:ext uri="{FF2B5EF4-FFF2-40B4-BE49-F238E27FC236}">
                <a16:creationId xmlns:a16="http://schemas.microsoft.com/office/drawing/2014/main" xmlns="" id="{79F8E701-CF4B-4F8D-AB53-29810BFE55CB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1000125"/>
            <a:ext cx="714375" cy="785813"/>
            <a:chOff x="3786182" y="1142984"/>
            <a:chExt cx="714380" cy="78581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4815A286-EAB7-4ADD-8021-CD96D1F36E11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M</a:t>
              </a:r>
            </a:p>
          </p:txBody>
        </p:sp>
        <p:cxnSp>
          <p:nvCxnSpPr>
            <p:cNvPr id="14392" name="Straight Connector 10">
              <a:extLst>
                <a:ext uri="{FF2B5EF4-FFF2-40B4-BE49-F238E27FC236}">
                  <a16:creationId xmlns:a16="http://schemas.microsoft.com/office/drawing/2014/main" xmlns="" id="{4E0170B0-3C3B-4B3C-9854-EC6B57942910}"/>
                </a:ext>
              </a:extLst>
            </p:cNvPr>
            <p:cNvCxnSpPr>
              <a:cxnSpLocks noChangeShapeType="1"/>
              <a:stCxn id="9" idx="1"/>
              <a:endCxn id="9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20" name="TextBox 18">
              <a:extLst>
                <a:ext uri="{FF2B5EF4-FFF2-40B4-BE49-F238E27FC236}">
                  <a16:creationId xmlns:a16="http://schemas.microsoft.com/office/drawing/2014/main" xmlns="" id="{08B89BD9-1ABA-4195-A8B9-74689C741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19" y="1500174"/>
              <a:ext cx="492128" cy="42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10</a:t>
              </a:r>
            </a:p>
          </p:txBody>
        </p:sp>
      </p:grpSp>
      <p:grpSp>
        <p:nvGrpSpPr>
          <p:cNvPr id="14343" name="Group 22">
            <a:extLst>
              <a:ext uri="{FF2B5EF4-FFF2-40B4-BE49-F238E27FC236}">
                <a16:creationId xmlns:a16="http://schemas.microsoft.com/office/drawing/2014/main" xmlns="" id="{DBBF98C3-0667-4075-92BB-174D479C1DDA}"/>
              </a:ext>
            </a:extLst>
          </p:cNvPr>
          <p:cNvGrpSpPr>
            <a:grpSpLocks/>
          </p:cNvGrpSpPr>
          <p:nvPr/>
        </p:nvGrpSpPr>
        <p:grpSpPr bwMode="auto">
          <a:xfrm>
            <a:off x="6572250" y="1928813"/>
            <a:ext cx="714375" cy="785812"/>
            <a:chOff x="3786182" y="1142984"/>
            <a:chExt cx="714380" cy="78581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xmlns="" id="{1C3288EA-228B-4760-B232-1E5985C235EA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14389" name="Straight Connector 24">
              <a:extLst>
                <a:ext uri="{FF2B5EF4-FFF2-40B4-BE49-F238E27FC236}">
                  <a16:creationId xmlns:a16="http://schemas.microsoft.com/office/drawing/2014/main" xmlns="" id="{F470C406-F4B9-4AE3-9A82-4FB654C69B9D}"/>
                </a:ext>
              </a:extLst>
            </p:cNvPr>
            <p:cNvCxnSpPr>
              <a:cxnSpLocks noChangeShapeType="1"/>
              <a:stCxn id="24" idx="1"/>
              <a:endCxn id="2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90" name="TextBox 25">
              <a:extLst>
                <a:ext uri="{FF2B5EF4-FFF2-40B4-BE49-F238E27FC236}">
                  <a16:creationId xmlns:a16="http://schemas.microsoft.com/office/drawing/2014/main" xmlns="" id="{5F8AC7AB-402A-4B0C-8990-23417C77A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4344" name="Group 26">
            <a:extLst>
              <a:ext uri="{FF2B5EF4-FFF2-40B4-BE49-F238E27FC236}">
                <a16:creationId xmlns:a16="http://schemas.microsoft.com/office/drawing/2014/main" xmlns="" id="{0929FB87-00AF-44D3-ACDC-EC58B57CD30A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1928813"/>
            <a:ext cx="714375" cy="785812"/>
            <a:chOff x="3786182" y="1142984"/>
            <a:chExt cx="714380" cy="78581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xmlns="" id="{7B5EBF83-A678-42C1-AF6B-C1385E5B87D7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/>
                <a:t>C</a:t>
              </a:r>
            </a:p>
          </p:txBody>
        </p:sp>
        <p:cxnSp>
          <p:nvCxnSpPr>
            <p:cNvPr id="14386" name="Straight Connector 28">
              <a:extLst>
                <a:ext uri="{FF2B5EF4-FFF2-40B4-BE49-F238E27FC236}">
                  <a16:creationId xmlns:a16="http://schemas.microsoft.com/office/drawing/2014/main" xmlns="" id="{6F100F14-253E-4277-8069-8C56B7ED60E1}"/>
                </a:ext>
              </a:extLst>
            </p:cNvPr>
            <p:cNvCxnSpPr>
              <a:cxnSpLocks noChangeShapeType="1"/>
              <a:stCxn id="28" idx="1"/>
              <a:endCxn id="2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87" name="TextBox 29">
              <a:extLst>
                <a:ext uri="{FF2B5EF4-FFF2-40B4-BE49-F238E27FC236}">
                  <a16:creationId xmlns:a16="http://schemas.microsoft.com/office/drawing/2014/main" xmlns="" id="{BCC8A65F-D4B9-4F9D-9AC3-0BF074576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/>
                <a:t>7</a:t>
              </a:r>
            </a:p>
          </p:txBody>
        </p:sp>
      </p:grpSp>
      <p:grpSp>
        <p:nvGrpSpPr>
          <p:cNvPr id="14345" name="Group 30">
            <a:extLst>
              <a:ext uri="{FF2B5EF4-FFF2-40B4-BE49-F238E27FC236}">
                <a16:creationId xmlns:a16="http://schemas.microsoft.com/office/drawing/2014/main" xmlns="" id="{50137C0E-33FA-47F4-94E4-DCBF65B044C7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000375"/>
            <a:ext cx="714375" cy="785813"/>
            <a:chOff x="3786182" y="1142984"/>
            <a:chExt cx="714380" cy="78581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xmlns="" id="{8E663B7B-8CBC-4DCD-9C6D-3EE4A32C4019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383" name="Straight Connector 32">
              <a:extLst>
                <a:ext uri="{FF2B5EF4-FFF2-40B4-BE49-F238E27FC236}">
                  <a16:creationId xmlns:a16="http://schemas.microsoft.com/office/drawing/2014/main" xmlns="" id="{FCEED582-C94D-4443-9AA2-6F6E1052BA90}"/>
                </a:ext>
              </a:extLst>
            </p:cNvPr>
            <p:cNvCxnSpPr>
              <a:cxnSpLocks noChangeShapeType="1"/>
              <a:stCxn id="32" idx="1"/>
              <a:endCxn id="3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84" name="TextBox 33">
              <a:extLst>
                <a:ext uri="{FF2B5EF4-FFF2-40B4-BE49-F238E27FC236}">
                  <a16:creationId xmlns:a16="http://schemas.microsoft.com/office/drawing/2014/main" xmlns="" id="{0BD660F5-506C-4A8B-988C-EB6429D1B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4346" name="Group 34">
            <a:extLst>
              <a:ext uri="{FF2B5EF4-FFF2-40B4-BE49-F238E27FC236}">
                <a16:creationId xmlns:a16="http://schemas.microsoft.com/office/drawing/2014/main" xmlns="" id="{B357FF1C-2746-49F8-BCA7-3BBE3E031F01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3000375"/>
            <a:ext cx="714375" cy="785813"/>
            <a:chOff x="3786182" y="1142984"/>
            <a:chExt cx="714380" cy="78581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xmlns="" id="{79C1899F-B881-4AEE-9462-59695B59D911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4380" name="Straight Connector 36">
              <a:extLst>
                <a:ext uri="{FF2B5EF4-FFF2-40B4-BE49-F238E27FC236}">
                  <a16:creationId xmlns:a16="http://schemas.microsoft.com/office/drawing/2014/main" xmlns="" id="{EBC150F0-C63D-4CE4-B06E-CDE527C19761}"/>
                </a:ext>
              </a:extLst>
            </p:cNvPr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81" name="TextBox 37">
              <a:extLst>
                <a:ext uri="{FF2B5EF4-FFF2-40B4-BE49-F238E27FC236}">
                  <a16:creationId xmlns:a16="http://schemas.microsoft.com/office/drawing/2014/main" xmlns="" id="{2B7FA4D8-4AD8-45A7-ACBB-5FF032D45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4347" name="Group 38">
            <a:extLst>
              <a:ext uri="{FF2B5EF4-FFF2-40B4-BE49-F238E27FC236}">
                <a16:creationId xmlns:a16="http://schemas.microsoft.com/office/drawing/2014/main" xmlns="" id="{AE29FD93-EBD6-44A2-9E83-ED388A92B927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214813"/>
            <a:ext cx="714375" cy="785812"/>
            <a:chOff x="5072066" y="1142984"/>
            <a:chExt cx="714380" cy="78581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xmlns="" id="{0A81BFDA-7B61-424A-AD54-35FF05760FD8}"/>
                </a:ext>
              </a:extLst>
            </p:cNvPr>
            <p:cNvSpPr/>
            <p:nvPr/>
          </p:nvSpPr>
          <p:spPr bwMode="auto">
            <a:xfrm>
              <a:off x="5072066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4377" name="Straight Connector 40">
              <a:extLst>
                <a:ext uri="{FF2B5EF4-FFF2-40B4-BE49-F238E27FC236}">
                  <a16:creationId xmlns:a16="http://schemas.microsoft.com/office/drawing/2014/main" xmlns="" id="{F4815EBE-797A-4752-A7F1-A38433C5C0CD}"/>
                </a:ext>
              </a:extLst>
            </p:cNvPr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5072066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78" name="TextBox 41">
              <a:extLst>
                <a:ext uri="{FF2B5EF4-FFF2-40B4-BE49-F238E27FC236}">
                  <a16:creationId xmlns:a16="http://schemas.microsoft.com/office/drawing/2014/main" xmlns="" id="{225BB652-F090-4520-B96D-8BCCDEFE7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4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4348" name="Group 42">
            <a:extLst>
              <a:ext uri="{FF2B5EF4-FFF2-40B4-BE49-F238E27FC236}">
                <a16:creationId xmlns:a16="http://schemas.microsoft.com/office/drawing/2014/main" xmlns="" id="{9F7ED1BC-EDFC-4DB7-BF91-766F82CB3958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214813"/>
            <a:ext cx="714375" cy="785812"/>
            <a:chOff x="3786182" y="1142984"/>
            <a:chExt cx="714380" cy="78581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xmlns="" id="{3D52C2D4-64E6-4E78-91D5-F42C0628BFE2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374" name="Straight Connector 44">
              <a:extLst>
                <a:ext uri="{FF2B5EF4-FFF2-40B4-BE49-F238E27FC236}">
                  <a16:creationId xmlns:a16="http://schemas.microsoft.com/office/drawing/2014/main" xmlns="" id="{DEFC0386-FA8C-4769-8785-0FC599DC93AC}"/>
                </a:ext>
              </a:extLst>
            </p:cNvPr>
            <p:cNvCxnSpPr>
              <a:cxnSpLocks noChangeShapeType="1"/>
              <a:stCxn id="44" idx="1"/>
              <a:endCxn id="4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75" name="TextBox 45">
              <a:extLst>
                <a:ext uri="{FF2B5EF4-FFF2-40B4-BE49-F238E27FC236}">
                  <a16:creationId xmlns:a16="http://schemas.microsoft.com/office/drawing/2014/main" xmlns="" id="{B13C713E-E420-4B25-853B-6FC601B2D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4349" name="Group 46">
            <a:extLst>
              <a:ext uri="{FF2B5EF4-FFF2-40B4-BE49-F238E27FC236}">
                <a16:creationId xmlns:a16="http://schemas.microsoft.com/office/drawing/2014/main" xmlns="" id="{0EF251FC-640D-4C39-839D-2E19B7CBDD2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286375"/>
            <a:ext cx="714375" cy="785813"/>
            <a:chOff x="3786182" y="1142984"/>
            <a:chExt cx="714380" cy="78581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xmlns="" id="{5EF0EA1F-30AA-41D5-8131-0AF32E85A0FE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14371" name="Straight Connector 48">
              <a:extLst>
                <a:ext uri="{FF2B5EF4-FFF2-40B4-BE49-F238E27FC236}">
                  <a16:creationId xmlns:a16="http://schemas.microsoft.com/office/drawing/2014/main" xmlns="" id="{4BCA756F-D300-4F6E-A94A-84846A18CB1A}"/>
                </a:ext>
              </a:extLst>
            </p:cNvPr>
            <p:cNvCxnSpPr>
              <a:cxnSpLocks noChangeShapeType="1"/>
              <a:stCxn id="48" idx="1"/>
              <a:endCxn id="4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72" name="TextBox 49">
              <a:extLst>
                <a:ext uri="{FF2B5EF4-FFF2-40B4-BE49-F238E27FC236}">
                  <a16:creationId xmlns:a16="http://schemas.microsoft.com/office/drawing/2014/main" xmlns="" id="{58F9826D-4E2F-416B-9076-09478DDDF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4350" name="Group 50">
            <a:extLst>
              <a:ext uri="{FF2B5EF4-FFF2-40B4-BE49-F238E27FC236}">
                <a16:creationId xmlns:a16="http://schemas.microsoft.com/office/drawing/2014/main" xmlns="" id="{9A26EA8E-B252-483A-9A69-A6D4DE62DCD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286375"/>
            <a:ext cx="714375" cy="785813"/>
            <a:chOff x="3786182" y="1142984"/>
            <a:chExt cx="714380" cy="785818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xmlns="" id="{0ACBF651-541E-46F1-93C2-1ED6096BFEEF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4368" name="Straight Connector 52">
              <a:extLst>
                <a:ext uri="{FF2B5EF4-FFF2-40B4-BE49-F238E27FC236}">
                  <a16:creationId xmlns:a16="http://schemas.microsoft.com/office/drawing/2014/main" xmlns="" id="{C827F6B4-92A8-4B9A-A682-F6C5D53E584D}"/>
                </a:ext>
              </a:extLst>
            </p:cNvPr>
            <p:cNvCxnSpPr>
              <a:cxnSpLocks noChangeShapeType="1"/>
              <a:stCxn id="52" idx="1"/>
              <a:endCxn id="5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9" name="TextBox 53">
              <a:extLst>
                <a:ext uri="{FF2B5EF4-FFF2-40B4-BE49-F238E27FC236}">
                  <a16:creationId xmlns:a16="http://schemas.microsoft.com/office/drawing/2014/main" xmlns="" id="{5C14A27A-22F7-479A-9CBD-293A8B5AB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4351" name="Group 55">
            <a:extLst>
              <a:ext uri="{FF2B5EF4-FFF2-40B4-BE49-F238E27FC236}">
                <a16:creationId xmlns:a16="http://schemas.microsoft.com/office/drawing/2014/main" xmlns="" id="{4BAA10D8-996F-4A8B-99E6-0778E6839DA7}"/>
              </a:ext>
            </a:extLst>
          </p:cNvPr>
          <p:cNvGrpSpPr>
            <a:grpSpLocks/>
          </p:cNvGrpSpPr>
          <p:nvPr/>
        </p:nvGrpSpPr>
        <p:grpSpPr bwMode="auto">
          <a:xfrm>
            <a:off x="7643813" y="3071813"/>
            <a:ext cx="714375" cy="785812"/>
            <a:chOff x="3786182" y="1142984"/>
            <a:chExt cx="714380" cy="78581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xmlns="" id="{9DC19407-824C-4CEE-A1C5-B45508441E2D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14365" name="Straight Connector 57">
              <a:extLst>
                <a:ext uri="{FF2B5EF4-FFF2-40B4-BE49-F238E27FC236}">
                  <a16:creationId xmlns:a16="http://schemas.microsoft.com/office/drawing/2014/main" xmlns="" id="{932DA7A4-B763-426B-B4F6-87D30D12F932}"/>
                </a:ext>
              </a:extLst>
            </p:cNvPr>
            <p:cNvCxnSpPr>
              <a:cxnSpLocks noChangeShapeType="1"/>
              <a:stCxn id="57" idx="1"/>
              <a:endCxn id="57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6" name="TextBox 58">
              <a:extLst>
                <a:ext uri="{FF2B5EF4-FFF2-40B4-BE49-F238E27FC236}">
                  <a16:creationId xmlns:a16="http://schemas.microsoft.com/office/drawing/2014/main" xmlns="" id="{D596BF61-F759-443D-A580-659112912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4352" name="TextBox 59">
            <a:extLst>
              <a:ext uri="{FF2B5EF4-FFF2-40B4-BE49-F238E27FC236}">
                <a16:creationId xmlns:a16="http://schemas.microsoft.com/office/drawing/2014/main" xmlns="" id="{AEE95CD4-756B-4C7C-BA10-77C87624A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928688"/>
            <a:ext cx="542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i=6</a:t>
            </a:r>
          </a:p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r=8</a:t>
            </a:r>
          </a:p>
        </p:txBody>
      </p:sp>
      <p:cxnSp>
        <p:nvCxnSpPr>
          <p:cNvPr id="14353" name="Straight Connector 58">
            <a:extLst>
              <a:ext uri="{FF2B5EF4-FFF2-40B4-BE49-F238E27FC236}">
                <a16:creationId xmlns:a16="http://schemas.microsoft.com/office/drawing/2014/main" xmlns="" id="{A93EFECA-386F-4C75-9203-350E59B2F6A8}"/>
              </a:ext>
            </a:extLst>
          </p:cNvPr>
          <p:cNvCxnSpPr>
            <a:cxnSpLocks noChangeShapeType="1"/>
            <a:stCxn id="9" idx="3"/>
            <a:endCxn id="24" idx="1"/>
          </p:cNvCxnSpPr>
          <p:nvPr/>
        </p:nvCxnSpPr>
        <p:spPr bwMode="auto">
          <a:xfrm>
            <a:off x="4643438" y="1393825"/>
            <a:ext cx="1928812" cy="928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Straight Connector 60">
            <a:extLst>
              <a:ext uri="{FF2B5EF4-FFF2-40B4-BE49-F238E27FC236}">
                <a16:creationId xmlns:a16="http://schemas.microsoft.com/office/drawing/2014/main" xmlns="" id="{0D7E5BDE-3C5A-492F-AF03-6E932AB10896}"/>
              </a:ext>
            </a:extLst>
          </p:cNvPr>
          <p:cNvCxnSpPr>
            <a:cxnSpLocks noChangeShapeType="1"/>
            <a:stCxn id="57" idx="0"/>
            <a:endCxn id="24" idx="3"/>
          </p:cNvCxnSpPr>
          <p:nvPr/>
        </p:nvCxnSpPr>
        <p:spPr bwMode="auto">
          <a:xfrm rot="16200000" flipV="1">
            <a:off x="7269163" y="2339975"/>
            <a:ext cx="749300" cy="714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Straight Arrow Connector 66">
            <a:extLst>
              <a:ext uri="{FF2B5EF4-FFF2-40B4-BE49-F238E27FC236}">
                <a16:creationId xmlns:a16="http://schemas.microsoft.com/office/drawing/2014/main" xmlns="" id="{1AD02A56-09EB-47A4-9B9D-8D4E40BCBDAA}"/>
              </a:ext>
            </a:extLst>
          </p:cNvPr>
          <p:cNvCxnSpPr>
            <a:cxnSpLocks noChangeShapeType="1"/>
            <a:stCxn id="9" idx="1"/>
            <a:endCxn id="28" idx="0"/>
          </p:cNvCxnSpPr>
          <p:nvPr/>
        </p:nvCxnSpPr>
        <p:spPr bwMode="auto">
          <a:xfrm rot="10800000" flipV="1">
            <a:off x="1857375" y="1392238"/>
            <a:ext cx="2071688" cy="5365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Straight Connector 70">
            <a:extLst>
              <a:ext uri="{FF2B5EF4-FFF2-40B4-BE49-F238E27FC236}">
                <a16:creationId xmlns:a16="http://schemas.microsoft.com/office/drawing/2014/main" xmlns="" id="{930A1268-8380-424B-9FAE-DAADF29ED6CE}"/>
              </a:ext>
            </a:extLst>
          </p:cNvPr>
          <p:cNvCxnSpPr>
            <a:cxnSpLocks noChangeShapeType="1"/>
            <a:stCxn id="32" idx="0"/>
            <a:endCxn id="14387" idx="2"/>
          </p:cNvCxnSpPr>
          <p:nvPr/>
        </p:nvCxnSpPr>
        <p:spPr bwMode="auto">
          <a:xfrm rot="5400000" flipH="1" flipV="1">
            <a:off x="1141412" y="2284413"/>
            <a:ext cx="288925" cy="1143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Straight Connector 72">
            <a:extLst>
              <a:ext uri="{FF2B5EF4-FFF2-40B4-BE49-F238E27FC236}">
                <a16:creationId xmlns:a16="http://schemas.microsoft.com/office/drawing/2014/main" xmlns="" id="{BB19813C-D55E-4E99-BD4F-43CEEE085752}"/>
              </a:ext>
            </a:extLst>
          </p:cNvPr>
          <p:cNvCxnSpPr>
            <a:cxnSpLocks noChangeShapeType="1"/>
            <a:stCxn id="40" idx="0"/>
            <a:endCxn id="14381" idx="2"/>
          </p:cNvCxnSpPr>
          <p:nvPr/>
        </p:nvCxnSpPr>
        <p:spPr bwMode="auto">
          <a:xfrm rot="5400000" flipH="1" flipV="1">
            <a:off x="2195513" y="3587750"/>
            <a:ext cx="431800" cy="822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Straight Connector 74">
            <a:extLst>
              <a:ext uri="{FF2B5EF4-FFF2-40B4-BE49-F238E27FC236}">
                <a16:creationId xmlns:a16="http://schemas.microsoft.com/office/drawing/2014/main" xmlns="" id="{7210F7F3-AD36-47E3-90A4-3F481F79E578}"/>
              </a:ext>
            </a:extLst>
          </p:cNvPr>
          <p:cNvCxnSpPr>
            <a:cxnSpLocks noChangeShapeType="1"/>
            <a:stCxn id="44" idx="0"/>
            <a:endCxn id="14381" idx="2"/>
          </p:cNvCxnSpPr>
          <p:nvPr/>
        </p:nvCxnSpPr>
        <p:spPr bwMode="auto">
          <a:xfrm rot="16200000" flipV="1">
            <a:off x="3052763" y="3552825"/>
            <a:ext cx="431800" cy="892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Straight Connector 76">
            <a:extLst>
              <a:ext uri="{FF2B5EF4-FFF2-40B4-BE49-F238E27FC236}">
                <a16:creationId xmlns:a16="http://schemas.microsoft.com/office/drawing/2014/main" xmlns="" id="{0FB0026D-7C59-4288-9FFF-2BED0199F53D}"/>
              </a:ext>
            </a:extLst>
          </p:cNvPr>
          <p:cNvCxnSpPr>
            <a:cxnSpLocks noChangeShapeType="1"/>
            <a:stCxn id="52" idx="0"/>
            <a:endCxn id="14375" idx="2"/>
          </p:cNvCxnSpPr>
          <p:nvPr/>
        </p:nvCxnSpPr>
        <p:spPr bwMode="auto">
          <a:xfrm rot="5400000" flipH="1" flipV="1">
            <a:off x="3034506" y="4606132"/>
            <a:ext cx="288925" cy="1071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Straight Connector 78">
            <a:extLst>
              <a:ext uri="{FF2B5EF4-FFF2-40B4-BE49-F238E27FC236}">
                <a16:creationId xmlns:a16="http://schemas.microsoft.com/office/drawing/2014/main" xmlns="" id="{DAB2AF0E-EC82-481C-9FBA-A558663132A4}"/>
              </a:ext>
            </a:extLst>
          </p:cNvPr>
          <p:cNvCxnSpPr>
            <a:cxnSpLocks noChangeShapeType="1"/>
            <a:stCxn id="48" idx="0"/>
            <a:endCxn id="14375" idx="2"/>
          </p:cNvCxnSpPr>
          <p:nvPr/>
        </p:nvCxnSpPr>
        <p:spPr bwMode="auto">
          <a:xfrm rot="16200000" flipV="1">
            <a:off x="4177506" y="4534694"/>
            <a:ext cx="288925" cy="1214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TextBox 55">
            <a:extLst>
              <a:ext uri="{FF2B5EF4-FFF2-40B4-BE49-F238E27FC236}">
                <a16:creationId xmlns:a16="http://schemas.microsoft.com/office/drawing/2014/main" xmlns="" id="{CBEAB23E-7F5E-4196-B1C5-EEC954874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000250"/>
            <a:ext cx="541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i=6</a:t>
            </a:r>
          </a:p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r=2</a:t>
            </a:r>
          </a:p>
        </p:txBody>
      </p:sp>
      <p:sp>
        <p:nvSpPr>
          <p:cNvPr id="14362" name="TextBox 59">
            <a:extLst>
              <a:ext uri="{FF2B5EF4-FFF2-40B4-BE49-F238E27FC236}">
                <a16:creationId xmlns:a16="http://schemas.microsoft.com/office/drawing/2014/main" xmlns="" id="{FC735796-14DE-4B78-B716-117488D75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785813"/>
            <a:ext cx="10477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tr-TR" altLang="en-US">
                <a:solidFill>
                  <a:schemeClr val="tx1"/>
                </a:solidFill>
              </a:rPr>
              <a:t>r &lt; i </a:t>
            </a:r>
          </a:p>
          <a:p>
            <a:pPr algn="ctr" eaLnBrk="1" hangingPunct="1"/>
            <a:r>
              <a:rPr lang="tr-TR" altLang="en-US">
                <a:solidFill>
                  <a:schemeClr val="tx1"/>
                </a:solidFill>
              </a:rPr>
              <a:t>Go Right</a:t>
            </a:r>
          </a:p>
        </p:txBody>
      </p:sp>
      <p:cxnSp>
        <p:nvCxnSpPr>
          <p:cNvPr id="14363" name="Straight Arrow Connector 61">
            <a:extLst>
              <a:ext uri="{FF2B5EF4-FFF2-40B4-BE49-F238E27FC236}">
                <a16:creationId xmlns:a16="http://schemas.microsoft.com/office/drawing/2014/main" xmlns="" id="{61834799-33F0-43D3-9083-29747D427466}"/>
              </a:ext>
            </a:extLst>
          </p:cNvPr>
          <p:cNvCxnSpPr>
            <a:cxnSpLocks noChangeShapeType="1"/>
            <a:stCxn id="14387" idx="2"/>
            <a:endCxn id="36" idx="0"/>
          </p:cNvCxnSpPr>
          <p:nvPr/>
        </p:nvCxnSpPr>
        <p:spPr bwMode="auto">
          <a:xfrm rot="16200000" flipH="1">
            <a:off x="2212975" y="2355850"/>
            <a:ext cx="288925" cy="10001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64710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xmlns="" id="{8CAE24C2-C725-428C-8104-65D797FF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OS-SELECT Example</a:t>
            </a:r>
            <a:endParaRPr lang="en-GB" altLang="en-US" sz="3600">
              <a:solidFill>
                <a:srgbClr val="3333CC"/>
              </a:solidFill>
            </a:endParaRPr>
          </a:p>
        </p:txBody>
      </p:sp>
      <p:grpSp>
        <p:nvGrpSpPr>
          <p:cNvPr id="15366" name="Group 21">
            <a:extLst>
              <a:ext uri="{FF2B5EF4-FFF2-40B4-BE49-F238E27FC236}">
                <a16:creationId xmlns:a16="http://schemas.microsoft.com/office/drawing/2014/main" xmlns="" id="{68069196-BCCB-4DE5-B2A5-A2E1B434E71A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1000125"/>
            <a:ext cx="714375" cy="785813"/>
            <a:chOff x="3786182" y="1142984"/>
            <a:chExt cx="714380" cy="78581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F0DAF248-E3E7-4913-9760-F1DC8EE0D093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M</a:t>
              </a:r>
            </a:p>
          </p:txBody>
        </p:sp>
        <p:cxnSp>
          <p:nvCxnSpPr>
            <p:cNvPr id="15417" name="Straight Connector 10">
              <a:extLst>
                <a:ext uri="{FF2B5EF4-FFF2-40B4-BE49-F238E27FC236}">
                  <a16:creationId xmlns:a16="http://schemas.microsoft.com/office/drawing/2014/main" xmlns="" id="{096C8494-06B1-4629-9FF1-05A346CF7FB7}"/>
                </a:ext>
              </a:extLst>
            </p:cNvPr>
            <p:cNvCxnSpPr>
              <a:cxnSpLocks noChangeShapeType="1"/>
              <a:stCxn id="9" idx="1"/>
              <a:endCxn id="9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20" name="TextBox 18">
              <a:extLst>
                <a:ext uri="{FF2B5EF4-FFF2-40B4-BE49-F238E27FC236}">
                  <a16:creationId xmlns:a16="http://schemas.microsoft.com/office/drawing/2014/main" xmlns="" id="{18B3D8B6-3A78-40B2-9579-03EC3A37B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19" y="1500174"/>
              <a:ext cx="492128" cy="42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10</a:t>
              </a:r>
            </a:p>
          </p:txBody>
        </p:sp>
      </p:grpSp>
      <p:grpSp>
        <p:nvGrpSpPr>
          <p:cNvPr id="15367" name="Group 22">
            <a:extLst>
              <a:ext uri="{FF2B5EF4-FFF2-40B4-BE49-F238E27FC236}">
                <a16:creationId xmlns:a16="http://schemas.microsoft.com/office/drawing/2014/main" xmlns="" id="{D4669D57-28EB-419C-9EA2-2F8A79608239}"/>
              </a:ext>
            </a:extLst>
          </p:cNvPr>
          <p:cNvGrpSpPr>
            <a:grpSpLocks/>
          </p:cNvGrpSpPr>
          <p:nvPr/>
        </p:nvGrpSpPr>
        <p:grpSpPr bwMode="auto">
          <a:xfrm>
            <a:off x="6572250" y="1928813"/>
            <a:ext cx="714375" cy="785812"/>
            <a:chOff x="3786182" y="1142984"/>
            <a:chExt cx="714380" cy="78581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xmlns="" id="{73627023-648A-464C-ADFB-9F21FA7A6D91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15414" name="Straight Connector 24">
              <a:extLst>
                <a:ext uri="{FF2B5EF4-FFF2-40B4-BE49-F238E27FC236}">
                  <a16:creationId xmlns:a16="http://schemas.microsoft.com/office/drawing/2014/main" xmlns="" id="{3327602F-3A16-4494-93E4-FDC3A1E953BB}"/>
                </a:ext>
              </a:extLst>
            </p:cNvPr>
            <p:cNvCxnSpPr>
              <a:cxnSpLocks noChangeShapeType="1"/>
              <a:stCxn id="24" idx="1"/>
              <a:endCxn id="2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15" name="TextBox 25">
              <a:extLst>
                <a:ext uri="{FF2B5EF4-FFF2-40B4-BE49-F238E27FC236}">
                  <a16:creationId xmlns:a16="http://schemas.microsoft.com/office/drawing/2014/main" xmlns="" id="{B302E650-E66F-459F-87DF-5C8D5CCBE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5368" name="Group 26">
            <a:extLst>
              <a:ext uri="{FF2B5EF4-FFF2-40B4-BE49-F238E27FC236}">
                <a16:creationId xmlns:a16="http://schemas.microsoft.com/office/drawing/2014/main" xmlns="" id="{683A0849-010C-445D-9B57-F15C66DD6D62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1928813"/>
            <a:ext cx="714375" cy="785812"/>
            <a:chOff x="3786182" y="1142984"/>
            <a:chExt cx="714380" cy="78581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xmlns="" id="{2395F67D-A46C-47ED-B56C-F07DCC55756A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</a:p>
          </p:txBody>
        </p:sp>
        <p:cxnSp>
          <p:nvCxnSpPr>
            <p:cNvPr id="15411" name="Straight Connector 28">
              <a:extLst>
                <a:ext uri="{FF2B5EF4-FFF2-40B4-BE49-F238E27FC236}">
                  <a16:creationId xmlns:a16="http://schemas.microsoft.com/office/drawing/2014/main" xmlns="" id="{FE605A07-25E8-4DB1-88C7-AEDEECA4A648}"/>
                </a:ext>
              </a:extLst>
            </p:cNvPr>
            <p:cNvCxnSpPr>
              <a:cxnSpLocks noChangeShapeType="1"/>
              <a:stCxn id="28" idx="1"/>
              <a:endCxn id="2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4" name="TextBox 29">
              <a:extLst>
                <a:ext uri="{FF2B5EF4-FFF2-40B4-BE49-F238E27FC236}">
                  <a16:creationId xmlns:a16="http://schemas.microsoft.com/office/drawing/2014/main" xmlns="" id="{E1EEB6AF-F742-41DE-98F2-16502A77E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19" y="1500174"/>
              <a:ext cx="571504" cy="42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15369" name="Group 30">
            <a:extLst>
              <a:ext uri="{FF2B5EF4-FFF2-40B4-BE49-F238E27FC236}">
                <a16:creationId xmlns:a16="http://schemas.microsoft.com/office/drawing/2014/main" xmlns="" id="{5F9D4D5E-3DAF-4384-8B5D-91F94496AA93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000375"/>
            <a:ext cx="714375" cy="785813"/>
            <a:chOff x="3786182" y="1142984"/>
            <a:chExt cx="714380" cy="78581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xmlns="" id="{44B171FE-1750-4F31-9CAE-B43DC308A5C9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5408" name="Straight Connector 32">
              <a:extLst>
                <a:ext uri="{FF2B5EF4-FFF2-40B4-BE49-F238E27FC236}">
                  <a16:creationId xmlns:a16="http://schemas.microsoft.com/office/drawing/2014/main" xmlns="" id="{6C28C8EA-A029-4CDD-878D-28437ED1C763}"/>
                </a:ext>
              </a:extLst>
            </p:cNvPr>
            <p:cNvCxnSpPr>
              <a:cxnSpLocks noChangeShapeType="1"/>
              <a:stCxn id="32" idx="1"/>
              <a:endCxn id="3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9" name="TextBox 33">
              <a:extLst>
                <a:ext uri="{FF2B5EF4-FFF2-40B4-BE49-F238E27FC236}">
                  <a16:creationId xmlns:a16="http://schemas.microsoft.com/office/drawing/2014/main" xmlns="" id="{931E2DA9-D89E-4499-96FE-80A7CD139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5370" name="Group 34">
            <a:extLst>
              <a:ext uri="{FF2B5EF4-FFF2-40B4-BE49-F238E27FC236}">
                <a16:creationId xmlns:a16="http://schemas.microsoft.com/office/drawing/2014/main" xmlns="" id="{BAD14B54-72D0-4B78-BFCB-DA755970425D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3000375"/>
            <a:ext cx="714375" cy="785813"/>
            <a:chOff x="3786182" y="1142984"/>
            <a:chExt cx="714380" cy="78581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xmlns="" id="{09A58006-29C5-4C31-B09A-FF131AA912A6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/>
                <a:t>F</a:t>
              </a:r>
            </a:p>
          </p:txBody>
        </p:sp>
        <p:cxnSp>
          <p:nvCxnSpPr>
            <p:cNvPr id="15405" name="Straight Connector 36">
              <a:extLst>
                <a:ext uri="{FF2B5EF4-FFF2-40B4-BE49-F238E27FC236}">
                  <a16:creationId xmlns:a16="http://schemas.microsoft.com/office/drawing/2014/main" xmlns="" id="{D28CF897-396C-4FAD-BD76-615FD3799069}"/>
                </a:ext>
              </a:extLst>
            </p:cNvPr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6" name="TextBox 37">
              <a:extLst>
                <a:ext uri="{FF2B5EF4-FFF2-40B4-BE49-F238E27FC236}">
                  <a16:creationId xmlns:a16="http://schemas.microsoft.com/office/drawing/2014/main" xmlns="" id="{580E6AED-E572-43F6-B8EC-BE4A55D47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/>
                <a:t>5</a:t>
              </a:r>
            </a:p>
          </p:txBody>
        </p:sp>
      </p:grpSp>
      <p:grpSp>
        <p:nvGrpSpPr>
          <p:cNvPr id="15371" name="Group 38">
            <a:extLst>
              <a:ext uri="{FF2B5EF4-FFF2-40B4-BE49-F238E27FC236}">
                <a16:creationId xmlns:a16="http://schemas.microsoft.com/office/drawing/2014/main" xmlns="" id="{E9310288-DF49-49B4-8CF8-429F9F15D4F7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214813"/>
            <a:ext cx="714375" cy="785812"/>
            <a:chOff x="5072066" y="1142984"/>
            <a:chExt cx="714380" cy="78581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xmlns="" id="{8DE4BA36-EB9D-435C-AA26-70335BFFE372}"/>
                </a:ext>
              </a:extLst>
            </p:cNvPr>
            <p:cNvSpPr/>
            <p:nvPr/>
          </p:nvSpPr>
          <p:spPr bwMode="auto">
            <a:xfrm>
              <a:off x="5072066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5402" name="Straight Connector 40">
              <a:extLst>
                <a:ext uri="{FF2B5EF4-FFF2-40B4-BE49-F238E27FC236}">
                  <a16:creationId xmlns:a16="http://schemas.microsoft.com/office/drawing/2014/main" xmlns="" id="{A4BCD332-C654-4530-8B40-5861A02D4398}"/>
                </a:ext>
              </a:extLst>
            </p:cNvPr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5072066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3" name="TextBox 41">
              <a:extLst>
                <a:ext uri="{FF2B5EF4-FFF2-40B4-BE49-F238E27FC236}">
                  <a16:creationId xmlns:a16="http://schemas.microsoft.com/office/drawing/2014/main" xmlns="" id="{50FFDFC5-846B-4321-B5F7-9CF8332C2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4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5372" name="Group 42">
            <a:extLst>
              <a:ext uri="{FF2B5EF4-FFF2-40B4-BE49-F238E27FC236}">
                <a16:creationId xmlns:a16="http://schemas.microsoft.com/office/drawing/2014/main" xmlns="" id="{BA0F49C5-B88E-4103-A39C-28DB118ECD3F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214813"/>
            <a:ext cx="714375" cy="785812"/>
            <a:chOff x="3786182" y="1142984"/>
            <a:chExt cx="714380" cy="78581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xmlns="" id="{CFE19B79-080A-4B5F-858D-2FF653C77859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399" name="Straight Connector 44">
              <a:extLst>
                <a:ext uri="{FF2B5EF4-FFF2-40B4-BE49-F238E27FC236}">
                  <a16:creationId xmlns:a16="http://schemas.microsoft.com/office/drawing/2014/main" xmlns="" id="{EB2F4863-BF80-4C68-9B66-373499B0EE2A}"/>
                </a:ext>
              </a:extLst>
            </p:cNvPr>
            <p:cNvCxnSpPr>
              <a:cxnSpLocks noChangeShapeType="1"/>
              <a:stCxn id="44" idx="1"/>
              <a:endCxn id="4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0" name="TextBox 45">
              <a:extLst>
                <a:ext uri="{FF2B5EF4-FFF2-40B4-BE49-F238E27FC236}">
                  <a16:creationId xmlns:a16="http://schemas.microsoft.com/office/drawing/2014/main" xmlns="" id="{B45F0DC2-05F7-4671-9998-68BFAE970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5373" name="Group 46">
            <a:extLst>
              <a:ext uri="{FF2B5EF4-FFF2-40B4-BE49-F238E27FC236}">
                <a16:creationId xmlns:a16="http://schemas.microsoft.com/office/drawing/2014/main" xmlns="" id="{60C7559F-D2B9-4E3F-B773-3E6A7C30103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286375"/>
            <a:ext cx="714375" cy="785813"/>
            <a:chOff x="3786182" y="1142984"/>
            <a:chExt cx="714380" cy="78581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xmlns="" id="{E2B62FC4-5EB0-43BE-A4BA-A955D9E9A067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15396" name="Straight Connector 48">
              <a:extLst>
                <a:ext uri="{FF2B5EF4-FFF2-40B4-BE49-F238E27FC236}">
                  <a16:creationId xmlns:a16="http://schemas.microsoft.com/office/drawing/2014/main" xmlns="" id="{8B71737A-8E44-4BFB-BB09-83F41DFE5D32}"/>
                </a:ext>
              </a:extLst>
            </p:cNvPr>
            <p:cNvCxnSpPr>
              <a:cxnSpLocks noChangeShapeType="1"/>
              <a:stCxn id="48" idx="1"/>
              <a:endCxn id="4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7" name="TextBox 49">
              <a:extLst>
                <a:ext uri="{FF2B5EF4-FFF2-40B4-BE49-F238E27FC236}">
                  <a16:creationId xmlns:a16="http://schemas.microsoft.com/office/drawing/2014/main" xmlns="" id="{5BCAA668-B2D3-4B75-934C-A2D15C241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5374" name="Group 50">
            <a:extLst>
              <a:ext uri="{FF2B5EF4-FFF2-40B4-BE49-F238E27FC236}">
                <a16:creationId xmlns:a16="http://schemas.microsoft.com/office/drawing/2014/main" xmlns="" id="{7892DBF4-418B-4160-8179-7F4D508B6DF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286375"/>
            <a:ext cx="714375" cy="785813"/>
            <a:chOff x="3786182" y="1142984"/>
            <a:chExt cx="714380" cy="785818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xmlns="" id="{19AF1BBF-D1BB-4D65-A330-18551E1439BC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5393" name="Straight Connector 52">
              <a:extLst>
                <a:ext uri="{FF2B5EF4-FFF2-40B4-BE49-F238E27FC236}">
                  <a16:creationId xmlns:a16="http://schemas.microsoft.com/office/drawing/2014/main" xmlns="" id="{93899FEE-A9FA-427E-BFD8-55CAA3A0BD09}"/>
                </a:ext>
              </a:extLst>
            </p:cNvPr>
            <p:cNvCxnSpPr>
              <a:cxnSpLocks noChangeShapeType="1"/>
              <a:stCxn id="52" idx="1"/>
              <a:endCxn id="5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4" name="TextBox 53">
              <a:extLst>
                <a:ext uri="{FF2B5EF4-FFF2-40B4-BE49-F238E27FC236}">
                  <a16:creationId xmlns:a16="http://schemas.microsoft.com/office/drawing/2014/main" xmlns="" id="{15B7CD20-5C50-42E0-BFFA-637BF01A8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5375" name="Group 55">
            <a:extLst>
              <a:ext uri="{FF2B5EF4-FFF2-40B4-BE49-F238E27FC236}">
                <a16:creationId xmlns:a16="http://schemas.microsoft.com/office/drawing/2014/main" xmlns="" id="{F04F723B-71E4-4822-9466-69EEAE364F17}"/>
              </a:ext>
            </a:extLst>
          </p:cNvPr>
          <p:cNvGrpSpPr>
            <a:grpSpLocks/>
          </p:cNvGrpSpPr>
          <p:nvPr/>
        </p:nvGrpSpPr>
        <p:grpSpPr bwMode="auto">
          <a:xfrm>
            <a:off x="7643813" y="3071813"/>
            <a:ext cx="714375" cy="785812"/>
            <a:chOff x="3786182" y="1142984"/>
            <a:chExt cx="714380" cy="78581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xmlns="" id="{5B19DF0A-1E9B-45B1-A8B4-BC71F5ADE5B0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15390" name="Straight Connector 57">
              <a:extLst>
                <a:ext uri="{FF2B5EF4-FFF2-40B4-BE49-F238E27FC236}">
                  <a16:creationId xmlns:a16="http://schemas.microsoft.com/office/drawing/2014/main" xmlns="" id="{FF302750-2C40-49B7-9520-FFFE9F13428A}"/>
                </a:ext>
              </a:extLst>
            </p:cNvPr>
            <p:cNvCxnSpPr>
              <a:cxnSpLocks noChangeShapeType="1"/>
              <a:stCxn id="57" idx="1"/>
              <a:endCxn id="57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1" name="TextBox 58">
              <a:extLst>
                <a:ext uri="{FF2B5EF4-FFF2-40B4-BE49-F238E27FC236}">
                  <a16:creationId xmlns:a16="http://schemas.microsoft.com/office/drawing/2014/main" xmlns="" id="{6ABE1443-13E7-4118-AA69-BB7767F44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5376" name="TextBox 59">
            <a:extLst>
              <a:ext uri="{FF2B5EF4-FFF2-40B4-BE49-F238E27FC236}">
                <a16:creationId xmlns:a16="http://schemas.microsoft.com/office/drawing/2014/main" xmlns="" id="{E0E60E84-A6A4-4824-89EB-B6351E49F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928688"/>
            <a:ext cx="542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i=6</a:t>
            </a:r>
          </a:p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r=8</a:t>
            </a:r>
          </a:p>
        </p:txBody>
      </p:sp>
      <p:cxnSp>
        <p:nvCxnSpPr>
          <p:cNvPr id="15377" name="Straight Connector 58">
            <a:extLst>
              <a:ext uri="{FF2B5EF4-FFF2-40B4-BE49-F238E27FC236}">
                <a16:creationId xmlns:a16="http://schemas.microsoft.com/office/drawing/2014/main" xmlns="" id="{50306A8E-1B25-44EC-878C-723D29E59BF5}"/>
              </a:ext>
            </a:extLst>
          </p:cNvPr>
          <p:cNvCxnSpPr>
            <a:cxnSpLocks noChangeShapeType="1"/>
            <a:stCxn id="9" idx="3"/>
            <a:endCxn id="24" idx="1"/>
          </p:cNvCxnSpPr>
          <p:nvPr/>
        </p:nvCxnSpPr>
        <p:spPr bwMode="auto">
          <a:xfrm>
            <a:off x="4643438" y="1393825"/>
            <a:ext cx="1928812" cy="928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Straight Connector 60">
            <a:extLst>
              <a:ext uri="{FF2B5EF4-FFF2-40B4-BE49-F238E27FC236}">
                <a16:creationId xmlns:a16="http://schemas.microsoft.com/office/drawing/2014/main" xmlns="" id="{6C682350-46BE-4422-B3C8-1292A1A2FB62}"/>
              </a:ext>
            </a:extLst>
          </p:cNvPr>
          <p:cNvCxnSpPr>
            <a:cxnSpLocks noChangeShapeType="1"/>
            <a:stCxn id="57" idx="0"/>
            <a:endCxn id="24" idx="3"/>
          </p:cNvCxnSpPr>
          <p:nvPr/>
        </p:nvCxnSpPr>
        <p:spPr bwMode="auto">
          <a:xfrm rot="16200000" flipV="1">
            <a:off x="7269163" y="2339975"/>
            <a:ext cx="749300" cy="714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Straight Arrow Connector 66">
            <a:extLst>
              <a:ext uri="{FF2B5EF4-FFF2-40B4-BE49-F238E27FC236}">
                <a16:creationId xmlns:a16="http://schemas.microsoft.com/office/drawing/2014/main" xmlns="" id="{B4925B2A-E940-4829-B569-1E3525B42B3A}"/>
              </a:ext>
            </a:extLst>
          </p:cNvPr>
          <p:cNvCxnSpPr>
            <a:cxnSpLocks noChangeShapeType="1"/>
            <a:stCxn id="9" idx="1"/>
            <a:endCxn id="28" idx="0"/>
          </p:cNvCxnSpPr>
          <p:nvPr/>
        </p:nvCxnSpPr>
        <p:spPr bwMode="auto">
          <a:xfrm rot="10800000" flipV="1">
            <a:off x="1857375" y="1392238"/>
            <a:ext cx="2071688" cy="5365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Straight Connector 70">
            <a:extLst>
              <a:ext uri="{FF2B5EF4-FFF2-40B4-BE49-F238E27FC236}">
                <a16:creationId xmlns:a16="http://schemas.microsoft.com/office/drawing/2014/main" xmlns="" id="{0AC76C0C-C4E1-4CA2-8A73-1EC88C2CEE4C}"/>
              </a:ext>
            </a:extLst>
          </p:cNvPr>
          <p:cNvCxnSpPr>
            <a:cxnSpLocks noChangeShapeType="1"/>
            <a:stCxn id="32" idx="0"/>
            <a:endCxn id="11314" idx="2"/>
          </p:cNvCxnSpPr>
          <p:nvPr/>
        </p:nvCxnSpPr>
        <p:spPr bwMode="auto">
          <a:xfrm rot="5400000" flipH="1" flipV="1">
            <a:off x="1141412" y="2284413"/>
            <a:ext cx="288925" cy="1143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Straight Connector 72">
            <a:extLst>
              <a:ext uri="{FF2B5EF4-FFF2-40B4-BE49-F238E27FC236}">
                <a16:creationId xmlns:a16="http://schemas.microsoft.com/office/drawing/2014/main" xmlns="" id="{CB5CAFA8-ED3A-4EC2-AB90-663BD4B19DE3}"/>
              </a:ext>
            </a:extLst>
          </p:cNvPr>
          <p:cNvCxnSpPr>
            <a:cxnSpLocks noChangeShapeType="1"/>
            <a:stCxn id="40" idx="0"/>
            <a:endCxn id="15406" idx="2"/>
          </p:cNvCxnSpPr>
          <p:nvPr/>
        </p:nvCxnSpPr>
        <p:spPr bwMode="auto">
          <a:xfrm rot="5400000" flipH="1" flipV="1">
            <a:off x="2195513" y="3587750"/>
            <a:ext cx="431800" cy="822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Straight Connector 76">
            <a:extLst>
              <a:ext uri="{FF2B5EF4-FFF2-40B4-BE49-F238E27FC236}">
                <a16:creationId xmlns:a16="http://schemas.microsoft.com/office/drawing/2014/main" xmlns="" id="{0AFF253B-06BF-48DE-A2B3-4F470E54C456}"/>
              </a:ext>
            </a:extLst>
          </p:cNvPr>
          <p:cNvCxnSpPr>
            <a:cxnSpLocks noChangeShapeType="1"/>
            <a:stCxn id="52" idx="0"/>
            <a:endCxn id="15400" idx="2"/>
          </p:cNvCxnSpPr>
          <p:nvPr/>
        </p:nvCxnSpPr>
        <p:spPr bwMode="auto">
          <a:xfrm rot="5400000" flipH="1" flipV="1">
            <a:off x="3034506" y="4606132"/>
            <a:ext cx="288925" cy="1071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Straight Connector 78">
            <a:extLst>
              <a:ext uri="{FF2B5EF4-FFF2-40B4-BE49-F238E27FC236}">
                <a16:creationId xmlns:a16="http://schemas.microsoft.com/office/drawing/2014/main" xmlns="" id="{2DCF9B2C-A587-4CD6-B9B1-A73C1FADA151}"/>
              </a:ext>
            </a:extLst>
          </p:cNvPr>
          <p:cNvCxnSpPr>
            <a:cxnSpLocks noChangeShapeType="1"/>
            <a:stCxn id="48" idx="0"/>
            <a:endCxn id="15400" idx="2"/>
          </p:cNvCxnSpPr>
          <p:nvPr/>
        </p:nvCxnSpPr>
        <p:spPr bwMode="auto">
          <a:xfrm rot="16200000" flipV="1">
            <a:off x="4177506" y="4534694"/>
            <a:ext cx="288925" cy="1214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Straight Arrow Connector 61">
            <a:extLst>
              <a:ext uri="{FF2B5EF4-FFF2-40B4-BE49-F238E27FC236}">
                <a16:creationId xmlns:a16="http://schemas.microsoft.com/office/drawing/2014/main" xmlns="" id="{D3D56AA2-0787-4DAB-A465-183C66117E9B}"/>
              </a:ext>
            </a:extLst>
          </p:cNvPr>
          <p:cNvCxnSpPr>
            <a:cxnSpLocks noChangeShapeType="1"/>
            <a:stCxn id="11314" idx="2"/>
            <a:endCxn id="36" idx="0"/>
          </p:cNvCxnSpPr>
          <p:nvPr/>
        </p:nvCxnSpPr>
        <p:spPr bwMode="auto">
          <a:xfrm rot="16200000" flipH="1">
            <a:off x="2212975" y="2355850"/>
            <a:ext cx="288925" cy="10001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5" name="TextBox 55">
            <a:extLst>
              <a:ext uri="{FF2B5EF4-FFF2-40B4-BE49-F238E27FC236}">
                <a16:creationId xmlns:a16="http://schemas.microsoft.com/office/drawing/2014/main" xmlns="" id="{CF1CD5DA-5373-42F4-BB0A-D0028F7ED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000250"/>
            <a:ext cx="541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i=6</a:t>
            </a:r>
          </a:p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r=2</a:t>
            </a:r>
          </a:p>
        </p:txBody>
      </p:sp>
      <p:sp>
        <p:nvSpPr>
          <p:cNvPr id="15386" name="TextBox 59">
            <a:extLst>
              <a:ext uri="{FF2B5EF4-FFF2-40B4-BE49-F238E27FC236}">
                <a16:creationId xmlns:a16="http://schemas.microsoft.com/office/drawing/2014/main" xmlns="" id="{3F90030A-1C2B-4CB8-8DC2-29CBCEC89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071813"/>
            <a:ext cx="541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i=4</a:t>
            </a:r>
          </a:p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r=2</a:t>
            </a:r>
          </a:p>
        </p:txBody>
      </p:sp>
      <p:sp>
        <p:nvSpPr>
          <p:cNvPr id="15387" name="TextBox 61">
            <a:extLst>
              <a:ext uri="{FF2B5EF4-FFF2-40B4-BE49-F238E27FC236}">
                <a16:creationId xmlns:a16="http://schemas.microsoft.com/office/drawing/2014/main" xmlns="" id="{619DD81F-B2BF-49AE-8937-2E109A2D1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857500"/>
            <a:ext cx="10477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tr-TR" altLang="en-US">
                <a:solidFill>
                  <a:schemeClr val="tx1"/>
                </a:solidFill>
              </a:rPr>
              <a:t>r &lt; i </a:t>
            </a:r>
          </a:p>
          <a:p>
            <a:pPr algn="ctr" eaLnBrk="1" hangingPunct="1"/>
            <a:r>
              <a:rPr lang="tr-TR" altLang="en-US">
                <a:solidFill>
                  <a:schemeClr val="tx1"/>
                </a:solidFill>
              </a:rPr>
              <a:t>Go Right</a:t>
            </a:r>
          </a:p>
        </p:txBody>
      </p:sp>
      <p:cxnSp>
        <p:nvCxnSpPr>
          <p:cNvPr id="15388" name="Straight Arrow Connector 65">
            <a:extLst>
              <a:ext uri="{FF2B5EF4-FFF2-40B4-BE49-F238E27FC236}">
                <a16:creationId xmlns:a16="http://schemas.microsoft.com/office/drawing/2014/main" xmlns="" id="{BDD192F7-A464-43FE-A349-8E636DCA4FEE}"/>
              </a:ext>
            </a:extLst>
          </p:cNvPr>
          <p:cNvCxnSpPr>
            <a:cxnSpLocks noChangeShapeType="1"/>
            <a:stCxn id="15406" idx="2"/>
            <a:endCxn id="44" idx="0"/>
          </p:cNvCxnSpPr>
          <p:nvPr/>
        </p:nvCxnSpPr>
        <p:spPr bwMode="auto">
          <a:xfrm rot="16200000" flipH="1">
            <a:off x="3052763" y="3552825"/>
            <a:ext cx="431800" cy="892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26781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xmlns="" id="{3A7AEADA-995E-4269-82EA-0328A53DE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OS-SELECT Example</a:t>
            </a:r>
            <a:endParaRPr lang="en-GB" altLang="en-US" sz="3600">
              <a:solidFill>
                <a:srgbClr val="3333CC"/>
              </a:solidFill>
            </a:endParaRPr>
          </a:p>
        </p:txBody>
      </p:sp>
      <p:grpSp>
        <p:nvGrpSpPr>
          <p:cNvPr id="16390" name="Group 21">
            <a:extLst>
              <a:ext uri="{FF2B5EF4-FFF2-40B4-BE49-F238E27FC236}">
                <a16:creationId xmlns:a16="http://schemas.microsoft.com/office/drawing/2014/main" xmlns="" id="{93CB3815-F21C-4771-BEAF-5B60B6E1B232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1000125"/>
            <a:ext cx="714375" cy="785813"/>
            <a:chOff x="3786182" y="1142984"/>
            <a:chExt cx="714380" cy="78581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9B4B039F-B291-4DDD-8AD6-0B3591610C21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M</a:t>
              </a:r>
            </a:p>
          </p:txBody>
        </p:sp>
        <p:cxnSp>
          <p:nvCxnSpPr>
            <p:cNvPr id="16442" name="Straight Connector 10">
              <a:extLst>
                <a:ext uri="{FF2B5EF4-FFF2-40B4-BE49-F238E27FC236}">
                  <a16:creationId xmlns:a16="http://schemas.microsoft.com/office/drawing/2014/main" xmlns="" id="{F532C370-16CD-4716-AFA7-E218056B3D64}"/>
                </a:ext>
              </a:extLst>
            </p:cNvPr>
            <p:cNvCxnSpPr>
              <a:cxnSpLocks noChangeShapeType="1"/>
              <a:stCxn id="9" idx="1"/>
              <a:endCxn id="9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20" name="TextBox 18">
              <a:extLst>
                <a:ext uri="{FF2B5EF4-FFF2-40B4-BE49-F238E27FC236}">
                  <a16:creationId xmlns:a16="http://schemas.microsoft.com/office/drawing/2014/main" xmlns="" id="{7316FF0B-6D3E-4909-8E6B-E378983F4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19" y="1500174"/>
              <a:ext cx="492128" cy="42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10</a:t>
              </a:r>
            </a:p>
          </p:txBody>
        </p:sp>
      </p:grpSp>
      <p:grpSp>
        <p:nvGrpSpPr>
          <p:cNvPr id="16391" name="Group 22">
            <a:extLst>
              <a:ext uri="{FF2B5EF4-FFF2-40B4-BE49-F238E27FC236}">
                <a16:creationId xmlns:a16="http://schemas.microsoft.com/office/drawing/2014/main" xmlns="" id="{8E23E88E-A1C7-458D-AD5B-67C5AF2170A7}"/>
              </a:ext>
            </a:extLst>
          </p:cNvPr>
          <p:cNvGrpSpPr>
            <a:grpSpLocks/>
          </p:cNvGrpSpPr>
          <p:nvPr/>
        </p:nvGrpSpPr>
        <p:grpSpPr bwMode="auto">
          <a:xfrm>
            <a:off x="6572250" y="1928813"/>
            <a:ext cx="714375" cy="785812"/>
            <a:chOff x="3786182" y="1142984"/>
            <a:chExt cx="714380" cy="78581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xmlns="" id="{179E76B5-C840-4136-A058-766FC2785120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16439" name="Straight Connector 24">
              <a:extLst>
                <a:ext uri="{FF2B5EF4-FFF2-40B4-BE49-F238E27FC236}">
                  <a16:creationId xmlns:a16="http://schemas.microsoft.com/office/drawing/2014/main" xmlns="" id="{FE9F295A-BA80-45C1-BB16-49F7F467FE8C}"/>
                </a:ext>
              </a:extLst>
            </p:cNvPr>
            <p:cNvCxnSpPr>
              <a:cxnSpLocks noChangeShapeType="1"/>
              <a:stCxn id="24" idx="1"/>
              <a:endCxn id="2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40" name="TextBox 25">
              <a:extLst>
                <a:ext uri="{FF2B5EF4-FFF2-40B4-BE49-F238E27FC236}">
                  <a16:creationId xmlns:a16="http://schemas.microsoft.com/office/drawing/2014/main" xmlns="" id="{09E4C72C-4455-4FF9-A246-3F3054AFB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6392" name="Group 26">
            <a:extLst>
              <a:ext uri="{FF2B5EF4-FFF2-40B4-BE49-F238E27FC236}">
                <a16:creationId xmlns:a16="http://schemas.microsoft.com/office/drawing/2014/main" xmlns="" id="{E510C613-ABA1-4239-B235-636930F2CE83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1928813"/>
            <a:ext cx="714375" cy="785812"/>
            <a:chOff x="3786182" y="1142984"/>
            <a:chExt cx="714380" cy="78581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xmlns="" id="{ECA4AE72-D4E6-4107-B606-F201F255CF52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</a:p>
          </p:txBody>
        </p:sp>
        <p:cxnSp>
          <p:nvCxnSpPr>
            <p:cNvPr id="16436" name="Straight Connector 28">
              <a:extLst>
                <a:ext uri="{FF2B5EF4-FFF2-40B4-BE49-F238E27FC236}">
                  <a16:creationId xmlns:a16="http://schemas.microsoft.com/office/drawing/2014/main" xmlns="" id="{BE26FAB5-A8D2-4E0F-ADD3-785B644AE886}"/>
                </a:ext>
              </a:extLst>
            </p:cNvPr>
            <p:cNvCxnSpPr>
              <a:cxnSpLocks noChangeShapeType="1"/>
              <a:stCxn id="28" idx="1"/>
              <a:endCxn id="2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4" name="TextBox 29">
              <a:extLst>
                <a:ext uri="{FF2B5EF4-FFF2-40B4-BE49-F238E27FC236}">
                  <a16:creationId xmlns:a16="http://schemas.microsoft.com/office/drawing/2014/main" xmlns="" id="{3F5B4AA9-1006-45A8-BD8C-43E2C23CA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19" y="1500174"/>
              <a:ext cx="571504" cy="42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16393" name="Group 30">
            <a:extLst>
              <a:ext uri="{FF2B5EF4-FFF2-40B4-BE49-F238E27FC236}">
                <a16:creationId xmlns:a16="http://schemas.microsoft.com/office/drawing/2014/main" xmlns="" id="{4E23FE37-5ABD-4D48-95D0-AD4554CD1FDA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000375"/>
            <a:ext cx="714375" cy="785813"/>
            <a:chOff x="3786182" y="1142984"/>
            <a:chExt cx="714380" cy="78581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xmlns="" id="{CCA6DFDD-C990-4A31-9ADF-DD8BC306B134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433" name="Straight Connector 32">
              <a:extLst>
                <a:ext uri="{FF2B5EF4-FFF2-40B4-BE49-F238E27FC236}">
                  <a16:creationId xmlns:a16="http://schemas.microsoft.com/office/drawing/2014/main" xmlns="" id="{668EE876-BD24-477A-8A6A-6C07F67E022E}"/>
                </a:ext>
              </a:extLst>
            </p:cNvPr>
            <p:cNvCxnSpPr>
              <a:cxnSpLocks noChangeShapeType="1"/>
              <a:stCxn id="32" idx="1"/>
              <a:endCxn id="3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34" name="TextBox 33">
              <a:extLst>
                <a:ext uri="{FF2B5EF4-FFF2-40B4-BE49-F238E27FC236}">
                  <a16:creationId xmlns:a16="http://schemas.microsoft.com/office/drawing/2014/main" xmlns="" id="{14D78BE1-4FA9-4E54-9615-269AACF43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6394" name="Group 34">
            <a:extLst>
              <a:ext uri="{FF2B5EF4-FFF2-40B4-BE49-F238E27FC236}">
                <a16:creationId xmlns:a16="http://schemas.microsoft.com/office/drawing/2014/main" xmlns="" id="{BFDEB378-C7E1-4228-97EE-AFD089C408D9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3000375"/>
            <a:ext cx="714375" cy="785813"/>
            <a:chOff x="3786182" y="1142984"/>
            <a:chExt cx="714380" cy="78581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xmlns="" id="{14AA99D0-C06C-4BB1-9FC4-07B378335915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F</a:t>
              </a:r>
            </a:p>
          </p:txBody>
        </p:sp>
        <p:cxnSp>
          <p:nvCxnSpPr>
            <p:cNvPr id="16430" name="Straight Connector 36">
              <a:extLst>
                <a:ext uri="{FF2B5EF4-FFF2-40B4-BE49-F238E27FC236}">
                  <a16:creationId xmlns:a16="http://schemas.microsoft.com/office/drawing/2014/main" xmlns="" id="{D04108E2-4F47-4A10-94B9-8F233DDA3426}"/>
                </a:ext>
              </a:extLst>
            </p:cNvPr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8" name="TextBox 37">
              <a:extLst>
                <a:ext uri="{FF2B5EF4-FFF2-40B4-BE49-F238E27FC236}">
                  <a16:creationId xmlns:a16="http://schemas.microsoft.com/office/drawing/2014/main" xmlns="" id="{27C4A827-8032-4BE8-9AA0-60FE7A545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19" y="1500174"/>
              <a:ext cx="500067" cy="42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16395" name="Group 38">
            <a:extLst>
              <a:ext uri="{FF2B5EF4-FFF2-40B4-BE49-F238E27FC236}">
                <a16:creationId xmlns:a16="http://schemas.microsoft.com/office/drawing/2014/main" xmlns="" id="{35E85C71-FB3C-4D61-B9A5-C90336D5CBEB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214813"/>
            <a:ext cx="714375" cy="785812"/>
            <a:chOff x="5072066" y="1142984"/>
            <a:chExt cx="714380" cy="78581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xmlns="" id="{99F502E3-A67C-4113-BE7D-84605F359859}"/>
                </a:ext>
              </a:extLst>
            </p:cNvPr>
            <p:cNvSpPr/>
            <p:nvPr/>
          </p:nvSpPr>
          <p:spPr bwMode="auto">
            <a:xfrm>
              <a:off x="5072066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427" name="Straight Connector 40">
              <a:extLst>
                <a:ext uri="{FF2B5EF4-FFF2-40B4-BE49-F238E27FC236}">
                  <a16:creationId xmlns:a16="http://schemas.microsoft.com/office/drawing/2014/main" xmlns="" id="{8CDFC8DC-C4E0-4768-9943-80CB2955BCB0}"/>
                </a:ext>
              </a:extLst>
            </p:cNvPr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5072066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28" name="TextBox 41">
              <a:extLst>
                <a:ext uri="{FF2B5EF4-FFF2-40B4-BE49-F238E27FC236}">
                  <a16:creationId xmlns:a16="http://schemas.microsoft.com/office/drawing/2014/main" xmlns="" id="{189CA627-74ED-45AF-B3F8-A2C33FE09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4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6396" name="Group 42">
            <a:extLst>
              <a:ext uri="{FF2B5EF4-FFF2-40B4-BE49-F238E27FC236}">
                <a16:creationId xmlns:a16="http://schemas.microsoft.com/office/drawing/2014/main" xmlns="" id="{BB74E9A5-6289-48E4-9EE1-07A2EEAAC314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214813"/>
            <a:ext cx="714375" cy="785812"/>
            <a:chOff x="3786182" y="1142984"/>
            <a:chExt cx="714380" cy="78581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xmlns="" id="{2AFC165F-658F-4CB2-A474-CD59496A444E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/>
                <a:t>H</a:t>
              </a:r>
            </a:p>
          </p:txBody>
        </p:sp>
        <p:cxnSp>
          <p:nvCxnSpPr>
            <p:cNvPr id="16424" name="Straight Connector 44">
              <a:extLst>
                <a:ext uri="{FF2B5EF4-FFF2-40B4-BE49-F238E27FC236}">
                  <a16:creationId xmlns:a16="http://schemas.microsoft.com/office/drawing/2014/main" xmlns="" id="{BDEC184B-3602-46AB-B0E5-D007C78F1CF8}"/>
                </a:ext>
              </a:extLst>
            </p:cNvPr>
            <p:cNvCxnSpPr>
              <a:cxnSpLocks noChangeShapeType="1"/>
              <a:stCxn id="44" idx="1"/>
              <a:endCxn id="4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25" name="TextBox 45">
              <a:extLst>
                <a:ext uri="{FF2B5EF4-FFF2-40B4-BE49-F238E27FC236}">
                  <a16:creationId xmlns:a16="http://schemas.microsoft.com/office/drawing/2014/main" xmlns="" id="{41306622-0828-4A39-A1BB-B7A545000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/>
                <a:t>3</a:t>
              </a:r>
            </a:p>
          </p:txBody>
        </p:sp>
      </p:grpSp>
      <p:grpSp>
        <p:nvGrpSpPr>
          <p:cNvPr id="16397" name="Group 46">
            <a:extLst>
              <a:ext uri="{FF2B5EF4-FFF2-40B4-BE49-F238E27FC236}">
                <a16:creationId xmlns:a16="http://schemas.microsoft.com/office/drawing/2014/main" xmlns="" id="{2506A147-B1ED-4D07-8977-AFC2FBB7588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286375"/>
            <a:ext cx="714375" cy="785813"/>
            <a:chOff x="3786182" y="1142984"/>
            <a:chExt cx="714380" cy="78581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xmlns="" id="{83F5CB4F-5FE3-49E0-9650-E99E93F9DAC1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16421" name="Straight Connector 48">
              <a:extLst>
                <a:ext uri="{FF2B5EF4-FFF2-40B4-BE49-F238E27FC236}">
                  <a16:creationId xmlns:a16="http://schemas.microsoft.com/office/drawing/2014/main" xmlns="" id="{49203D77-8103-444D-B5E6-618A35D37BF1}"/>
                </a:ext>
              </a:extLst>
            </p:cNvPr>
            <p:cNvCxnSpPr>
              <a:cxnSpLocks noChangeShapeType="1"/>
              <a:stCxn id="48" idx="1"/>
              <a:endCxn id="4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22" name="TextBox 49">
              <a:extLst>
                <a:ext uri="{FF2B5EF4-FFF2-40B4-BE49-F238E27FC236}">
                  <a16:creationId xmlns:a16="http://schemas.microsoft.com/office/drawing/2014/main" xmlns="" id="{F7C58A1F-E8DA-47C1-8266-9A1922F9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6398" name="Group 50">
            <a:extLst>
              <a:ext uri="{FF2B5EF4-FFF2-40B4-BE49-F238E27FC236}">
                <a16:creationId xmlns:a16="http://schemas.microsoft.com/office/drawing/2014/main" xmlns="" id="{69F9E521-B5F7-466D-BCD9-01D5A67E818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286375"/>
            <a:ext cx="714375" cy="785813"/>
            <a:chOff x="3786182" y="1142984"/>
            <a:chExt cx="714380" cy="785818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xmlns="" id="{6974E148-05C6-40DA-860D-41F3EF6F02D8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6418" name="Straight Connector 52">
              <a:extLst>
                <a:ext uri="{FF2B5EF4-FFF2-40B4-BE49-F238E27FC236}">
                  <a16:creationId xmlns:a16="http://schemas.microsoft.com/office/drawing/2014/main" xmlns="" id="{55590D0D-5B71-40A5-A547-3B1996347438}"/>
                </a:ext>
              </a:extLst>
            </p:cNvPr>
            <p:cNvCxnSpPr>
              <a:cxnSpLocks noChangeShapeType="1"/>
              <a:stCxn id="52" idx="1"/>
              <a:endCxn id="5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9" name="TextBox 53">
              <a:extLst>
                <a:ext uri="{FF2B5EF4-FFF2-40B4-BE49-F238E27FC236}">
                  <a16:creationId xmlns:a16="http://schemas.microsoft.com/office/drawing/2014/main" xmlns="" id="{9F875F8D-4A68-4135-B72B-3AA92779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6399" name="Group 55">
            <a:extLst>
              <a:ext uri="{FF2B5EF4-FFF2-40B4-BE49-F238E27FC236}">
                <a16:creationId xmlns:a16="http://schemas.microsoft.com/office/drawing/2014/main" xmlns="" id="{4E6A7AB6-2ADE-466D-9FCB-8C8A0426A0E3}"/>
              </a:ext>
            </a:extLst>
          </p:cNvPr>
          <p:cNvGrpSpPr>
            <a:grpSpLocks/>
          </p:cNvGrpSpPr>
          <p:nvPr/>
        </p:nvGrpSpPr>
        <p:grpSpPr bwMode="auto">
          <a:xfrm>
            <a:off x="7643813" y="3071813"/>
            <a:ext cx="714375" cy="785812"/>
            <a:chOff x="3786182" y="1142984"/>
            <a:chExt cx="714380" cy="78581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xmlns="" id="{E4271E4E-AF7E-4921-BC38-5DDAAC925714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16415" name="Straight Connector 57">
              <a:extLst>
                <a:ext uri="{FF2B5EF4-FFF2-40B4-BE49-F238E27FC236}">
                  <a16:creationId xmlns:a16="http://schemas.microsoft.com/office/drawing/2014/main" xmlns="" id="{322224B0-DAE7-4469-A92E-687E8ACE0D20}"/>
                </a:ext>
              </a:extLst>
            </p:cNvPr>
            <p:cNvCxnSpPr>
              <a:cxnSpLocks noChangeShapeType="1"/>
              <a:stCxn id="57" idx="1"/>
              <a:endCxn id="57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6" name="TextBox 58">
              <a:extLst>
                <a:ext uri="{FF2B5EF4-FFF2-40B4-BE49-F238E27FC236}">
                  <a16:creationId xmlns:a16="http://schemas.microsoft.com/office/drawing/2014/main" xmlns="" id="{BB5576BC-31B2-4086-A8BA-7AA949E3D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6400" name="TextBox 59">
            <a:extLst>
              <a:ext uri="{FF2B5EF4-FFF2-40B4-BE49-F238E27FC236}">
                <a16:creationId xmlns:a16="http://schemas.microsoft.com/office/drawing/2014/main" xmlns="" id="{2CCCD45D-526F-432D-A73D-DADDEC89D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928688"/>
            <a:ext cx="542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i=6</a:t>
            </a:r>
          </a:p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r=8</a:t>
            </a:r>
          </a:p>
        </p:txBody>
      </p:sp>
      <p:cxnSp>
        <p:nvCxnSpPr>
          <p:cNvPr id="16401" name="Straight Connector 58">
            <a:extLst>
              <a:ext uri="{FF2B5EF4-FFF2-40B4-BE49-F238E27FC236}">
                <a16:creationId xmlns:a16="http://schemas.microsoft.com/office/drawing/2014/main" xmlns="" id="{F0A147BE-64A0-4706-BF60-1988730503F6}"/>
              </a:ext>
            </a:extLst>
          </p:cNvPr>
          <p:cNvCxnSpPr>
            <a:cxnSpLocks noChangeShapeType="1"/>
            <a:stCxn id="9" idx="3"/>
            <a:endCxn id="24" idx="1"/>
          </p:cNvCxnSpPr>
          <p:nvPr/>
        </p:nvCxnSpPr>
        <p:spPr bwMode="auto">
          <a:xfrm>
            <a:off x="4643438" y="1393825"/>
            <a:ext cx="1928812" cy="928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Straight Connector 60">
            <a:extLst>
              <a:ext uri="{FF2B5EF4-FFF2-40B4-BE49-F238E27FC236}">
                <a16:creationId xmlns:a16="http://schemas.microsoft.com/office/drawing/2014/main" xmlns="" id="{A207A150-B4B6-41A3-BA14-F539B27775F3}"/>
              </a:ext>
            </a:extLst>
          </p:cNvPr>
          <p:cNvCxnSpPr>
            <a:cxnSpLocks noChangeShapeType="1"/>
            <a:stCxn id="57" idx="0"/>
            <a:endCxn id="24" idx="3"/>
          </p:cNvCxnSpPr>
          <p:nvPr/>
        </p:nvCxnSpPr>
        <p:spPr bwMode="auto">
          <a:xfrm rot="16200000" flipV="1">
            <a:off x="7269163" y="2339975"/>
            <a:ext cx="749300" cy="714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Straight Arrow Connector 66">
            <a:extLst>
              <a:ext uri="{FF2B5EF4-FFF2-40B4-BE49-F238E27FC236}">
                <a16:creationId xmlns:a16="http://schemas.microsoft.com/office/drawing/2014/main" xmlns="" id="{9D4D00CB-16AB-463D-A9F3-E1275B5A8F8F}"/>
              </a:ext>
            </a:extLst>
          </p:cNvPr>
          <p:cNvCxnSpPr>
            <a:cxnSpLocks noChangeShapeType="1"/>
            <a:stCxn id="9" idx="1"/>
            <a:endCxn id="28" idx="0"/>
          </p:cNvCxnSpPr>
          <p:nvPr/>
        </p:nvCxnSpPr>
        <p:spPr bwMode="auto">
          <a:xfrm rot="10800000" flipV="1">
            <a:off x="1857375" y="1392238"/>
            <a:ext cx="2071688" cy="5365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Straight Connector 70">
            <a:extLst>
              <a:ext uri="{FF2B5EF4-FFF2-40B4-BE49-F238E27FC236}">
                <a16:creationId xmlns:a16="http://schemas.microsoft.com/office/drawing/2014/main" xmlns="" id="{4E800417-1BF7-4317-A35E-332CA24040C3}"/>
              </a:ext>
            </a:extLst>
          </p:cNvPr>
          <p:cNvCxnSpPr>
            <a:cxnSpLocks noChangeShapeType="1"/>
            <a:stCxn id="32" idx="0"/>
            <a:endCxn id="11314" idx="2"/>
          </p:cNvCxnSpPr>
          <p:nvPr/>
        </p:nvCxnSpPr>
        <p:spPr bwMode="auto">
          <a:xfrm rot="5400000" flipH="1" flipV="1">
            <a:off x="1141412" y="2284413"/>
            <a:ext cx="288925" cy="1143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Straight Connector 72">
            <a:extLst>
              <a:ext uri="{FF2B5EF4-FFF2-40B4-BE49-F238E27FC236}">
                <a16:creationId xmlns:a16="http://schemas.microsoft.com/office/drawing/2014/main" xmlns="" id="{20AA076A-0E38-4866-BB5A-F4DDF7B1F964}"/>
              </a:ext>
            </a:extLst>
          </p:cNvPr>
          <p:cNvCxnSpPr>
            <a:cxnSpLocks noChangeShapeType="1"/>
            <a:stCxn id="40" idx="0"/>
            <a:endCxn id="11308" idx="2"/>
          </p:cNvCxnSpPr>
          <p:nvPr/>
        </p:nvCxnSpPr>
        <p:spPr bwMode="auto">
          <a:xfrm rot="5400000" flipH="1" flipV="1">
            <a:off x="2195513" y="3587750"/>
            <a:ext cx="431800" cy="822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Straight Connector 76">
            <a:extLst>
              <a:ext uri="{FF2B5EF4-FFF2-40B4-BE49-F238E27FC236}">
                <a16:creationId xmlns:a16="http://schemas.microsoft.com/office/drawing/2014/main" xmlns="" id="{8EC0C0ED-D4D1-433F-A05A-80EA8AD1ADAB}"/>
              </a:ext>
            </a:extLst>
          </p:cNvPr>
          <p:cNvCxnSpPr>
            <a:cxnSpLocks noChangeShapeType="1"/>
            <a:stCxn id="52" idx="0"/>
            <a:endCxn id="16425" idx="2"/>
          </p:cNvCxnSpPr>
          <p:nvPr/>
        </p:nvCxnSpPr>
        <p:spPr bwMode="auto">
          <a:xfrm rot="5400000" flipH="1" flipV="1">
            <a:off x="3034506" y="4606132"/>
            <a:ext cx="288925" cy="1071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Straight Connector 78">
            <a:extLst>
              <a:ext uri="{FF2B5EF4-FFF2-40B4-BE49-F238E27FC236}">
                <a16:creationId xmlns:a16="http://schemas.microsoft.com/office/drawing/2014/main" xmlns="" id="{5AC2C4BA-AE8B-4C58-93C3-D1E50A9D4CC2}"/>
              </a:ext>
            </a:extLst>
          </p:cNvPr>
          <p:cNvCxnSpPr>
            <a:cxnSpLocks noChangeShapeType="1"/>
            <a:stCxn id="48" idx="0"/>
            <a:endCxn id="16425" idx="2"/>
          </p:cNvCxnSpPr>
          <p:nvPr/>
        </p:nvCxnSpPr>
        <p:spPr bwMode="auto">
          <a:xfrm rot="16200000" flipV="1">
            <a:off x="4177506" y="4534694"/>
            <a:ext cx="288925" cy="1214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Straight Arrow Connector 61">
            <a:extLst>
              <a:ext uri="{FF2B5EF4-FFF2-40B4-BE49-F238E27FC236}">
                <a16:creationId xmlns:a16="http://schemas.microsoft.com/office/drawing/2014/main" xmlns="" id="{B744E393-C426-4252-B5DD-F29F43F2C7FC}"/>
              </a:ext>
            </a:extLst>
          </p:cNvPr>
          <p:cNvCxnSpPr>
            <a:cxnSpLocks noChangeShapeType="1"/>
            <a:stCxn id="11314" idx="2"/>
            <a:endCxn id="36" idx="0"/>
          </p:cNvCxnSpPr>
          <p:nvPr/>
        </p:nvCxnSpPr>
        <p:spPr bwMode="auto">
          <a:xfrm rot="16200000" flipH="1">
            <a:off x="2212975" y="2355850"/>
            <a:ext cx="288925" cy="10001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9" name="TextBox 55">
            <a:extLst>
              <a:ext uri="{FF2B5EF4-FFF2-40B4-BE49-F238E27FC236}">
                <a16:creationId xmlns:a16="http://schemas.microsoft.com/office/drawing/2014/main" xmlns="" id="{9AC64753-B81B-479C-AE0D-6BB16D8D7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000250"/>
            <a:ext cx="541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i=6</a:t>
            </a:r>
          </a:p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r=2</a:t>
            </a:r>
          </a:p>
        </p:txBody>
      </p:sp>
      <p:sp>
        <p:nvSpPr>
          <p:cNvPr id="16410" name="TextBox 59">
            <a:extLst>
              <a:ext uri="{FF2B5EF4-FFF2-40B4-BE49-F238E27FC236}">
                <a16:creationId xmlns:a16="http://schemas.microsoft.com/office/drawing/2014/main" xmlns="" id="{8AC3BCD1-8414-4AC2-9488-CA577E50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071813"/>
            <a:ext cx="541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i=4</a:t>
            </a:r>
          </a:p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r=2</a:t>
            </a:r>
          </a:p>
        </p:txBody>
      </p:sp>
      <p:sp>
        <p:nvSpPr>
          <p:cNvPr id="16411" name="TextBox 61">
            <a:extLst>
              <a:ext uri="{FF2B5EF4-FFF2-40B4-BE49-F238E27FC236}">
                <a16:creationId xmlns:a16="http://schemas.microsoft.com/office/drawing/2014/main" xmlns="" id="{CC1218FE-331D-445C-803D-9F1BCBA3F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286250"/>
            <a:ext cx="542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i=2</a:t>
            </a:r>
          </a:p>
          <a:p>
            <a:pPr eaLnBrk="1" hangingPunct="1"/>
            <a:r>
              <a:rPr lang="tr-TR" altLang="en-US" sz="2000">
                <a:solidFill>
                  <a:srgbClr val="FF0000"/>
                </a:solidFill>
              </a:rPr>
              <a:t>r=2</a:t>
            </a:r>
          </a:p>
        </p:txBody>
      </p:sp>
      <p:sp>
        <p:nvSpPr>
          <p:cNvPr id="16412" name="TextBox 63">
            <a:extLst>
              <a:ext uri="{FF2B5EF4-FFF2-40B4-BE49-F238E27FC236}">
                <a16:creationId xmlns:a16="http://schemas.microsoft.com/office/drawing/2014/main" xmlns="" id="{B378DD11-0B9D-4963-95D2-BFBE0755A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4071938"/>
            <a:ext cx="10477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tr-TR" altLang="en-US">
                <a:solidFill>
                  <a:schemeClr val="tx1"/>
                </a:solidFill>
              </a:rPr>
              <a:t>r = i </a:t>
            </a:r>
          </a:p>
          <a:p>
            <a:pPr algn="ctr" eaLnBrk="1" hangingPunct="1"/>
            <a:r>
              <a:rPr lang="tr-TR" altLang="en-US">
                <a:solidFill>
                  <a:schemeClr val="tx1"/>
                </a:solidFill>
              </a:rPr>
              <a:t>Found!!!</a:t>
            </a:r>
          </a:p>
        </p:txBody>
      </p:sp>
      <p:cxnSp>
        <p:nvCxnSpPr>
          <p:cNvPr id="16413" name="Straight Arrow Connector 67">
            <a:extLst>
              <a:ext uri="{FF2B5EF4-FFF2-40B4-BE49-F238E27FC236}">
                <a16:creationId xmlns:a16="http://schemas.microsoft.com/office/drawing/2014/main" xmlns="" id="{8228EE30-8295-4717-B842-0610FAEE2C0A}"/>
              </a:ext>
            </a:extLst>
          </p:cNvPr>
          <p:cNvCxnSpPr>
            <a:cxnSpLocks noChangeShapeType="1"/>
            <a:stCxn id="11308" idx="2"/>
            <a:endCxn id="44" idx="0"/>
          </p:cNvCxnSpPr>
          <p:nvPr/>
        </p:nvCxnSpPr>
        <p:spPr bwMode="auto">
          <a:xfrm rot="16200000" flipH="1">
            <a:off x="3052763" y="3552825"/>
            <a:ext cx="431800" cy="892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63807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6EF249B8-88F7-4C93-9B15-C2C304FCF5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5388"/>
            <a:ext cx="7773988" cy="1739900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200" dirty="0"/>
          </a:p>
          <a:p>
            <a:pPr marL="1143000" lvl="2" indent="-228600" algn="l" eaLnBrk="1" hangingPunct="1">
              <a:lnSpc>
                <a:spcPct val="10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u="sng" dirty="0"/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buClr>
                <a:srgbClr val="D6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00DD2490-DF9C-4BA9-9C2D-81DF69A5C4D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55650" y="1143000"/>
            <a:ext cx="7773988" cy="4964113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rgbClr val="FF0000"/>
                </a:solidFill>
              </a:rPr>
              <a:t>IDEA: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chemeClr val="tx1"/>
                </a:solidFill>
              </a:rPr>
              <a:t>rank[x] = # of nodes preceeding x in an inorder tree walk + 1 (itself)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chemeClr val="tx1"/>
                </a:solidFill>
              </a:rPr>
              <a:t>Follow the simple upward path from node x to the root.</a:t>
            </a:r>
          </a:p>
          <a:p>
            <a:pPr marL="1260000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chemeClr val="tx1"/>
                </a:solidFill>
              </a:rPr>
              <a:t>		All left subtrees in this path contribute to rank[x]</a:t>
            </a:r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rgbClr val="FF0000"/>
                </a:solidFill>
              </a:rPr>
              <a:t>Running Time: </a:t>
            </a:r>
            <a:r>
              <a:rPr lang="tr-TR" sz="2300" i="1" dirty="0">
                <a:solidFill>
                  <a:schemeClr val="tx1"/>
                </a:solidFill>
              </a:rPr>
              <a:t>O(lgn)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chemeClr val="tx1"/>
                </a:solidFill>
              </a:rPr>
              <a:t>Each iteration of the </a:t>
            </a:r>
            <a:r>
              <a:rPr lang="tr-TR" sz="2300" dirty="0">
                <a:solidFill>
                  <a:schemeClr val="accent2"/>
                </a:solidFill>
              </a:rPr>
              <a:t>while-loop </a:t>
            </a:r>
            <a:r>
              <a:rPr lang="tr-TR" sz="2300" dirty="0">
                <a:solidFill>
                  <a:schemeClr val="tx1"/>
                </a:solidFill>
              </a:rPr>
              <a:t>takes </a:t>
            </a:r>
            <a:r>
              <a:rPr lang="tr-TR" sz="2300" i="1" dirty="0">
                <a:solidFill>
                  <a:schemeClr val="tx1"/>
                </a:solidFill>
              </a:rPr>
              <a:t>O(1) </a:t>
            </a:r>
            <a:r>
              <a:rPr lang="tr-TR" sz="2300" dirty="0">
                <a:solidFill>
                  <a:schemeClr val="tx1"/>
                </a:solidFill>
              </a:rPr>
              <a:t>time</a:t>
            </a:r>
            <a:endParaRPr lang="tr-TR" sz="2300" dirty="0">
              <a:solidFill>
                <a:schemeClr val="accent2"/>
              </a:solidFill>
            </a:endParaRP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chemeClr val="tx1"/>
                </a:solidFill>
              </a:rPr>
              <a:t>y goes up one level in the tree with each iteration.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chemeClr val="tx1"/>
                </a:solidFill>
              </a:rPr>
              <a:t>Running time = </a:t>
            </a:r>
            <a:r>
              <a:rPr lang="tr-TR" sz="2300" i="1" dirty="0">
                <a:solidFill>
                  <a:schemeClr val="tx1"/>
                </a:solidFill>
              </a:rPr>
              <a:t>O(d</a:t>
            </a:r>
            <a:r>
              <a:rPr lang="tr-TR" sz="2300" i="1" baseline="-25000" dirty="0">
                <a:solidFill>
                  <a:schemeClr val="tx1"/>
                </a:solidFill>
              </a:rPr>
              <a:t>x</a:t>
            </a:r>
            <a:r>
              <a:rPr lang="tr-TR" sz="2300" i="1" dirty="0">
                <a:solidFill>
                  <a:schemeClr val="tx1"/>
                </a:solidFill>
              </a:rPr>
              <a:t>)</a:t>
            </a:r>
            <a:r>
              <a:rPr lang="tr-TR" sz="2300" dirty="0">
                <a:solidFill>
                  <a:schemeClr val="tx1"/>
                </a:solidFill>
              </a:rPr>
              <a:t>, where </a:t>
            </a:r>
            <a:r>
              <a:rPr lang="tr-TR" sz="2300" i="1" dirty="0">
                <a:solidFill>
                  <a:schemeClr val="tx1"/>
                </a:solidFill>
              </a:rPr>
              <a:t>d</a:t>
            </a:r>
            <a:r>
              <a:rPr lang="tr-TR" sz="2300" i="1" baseline="-25000" dirty="0">
                <a:solidFill>
                  <a:schemeClr val="tx1"/>
                </a:solidFill>
              </a:rPr>
              <a:t>x </a:t>
            </a:r>
            <a:r>
              <a:rPr lang="tr-TR" sz="2300" dirty="0">
                <a:solidFill>
                  <a:schemeClr val="tx1"/>
                </a:solidFill>
              </a:rPr>
              <a:t>is the depth of node x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chemeClr val="tx1"/>
                </a:solidFill>
              </a:rPr>
              <a:t>Running time, at worst proportional to the height of the tree. (if x is a leaf node)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xmlns="" id="{7279D746-F363-4F31-B2E0-AFEFBF6C3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OS-RANK</a:t>
            </a:r>
            <a:endParaRPr lang="en-GB" altLang="en-US" sz="360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53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7B808C56-44DC-4AFD-A144-82B8465B5F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000125"/>
            <a:ext cx="7773988" cy="5199063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tr-TR" sz="2500" dirty="0">
              <a:solidFill>
                <a:schemeClr val="accent2"/>
              </a:solidFill>
            </a:endParaRP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accent2"/>
                </a:solidFill>
              </a:rPr>
              <a:t>OS-RANK</a:t>
            </a:r>
            <a:r>
              <a:rPr lang="tr-TR" sz="2500" dirty="0">
                <a:solidFill>
                  <a:schemeClr val="tx1"/>
                </a:solidFill>
              </a:rPr>
              <a:t>(T, x)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</a:rPr>
              <a:t>	r </a:t>
            </a:r>
            <a:r>
              <a:rPr lang="tr-TR" sz="2500" dirty="0">
                <a:solidFill>
                  <a:schemeClr val="tx1"/>
                </a:solidFill>
                <a:sym typeface="Wingdings" pitchFamily="2" charset="2"/>
              </a:rPr>
              <a:t> size[left[x]] + 1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  <a:sym typeface="Wingdings" pitchFamily="2" charset="2"/>
              </a:rPr>
              <a:t>	yx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tr-TR" sz="2500" dirty="0">
                <a:solidFill>
                  <a:schemeClr val="accent2"/>
                </a:solidFill>
                <a:sym typeface="Wingdings" pitchFamily="2" charset="2"/>
              </a:rPr>
              <a:t>while</a:t>
            </a:r>
            <a:r>
              <a:rPr lang="tr-TR" sz="2500" dirty="0">
                <a:solidFill>
                  <a:schemeClr val="tx1"/>
                </a:solidFill>
                <a:sym typeface="Wingdings" pitchFamily="2" charset="2"/>
              </a:rPr>
              <a:t> y </a:t>
            </a:r>
            <a:r>
              <a:rPr lang="tr-TR" sz="2500" dirty="0">
                <a:solidFill>
                  <a:schemeClr val="tx1"/>
                </a:solidFill>
                <a:sym typeface="Symbol"/>
              </a:rPr>
              <a:t></a:t>
            </a:r>
            <a:r>
              <a:rPr lang="tr-TR" sz="2500" dirty="0">
                <a:solidFill>
                  <a:schemeClr val="tx1"/>
                </a:solidFill>
                <a:sym typeface="Wingdings" pitchFamily="2" charset="2"/>
              </a:rPr>
              <a:t> root[T] </a:t>
            </a:r>
            <a:r>
              <a:rPr lang="tr-TR" sz="2500" dirty="0">
                <a:solidFill>
                  <a:schemeClr val="accent2"/>
                </a:solidFill>
                <a:sym typeface="Wingdings" pitchFamily="2" charset="2"/>
              </a:rPr>
              <a:t>do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  <a:sym typeface="Wingdings" pitchFamily="2" charset="2"/>
              </a:rPr>
              <a:t>			</a:t>
            </a:r>
            <a:r>
              <a:rPr lang="tr-TR" sz="2500" dirty="0">
                <a:solidFill>
                  <a:schemeClr val="accent2"/>
                </a:solidFill>
                <a:sym typeface="Wingdings" pitchFamily="2" charset="2"/>
              </a:rPr>
              <a:t>if </a:t>
            </a:r>
            <a:r>
              <a:rPr lang="tr-TR" sz="2500" dirty="0">
                <a:solidFill>
                  <a:schemeClr val="tx1"/>
                </a:solidFill>
                <a:sym typeface="Wingdings" pitchFamily="2" charset="2"/>
              </a:rPr>
              <a:t>y = right[p[y]]</a:t>
            </a:r>
            <a:r>
              <a:rPr lang="tr-TR" sz="2500" dirty="0">
                <a:solidFill>
                  <a:schemeClr val="accent2"/>
                </a:solidFill>
                <a:sym typeface="Wingdings" pitchFamily="2" charset="2"/>
              </a:rPr>
              <a:t> then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  <a:sym typeface="Wingdings" pitchFamily="2" charset="2"/>
              </a:rPr>
              <a:t>				r  r + size[left[p[y]]] + 1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  <a:sym typeface="Wingdings" pitchFamily="2" charset="2"/>
              </a:rPr>
              <a:t>			yp[y]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</a:rPr>
              <a:t>		</a:t>
            </a:r>
            <a:r>
              <a:rPr lang="tr-TR" sz="2500" dirty="0">
                <a:solidFill>
                  <a:schemeClr val="accent2"/>
                </a:solidFill>
              </a:rPr>
              <a:t>return</a:t>
            </a:r>
            <a:r>
              <a:rPr lang="tr-TR" sz="2500" dirty="0">
                <a:solidFill>
                  <a:schemeClr val="tx1"/>
                </a:solidFill>
              </a:rPr>
              <a:t> r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</a:rPr>
              <a:t>	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xmlns="" id="{98669ACC-1702-481A-8349-FA588E300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500">
                <a:solidFill>
                  <a:srgbClr val="3333CC"/>
                </a:solidFill>
              </a:rPr>
              <a:t>Determining the Rank of an Element</a:t>
            </a:r>
            <a:endParaRPr lang="en-GB" altLang="en-US" sz="350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36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xmlns="" id="{9F5B555B-64CE-457F-A48A-7E17E1D44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Dynamic Order Statistics Example</a:t>
            </a:r>
            <a:endParaRPr lang="en-GB" altLang="en-US" sz="3600">
              <a:solidFill>
                <a:srgbClr val="3333CC"/>
              </a:solidFill>
            </a:endParaRPr>
          </a:p>
        </p:txBody>
      </p:sp>
      <p:grpSp>
        <p:nvGrpSpPr>
          <p:cNvPr id="19462" name="Group 21">
            <a:extLst>
              <a:ext uri="{FF2B5EF4-FFF2-40B4-BE49-F238E27FC236}">
                <a16:creationId xmlns:a16="http://schemas.microsoft.com/office/drawing/2014/main" xmlns="" id="{70A1CF57-DDAE-483A-BA9C-946BB51F64C5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1000125"/>
            <a:ext cx="714375" cy="785813"/>
            <a:chOff x="3786182" y="1142984"/>
            <a:chExt cx="714380" cy="78581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78ADD6EE-12E7-4535-8768-D6B692CCF7DA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M</a:t>
              </a:r>
            </a:p>
          </p:txBody>
        </p:sp>
        <p:cxnSp>
          <p:nvCxnSpPr>
            <p:cNvPr id="19511" name="Straight Connector 10">
              <a:extLst>
                <a:ext uri="{FF2B5EF4-FFF2-40B4-BE49-F238E27FC236}">
                  <a16:creationId xmlns:a16="http://schemas.microsoft.com/office/drawing/2014/main" xmlns="" id="{2333E7AA-5B1D-4251-A7C5-62AD45B6D869}"/>
                </a:ext>
              </a:extLst>
            </p:cNvPr>
            <p:cNvCxnSpPr>
              <a:cxnSpLocks noChangeShapeType="1"/>
              <a:stCxn id="9" idx="1"/>
              <a:endCxn id="9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12" name="TextBox 18">
              <a:extLst>
                <a:ext uri="{FF2B5EF4-FFF2-40B4-BE49-F238E27FC236}">
                  <a16:creationId xmlns:a16="http://schemas.microsoft.com/office/drawing/2014/main" xmlns="" id="{E53D60B0-8BC7-4529-83A5-0029AAECE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492443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19463" name="Group 22">
            <a:extLst>
              <a:ext uri="{FF2B5EF4-FFF2-40B4-BE49-F238E27FC236}">
                <a16:creationId xmlns:a16="http://schemas.microsoft.com/office/drawing/2014/main" xmlns="" id="{B034E141-82D2-40FC-9FC2-7A8810C8CE9C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1928813"/>
            <a:ext cx="714375" cy="785812"/>
            <a:chOff x="3786182" y="1142984"/>
            <a:chExt cx="714380" cy="78581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xmlns="" id="{9DE351BC-1828-4297-ABB7-EAE1D3683979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19508" name="Straight Connector 24">
              <a:extLst>
                <a:ext uri="{FF2B5EF4-FFF2-40B4-BE49-F238E27FC236}">
                  <a16:creationId xmlns:a16="http://schemas.microsoft.com/office/drawing/2014/main" xmlns="" id="{12DFC671-D7AB-462D-94F8-9EE435583F5C}"/>
                </a:ext>
              </a:extLst>
            </p:cNvPr>
            <p:cNvCxnSpPr>
              <a:cxnSpLocks noChangeShapeType="1"/>
              <a:stCxn id="24" idx="1"/>
              <a:endCxn id="2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9" name="TextBox 25">
              <a:extLst>
                <a:ext uri="{FF2B5EF4-FFF2-40B4-BE49-F238E27FC236}">
                  <a16:creationId xmlns:a16="http://schemas.microsoft.com/office/drawing/2014/main" xmlns="" id="{6A235CE7-9B9E-44CB-804C-B96309E0A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9464" name="Group 26">
            <a:extLst>
              <a:ext uri="{FF2B5EF4-FFF2-40B4-BE49-F238E27FC236}">
                <a16:creationId xmlns:a16="http://schemas.microsoft.com/office/drawing/2014/main" xmlns="" id="{9BB94C95-6A0C-4511-947B-87D8F8C941D7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1928813"/>
            <a:ext cx="714375" cy="785812"/>
            <a:chOff x="3786182" y="1142984"/>
            <a:chExt cx="714380" cy="78581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xmlns="" id="{4C13A6BD-62BC-4761-A794-6B28455B782C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9505" name="Straight Connector 28">
              <a:extLst>
                <a:ext uri="{FF2B5EF4-FFF2-40B4-BE49-F238E27FC236}">
                  <a16:creationId xmlns:a16="http://schemas.microsoft.com/office/drawing/2014/main" xmlns="" id="{3B0BB627-EC83-41E1-9D29-5008AF29FB50}"/>
                </a:ext>
              </a:extLst>
            </p:cNvPr>
            <p:cNvCxnSpPr>
              <a:cxnSpLocks noChangeShapeType="1"/>
              <a:stCxn id="28" idx="1"/>
              <a:endCxn id="2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6" name="TextBox 29">
              <a:extLst>
                <a:ext uri="{FF2B5EF4-FFF2-40B4-BE49-F238E27FC236}">
                  <a16:creationId xmlns:a16="http://schemas.microsoft.com/office/drawing/2014/main" xmlns="" id="{F5B41DC4-4716-436B-A03C-FB31497E3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9465" name="Group 30">
            <a:extLst>
              <a:ext uri="{FF2B5EF4-FFF2-40B4-BE49-F238E27FC236}">
                <a16:creationId xmlns:a16="http://schemas.microsoft.com/office/drawing/2014/main" xmlns="" id="{6DDA12C7-4952-4286-94D7-1DDE896921C6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000375"/>
            <a:ext cx="714375" cy="785813"/>
            <a:chOff x="3786182" y="1142984"/>
            <a:chExt cx="714380" cy="78581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xmlns="" id="{9CF71505-BCF6-4DBF-946B-4B74B0E5C49A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9502" name="Straight Connector 32">
              <a:extLst>
                <a:ext uri="{FF2B5EF4-FFF2-40B4-BE49-F238E27FC236}">
                  <a16:creationId xmlns:a16="http://schemas.microsoft.com/office/drawing/2014/main" xmlns="" id="{E6992CB0-F6C5-4F25-808B-5E8EF445B584}"/>
                </a:ext>
              </a:extLst>
            </p:cNvPr>
            <p:cNvCxnSpPr>
              <a:cxnSpLocks noChangeShapeType="1"/>
              <a:stCxn id="32" idx="1"/>
              <a:endCxn id="3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3" name="TextBox 33">
              <a:extLst>
                <a:ext uri="{FF2B5EF4-FFF2-40B4-BE49-F238E27FC236}">
                  <a16:creationId xmlns:a16="http://schemas.microsoft.com/office/drawing/2014/main" xmlns="" id="{511803A4-73F2-4ACD-8985-0A2D9D41F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466" name="Group 34">
            <a:extLst>
              <a:ext uri="{FF2B5EF4-FFF2-40B4-BE49-F238E27FC236}">
                <a16:creationId xmlns:a16="http://schemas.microsoft.com/office/drawing/2014/main" xmlns="" id="{E6C62292-790A-4AC6-B671-C21E918D996F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3000375"/>
            <a:ext cx="714375" cy="785813"/>
            <a:chOff x="3786182" y="1142984"/>
            <a:chExt cx="714380" cy="78581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xmlns="" id="{790DAC79-496A-4585-956C-F6721EDEA65C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9499" name="Straight Connector 36">
              <a:extLst>
                <a:ext uri="{FF2B5EF4-FFF2-40B4-BE49-F238E27FC236}">
                  <a16:creationId xmlns:a16="http://schemas.microsoft.com/office/drawing/2014/main" xmlns="" id="{42DB03C1-006B-4C8E-A57C-79E49FBD3F60}"/>
                </a:ext>
              </a:extLst>
            </p:cNvPr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0" name="TextBox 37">
              <a:extLst>
                <a:ext uri="{FF2B5EF4-FFF2-40B4-BE49-F238E27FC236}">
                  <a16:creationId xmlns:a16="http://schemas.microsoft.com/office/drawing/2014/main" xmlns="" id="{C4DDCD77-25CF-447D-A0C5-8BEFF930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9467" name="Group 38">
            <a:extLst>
              <a:ext uri="{FF2B5EF4-FFF2-40B4-BE49-F238E27FC236}">
                <a16:creationId xmlns:a16="http://schemas.microsoft.com/office/drawing/2014/main" xmlns="" id="{F21FE6CD-A57A-4872-B9A0-1055F944E51D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214813"/>
            <a:ext cx="714375" cy="785812"/>
            <a:chOff x="5072066" y="1142984"/>
            <a:chExt cx="714380" cy="78581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xmlns="" id="{5EFF6477-349B-418E-9570-02407438F51D}"/>
                </a:ext>
              </a:extLst>
            </p:cNvPr>
            <p:cNvSpPr/>
            <p:nvPr/>
          </p:nvSpPr>
          <p:spPr bwMode="auto">
            <a:xfrm>
              <a:off x="5072066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9496" name="Straight Connector 40">
              <a:extLst>
                <a:ext uri="{FF2B5EF4-FFF2-40B4-BE49-F238E27FC236}">
                  <a16:creationId xmlns:a16="http://schemas.microsoft.com/office/drawing/2014/main" xmlns="" id="{4CF158DE-C87E-48AD-9AB6-229B63F35711}"/>
                </a:ext>
              </a:extLst>
            </p:cNvPr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5072066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7" name="TextBox 41">
              <a:extLst>
                <a:ext uri="{FF2B5EF4-FFF2-40B4-BE49-F238E27FC236}">
                  <a16:creationId xmlns:a16="http://schemas.microsoft.com/office/drawing/2014/main" xmlns="" id="{0C6377C2-ACF8-4D1A-ABFF-A8A9231CF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4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468" name="Group 42">
            <a:extLst>
              <a:ext uri="{FF2B5EF4-FFF2-40B4-BE49-F238E27FC236}">
                <a16:creationId xmlns:a16="http://schemas.microsoft.com/office/drawing/2014/main" xmlns="" id="{C27BCC15-0E7B-41A3-99F0-3AFE7B2C11BD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214813"/>
            <a:ext cx="714375" cy="785812"/>
            <a:chOff x="3786182" y="1142984"/>
            <a:chExt cx="714380" cy="78581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xmlns="" id="{17580C15-3150-422E-8AD5-D91048DB954F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/>
                <a:t>H</a:t>
              </a:r>
            </a:p>
          </p:txBody>
        </p:sp>
        <p:cxnSp>
          <p:nvCxnSpPr>
            <p:cNvPr id="19493" name="Straight Connector 44">
              <a:extLst>
                <a:ext uri="{FF2B5EF4-FFF2-40B4-BE49-F238E27FC236}">
                  <a16:creationId xmlns:a16="http://schemas.microsoft.com/office/drawing/2014/main" xmlns="" id="{9BA8BC54-93E5-4220-BB09-D4B746526F9C}"/>
                </a:ext>
              </a:extLst>
            </p:cNvPr>
            <p:cNvCxnSpPr>
              <a:cxnSpLocks noChangeShapeType="1"/>
              <a:stCxn id="44" idx="1"/>
              <a:endCxn id="4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4" name="TextBox 45">
              <a:extLst>
                <a:ext uri="{FF2B5EF4-FFF2-40B4-BE49-F238E27FC236}">
                  <a16:creationId xmlns:a16="http://schemas.microsoft.com/office/drawing/2014/main" xmlns="" id="{54A540AD-90EE-4EFB-AF84-6855753C8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/>
                <a:t>3</a:t>
              </a:r>
            </a:p>
          </p:txBody>
        </p:sp>
      </p:grpSp>
      <p:grpSp>
        <p:nvGrpSpPr>
          <p:cNvPr id="19469" name="Group 46">
            <a:extLst>
              <a:ext uri="{FF2B5EF4-FFF2-40B4-BE49-F238E27FC236}">
                <a16:creationId xmlns:a16="http://schemas.microsoft.com/office/drawing/2014/main" xmlns="" id="{5AF26E0F-A9ED-4D9F-9313-427D53E4588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286375"/>
            <a:ext cx="714375" cy="785813"/>
            <a:chOff x="3786182" y="1142984"/>
            <a:chExt cx="714380" cy="78581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xmlns="" id="{25D0C7F0-2EED-4FC0-97DC-ACD681589BB9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19490" name="Straight Connector 48">
              <a:extLst>
                <a:ext uri="{FF2B5EF4-FFF2-40B4-BE49-F238E27FC236}">
                  <a16:creationId xmlns:a16="http://schemas.microsoft.com/office/drawing/2014/main" xmlns="" id="{C1448C83-A901-4FBE-867D-92D3F6342A28}"/>
                </a:ext>
              </a:extLst>
            </p:cNvPr>
            <p:cNvCxnSpPr>
              <a:cxnSpLocks noChangeShapeType="1"/>
              <a:stCxn id="48" idx="1"/>
              <a:endCxn id="4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1" name="TextBox 49">
              <a:extLst>
                <a:ext uri="{FF2B5EF4-FFF2-40B4-BE49-F238E27FC236}">
                  <a16:creationId xmlns:a16="http://schemas.microsoft.com/office/drawing/2014/main" xmlns="" id="{2699079F-52DC-413D-BF22-807B7A1EE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470" name="Group 50">
            <a:extLst>
              <a:ext uri="{FF2B5EF4-FFF2-40B4-BE49-F238E27FC236}">
                <a16:creationId xmlns:a16="http://schemas.microsoft.com/office/drawing/2014/main" xmlns="" id="{C2C7D285-BFFA-46AC-BC38-82987A5D0E9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286375"/>
            <a:ext cx="714375" cy="785813"/>
            <a:chOff x="3786182" y="1142984"/>
            <a:chExt cx="714380" cy="785818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xmlns="" id="{85375EDC-8ECA-48A8-95F8-031315E46DA3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9487" name="Straight Connector 52">
              <a:extLst>
                <a:ext uri="{FF2B5EF4-FFF2-40B4-BE49-F238E27FC236}">
                  <a16:creationId xmlns:a16="http://schemas.microsoft.com/office/drawing/2014/main" xmlns="" id="{17808FAB-FD73-4483-B1F9-AD86CB01BF64}"/>
                </a:ext>
              </a:extLst>
            </p:cNvPr>
            <p:cNvCxnSpPr>
              <a:cxnSpLocks noChangeShapeType="1"/>
              <a:stCxn id="52" idx="1"/>
              <a:endCxn id="5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8" name="TextBox 53">
              <a:extLst>
                <a:ext uri="{FF2B5EF4-FFF2-40B4-BE49-F238E27FC236}">
                  <a16:creationId xmlns:a16="http://schemas.microsoft.com/office/drawing/2014/main" xmlns="" id="{2C9A0DE6-8593-4BE1-B17E-4E7DFFFA2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471" name="Group 55">
            <a:extLst>
              <a:ext uri="{FF2B5EF4-FFF2-40B4-BE49-F238E27FC236}">
                <a16:creationId xmlns:a16="http://schemas.microsoft.com/office/drawing/2014/main" xmlns="" id="{86474493-4487-4D93-A232-E2DA29040891}"/>
              </a:ext>
            </a:extLst>
          </p:cNvPr>
          <p:cNvGrpSpPr>
            <a:grpSpLocks/>
          </p:cNvGrpSpPr>
          <p:nvPr/>
        </p:nvGrpSpPr>
        <p:grpSpPr bwMode="auto">
          <a:xfrm>
            <a:off x="7858125" y="3000375"/>
            <a:ext cx="714375" cy="785813"/>
            <a:chOff x="3786182" y="1142984"/>
            <a:chExt cx="714380" cy="78581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xmlns="" id="{BEE33742-2933-4AA0-A240-BB5BE8B669EC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19484" name="Straight Connector 57">
              <a:extLst>
                <a:ext uri="{FF2B5EF4-FFF2-40B4-BE49-F238E27FC236}">
                  <a16:creationId xmlns:a16="http://schemas.microsoft.com/office/drawing/2014/main" xmlns="" id="{5D42C812-60FB-4A1E-ACFF-3130769E10E4}"/>
                </a:ext>
              </a:extLst>
            </p:cNvPr>
            <p:cNvCxnSpPr>
              <a:cxnSpLocks noChangeShapeType="1"/>
              <a:stCxn id="57" idx="1"/>
              <a:endCxn id="57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5" name="TextBox 58">
              <a:extLst>
                <a:ext uri="{FF2B5EF4-FFF2-40B4-BE49-F238E27FC236}">
                  <a16:creationId xmlns:a16="http://schemas.microsoft.com/office/drawing/2014/main" xmlns="" id="{60861F5D-B9EA-4BE1-B818-00756681B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9472" name="TextBox 59">
            <a:extLst>
              <a:ext uri="{FF2B5EF4-FFF2-40B4-BE49-F238E27FC236}">
                <a16:creationId xmlns:a16="http://schemas.microsoft.com/office/drawing/2014/main" xmlns="" id="{6E39561C-648E-4D1D-89A7-EE7AB2F68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000500"/>
            <a:ext cx="11001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init r=2</a:t>
            </a:r>
          </a:p>
        </p:txBody>
      </p:sp>
      <p:sp>
        <p:nvSpPr>
          <p:cNvPr id="19473" name="TextBox 61">
            <a:extLst>
              <a:ext uri="{FF2B5EF4-FFF2-40B4-BE49-F238E27FC236}">
                <a16:creationId xmlns:a16="http://schemas.microsoft.com/office/drawing/2014/main" xmlns="" id="{8B4357AB-4182-4C90-8382-B82409EEF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357688"/>
            <a:ext cx="2300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chemeClr val="tx1"/>
                </a:solidFill>
              </a:rPr>
              <a:t>right child</a:t>
            </a:r>
          </a:p>
          <a:p>
            <a:pPr eaLnBrk="1" hangingPunct="1"/>
            <a:r>
              <a:rPr lang="tr-TR" altLang="en-US" sz="2000">
                <a:solidFill>
                  <a:schemeClr val="tx1"/>
                </a:solidFill>
              </a:rPr>
              <a:t>r = 2 + 1 + 1 = 4</a:t>
            </a:r>
          </a:p>
        </p:txBody>
      </p:sp>
      <p:cxnSp>
        <p:nvCxnSpPr>
          <p:cNvPr id="19474" name="Straight Connector 58">
            <a:extLst>
              <a:ext uri="{FF2B5EF4-FFF2-40B4-BE49-F238E27FC236}">
                <a16:creationId xmlns:a16="http://schemas.microsoft.com/office/drawing/2014/main" xmlns="" id="{6D009745-B385-4C8A-A176-217F2B2471FC}"/>
              </a:ext>
            </a:extLst>
          </p:cNvPr>
          <p:cNvCxnSpPr>
            <a:cxnSpLocks noChangeShapeType="1"/>
            <a:stCxn id="28" idx="0"/>
            <a:endCxn id="9" idx="1"/>
          </p:cNvCxnSpPr>
          <p:nvPr/>
        </p:nvCxnSpPr>
        <p:spPr bwMode="auto">
          <a:xfrm rot="5400000" flipH="1" flipV="1">
            <a:off x="2625725" y="625475"/>
            <a:ext cx="534988" cy="2071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Straight Connector 60">
            <a:extLst>
              <a:ext uri="{FF2B5EF4-FFF2-40B4-BE49-F238E27FC236}">
                <a16:creationId xmlns:a16="http://schemas.microsoft.com/office/drawing/2014/main" xmlns="" id="{0B31A797-AD05-436D-8C89-C2180FAB90CB}"/>
              </a:ext>
            </a:extLst>
          </p:cNvPr>
          <p:cNvCxnSpPr>
            <a:cxnSpLocks noChangeShapeType="1"/>
            <a:stCxn id="24" idx="0"/>
            <a:endCxn id="9" idx="3"/>
          </p:cNvCxnSpPr>
          <p:nvPr/>
        </p:nvCxnSpPr>
        <p:spPr bwMode="auto">
          <a:xfrm rot="16200000" flipV="1">
            <a:off x="5554663" y="482600"/>
            <a:ext cx="534988" cy="2357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Straight Connector 62">
            <a:extLst>
              <a:ext uri="{FF2B5EF4-FFF2-40B4-BE49-F238E27FC236}">
                <a16:creationId xmlns:a16="http://schemas.microsoft.com/office/drawing/2014/main" xmlns="" id="{DD356F15-0E30-447D-85C6-E416086B090E}"/>
              </a:ext>
            </a:extLst>
          </p:cNvPr>
          <p:cNvCxnSpPr>
            <a:cxnSpLocks noChangeShapeType="1"/>
            <a:stCxn id="57" idx="0"/>
            <a:endCxn id="24" idx="3"/>
          </p:cNvCxnSpPr>
          <p:nvPr/>
        </p:nvCxnSpPr>
        <p:spPr bwMode="auto">
          <a:xfrm rot="16200000" flipV="1">
            <a:off x="7447757" y="2232819"/>
            <a:ext cx="677862" cy="857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Straight Connector 64">
            <a:extLst>
              <a:ext uri="{FF2B5EF4-FFF2-40B4-BE49-F238E27FC236}">
                <a16:creationId xmlns:a16="http://schemas.microsoft.com/office/drawing/2014/main" xmlns="" id="{DD4570A2-88A7-48D1-BDA8-71467D1FBA5B}"/>
              </a:ext>
            </a:extLst>
          </p:cNvPr>
          <p:cNvCxnSpPr>
            <a:cxnSpLocks noChangeShapeType="1"/>
            <a:stCxn id="32" idx="0"/>
            <a:endCxn id="19506" idx="2"/>
          </p:cNvCxnSpPr>
          <p:nvPr/>
        </p:nvCxnSpPr>
        <p:spPr bwMode="auto">
          <a:xfrm rot="5400000" flipH="1" flipV="1">
            <a:off x="1141412" y="2284413"/>
            <a:ext cx="288925" cy="1143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Straight Connector 66">
            <a:extLst>
              <a:ext uri="{FF2B5EF4-FFF2-40B4-BE49-F238E27FC236}">
                <a16:creationId xmlns:a16="http://schemas.microsoft.com/office/drawing/2014/main" xmlns="" id="{59EBE6D7-5BEC-4393-A06E-7F02E781015A}"/>
              </a:ext>
            </a:extLst>
          </p:cNvPr>
          <p:cNvCxnSpPr>
            <a:cxnSpLocks noChangeShapeType="1"/>
            <a:stCxn id="36" idx="0"/>
            <a:endCxn id="19506" idx="2"/>
          </p:cNvCxnSpPr>
          <p:nvPr/>
        </p:nvCxnSpPr>
        <p:spPr bwMode="auto">
          <a:xfrm rot="16200000" flipV="1">
            <a:off x="2212975" y="2355850"/>
            <a:ext cx="288925" cy="1000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Straight Connector 68">
            <a:extLst>
              <a:ext uri="{FF2B5EF4-FFF2-40B4-BE49-F238E27FC236}">
                <a16:creationId xmlns:a16="http://schemas.microsoft.com/office/drawing/2014/main" xmlns="" id="{CEB33395-4779-4FE9-A230-9A0E1B99C9D2}"/>
              </a:ext>
            </a:extLst>
          </p:cNvPr>
          <p:cNvCxnSpPr>
            <a:cxnSpLocks noChangeShapeType="1"/>
            <a:stCxn id="40" idx="0"/>
            <a:endCxn id="19500" idx="2"/>
          </p:cNvCxnSpPr>
          <p:nvPr/>
        </p:nvCxnSpPr>
        <p:spPr bwMode="auto">
          <a:xfrm rot="5400000" flipH="1" flipV="1">
            <a:off x="2195513" y="3587750"/>
            <a:ext cx="431800" cy="822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Straight Connector 72">
            <a:extLst>
              <a:ext uri="{FF2B5EF4-FFF2-40B4-BE49-F238E27FC236}">
                <a16:creationId xmlns:a16="http://schemas.microsoft.com/office/drawing/2014/main" xmlns="" id="{D7873898-DAF0-4931-950B-4740F6AD9309}"/>
              </a:ext>
            </a:extLst>
          </p:cNvPr>
          <p:cNvCxnSpPr>
            <a:cxnSpLocks noChangeShapeType="1"/>
            <a:stCxn id="52" idx="0"/>
            <a:endCxn id="19494" idx="2"/>
          </p:cNvCxnSpPr>
          <p:nvPr/>
        </p:nvCxnSpPr>
        <p:spPr bwMode="auto">
          <a:xfrm rot="5400000" flipH="1" flipV="1">
            <a:off x="3034506" y="4606132"/>
            <a:ext cx="288925" cy="1071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Straight Connector 74">
            <a:extLst>
              <a:ext uri="{FF2B5EF4-FFF2-40B4-BE49-F238E27FC236}">
                <a16:creationId xmlns:a16="http://schemas.microsoft.com/office/drawing/2014/main" xmlns="" id="{6017252E-11D9-459F-A6CC-6AD701306703}"/>
              </a:ext>
            </a:extLst>
          </p:cNvPr>
          <p:cNvCxnSpPr>
            <a:cxnSpLocks noChangeShapeType="1"/>
            <a:stCxn id="48" idx="0"/>
            <a:endCxn id="19494" idx="2"/>
          </p:cNvCxnSpPr>
          <p:nvPr/>
        </p:nvCxnSpPr>
        <p:spPr bwMode="auto">
          <a:xfrm rot="16200000" flipV="1">
            <a:off x="4177506" y="4534694"/>
            <a:ext cx="288925" cy="1214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Straight Arrow Connector 75">
            <a:extLst>
              <a:ext uri="{FF2B5EF4-FFF2-40B4-BE49-F238E27FC236}">
                <a16:creationId xmlns:a16="http://schemas.microsoft.com/office/drawing/2014/main" xmlns="" id="{26919C69-3DEB-4C7D-859F-87348F074923}"/>
              </a:ext>
            </a:extLst>
          </p:cNvPr>
          <p:cNvCxnSpPr>
            <a:cxnSpLocks noChangeShapeType="1"/>
            <a:stCxn id="44" idx="0"/>
            <a:endCxn id="19500" idx="2"/>
          </p:cNvCxnSpPr>
          <p:nvPr/>
        </p:nvCxnSpPr>
        <p:spPr bwMode="auto">
          <a:xfrm rot="16200000" flipV="1">
            <a:off x="3052763" y="3552825"/>
            <a:ext cx="431800" cy="892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75415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xmlns="" id="{8FF81741-2B7A-4202-AF02-1B9DC75BE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Dynamic Order Statistics Example</a:t>
            </a:r>
            <a:endParaRPr lang="en-GB" altLang="en-US" sz="3600">
              <a:solidFill>
                <a:srgbClr val="3333CC"/>
              </a:solidFill>
            </a:endParaRPr>
          </a:p>
        </p:txBody>
      </p:sp>
      <p:grpSp>
        <p:nvGrpSpPr>
          <p:cNvPr id="20486" name="Group 21">
            <a:extLst>
              <a:ext uri="{FF2B5EF4-FFF2-40B4-BE49-F238E27FC236}">
                <a16:creationId xmlns:a16="http://schemas.microsoft.com/office/drawing/2014/main" xmlns="" id="{A96B7749-43CE-4903-AA78-BD1E9C7B5D20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1000125"/>
            <a:ext cx="714375" cy="785813"/>
            <a:chOff x="3786182" y="1142984"/>
            <a:chExt cx="714380" cy="78581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D9FA8BF0-F78F-4C53-B290-4A6E08981D43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M</a:t>
              </a:r>
            </a:p>
          </p:txBody>
        </p:sp>
        <p:cxnSp>
          <p:nvCxnSpPr>
            <p:cNvPr id="20534" name="Straight Connector 10">
              <a:extLst>
                <a:ext uri="{FF2B5EF4-FFF2-40B4-BE49-F238E27FC236}">
                  <a16:creationId xmlns:a16="http://schemas.microsoft.com/office/drawing/2014/main" xmlns="" id="{09EBBB15-374F-4E2D-843D-A3C2B8AD0C72}"/>
                </a:ext>
              </a:extLst>
            </p:cNvPr>
            <p:cNvCxnSpPr>
              <a:cxnSpLocks noChangeShapeType="1"/>
              <a:stCxn id="9" idx="1"/>
              <a:endCxn id="9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5" name="TextBox 18">
              <a:extLst>
                <a:ext uri="{FF2B5EF4-FFF2-40B4-BE49-F238E27FC236}">
                  <a16:creationId xmlns:a16="http://schemas.microsoft.com/office/drawing/2014/main" xmlns="" id="{9CB36653-1FF2-4B5E-84D7-ADF114ADC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492443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20487" name="Group 22">
            <a:extLst>
              <a:ext uri="{FF2B5EF4-FFF2-40B4-BE49-F238E27FC236}">
                <a16:creationId xmlns:a16="http://schemas.microsoft.com/office/drawing/2014/main" xmlns="" id="{E1ACE003-8737-4DBB-948A-C2637686AE9A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1928813"/>
            <a:ext cx="714375" cy="785812"/>
            <a:chOff x="3786182" y="1142984"/>
            <a:chExt cx="714380" cy="78581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xmlns="" id="{39D855BB-A4D4-4732-B775-3A5BD1DCAF49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20531" name="Straight Connector 24">
              <a:extLst>
                <a:ext uri="{FF2B5EF4-FFF2-40B4-BE49-F238E27FC236}">
                  <a16:creationId xmlns:a16="http://schemas.microsoft.com/office/drawing/2014/main" xmlns="" id="{CC1C5E43-4B67-4493-82BF-C13B40A6758F}"/>
                </a:ext>
              </a:extLst>
            </p:cNvPr>
            <p:cNvCxnSpPr>
              <a:cxnSpLocks noChangeShapeType="1"/>
              <a:stCxn id="24" idx="1"/>
              <a:endCxn id="2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2" name="TextBox 25">
              <a:extLst>
                <a:ext uri="{FF2B5EF4-FFF2-40B4-BE49-F238E27FC236}">
                  <a16:creationId xmlns:a16="http://schemas.microsoft.com/office/drawing/2014/main" xmlns="" id="{E831F7BA-AA3A-4AA0-8F78-C40C1B0E6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0488" name="Group 26">
            <a:extLst>
              <a:ext uri="{FF2B5EF4-FFF2-40B4-BE49-F238E27FC236}">
                <a16:creationId xmlns:a16="http://schemas.microsoft.com/office/drawing/2014/main" xmlns="" id="{C1830326-989B-4BD5-9C11-5448350C156C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1928813"/>
            <a:ext cx="714375" cy="785812"/>
            <a:chOff x="3786182" y="1142984"/>
            <a:chExt cx="714380" cy="78581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xmlns="" id="{411492BA-6B14-40DC-ACF8-E8D91A87FABD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0528" name="Straight Connector 28">
              <a:extLst>
                <a:ext uri="{FF2B5EF4-FFF2-40B4-BE49-F238E27FC236}">
                  <a16:creationId xmlns:a16="http://schemas.microsoft.com/office/drawing/2014/main" xmlns="" id="{638FC90C-A881-408F-850E-3C136322206D}"/>
                </a:ext>
              </a:extLst>
            </p:cNvPr>
            <p:cNvCxnSpPr>
              <a:cxnSpLocks noChangeShapeType="1"/>
              <a:stCxn id="28" idx="1"/>
              <a:endCxn id="2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9" name="TextBox 29">
              <a:extLst>
                <a:ext uri="{FF2B5EF4-FFF2-40B4-BE49-F238E27FC236}">
                  <a16:creationId xmlns:a16="http://schemas.microsoft.com/office/drawing/2014/main" xmlns="" id="{DFE58BB8-1F6A-4A6D-8DAE-14778CF93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0489" name="Group 30">
            <a:extLst>
              <a:ext uri="{FF2B5EF4-FFF2-40B4-BE49-F238E27FC236}">
                <a16:creationId xmlns:a16="http://schemas.microsoft.com/office/drawing/2014/main" xmlns="" id="{6CA06062-E573-4DE0-B22C-D62A22E57636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000375"/>
            <a:ext cx="714375" cy="785813"/>
            <a:chOff x="3786182" y="1142984"/>
            <a:chExt cx="714380" cy="78581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xmlns="" id="{335D30A4-3476-4F9B-90C1-AC5AE8AB6E76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0525" name="Straight Connector 32">
              <a:extLst>
                <a:ext uri="{FF2B5EF4-FFF2-40B4-BE49-F238E27FC236}">
                  <a16:creationId xmlns:a16="http://schemas.microsoft.com/office/drawing/2014/main" xmlns="" id="{466CA809-49AF-40B9-A9D0-4EC7B41C51FB}"/>
                </a:ext>
              </a:extLst>
            </p:cNvPr>
            <p:cNvCxnSpPr>
              <a:cxnSpLocks noChangeShapeType="1"/>
              <a:stCxn id="32" idx="1"/>
              <a:endCxn id="3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6" name="TextBox 33">
              <a:extLst>
                <a:ext uri="{FF2B5EF4-FFF2-40B4-BE49-F238E27FC236}">
                  <a16:creationId xmlns:a16="http://schemas.microsoft.com/office/drawing/2014/main" xmlns="" id="{3D0B9698-1567-4998-A5B5-58FAC864D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0490" name="Group 34">
            <a:extLst>
              <a:ext uri="{FF2B5EF4-FFF2-40B4-BE49-F238E27FC236}">
                <a16:creationId xmlns:a16="http://schemas.microsoft.com/office/drawing/2014/main" xmlns="" id="{2AD44011-9B5F-4C9A-9FF9-E895B8D69E4D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3000375"/>
            <a:ext cx="714375" cy="785813"/>
            <a:chOff x="3786182" y="1142984"/>
            <a:chExt cx="714380" cy="78581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xmlns="" id="{26519E0E-9CFD-4BFD-84C6-521D7F2D784B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/>
                <a:t>F</a:t>
              </a:r>
            </a:p>
          </p:txBody>
        </p:sp>
        <p:cxnSp>
          <p:nvCxnSpPr>
            <p:cNvPr id="20522" name="Straight Connector 36">
              <a:extLst>
                <a:ext uri="{FF2B5EF4-FFF2-40B4-BE49-F238E27FC236}">
                  <a16:creationId xmlns:a16="http://schemas.microsoft.com/office/drawing/2014/main" xmlns="" id="{987AA618-5F10-48DB-8F4E-7F8ED0CB5A80}"/>
                </a:ext>
              </a:extLst>
            </p:cNvPr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3" name="TextBox 37">
              <a:extLst>
                <a:ext uri="{FF2B5EF4-FFF2-40B4-BE49-F238E27FC236}">
                  <a16:creationId xmlns:a16="http://schemas.microsoft.com/office/drawing/2014/main" xmlns="" id="{39C1B837-7310-4474-8C7D-4CAB037C2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/>
                <a:t>5</a:t>
              </a:r>
            </a:p>
          </p:txBody>
        </p:sp>
      </p:grpSp>
      <p:grpSp>
        <p:nvGrpSpPr>
          <p:cNvPr id="20491" name="Group 38">
            <a:extLst>
              <a:ext uri="{FF2B5EF4-FFF2-40B4-BE49-F238E27FC236}">
                <a16:creationId xmlns:a16="http://schemas.microsoft.com/office/drawing/2014/main" xmlns="" id="{A6410DCD-E52A-4963-86BD-EED1C01BBA19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214813"/>
            <a:ext cx="714375" cy="785812"/>
            <a:chOff x="5072066" y="1142984"/>
            <a:chExt cx="714380" cy="78581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xmlns="" id="{4E2939E3-89F1-46B6-90E7-87DCAAB8C21B}"/>
                </a:ext>
              </a:extLst>
            </p:cNvPr>
            <p:cNvSpPr/>
            <p:nvPr/>
          </p:nvSpPr>
          <p:spPr bwMode="auto">
            <a:xfrm>
              <a:off x="5072066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0519" name="Straight Connector 40">
              <a:extLst>
                <a:ext uri="{FF2B5EF4-FFF2-40B4-BE49-F238E27FC236}">
                  <a16:creationId xmlns:a16="http://schemas.microsoft.com/office/drawing/2014/main" xmlns="" id="{5AD04440-5D8D-479A-8306-9208D6DF3C5C}"/>
                </a:ext>
              </a:extLst>
            </p:cNvPr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5072066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0" name="TextBox 41">
              <a:extLst>
                <a:ext uri="{FF2B5EF4-FFF2-40B4-BE49-F238E27FC236}">
                  <a16:creationId xmlns:a16="http://schemas.microsoft.com/office/drawing/2014/main" xmlns="" id="{F1013D64-EE5E-4AC8-AC06-F6848D456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4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0492" name="Group 42">
            <a:extLst>
              <a:ext uri="{FF2B5EF4-FFF2-40B4-BE49-F238E27FC236}">
                <a16:creationId xmlns:a16="http://schemas.microsoft.com/office/drawing/2014/main" xmlns="" id="{2B01B088-7FFA-4C50-AEC1-69DFAB1F9110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214813"/>
            <a:ext cx="714375" cy="785812"/>
            <a:chOff x="3786182" y="1142984"/>
            <a:chExt cx="714380" cy="78581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xmlns="" id="{B2B2C0CE-B308-4FB3-801A-0A6F9393B0E1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H</a:t>
              </a:r>
            </a:p>
          </p:txBody>
        </p:sp>
        <p:cxnSp>
          <p:nvCxnSpPr>
            <p:cNvPr id="20516" name="Straight Connector 44">
              <a:extLst>
                <a:ext uri="{FF2B5EF4-FFF2-40B4-BE49-F238E27FC236}">
                  <a16:creationId xmlns:a16="http://schemas.microsoft.com/office/drawing/2014/main" xmlns="" id="{6D433539-AA0E-4908-B4CD-C00FB232157F}"/>
                </a:ext>
              </a:extLst>
            </p:cNvPr>
            <p:cNvCxnSpPr>
              <a:cxnSpLocks noChangeShapeType="1"/>
              <a:stCxn id="44" idx="1"/>
              <a:endCxn id="4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6" name="TextBox 45">
              <a:extLst>
                <a:ext uri="{FF2B5EF4-FFF2-40B4-BE49-F238E27FC236}">
                  <a16:creationId xmlns:a16="http://schemas.microsoft.com/office/drawing/2014/main" xmlns="" id="{23B94629-E849-4345-BABD-B8C393EB9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19" y="1500174"/>
              <a:ext cx="571504" cy="42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0493" name="Group 46">
            <a:extLst>
              <a:ext uri="{FF2B5EF4-FFF2-40B4-BE49-F238E27FC236}">
                <a16:creationId xmlns:a16="http://schemas.microsoft.com/office/drawing/2014/main" xmlns="" id="{71679BAA-8518-49A6-84F2-D24AFF6A8BA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286375"/>
            <a:ext cx="714375" cy="785813"/>
            <a:chOff x="3786182" y="1142984"/>
            <a:chExt cx="714380" cy="78581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xmlns="" id="{6625A352-3579-4A97-95ED-D5E27D463FE8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20513" name="Straight Connector 48">
              <a:extLst>
                <a:ext uri="{FF2B5EF4-FFF2-40B4-BE49-F238E27FC236}">
                  <a16:creationId xmlns:a16="http://schemas.microsoft.com/office/drawing/2014/main" xmlns="" id="{49CE9BEE-F603-47F4-95D2-729656F40E2C}"/>
                </a:ext>
              </a:extLst>
            </p:cNvPr>
            <p:cNvCxnSpPr>
              <a:cxnSpLocks noChangeShapeType="1"/>
              <a:stCxn id="48" idx="1"/>
              <a:endCxn id="4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4" name="TextBox 49">
              <a:extLst>
                <a:ext uri="{FF2B5EF4-FFF2-40B4-BE49-F238E27FC236}">
                  <a16:creationId xmlns:a16="http://schemas.microsoft.com/office/drawing/2014/main" xmlns="" id="{C0807724-4321-46B2-9143-8CAEF873C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0494" name="Group 50">
            <a:extLst>
              <a:ext uri="{FF2B5EF4-FFF2-40B4-BE49-F238E27FC236}">
                <a16:creationId xmlns:a16="http://schemas.microsoft.com/office/drawing/2014/main" xmlns="" id="{B045580F-EAFC-4AA3-BFF7-3C20C68EF57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286375"/>
            <a:ext cx="714375" cy="785813"/>
            <a:chOff x="3786182" y="1142984"/>
            <a:chExt cx="714380" cy="785818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xmlns="" id="{230C6A79-B245-4304-B512-14FE21F6F301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20510" name="Straight Connector 52">
              <a:extLst>
                <a:ext uri="{FF2B5EF4-FFF2-40B4-BE49-F238E27FC236}">
                  <a16:creationId xmlns:a16="http://schemas.microsoft.com/office/drawing/2014/main" xmlns="" id="{FC5A87A7-C6A3-494D-B345-4E8508879CDA}"/>
                </a:ext>
              </a:extLst>
            </p:cNvPr>
            <p:cNvCxnSpPr>
              <a:cxnSpLocks noChangeShapeType="1"/>
              <a:stCxn id="52" idx="1"/>
              <a:endCxn id="5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1" name="TextBox 53">
              <a:extLst>
                <a:ext uri="{FF2B5EF4-FFF2-40B4-BE49-F238E27FC236}">
                  <a16:creationId xmlns:a16="http://schemas.microsoft.com/office/drawing/2014/main" xmlns="" id="{83F353E1-5045-44BF-8F96-A995BF459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0495" name="Group 55">
            <a:extLst>
              <a:ext uri="{FF2B5EF4-FFF2-40B4-BE49-F238E27FC236}">
                <a16:creationId xmlns:a16="http://schemas.microsoft.com/office/drawing/2014/main" xmlns="" id="{AD1B9C0D-0575-4163-B269-EF8B48022C1D}"/>
              </a:ext>
            </a:extLst>
          </p:cNvPr>
          <p:cNvGrpSpPr>
            <a:grpSpLocks/>
          </p:cNvGrpSpPr>
          <p:nvPr/>
        </p:nvGrpSpPr>
        <p:grpSpPr bwMode="auto">
          <a:xfrm>
            <a:off x="7858125" y="3000375"/>
            <a:ext cx="714375" cy="785813"/>
            <a:chOff x="3786182" y="1142984"/>
            <a:chExt cx="714380" cy="78581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xmlns="" id="{92A66A30-53AB-4DD6-B186-A2E249A4B394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20507" name="Straight Connector 57">
              <a:extLst>
                <a:ext uri="{FF2B5EF4-FFF2-40B4-BE49-F238E27FC236}">
                  <a16:creationId xmlns:a16="http://schemas.microsoft.com/office/drawing/2014/main" xmlns="" id="{312F72DE-77E4-45D6-A7C8-87714BE14386}"/>
                </a:ext>
              </a:extLst>
            </p:cNvPr>
            <p:cNvCxnSpPr>
              <a:cxnSpLocks noChangeShapeType="1"/>
              <a:stCxn id="57" idx="1"/>
              <a:endCxn id="57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8" name="TextBox 58">
              <a:extLst>
                <a:ext uri="{FF2B5EF4-FFF2-40B4-BE49-F238E27FC236}">
                  <a16:creationId xmlns:a16="http://schemas.microsoft.com/office/drawing/2014/main" xmlns="" id="{D9D2D785-DFE2-4A49-8715-019CF4D5E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20496" name="Straight Connector 58">
            <a:extLst>
              <a:ext uri="{FF2B5EF4-FFF2-40B4-BE49-F238E27FC236}">
                <a16:creationId xmlns:a16="http://schemas.microsoft.com/office/drawing/2014/main" xmlns="" id="{8AC7904B-726B-4F42-B73D-703EF8DD4CF6}"/>
              </a:ext>
            </a:extLst>
          </p:cNvPr>
          <p:cNvCxnSpPr>
            <a:cxnSpLocks noChangeShapeType="1"/>
            <a:stCxn id="28" idx="0"/>
            <a:endCxn id="9" idx="1"/>
          </p:cNvCxnSpPr>
          <p:nvPr/>
        </p:nvCxnSpPr>
        <p:spPr bwMode="auto">
          <a:xfrm rot="5400000" flipH="1" flipV="1">
            <a:off x="2625725" y="625475"/>
            <a:ext cx="534988" cy="2071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Straight Connector 60">
            <a:extLst>
              <a:ext uri="{FF2B5EF4-FFF2-40B4-BE49-F238E27FC236}">
                <a16:creationId xmlns:a16="http://schemas.microsoft.com/office/drawing/2014/main" xmlns="" id="{7F2E4C15-208C-4F6A-8223-FD0561670058}"/>
              </a:ext>
            </a:extLst>
          </p:cNvPr>
          <p:cNvCxnSpPr>
            <a:cxnSpLocks noChangeShapeType="1"/>
            <a:stCxn id="24" idx="0"/>
            <a:endCxn id="9" idx="3"/>
          </p:cNvCxnSpPr>
          <p:nvPr/>
        </p:nvCxnSpPr>
        <p:spPr bwMode="auto">
          <a:xfrm rot="16200000" flipV="1">
            <a:off x="5554663" y="482600"/>
            <a:ext cx="534988" cy="2357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Straight Connector 62">
            <a:extLst>
              <a:ext uri="{FF2B5EF4-FFF2-40B4-BE49-F238E27FC236}">
                <a16:creationId xmlns:a16="http://schemas.microsoft.com/office/drawing/2014/main" xmlns="" id="{E621303D-D7C7-4B61-888C-F25961E727FE}"/>
              </a:ext>
            </a:extLst>
          </p:cNvPr>
          <p:cNvCxnSpPr>
            <a:cxnSpLocks noChangeShapeType="1"/>
            <a:stCxn id="57" idx="0"/>
            <a:endCxn id="24" idx="3"/>
          </p:cNvCxnSpPr>
          <p:nvPr/>
        </p:nvCxnSpPr>
        <p:spPr bwMode="auto">
          <a:xfrm rot="16200000" flipV="1">
            <a:off x="7447757" y="2232819"/>
            <a:ext cx="677862" cy="857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Straight Connector 64">
            <a:extLst>
              <a:ext uri="{FF2B5EF4-FFF2-40B4-BE49-F238E27FC236}">
                <a16:creationId xmlns:a16="http://schemas.microsoft.com/office/drawing/2014/main" xmlns="" id="{885359A7-B88F-46F3-BDD4-87F7AD62F6FC}"/>
              </a:ext>
            </a:extLst>
          </p:cNvPr>
          <p:cNvCxnSpPr>
            <a:cxnSpLocks noChangeShapeType="1"/>
            <a:stCxn id="32" idx="0"/>
            <a:endCxn id="20529" idx="2"/>
          </p:cNvCxnSpPr>
          <p:nvPr/>
        </p:nvCxnSpPr>
        <p:spPr bwMode="auto">
          <a:xfrm rot="5400000" flipH="1" flipV="1">
            <a:off x="1141412" y="2284413"/>
            <a:ext cx="288925" cy="1143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Straight Connector 66">
            <a:extLst>
              <a:ext uri="{FF2B5EF4-FFF2-40B4-BE49-F238E27FC236}">
                <a16:creationId xmlns:a16="http://schemas.microsoft.com/office/drawing/2014/main" xmlns="" id="{CA80032A-0113-40E1-AE57-8D96569FD90C}"/>
              </a:ext>
            </a:extLst>
          </p:cNvPr>
          <p:cNvCxnSpPr>
            <a:cxnSpLocks noChangeShapeType="1"/>
            <a:stCxn id="36" idx="0"/>
            <a:endCxn id="20529" idx="2"/>
          </p:cNvCxnSpPr>
          <p:nvPr/>
        </p:nvCxnSpPr>
        <p:spPr bwMode="auto">
          <a:xfrm rot="16200000" flipV="1">
            <a:off x="2212975" y="2355850"/>
            <a:ext cx="288925" cy="1000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Straight Connector 68">
            <a:extLst>
              <a:ext uri="{FF2B5EF4-FFF2-40B4-BE49-F238E27FC236}">
                <a16:creationId xmlns:a16="http://schemas.microsoft.com/office/drawing/2014/main" xmlns="" id="{71AC3CB3-595B-4D88-AFC7-81D3CBBDC965}"/>
              </a:ext>
            </a:extLst>
          </p:cNvPr>
          <p:cNvCxnSpPr>
            <a:cxnSpLocks noChangeShapeType="1"/>
            <a:stCxn id="40" idx="0"/>
            <a:endCxn id="20523" idx="2"/>
          </p:cNvCxnSpPr>
          <p:nvPr/>
        </p:nvCxnSpPr>
        <p:spPr bwMode="auto">
          <a:xfrm rot="5400000" flipH="1" flipV="1">
            <a:off x="2195513" y="3587750"/>
            <a:ext cx="431800" cy="822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Straight Connector 72">
            <a:extLst>
              <a:ext uri="{FF2B5EF4-FFF2-40B4-BE49-F238E27FC236}">
                <a16:creationId xmlns:a16="http://schemas.microsoft.com/office/drawing/2014/main" xmlns="" id="{94771B62-A94E-4278-AEE5-7A6E1F54119D}"/>
              </a:ext>
            </a:extLst>
          </p:cNvPr>
          <p:cNvCxnSpPr>
            <a:cxnSpLocks noChangeShapeType="1"/>
            <a:stCxn id="52" idx="0"/>
            <a:endCxn id="17446" idx="2"/>
          </p:cNvCxnSpPr>
          <p:nvPr/>
        </p:nvCxnSpPr>
        <p:spPr bwMode="auto">
          <a:xfrm rot="5400000" flipH="1" flipV="1">
            <a:off x="3034506" y="4606132"/>
            <a:ext cx="288925" cy="1071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Straight Connector 74">
            <a:extLst>
              <a:ext uri="{FF2B5EF4-FFF2-40B4-BE49-F238E27FC236}">
                <a16:creationId xmlns:a16="http://schemas.microsoft.com/office/drawing/2014/main" xmlns="" id="{8362F134-1E81-430E-B1EF-6BFDA52D79F0}"/>
              </a:ext>
            </a:extLst>
          </p:cNvPr>
          <p:cNvCxnSpPr>
            <a:cxnSpLocks noChangeShapeType="1"/>
            <a:stCxn id="48" idx="0"/>
            <a:endCxn id="17446" idx="2"/>
          </p:cNvCxnSpPr>
          <p:nvPr/>
        </p:nvCxnSpPr>
        <p:spPr bwMode="auto">
          <a:xfrm rot="16200000" flipV="1">
            <a:off x="4177506" y="4534694"/>
            <a:ext cx="288925" cy="1214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Arrow Connector 75">
            <a:extLst>
              <a:ext uri="{FF2B5EF4-FFF2-40B4-BE49-F238E27FC236}">
                <a16:creationId xmlns:a16="http://schemas.microsoft.com/office/drawing/2014/main" xmlns="" id="{57074595-096E-4062-8E56-50938CDD07D2}"/>
              </a:ext>
            </a:extLst>
          </p:cNvPr>
          <p:cNvCxnSpPr>
            <a:cxnSpLocks noChangeShapeType="1"/>
            <a:stCxn id="44" idx="0"/>
            <a:endCxn id="20523" idx="2"/>
          </p:cNvCxnSpPr>
          <p:nvPr/>
        </p:nvCxnSpPr>
        <p:spPr bwMode="auto">
          <a:xfrm rot="16200000" flipV="1">
            <a:off x="3052763" y="3552825"/>
            <a:ext cx="431800" cy="892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5" name="TextBox 54">
            <a:extLst>
              <a:ext uri="{FF2B5EF4-FFF2-40B4-BE49-F238E27FC236}">
                <a16:creationId xmlns:a16="http://schemas.microsoft.com/office/drawing/2014/main" xmlns="" id="{13F3B6A7-3DF0-4C23-B195-228A72DD3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143250"/>
            <a:ext cx="2300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chemeClr val="tx1"/>
                </a:solidFill>
              </a:rPr>
              <a:t>right child</a:t>
            </a:r>
          </a:p>
          <a:p>
            <a:pPr eaLnBrk="1" hangingPunct="1"/>
            <a:r>
              <a:rPr lang="tr-TR" altLang="en-US" sz="2000">
                <a:solidFill>
                  <a:schemeClr val="tx1"/>
                </a:solidFill>
              </a:rPr>
              <a:t>r = 4 + 1 + 1 = 6</a:t>
            </a:r>
          </a:p>
        </p:txBody>
      </p:sp>
    </p:spTree>
    <p:extLst>
      <p:ext uri="{BB962C8B-B14F-4D97-AF65-F5344CB8AC3E}">
        <p14:creationId xmlns:p14="http://schemas.microsoft.com/office/powerpoint/2010/main" val="3833949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xmlns="" id="{8120CABC-6408-4561-883D-BCD35038C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Dynamic Order Statistics Example</a:t>
            </a:r>
            <a:endParaRPr lang="en-GB" altLang="en-US" sz="3600">
              <a:solidFill>
                <a:srgbClr val="3333CC"/>
              </a:solidFill>
            </a:endParaRPr>
          </a:p>
        </p:txBody>
      </p:sp>
      <p:grpSp>
        <p:nvGrpSpPr>
          <p:cNvPr id="21510" name="Group 21">
            <a:extLst>
              <a:ext uri="{FF2B5EF4-FFF2-40B4-BE49-F238E27FC236}">
                <a16:creationId xmlns:a16="http://schemas.microsoft.com/office/drawing/2014/main" xmlns="" id="{3D20773D-91A0-43EC-9FA3-5C4B7E5BE4D4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1000125"/>
            <a:ext cx="714375" cy="785813"/>
            <a:chOff x="3786182" y="1142984"/>
            <a:chExt cx="714380" cy="78581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FCCE6BDF-2A56-419D-95CD-E4B30462625E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M</a:t>
              </a:r>
            </a:p>
          </p:txBody>
        </p:sp>
        <p:cxnSp>
          <p:nvCxnSpPr>
            <p:cNvPr id="21558" name="Straight Connector 10">
              <a:extLst>
                <a:ext uri="{FF2B5EF4-FFF2-40B4-BE49-F238E27FC236}">
                  <a16:creationId xmlns:a16="http://schemas.microsoft.com/office/drawing/2014/main" xmlns="" id="{3EE5F81A-9AEB-4985-AA4F-F375E22134E9}"/>
                </a:ext>
              </a:extLst>
            </p:cNvPr>
            <p:cNvCxnSpPr>
              <a:cxnSpLocks noChangeShapeType="1"/>
              <a:stCxn id="9" idx="1"/>
              <a:endCxn id="9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9" name="TextBox 18">
              <a:extLst>
                <a:ext uri="{FF2B5EF4-FFF2-40B4-BE49-F238E27FC236}">
                  <a16:creationId xmlns:a16="http://schemas.microsoft.com/office/drawing/2014/main" xmlns="" id="{930DCDD3-FED7-4B12-9FD2-02CDEFDF4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492443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21511" name="Group 22">
            <a:extLst>
              <a:ext uri="{FF2B5EF4-FFF2-40B4-BE49-F238E27FC236}">
                <a16:creationId xmlns:a16="http://schemas.microsoft.com/office/drawing/2014/main" xmlns="" id="{9FA84E9F-BF59-4944-85D3-9076B40746C0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1928813"/>
            <a:ext cx="714375" cy="785812"/>
            <a:chOff x="3786182" y="1142984"/>
            <a:chExt cx="714380" cy="78581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xmlns="" id="{CBED59F9-A619-4AD5-84EB-61AFF11A7FA5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21555" name="Straight Connector 24">
              <a:extLst>
                <a:ext uri="{FF2B5EF4-FFF2-40B4-BE49-F238E27FC236}">
                  <a16:creationId xmlns:a16="http://schemas.microsoft.com/office/drawing/2014/main" xmlns="" id="{56F6698D-2D92-4EFC-8960-A80841C9B08C}"/>
                </a:ext>
              </a:extLst>
            </p:cNvPr>
            <p:cNvCxnSpPr>
              <a:cxnSpLocks noChangeShapeType="1"/>
              <a:stCxn id="24" idx="1"/>
              <a:endCxn id="2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6" name="TextBox 25">
              <a:extLst>
                <a:ext uri="{FF2B5EF4-FFF2-40B4-BE49-F238E27FC236}">
                  <a16:creationId xmlns:a16="http://schemas.microsoft.com/office/drawing/2014/main" xmlns="" id="{9273D00B-CC7B-4F95-B3C9-1D3B9AC2E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1512" name="Group 26">
            <a:extLst>
              <a:ext uri="{FF2B5EF4-FFF2-40B4-BE49-F238E27FC236}">
                <a16:creationId xmlns:a16="http://schemas.microsoft.com/office/drawing/2014/main" xmlns="" id="{BAC958FD-65CA-48C8-94D1-681A52D518A6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1928813"/>
            <a:ext cx="714375" cy="785812"/>
            <a:chOff x="3786182" y="1142984"/>
            <a:chExt cx="714380" cy="78581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xmlns="" id="{0F08E46A-9CD7-4B20-932B-B7177F8B9417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/>
                <a:t>C</a:t>
              </a:r>
            </a:p>
          </p:txBody>
        </p:sp>
        <p:cxnSp>
          <p:nvCxnSpPr>
            <p:cNvPr id="21552" name="Straight Connector 28">
              <a:extLst>
                <a:ext uri="{FF2B5EF4-FFF2-40B4-BE49-F238E27FC236}">
                  <a16:creationId xmlns:a16="http://schemas.microsoft.com/office/drawing/2014/main" xmlns="" id="{F7E95BBF-91AA-4879-9BBA-70AEEE003610}"/>
                </a:ext>
              </a:extLst>
            </p:cNvPr>
            <p:cNvCxnSpPr>
              <a:cxnSpLocks noChangeShapeType="1"/>
              <a:stCxn id="28" idx="1"/>
              <a:endCxn id="2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3" name="TextBox 29">
              <a:extLst>
                <a:ext uri="{FF2B5EF4-FFF2-40B4-BE49-F238E27FC236}">
                  <a16:creationId xmlns:a16="http://schemas.microsoft.com/office/drawing/2014/main" xmlns="" id="{AFEA30FD-4D77-4018-80CD-05364AE60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/>
                <a:t>7</a:t>
              </a:r>
            </a:p>
          </p:txBody>
        </p:sp>
      </p:grpSp>
      <p:grpSp>
        <p:nvGrpSpPr>
          <p:cNvPr id="21513" name="Group 30">
            <a:extLst>
              <a:ext uri="{FF2B5EF4-FFF2-40B4-BE49-F238E27FC236}">
                <a16:creationId xmlns:a16="http://schemas.microsoft.com/office/drawing/2014/main" xmlns="" id="{C73142E3-BA79-461C-A75E-E4AEB54F00D0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000375"/>
            <a:ext cx="714375" cy="785813"/>
            <a:chOff x="3786182" y="1142984"/>
            <a:chExt cx="714380" cy="78581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xmlns="" id="{83908BAE-D79D-4AD1-9D89-7DBE8B6958B5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1549" name="Straight Connector 32">
              <a:extLst>
                <a:ext uri="{FF2B5EF4-FFF2-40B4-BE49-F238E27FC236}">
                  <a16:creationId xmlns:a16="http://schemas.microsoft.com/office/drawing/2014/main" xmlns="" id="{657C57FC-CB08-4344-BFA1-033740670765}"/>
                </a:ext>
              </a:extLst>
            </p:cNvPr>
            <p:cNvCxnSpPr>
              <a:cxnSpLocks noChangeShapeType="1"/>
              <a:stCxn id="32" idx="1"/>
              <a:endCxn id="3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0" name="TextBox 33">
              <a:extLst>
                <a:ext uri="{FF2B5EF4-FFF2-40B4-BE49-F238E27FC236}">
                  <a16:creationId xmlns:a16="http://schemas.microsoft.com/office/drawing/2014/main" xmlns="" id="{03D9A0D1-B657-4F05-BAD3-5DDE0ED96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1514" name="Group 34">
            <a:extLst>
              <a:ext uri="{FF2B5EF4-FFF2-40B4-BE49-F238E27FC236}">
                <a16:creationId xmlns:a16="http://schemas.microsoft.com/office/drawing/2014/main" xmlns="" id="{9B5B9508-68F3-48C7-AA5C-A62C7DCC6F01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3000375"/>
            <a:ext cx="714375" cy="785813"/>
            <a:chOff x="3786182" y="1142984"/>
            <a:chExt cx="714380" cy="78581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xmlns="" id="{E92258F0-F5C0-46DB-B3B2-EC8DB902C40C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F</a:t>
              </a:r>
            </a:p>
          </p:txBody>
        </p:sp>
        <p:cxnSp>
          <p:nvCxnSpPr>
            <p:cNvPr id="21546" name="Straight Connector 36">
              <a:extLst>
                <a:ext uri="{FF2B5EF4-FFF2-40B4-BE49-F238E27FC236}">
                  <a16:creationId xmlns:a16="http://schemas.microsoft.com/office/drawing/2014/main" xmlns="" id="{CFE398C0-269B-4B0A-B550-FF5AFBFED717}"/>
                </a:ext>
              </a:extLst>
            </p:cNvPr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52" name="TextBox 37">
              <a:extLst>
                <a:ext uri="{FF2B5EF4-FFF2-40B4-BE49-F238E27FC236}">
                  <a16:creationId xmlns:a16="http://schemas.microsoft.com/office/drawing/2014/main" xmlns="" id="{DED0C8C9-7E5E-4897-90FF-782AFD73F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19" y="1500174"/>
              <a:ext cx="500067" cy="42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21515" name="Group 38">
            <a:extLst>
              <a:ext uri="{FF2B5EF4-FFF2-40B4-BE49-F238E27FC236}">
                <a16:creationId xmlns:a16="http://schemas.microsoft.com/office/drawing/2014/main" xmlns="" id="{45DA7E6C-6AF9-4432-8E97-D8581C99961C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214813"/>
            <a:ext cx="714375" cy="785812"/>
            <a:chOff x="5072066" y="1142984"/>
            <a:chExt cx="714380" cy="78581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xmlns="" id="{8F77A459-7D75-4EF4-81B6-A916A4C3A34C}"/>
                </a:ext>
              </a:extLst>
            </p:cNvPr>
            <p:cNvSpPr/>
            <p:nvPr/>
          </p:nvSpPr>
          <p:spPr bwMode="auto">
            <a:xfrm>
              <a:off x="5072066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1543" name="Straight Connector 40">
              <a:extLst>
                <a:ext uri="{FF2B5EF4-FFF2-40B4-BE49-F238E27FC236}">
                  <a16:creationId xmlns:a16="http://schemas.microsoft.com/office/drawing/2014/main" xmlns="" id="{A12A9A1D-2E35-4BBE-9105-C6F04CC1908A}"/>
                </a:ext>
              </a:extLst>
            </p:cNvPr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5072066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4" name="TextBox 41">
              <a:extLst>
                <a:ext uri="{FF2B5EF4-FFF2-40B4-BE49-F238E27FC236}">
                  <a16:creationId xmlns:a16="http://schemas.microsoft.com/office/drawing/2014/main" xmlns="" id="{A43D2ABF-730E-449F-9D76-5EFD37B75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4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1516" name="Group 42">
            <a:extLst>
              <a:ext uri="{FF2B5EF4-FFF2-40B4-BE49-F238E27FC236}">
                <a16:creationId xmlns:a16="http://schemas.microsoft.com/office/drawing/2014/main" xmlns="" id="{A3617D65-9234-49C8-91D7-DB3E68A7C852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214813"/>
            <a:ext cx="714375" cy="785812"/>
            <a:chOff x="3786182" y="1142984"/>
            <a:chExt cx="714380" cy="78581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xmlns="" id="{ACD2DA46-6F2C-4972-8755-E492E1814DDE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H</a:t>
              </a:r>
            </a:p>
          </p:txBody>
        </p:sp>
        <p:cxnSp>
          <p:nvCxnSpPr>
            <p:cNvPr id="21540" name="Straight Connector 44">
              <a:extLst>
                <a:ext uri="{FF2B5EF4-FFF2-40B4-BE49-F238E27FC236}">
                  <a16:creationId xmlns:a16="http://schemas.microsoft.com/office/drawing/2014/main" xmlns="" id="{0F464A4A-1A06-4BB5-BE72-364799D3B857}"/>
                </a:ext>
              </a:extLst>
            </p:cNvPr>
            <p:cNvCxnSpPr>
              <a:cxnSpLocks noChangeShapeType="1"/>
              <a:stCxn id="44" idx="1"/>
              <a:endCxn id="4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6" name="TextBox 45">
              <a:extLst>
                <a:ext uri="{FF2B5EF4-FFF2-40B4-BE49-F238E27FC236}">
                  <a16:creationId xmlns:a16="http://schemas.microsoft.com/office/drawing/2014/main" xmlns="" id="{95EBA125-10B4-4369-A00A-BE5356C4C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19" y="1500174"/>
              <a:ext cx="571504" cy="42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1517" name="Group 46">
            <a:extLst>
              <a:ext uri="{FF2B5EF4-FFF2-40B4-BE49-F238E27FC236}">
                <a16:creationId xmlns:a16="http://schemas.microsoft.com/office/drawing/2014/main" xmlns="" id="{17B452E2-BC48-43F6-BD7D-5C2B6D7F023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286375"/>
            <a:ext cx="714375" cy="785813"/>
            <a:chOff x="3786182" y="1142984"/>
            <a:chExt cx="714380" cy="78581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xmlns="" id="{C8FE27DA-E111-4335-B984-7BAE58A1D98C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21537" name="Straight Connector 48">
              <a:extLst>
                <a:ext uri="{FF2B5EF4-FFF2-40B4-BE49-F238E27FC236}">
                  <a16:creationId xmlns:a16="http://schemas.microsoft.com/office/drawing/2014/main" xmlns="" id="{44E4C5A8-AE69-444F-AC2F-7FCCA3E85E09}"/>
                </a:ext>
              </a:extLst>
            </p:cNvPr>
            <p:cNvCxnSpPr>
              <a:cxnSpLocks noChangeShapeType="1"/>
              <a:stCxn id="48" idx="1"/>
              <a:endCxn id="4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8" name="TextBox 49">
              <a:extLst>
                <a:ext uri="{FF2B5EF4-FFF2-40B4-BE49-F238E27FC236}">
                  <a16:creationId xmlns:a16="http://schemas.microsoft.com/office/drawing/2014/main" xmlns="" id="{A75D7ED6-B2A4-4234-94C6-07D512026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1518" name="Group 50">
            <a:extLst>
              <a:ext uri="{FF2B5EF4-FFF2-40B4-BE49-F238E27FC236}">
                <a16:creationId xmlns:a16="http://schemas.microsoft.com/office/drawing/2014/main" xmlns="" id="{7204A3B9-31F5-4F9E-B801-795DFCEAE12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286375"/>
            <a:ext cx="714375" cy="785813"/>
            <a:chOff x="3786182" y="1142984"/>
            <a:chExt cx="714380" cy="785818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xmlns="" id="{CA4872FB-5E7A-497B-BE4F-FF4738C2ED90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21534" name="Straight Connector 52">
              <a:extLst>
                <a:ext uri="{FF2B5EF4-FFF2-40B4-BE49-F238E27FC236}">
                  <a16:creationId xmlns:a16="http://schemas.microsoft.com/office/drawing/2014/main" xmlns="" id="{F83C2F24-EE39-47AF-AD71-4FC228FAFCDC}"/>
                </a:ext>
              </a:extLst>
            </p:cNvPr>
            <p:cNvCxnSpPr>
              <a:cxnSpLocks noChangeShapeType="1"/>
              <a:stCxn id="52" idx="1"/>
              <a:endCxn id="5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5" name="TextBox 53">
              <a:extLst>
                <a:ext uri="{FF2B5EF4-FFF2-40B4-BE49-F238E27FC236}">
                  <a16:creationId xmlns:a16="http://schemas.microsoft.com/office/drawing/2014/main" xmlns="" id="{376BDCC4-C682-47E4-BE34-32DD6B65E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1519" name="Group 55">
            <a:extLst>
              <a:ext uri="{FF2B5EF4-FFF2-40B4-BE49-F238E27FC236}">
                <a16:creationId xmlns:a16="http://schemas.microsoft.com/office/drawing/2014/main" xmlns="" id="{961D29BF-CFC4-4E71-92DD-B2A0E1C1A427}"/>
              </a:ext>
            </a:extLst>
          </p:cNvPr>
          <p:cNvGrpSpPr>
            <a:grpSpLocks/>
          </p:cNvGrpSpPr>
          <p:nvPr/>
        </p:nvGrpSpPr>
        <p:grpSpPr bwMode="auto">
          <a:xfrm>
            <a:off x="7858125" y="3000375"/>
            <a:ext cx="714375" cy="785813"/>
            <a:chOff x="3786182" y="1142984"/>
            <a:chExt cx="714380" cy="78581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xmlns="" id="{0FC41500-0FDC-4DE3-8CA5-52DEAC809D1B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21531" name="Straight Connector 57">
              <a:extLst>
                <a:ext uri="{FF2B5EF4-FFF2-40B4-BE49-F238E27FC236}">
                  <a16:creationId xmlns:a16="http://schemas.microsoft.com/office/drawing/2014/main" xmlns="" id="{727A2FDD-9147-4EBB-AA1C-AD97C571E982}"/>
                </a:ext>
              </a:extLst>
            </p:cNvPr>
            <p:cNvCxnSpPr>
              <a:cxnSpLocks noChangeShapeType="1"/>
              <a:stCxn id="57" idx="1"/>
              <a:endCxn id="57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2" name="TextBox 58">
              <a:extLst>
                <a:ext uri="{FF2B5EF4-FFF2-40B4-BE49-F238E27FC236}">
                  <a16:creationId xmlns:a16="http://schemas.microsoft.com/office/drawing/2014/main" xmlns="" id="{758976DE-9EB4-4A0B-B0C3-E263F9C1E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21520" name="Straight Connector 58">
            <a:extLst>
              <a:ext uri="{FF2B5EF4-FFF2-40B4-BE49-F238E27FC236}">
                <a16:creationId xmlns:a16="http://schemas.microsoft.com/office/drawing/2014/main" xmlns="" id="{5D18E6CE-59D5-4F9D-A32C-2494B02FCA34}"/>
              </a:ext>
            </a:extLst>
          </p:cNvPr>
          <p:cNvCxnSpPr>
            <a:cxnSpLocks noChangeShapeType="1"/>
            <a:stCxn id="28" idx="0"/>
            <a:endCxn id="9" idx="1"/>
          </p:cNvCxnSpPr>
          <p:nvPr/>
        </p:nvCxnSpPr>
        <p:spPr bwMode="auto">
          <a:xfrm rot="5400000" flipH="1" flipV="1">
            <a:off x="2625725" y="625475"/>
            <a:ext cx="534988" cy="2071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Straight Connector 60">
            <a:extLst>
              <a:ext uri="{FF2B5EF4-FFF2-40B4-BE49-F238E27FC236}">
                <a16:creationId xmlns:a16="http://schemas.microsoft.com/office/drawing/2014/main" xmlns="" id="{119D31ED-7089-42A7-B119-778F7AEECCF0}"/>
              </a:ext>
            </a:extLst>
          </p:cNvPr>
          <p:cNvCxnSpPr>
            <a:cxnSpLocks noChangeShapeType="1"/>
            <a:stCxn id="24" idx="0"/>
            <a:endCxn id="9" idx="3"/>
          </p:cNvCxnSpPr>
          <p:nvPr/>
        </p:nvCxnSpPr>
        <p:spPr bwMode="auto">
          <a:xfrm rot="16200000" flipV="1">
            <a:off x="5554663" y="482600"/>
            <a:ext cx="534988" cy="2357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Straight Connector 62">
            <a:extLst>
              <a:ext uri="{FF2B5EF4-FFF2-40B4-BE49-F238E27FC236}">
                <a16:creationId xmlns:a16="http://schemas.microsoft.com/office/drawing/2014/main" xmlns="" id="{50E12594-BDAC-4432-91E1-D63D1169C443}"/>
              </a:ext>
            </a:extLst>
          </p:cNvPr>
          <p:cNvCxnSpPr>
            <a:cxnSpLocks noChangeShapeType="1"/>
            <a:stCxn id="57" idx="0"/>
            <a:endCxn id="24" idx="3"/>
          </p:cNvCxnSpPr>
          <p:nvPr/>
        </p:nvCxnSpPr>
        <p:spPr bwMode="auto">
          <a:xfrm rot="16200000" flipV="1">
            <a:off x="7447757" y="2232819"/>
            <a:ext cx="677862" cy="857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Straight Connector 64">
            <a:extLst>
              <a:ext uri="{FF2B5EF4-FFF2-40B4-BE49-F238E27FC236}">
                <a16:creationId xmlns:a16="http://schemas.microsoft.com/office/drawing/2014/main" xmlns="" id="{4E18ADCC-ACEC-43A7-90B0-BFA05ABDCFE4}"/>
              </a:ext>
            </a:extLst>
          </p:cNvPr>
          <p:cNvCxnSpPr>
            <a:cxnSpLocks noChangeShapeType="1"/>
            <a:stCxn id="32" idx="0"/>
            <a:endCxn id="21553" idx="2"/>
          </p:cNvCxnSpPr>
          <p:nvPr/>
        </p:nvCxnSpPr>
        <p:spPr bwMode="auto">
          <a:xfrm rot="5400000" flipH="1" flipV="1">
            <a:off x="1141412" y="2284413"/>
            <a:ext cx="288925" cy="1143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Straight Connector 68">
            <a:extLst>
              <a:ext uri="{FF2B5EF4-FFF2-40B4-BE49-F238E27FC236}">
                <a16:creationId xmlns:a16="http://schemas.microsoft.com/office/drawing/2014/main" xmlns="" id="{C030F2A8-F256-4737-9B1C-CDDCDA7F28EE}"/>
              </a:ext>
            </a:extLst>
          </p:cNvPr>
          <p:cNvCxnSpPr>
            <a:cxnSpLocks noChangeShapeType="1"/>
            <a:stCxn id="40" idx="0"/>
            <a:endCxn id="17452" idx="2"/>
          </p:cNvCxnSpPr>
          <p:nvPr/>
        </p:nvCxnSpPr>
        <p:spPr bwMode="auto">
          <a:xfrm rot="5400000" flipH="1" flipV="1">
            <a:off x="2195513" y="3587750"/>
            <a:ext cx="431800" cy="822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Straight Connector 72">
            <a:extLst>
              <a:ext uri="{FF2B5EF4-FFF2-40B4-BE49-F238E27FC236}">
                <a16:creationId xmlns:a16="http://schemas.microsoft.com/office/drawing/2014/main" xmlns="" id="{EA3CBD82-4376-4960-B2A7-392EF496522A}"/>
              </a:ext>
            </a:extLst>
          </p:cNvPr>
          <p:cNvCxnSpPr>
            <a:cxnSpLocks noChangeShapeType="1"/>
            <a:stCxn id="52" idx="0"/>
            <a:endCxn id="17446" idx="2"/>
          </p:cNvCxnSpPr>
          <p:nvPr/>
        </p:nvCxnSpPr>
        <p:spPr bwMode="auto">
          <a:xfrm rot="5400000" flipH="1" flipV="1">
            <a:off x="3034506" y="4606132"/>
            <a:ext cx="288925" cy="1071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Straight Connector 74">
            <a:extLst>
              <a:ext uri="{FF2B5EF4-FFF2-40B4-BE49-F238E27FC236}">
                <a16:creationId xmlns:a16="http://schemas.microsoft.com/office/drawing/2014/main" xmlns="" id="{02AFD851-12C1-48C8-9D51-F707ABFC1EE4}"/>
              </a:ext>
            </a:extLst>
          </p:cNvPr>
          <p:cNvCxnSpPr>
            <a:cxnSpLocks noChangeShapeType="1"/>
            <a:stCxn id="48" idx="0"/>
            <a:endCxn id="17446" idx="2"/>
          </p:cNvCxnSpPr>
          <p:nvPr/>
        </p:nvCxnSpPr>
        <p:spPr bwMode="auto">
          <a:xfrm rot="16200000" flipV="1">
            <a:off x="4177506" y="4534694"/>
            <a:ext cx="288925" cy="1214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Straight Arrow Connector 75">
            <a:extLst>
              <a:ext uri="{FF2B5EF4-FFF2-40B4-BE49-F238E27FC236}">
                <a16:creationId xmlns:a16="http://schemas.microsoft.com/office/drawing/2014/main" xmlns="" id="{0B12E4A2-CDF3-4DDC-AC60-FBC14D6E9A74}"/>
              </a:ext>
            </a:extLst>
          </p:cNvPr>
          <p:cNvCxnSpPr>
            <a:cxnSpLocks noChangeShapeType="1"/>
            <a:stCxn id="44" idx="0"/>
            <a:endCxn id="17452" idx="2"/>
          </p:cNvCxnSpPr>
          <p:nvPr/>
        </p:nvCxnSpPr>
        <p:spPr bwMode="auto">
          <a:xfrm rot="16200000" flipV="1">
            <a:off x="3052763" y="3552825"/>
            <a:ext cx="431800" cy="892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TextBox 54">
            <a:extLst>
              <a:ext uri="{FF2B5EF4-FFF2-40B4-BE49-F238E27FC236}">
                <a16:creationId xmlns:a16="http://schemas.microsoft.com/office/drawing/2014/main" xmlns="" id="{BFB234F9-614F-4F10-AD6F-FCFCFC7F5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00250"/>
            <a:ext cx="2300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chemeClr val="tx1"/>
                </a:solidFill>
              </a:rPr>
              <a:t>left child</a:t>
            </a:r>
          </a:p>
          <a:p>
            <a:pPr eaLnBrk="1" hangingPunct="1"/>
            <a:r>
              <a:rPr lang="tr-TR" altLang="en-US" sz="2000">
                <a:solidFill>
                  <a:schemeClr val="tx1"/>
                </a:solidFill>
              </a:rPr>
              <a:t>r = 6</a:t>
            </a:r>
          </a:p>
        </p:txBody>
      </p:sp>
      <p:cxnSp>
        <p:nvCxnSpPr>
          <p:cNvPr id="21529" name="Straight Arrow Connector 59">
            <a:extLst>
              <a:ext uri="{FF2B5EF4-FFF2-40B4-BE49-F238E27FC236}">
                <a16:creationId xmlns:a16="http://schemas.microsoft.com/office/drawing/2014/main" xmlns="" id="{65B9DC57-E3BF-44FB-A678-39F42933D1BF}"/>
              </a:ext>
            </a:extLst>
          </p:cNvPr>
          <p:cNvCxnSpPr>
            <a:cxnSpLocks noChangeShapeType="1"/>
            <a:stCxn id="36" idx="0"/>
            <a:endCxn id="28" idx="2"/>
          </p:cNvCxnSpPr>
          <p:nvPr/>
        </p:nvCxnSpPr>
        <p:spPr bwMode="auto">
          <a:xfrm rot="16200000" flipV="1">
            <a:off x="2214563" y="2357437"/>
            <a:ext cx="285750" cy="10001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21054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1A462544-A1E8-4B09-B6A1-5C0AFABE6C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5388"/>
            <a:ext cx="7773988" cy="1739900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200" dirty="0"/>
          </a:p>
          <a:p>
            <a:pPr marL="1143000" lvl="2" indent="-228600" algn="l" eaLnBrk="1" hangingPunct="1">
              <a:lnSpc>
                <a:spcPct val="10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u="sng" dirty="0"/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buClr>
                <a:srgbClr val="D6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79786ABE-6A53-487D-98DC-5EB782DF35F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55650" y="1143000"/>
            <a:ext cx="7773988" cy="5045075"/>
          </a:xfrm>
        </p:spPr>
        <p:txBody>
          <a:bodyPr anchor="t">
            <a:spAutoFit/>
          </a:bodyPr>
          <a:lstStyle/>
          <a:p>
            <a:pPr marL="457200" lvl="1" indent="-457200" algn="just" eaLnBrk="1" hangingPunct="1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rgbClr val="FF0000"/>
                </a:solidFill>
              </a:rPr>
              <a:t>When dealing with a new problem</a:t>
            </a:r>
          </a:p>
          <a:p>
            <a:pPr marL="900000" lvl="4" indent="-457200" algn="l" eaLnBrk="1" hangingPunct="1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chemeClr val="tx1"/>
                </a:solidFill>
              </a:rPr>
              <a:t>Data structures play important role</a:t>
            </a:r>
          </a:p>
          <a:p>
            <a:pPr marL="900000" lvl="4" indent="-457200" algn="l" eaLnBrk="1" hangingPunct="1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chemeClr val="tx1"/>
                </a:solidFill>
              </a:rPr>
              <a:t>Must design or addopt a data structure.</a:t>
            </a:r>
            <a:endParaRPr lang="tr-TR" sz="2400" dirty="0">
              <a:solidFill>
                <a:srgbClr val="FF0000"/>
              </a:solidFill>
            </a:endParaRP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rgbClr val="FF0000"/>
                </a:solidFill>
              </a:rPr>
              <a:t>Only in rare situtations</a:t>
            </a:r>
          </a:p>
          <a:p>
            <a:pPr marL="900000" indent="-339725" algn="l" eaLnBrk="1" hangingPunct="1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/>
              <a:t>We need to create an entirely new type of data structure.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rgbClr val="FF0000"/>
                </a:solidFill>
              </a:rPr>
              <a:t>More Often</a:t>
            </a:r>
          </a:p>
          <a:p>
            <a:pPr marL="900000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/>
              <a:t>It suffices to augment a known data structure by storing additional information.</a:t>
            </a:r>
          </a:p>
          <a:p>
            <a:pPr marL="900000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/>
              <a:t>Then we can program new operations for the data structure to support the desired application</a:t>
            </a:r>
            <a:endParaRPr lang="en-GB" sz="2400" dirty="0">
              <a:solidFill>
                <a:srgbClr val="3333CC"/>
              </a:solidFill>
            </a:endParaRP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xmlns="" id="{518830E3-57CF-4F51-86FB-C31D95A30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Augmenting Data Structures</a:t>
            </a:r>
            <a:endParaRPr lang="en-GB" altLang="en-US" sz="360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08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xmlns="" id="{AAA6FBCF-7D84-4DF1-A4A4-A39ECD9FE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Dynamic Order Statistics Example</a:t>
            </a:r>
            <a:endParaRPr lang="en-GB" altLang="en-US" sz="3600">
              <a:solidFill>
                <a:srgbClr val="3333CC"/>
              </a:solidFill>
            </a:endParaRPr>
          </a:p>
        </p:txBody>
      </p:sp>
      <p:grpSp>
        <p:nvGrpSpPr>
          <p:cNvPr id="22534" name="Group 21">
            <a:extLst>
              <a:ext uri="{FF2B5EF4-FFF2-40B4-BE49-F238E27FC236}">
                <a16:creationId xmlns:a16="http://schemas.microsoft.com/office/drawing/2014/main" xmlns="" id="{C3230A40-6BDA-41B1-9C70-F081412AB78E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1000125"/>
            <a:ext cx="714375" cy="785813"/>
            <a:chOff x="3786182" y="1142984"/>
            <a:chExt cx="714380" cy="78581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B3A65C38-429B-4201-818F-4C72B75ECC8D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/>
                <a:t>M</a:t>
              </a:r>
            </a:p>
          </p:txBody>
        </p:sp>
        <p:cxnSp>
          <p:nvCxnSpPr>
            <p:cNvPr id="22582" name="Straight Connector 10">
              <a:extLst>
                <a:ext uri="{FF2B5EF4-FFF2-40B4-BE49-F238E27FC236}">
                  <a16:creationId xmlns:a16="http://schemas.microsoft.com/office/drawing/2014/main" xmlns="" id="{54B25BEB-497A-4D78-B568-F045096FB910}"/>
                </a:ext>
              </a:extLst>
            </p:cNvPr>
            <p:cNvCxnSpPr>
              <a:cxnSpLocks noChangeShapeType="1"/>
              <a:stCxn id="9" idx="1"/>
              <a:endCxn id="9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83" name="TextBox 18">
              <a:extLst>
                <a:ext uri="{FF2B5EF4-FFF2-40B4-BE49-F238E27FC236}">
                  <a16:creationId xmlns:a16="http://schemas.microsoft.com/office/drawing/2014/main" xmlns="" id="{BF9D4B8C-C87C-46A7-9380-3E7D83905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492443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/>
                <a:t>10</a:t>
              </a:r>
            </a:p>
          </p:txBody>
        </p:sp>
      </p:grpSp>
      <p:grpSp>
        <p:nvGrpSpPr>
          <p:cNvPr id="22535" name="Group 22">
            <a:extLst>
              <a:ext uri="{FF2B5EF4-FFF2-40B4-BE49-F238E27FC236}">
                <a16:creationId xmlns:a16="http://schemas.microsoft.com/office/drawing/2014/main" xmlns="" id="{B7D9EC41-A837-4B6A-9612-869E3A2927E3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1928813"/>
            <a:ext cx="714375" cy="785812"/>
            <a:chOff x="3786182" y="1142984"/>
            <a:chExt cx="714380" cy="78581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xmlns="" id="{CDC486FE-3157-4DC0-AC9F-25D6AE27C242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22579" name="Straight Connector 24">
              <a:extLst>
                <a:ext uri="{FF2B5EF4-FFF2-40B4-BE49-F238E27FC236}">
                  <a16:creationId xmlns:a16="http://schemas.microsoft.com/office/drawing/2014/main" xmlns="" id="{18BC3052-F8AD-4135-BF4F-13305533C807}"/>
                </a:ext>
              </a:extLst>
            </p:cNvPr>
            <p:cNvCxnSpPr>
              <a:cxnSpLocks noChangeShapeType="1"/>
              <a:stCxn id="24" idx="1"/>
              <a:endCxn id="2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80" name="TextBox 25">
              <a:extLst>
                <a:ext uri="{FF2B5EF4-FFF2-40B4-BE49-F238E27FC236}">
                  <a16:creationId xmlns:a16="http://schemas.microsoft.com/office/drawing/2014/main" xmlns="" id="{2F413290-11A9-434B-A764-983950389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2536" name="Group 26">
            <a:extLst>
              <a:ext uri="{FF2B5EF4-FFF2-40B4-BE49-F238E27FC236}">
                <a16:creationId xmlns:a16="http://schemas.microsoft.com/office/drawing/2014/main" xmlns="" id="{6042AA5A-6577-4657-8892-FB51FDEEB535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1928813"/>
            <a:ext cx="714375" cy="785812"/>
            <a:chOff x="3786182" y="1142984"/>
            <a:chExt cx="714380" cy="78581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xmlns="" id="{46D50906-F779-4DE4-BB51-2DE6EE8E31DF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</a:p>
          </p:txBody>
        </p:sp>
        <p:cxnSp>
          <p:nvCxnSpPr>
            <p:cNvPr id="22576" name="Straight Connector 28">
              <a:extLst>
                <a:ext uri="{FF2B5EF4-FFF2-40B4-BE49-F238E27FC236}">
                  <a16:creationId xmlns:a16="http://schemas.microsoft.com/office/drawing/2014/main" xmlns="" id="{00460041-2B03-4899-B212-448D7DA636C6}"/>
                </a:ext>
              </a:extLst>
            </p:cNvPr>
            <p:cNvCxnSpPr>
              <a:cxnSpLocks noChangeShapeType="1"/>
              <a:stCxn id="28" idx="1"/>
              <a:endCxn id="2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58" name="TextBox 29">
              <a:extLst>
                <a:ext uri="{FF2B5EF4-FFF2-40B4-BE49-F238E27FC236}">
                  <a16:creationId xmlns:a16="http://schemas.microsoft.com/office/drawing/2014/main" xmlns="" id="{16BB93D7-A9FE-412A-913B-2D9851F65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19" y="1500174"/>
              <a:ext cx="571504" cy="42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22537" name="Group 30">
            <a:extLst>
              <a:ext uri="{FF2B5EF4-FFF2-40B4-BE49-F238E27FC236}">
                <a16:creationId xmlns:a16="http://schemas.microsoft.com/office/drawing/2014/main" xmlns="" id="{762C7B20-1C84-4284-9603-AF5F5DE77A31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000375"/>
            <a:ext cx="714375" cy="785813"/>
            <a:chOff x="3786182" y="1142984"/>
            <a:chExt cx="714380" cy="78581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xmlns="" id="{6AEEE67C-B5B7-4F01-930A-07554B7C9C8F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2573" name="Straight Connector 32">
              <a:extLst>
                <a:ext uri="{FF2B5EF4-FFF2-40B4-BE49-F238E27FC236}">
                  <a16:creationId xmlns:a16="http://schemas.microsoft.com/office/drawing/2014/main" xmlns="" id="{DE713CED-B457-464A-8ACC-3F5BBCF3224C}"/>
                </a:ext>
              </a:extLst>
            </p:cNvPr>
            <p:cNvCxnSpPr>
              <a:cxnSpLocks noChangeShapeType="1"/>
              <a:stCxn id="32" idx="1"/>
              <a:endCxn id="3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4" name="TextBox 33">
              <a:extLst>
                <a:ext uri="{FF2B5EF4-FFF2-40B4-BE49-F238E27FC236}">
                  <a16:creationId xmlns:a16="http://schemas.microsoft.com/office/drawing/2014/main" xmlns="" id="{4D1973AE-6213-4C53-B193-2BC93CE04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2538" name="Group 34">
            <a:extLst>
              <a:ext uri="{FF2B5EF4-FFF2-40B4-BE49-F238E27FC236}">
                <a16:creationId xmlns:a16="http://schemas.microsoft.com/office/drawing/2014/main" xmlns="" id="{B79E81C9-F35A-4144-AD41-005E9E6F40FB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3000375"/>
            <a:ext cx="714375" cy="785813"/>
            <a:chOff x="3786182" y="1142984"/>
            <a:chExt cx="714380" cy="78581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xmlns="" id="{DD3B7135-D0B5-4A7D-A3A7-2E7704348163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F</a:t>
              </a:r>
            </a:p>
          </p:txBody>
        </p:sp>
        <p:cxnSp>
          <p:nvCxnSpPr>
            <p:cNvPr id="22570" name="Straight Connector 36">
              <a:extLst>
                <a:ext uri="{FF2B5EF4-FFF2-40B4-BE49-F238E27FC236}">
                  <a16:creationId xmlns:a16="http://schemas.microsoft.com/office/drawing/2014/main" xmlns="" id="{0D5A4017-7E83-43DE-AFC1-A5F9F9632480}"/>
                </a:ext>
              </a:extLst>
            </p:cNvPr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52" name="TextBox 37">
              <a:extLst>
                <a:ext uri="{FF2B5EF4-FFF2-40B4-BE49-F238E27FC236}">
                  <a16:creationId xmlns:a16="http://schemas.microsoft.com/office/drawing/2014/main" xmlns="" id="{FD079DC2-63B2-42A9-986A-DDC009C2E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19" y="1500174"/>
              <a:ext cx="500067" cy="42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22539" name="Group 38">
            <a:extLst>
              <a:ext uri="{FF2B5EF4-FFF2-40B4-BE49-F238E27FC236}">
                <a16:creationId xmlns:a16="http://schemas.microsoft.com/office/drawing/2014/main" xmlns="" id="{72D32D94-95D3-4C3D-8C16-3699D58737F3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214813"/>
            <a:ext cx="714375" cy="785812"/>
            <a:chOff x="5072066" y="1142984"/>
            <a:chExt cx="714380" cy="78581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xmlns="" id="{99DEAC6F-A664-45FD-A649-2892E22E01C6}"/>
                </a:ext>
              </a:extLst>
            </p:cNvPr>
            <p:cNvSpPr/>
            <p:nvPr/>
          </p:nvSpPr>
          <p:spPr bwMode="auto">
            <a:xfrm>
              <a:off x="5072066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2567" name="Straight Connector 40">
              <a:extLst>
                <a:ext uri="{FF2B5EF4-FFF2-40B4-BE49-F238E27FC236}">
                  <a16:creationId xmlns:a16="http://schemas.microsoft.com/office/drawing/2014/main" xmlns="" id="{00D13424-11F4-43A0-AB02-82DF2250B8CE}"/>
                </a:ext>
              </a:extLst>
            </p:cNvPr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5072066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8" name="TextBox 41">
              <a:extLst>
                <a:ext uri="{FF2B5EF4-FFF2-40B4-BE49-F238E27FC236}">
                  <a16:creationId xmlns:a16="http://schemas.microsoft.com/office/drawing/2014/main" xmlns="" id="{365E2F6A-F633-4FD1-B3A9-70E6A95D9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4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2540" name="Group 42">
            <a:extLst>
              <a:ext uri="{FF2B5EF4-FFF2-40B4-BE49-F238E27FC236}">
                <a16:creationId xmlns:a16="http://schemas.microsoft.com/office/drawing/2014/main" xmlns="" id="{24976DB8-E594-4EAA-9816-A5E228C4776C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214813"/>
            <a:ext cx="714375" cy="785812"/>
            <a:chOff x="3786182" y="1142984"/>
            <a:chExt cx="714380" cy="78581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xmlns="" id="{CBF04653-45D2-4A0E-A518-4D6C3F0F85BD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H</a:t>
              </a:r>
            </a:p>
          </p:txBody>
        </p:sp>
        <p:cxnSp>
          <p:nvCxnSpPr>
            <p:cNvPr id="22564" name="Straight Connector 44">
              <a:extLst>
                <a:ext uri="{FF2B5EF4-FFF2-40B4-BE49-F238E27FC236}">
                  <a16:creationId xmlns:a16="http://schemas.microsoft.com/office/drawing/2014/main" xmlns="" id="{65FDC292-E4BC-4D9A-9C86-3A2611FC3B4B}"/>
                </a:ext>
              </a:extLst>
            </p:cNvPr>
            <p:cNvCxnSpPr>
              <a:cxnSpLocks noChangeShapeType="1"/>
              <a:stCxn id="44" idx="1"/>
              <a:endCxn id="4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6" name="TextBox 45">
              <a:extLst>
                <a:ext uri="{FF2B5EF4-FFF2-40B4-BE49-F238E27FC236}">
                  <a16:creationId xmlns:a16="http://schemas.microsoft.com/office/drawing/2014/main" xmlns="" id="{036F5F00-1753-4507-A64E-98631D7D9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19" y="1500174"/>
              <a:ext cx="571504" cy="42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tr-TR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2541" name="Group 46">
            <a:extLst>
              <a:ext uri="{FF2B5EF4-FFF2-40B4-BE49-F238E27FC236}">
                <a16:creationId xmlns:a16="http://schemas.microsoft.com/office/drawing/2014/main" xmlns="" id="{9281FCF7-EBE8-421A-9C78-6EA57F2C396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286375"/>
            <a:ext cx="714375" cy="785813"/>
            <a:chOff x="3786182" y="1142984"/>
            <a:chExt cx="714380" cy="78581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xmlns="" id="{EFFF657A-062A-4EE0-A818-1A1A8E5FE21B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22561" name="Straight Connector 48">
              <a:extLst>
                <a:ext uri="{FF2B5EF4-FFF2-40B4-BE49-F238E27FC236}">
                  <a16:creationId xmlns:a16="http://schemas.microsoft.com/office/drawing/2014/main" xmlns="" id="{4A0C0585-1A62-4D3E-9F69-379DB1334D06}"/>
                </a:ext>
              </a:extLst>
            </p:cNvPr>
            <p:cNvCxnSpPr>
              <a:cxnSpLocks noChangeShapeType="1"/>
              <a:stCxn id="48" idx="1"/>
              <a:endCxn id="4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2" name="TextBox 49">
              <a:extLst>
                <a:ext uri="{FF2B5EF4-FFF2-40B4-BE49-F238E27FC236}">
                  <a16:creationId xmlns:a16="http://schemas.microsoft.com/office/drawing/2014/main" xmlns="" id="{5DD78AEC-96CC-422C-ADB4-D5BDC94F8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2542" name="Group 50">
            <a:extLst>
              <a:ext uri="{FF2B5EF4-FFF2-40B4-BE49-F238E27FC236}">
                <a16:creationId xmlns:a16="http://schemas.microsoft.com/office/drawing/2014/main" xmlns="" id="{4CFC4867-09BB-4C7B-9DCD-EAF672CEBD3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286375"/>
            <a:ext cx="714375" cy="785813"/>
            <a:chOff x="3786182" y="1142984"/>
            <a:chExt cx="714380" cy="785818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xmlns="" id="{55375129-5B48-4CA6-BE0E-F5072CA4C086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22558" name="Straight Connector 52">
              <a:extLst>
                <a:ext uri="{FF2B5EF4-FFF2-40B4-BE49-F238E27FC236}">
                  <a16:creationId xmlns:a16="http://schemas.microsoft.com/office/drawing/2014/main" xmlns="" id="{4095E880-2890-422C-A176-EF1D3C875A84}"/>
                </a:ext>
              </a:extLst>
            </p:cNvPr>
            <p:cNvCxnSpPr>
              <a:cxnSpLocks noChangeShapeType="1"/>
              <a:stCxn id="52" idx="1"/>
              <a:endCxn id="5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9" name="TextBox 53">
              <a:extLst>
                <a:ext uri="{FF2B5EF4-FFF2-40B4-BE49-F238E27FC236}">
                  <a16:creationId xmlns:a16="http://schemas.microsoft.com/office/drawing/2014/main" xmlns="" id="{309ADCEC-E975-4A60-84A9-48A86B1E3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2543" name="Group 55">
            <a:extLst>
              <a:ext uri="{FF2B5EF4-FFF2-40B4-BE49-F238E27FC236}">
                <a16:creationId xmlns:a16="http://schemas.microsoft.com/office/drawing/2014/main" xmlns="" id="{3F1F7C4E-4C06-4DE2-8384-5F738EAE4977}"/>
              </a:ext>
            </a:extLst>
          </p:cNvPr>
          <p:cNvGrpSpPr>
            <a:grpSpLocks/>
          </p:cNvGrpSpPr>
          <p:nvPr/>
        </p:nvGrpSpPr>
        <p:grpSpPr bwMode="auto">
          <a:xfrm>
            <a:off x="7858125" y="3000375"/>
            <a:ext cx="714375" cy="785813"/>
            <a:chOff x="3786182" y="1142984"/>
            <a:chExt cx="714380" cy="78581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xmlns="" id="{39D4D334-9697-4A2E-A1E6-4B85EB648DA7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22555" name="Straight Connector 57">
              <a:extLst>
                <a:ext uri="{FF2B5EF4-FFF2-40B4-BE49-F238E27FC236}">
                  <a16:creationId xmlns:a16="http://schemas.microsoft.com/office/drawing/2014/main" xmlns="" id="{85071FD5-0518-47AC-8B12-8A2F0AFABA08}"/>
                </a:ext>
              </a:extLst>
            </p:cNvPr>
            <p:cNvCxnSpPr>
              <a:cxnSpLocks noChangeShapeType="1"/>
              <a:stCxn id="57" idx="1"/>
              <a:endCxn id="57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6" name="TextBox 58">
              <a:extLst>
                <a:ext uri="{FF2B5EF4-FFF2-40B4-BE49-F238E27FC236}">
                  <a16:creationId xmlns:a16="http://schemas.microsoft.com/office/drawing/2014/main" xmlns="" id="{09431FE4-C728-4827-BB96-BAA8AEB9D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22544" name="Straight Connector 60">
            <a:extLst>
              <a:ext uri="{FF2B5EF4-FFF2-40B4-BE49-F238E27FC236}">
                <a16:creationId xmlns:a16="http://schemas.microsoft.com/office/drawing/2014/main" xmlns="" id="{541F87FF-EEF8-4134-B22F-691B7B0FC1CA}"/>
              </a:ext>
            </a:extLst>
          </p:cNvPr>
          <p:cNvCxnSpPr>
            <a:cxnSpLocks noChangeShapeType="1"/>
            <a:stCxn id="24" idx="0"/>
            <a:endCxn id="9" idx="3"/>
          </p:cNvCxnSpPr>
          <p:nvPr/>
        </p:nvCxnSpPr>
        <p:spPr bwMode="auto">
          <a:xfrm rot="16200000" flipV="1">
            <a:off x="5554663" y="482600"/>
            <a:ext cx="534988" cy="2357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Straight Connector 62">
            <a:extLst>
              <a:ext uri="{FF2B5EF4-FFF2-40B4-BE49-F238E27FC236}">
                <a16:creationId xmlns:a16="http://schemas.microsoft.com/office/drawing/2014/main" xmlns="" id="{3F665010-A865-4FBE-B66B-632EBFDD71AF}"/>
              </a:ext>
            </a:extLst>
          </p:cNvPr>
          <p:cNvCxnSpPr>
            <a:cxnSpLocks noChangeShapeType="1"/>
            <a:stCxn id="57" idx="0"/>
            <a:endCxn id="24" idx="3"/>
          </p:cNvCxnSpPr>
          <p:nvPr/>
        </p:nvCxnSpPr>
        <p:spPr bwMode="auto">
          <a:xfrm rot="16200000" flipV="1">
            <a:off x="7447757" y="2232819"/>
            <a:ext cx="677862" cy="857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Straight Connector 64">
            <a:extLst>
              <a:ext uri="{FF2B5EF4-FFF2-40B4-BE49-F238E27FC236}">
                <a16:creationId xmlns:a16="http://schemas.microsoft.com/office/drawing/2014/main" xmlns="" id="{C256D9DA-5A35-4CCF-9EFB-F59A4380827F}"/>
              </a:ext>
            </a:extLst>
          </p:cNvPr>
          <p:cNvCxnSpPr>
            <a:cxnSpLocks noChangeShapeType="1"/>
            <a:stCxn id="32" idx="0"/>
            <a:endCxn id="17458" idx="2"/>
          </p:cNvCxnSpPr>
          <p:nvPr/>
        </p:nvCxnSpPr>
        <p:spPr bwMode="auto">
          <a:xfrm rot="5400000" flipH="1" flipV="1">
            <a:off x="1141412" y="2284413"/>
            <a:ext cx="288925" cy="1143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Straight Connector 68">
            <a:extLst>
              <a:ext uri="{FF2B5EF4-FFF2-40B4-BE49-F238E27FC236}">
                <a16:creationId xmlns:a16="http://schemas.microsoft.com/office/drawing/2014/main" xmlns="" id="{0010E707-5447-4590-AD2B-2B6F04A9A0C2}"/>
              </a:ext>
            </a:extLst>
          </p:cNvPr>
          <p:cNvCxnSpPr>
            <a:cxnSpLocks noChangeShapeType="1"/>
            <a:stCxn id="40" idx="0"/>
            <a:endCxn id="17452" idx="2"/>
          </p:cNvCxnSpPr>
          <p:nvPr/>
        </p:nvCxnSpPr>
        <p:spPr bwMode="auto">
          <a:xfrm rot="5400000" flipH="1" flipV="1">
            <a:off x="2195513" y="3587750"/>
            <a:ext cx="431800" cy="822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Straight Connector 72">
            <a:extLst>
              <a:ext uri="{FF2B5EF4-FFF2-40B4-BE49-F238E27FC236}">
                <a16:creationId xmlns:a16="http://schemas.microsoft.com/office/drawing/2014/main" xmlns="" id="{385B7F97-1EF7-41EE-99FF-CB97B5BFD072}"/>
              </a:ext>
            </a:extLst>
          </p:cNvPr>
          <p:cNvCxnSpPr>
            <a:cxnSpLocks noChangeShapeType="1"/>
            <a:stCxn id="52" idx="0"/>
            <a:endCxn id="17446" idx="2"/>
          </p:cNvCxnSpPr>
          <p:nvPr/>
        </p:nvCxnSpPr>
        <p:spPr bwMode="auto">
          <a:xfrm rot="5400000" flipH="1" flipV="1">
            <a:off x="3034506" y="4606132"/>
            <a:ext cx="288925" cy="1071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Straight Connector 74">
            <a:extLst>
              <a:ext uri="{FF2B5EF4-FFF2-40B4-BE49-F238E27FC236}">
                <a16:creationId xmlns:a16="http://schemas.microsoft.com/office/drawing/2014/main" xmlns="" id="{A4773548-0063-4317-8F83-75E5E0C8FA67}"/>
              </a:ext>
            </a:extLst>
          </p:cNvPr>
          <p:cNvCxnSpPr>
            <a:cxnSpLocks noChangeShapeType="1"/>
            <a:stCxn id="48" idx="0"/>
            <a:endCxn id="17446" idx="2"/>
          </p:cNvCxnSpPr>
          <p:nvPr/>
        </p:nvCxnSpPr>
        <p:spPr bwMode="auto">
          <a:xfrm rot="16200000" flipV="1">
            <a:off x="4177506" y="4534694"/>
            <a:ext cx="288925" cy="1214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Straight Arrow Connector 75">
            <a:extLst>
              <a:ext uri="{FF2B5EF4-FFF2-40B4-BE49-F238E27FC236}">
                <a16:creationId xmlns:a16="http://schemas.microsoft.com/office/drawing/2014/main" xmlns="" id="{222AE02B-E5F1-4841-A869-11CC6C503D7A}"/>
              </a:ext>
            </a:extLst>
          </p:cNvPr>
          <p:cNvCxnSpPr>
            <a:cxnSpLocks noChangeShapeType="1"/>
            <a:stCxn id="44" idx="0"/>
            <a:endCxn id="17452" idx="2"/>
          </p:cNvCxnSpPr>
          <p:nvPr/>
        </p:nvCxnSpPr>
        <p:spPr bwMode="auto">
          <a:xfrm rot="16200000" flipV="1">
            <a:off x="3052763" y="3552825"/>
            <a:ext cx="431800" cy="892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Straight Arrow Connector 59">
            <a:extLst>
              <a:ext uri="{FF2B5EF4-FFF2-40B4-BE49-F238E27FC236}">
                <a16:creationId xmlns:a16="http://schemas.microsoft.com/office/drawing/2014/main" xmlns="" id="{BBD78560-6145-44FB-82CC-F214D90EBFC0}"/>
              </a:ext>
            </a:extLst>
          </p:cNvPr>
          <p:cNvCxnSpPr>
            <a:cxnSpLocks noChangeShapeType="1"/>
            <a:stCxn id="36" idx="0"/>
            <a:endCxn id="28" idx="2"/>
          </p:cNvCxnSpPr>
          <p:nvPr/>
        </p:nvCxnSpPr>
        <p:spPr bwMode="auto">
          <a:xfrm rot="16200000" flipV="1">
            <a:off x="2214563" y="2357437"/>
            <a:ext cx="285750" cy="10001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TextBox 55">
            <a:extLst>
              <a:ext uri="{FF2B5EF4-FFF2-40B4-BE49-F238E27FC236}">
                <a16:creationId xmlns:a16="http://schemas.microsoft.com/office/drawing/2014/main" xmlns="" id="{9183EDDF-A6B2-49EB-8D05-4642F31FF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3" y="1785938"/>
            <a:ext cx="23002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>
                <a:solidFill>
                  <a:schemeClr val="tx1"/>
                </a:solidFill>
              </a:rPr>
              <a:t>Root and Answer!!!</a:t>
            </a:r>
          </a:p>
          <a:p>
            <a:pPr eaLnBrk="1" hangingPunct="1"/>
            <a:r>
              <a:rPr lang="tr-TR" altLang="en-US" sz="2000">
                <a:solidFill>
                  <a:schemeClr val="tx1"/>
                </a:solidFill>
              </a:rPr>
              <a:t>r = 6</a:t>
            </a:r>
          </a:p>
        </p:txBody>
      </p:sp>
      <p:cxnSp>
        <p:nvCxnSpPr>
          <p:cNvPr id="22553" name="Straight Arrow Connector 61">
            <a:extLst>
              <a:ext uri="{FF2B5EF4-FFF2-40B4-BE49-F238E27FC236}">
                <a16:creationId xmlns:a16="http://schemas.microsoft.com/office/drawing/2014/main" xmlns="" id="{17B7D63E-1179-4140-BE51-3D2C05EEF7A3}"/>
              </a:ext>
            </a:extLst>
          </p:cNvPr>
          <p:cNvCxnSpPr>
            <a:cxnSpLocks noChangeShapeType="1"/>
            <a:stCxn id="28" idx="0"/>
            <a:endCxn id="9" idx="1"/>
          </p:cNvCxnSpPr>
          <p:nvPr/>
        </p:nvCxnSpPr>
        <p:spPr bwMode="auto">
          <a:xfrm rot="5400000" flipH="1" flipV="1">
            <a:off x="2625725" y="625475"/>
            <a:ext cx="534988" cy="20716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28376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13D8644B-756F-4E16-A6AF-69D62484D3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00563" y="1571625"/>
            <a:ext cx="4500562" cy="2203450"/>
          </a:xfrm>
        </p:spPr>
        <p:txBody>
          <a:bodyPr anchor="t">
            <a:spAutoFit/>
          </a:bodyPr>
          <a:lstStyle/>
          <a:p>
            <a:pPr marL="457200" indent="-457200" algn="l" eaLnBrk="1" hangingPunct="1">
              <a:lnSpc>
                <a:spcPct val="110000"/>
              </a:lnSpc>
              <a:spcBef>
                <a:spcPts val="62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chemeClr val="tx1"/>
                </a:solidFill>
              </a:rPr>
              <a:t>Follow the nodes y (y=x initially) on the path from x to root.</a:t>
            </a:r>
          </a:p>
          <a:p>
            <a:pPr marL="457200" indent="-457200" algn="l" eaLnBrk="1" hangingPunct="1">
              <a:lnSpc>
                <a:spcPct val="110000"/>
              </a:lnSpc>
              <a:spcBef>
                <a:spcPts val="625"/>
              </a:spcBef>
              <a:buClrTx/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chemeClr val="tx1"/>
                </a:solidFill>
              </a:rPr>
              <a:t>Consider Subtree T</a:t>
            </a:r>
            <a:r>
              <a:rPr lang="tr-TR" sz="2400" baseline="-25000" dirty="0">
                <a:solidFill>
                  <a:schemeClr val="tx1"/>
                </a:solidFill>
              </a:rPr>
              <a:t>p[y] </a:t>
            </a:r>
            <a:r>
              <a:rPr lang="tr-TR" sz="2400" dirty="0">
                <a:solidFill>
                  <a:schemeClr val="tx1"/>
                </a:solidFill>
              </a:rPr>
              <a:t>rooted at p[y], where z is y’s sibling.</a:t>
            </a:r>
            <a:endParaRPr 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xmlns="" id="{93BC9C6A-4D16-4C13-BA9E-514A63C9BAF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1500" y="4429125"/>
            <a:ext cx="8001000" cy="1016560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chemeClr val="tx1"/>
                </a:solidFill>
              </a:rPr>
              <a:t>	</a:t>
            </a:r>
            <a:r>
              <a:rPr lang="tr-TR" sz="2800" dirty="0">
                <a:solidFill>
                  <a:srgbClr val="FF0000"/>
                </a:solidFill>
              </a:rPr>
              <a:t>Important: </a:t>
            </a:r>
            <a:r>
              <a:rPr lang="tr-TR" sz="2800" dirty="0">
                <a:solidFill>
                  <a:schemeClr val="tx1"/>
                </a:solidFill>
              </a:rPr>
              <a:t>r contains the number of nodes in T</a:t>
            </a:r>
            <a:r>
              <a:rPr lang="tr-TR" sz="2800" baseline="-25000" dirty="0">
                <a:solidFill>
                  <a:schemeClr val="tx1"/>
                </a:solidFill>
              </a:rPr>
              <a:t>y </a:t>
            </a:r>
            <a:r>
              <a:rPr lang="tr-TR" sz="2800" dirty="0">
                <a:solidFill>
                  <a:schemeClr val="tx1"/>
                </a:solidFill>
              </a:rPr>
              <a:t>that preceedes x. </a:t>
            </a: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xmlns="" id="{7C8CDF0C-3EB9-4383-AC1E-CC1A67FD9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Determining the Rank of an Element</a:t>
            </a:r>
            <a:endParaRPr lang="en-GB" altLang="en-US" sz="3600">
              <a:solidFill>
                <a:srgbClr val="3333CC"/>
              </a:solidFill>
            </a:endParaRPr>
          </a:p>
        </p:txBody>
      </p:sp>
      <p:sp>
        <p:nvSpPr>
          <p:cNvPr id="24583" name="Isosceles Triangle 8">
            <a:extLst>
              <a:ext uri="{FF2B5EF4-FFF2-40B4-BE49-F238E27FC236}">
                <a16:creationId xmlns:a16="http://schemas.microsoft.com/office/drawing/2014/main" xmlns="" id="{8CEA2645-4DC7-4BB0-B779-3E4C8C9C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2214563"/>
            <a:ext cx="1143000" cy="1071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4584" name="Isosceles Triangle 9">
            <a:extLst>
              <a:ext uri="{FF2B5EF4-FFF2-40B4-BE49-F238E27FC236}">
                <a16:creationId xmlns:a16="http://schemas.microsoft.com/office/drawing/2014/main" xmlns="" id="{01B22356-7610-4886-8F95-77FCF23A3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214563"/>
            <a:ext cx="1571625" cy="1714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585" name="Oval 10">
            <a:extLst>
              <a:ext uri="{FF2B5EF4-FFF2-40B4-BE49-F238E27FC236}">
                <a16:creationId xmlns:a16="http://schemas.microsoft.com/office/drawing/2014/main" xmlns="" id="{EB7C14AF-FC63-4D7B-99F1-AF48BBBB4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1928813"/>
            <a:ext cx="42862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16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586" name="Oval 11">
            <a:extLst>
              <a:ext uri="{FF2B5EF4-FFF2-40B4-BE49-F238E27FC236}">
                <a16:creationId xmlns:a16="http://schemas.microsoft.com/office/drawing/2014/main" xmlns="" id="{6677332B-29A3-44C5-AB90-25018E0A8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1928813"/>
            <a:ext cx="42862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16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4587" name="Oval 13">
            <a:extLst>
              <a:ext uri="{FF2B5EF4-FFF2-40B4-BE49-F238E27FC236}">
                <a16:creationId xmlns:a16="http://schemas.microsoft.com/office/drawing/2014/main" xmlns="" id="{5892EC4F-D0B3-47FD-9CDF-F1D9E29C9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214438"/>
            <a:ext cx="42862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 sz="1600">
              <a:solidFill>
                <a:schemeClr val="tx1"/>
              </a:solidFill>
            </a:endParaRPr>
          </a:p>
        </p:txBody>
      </p:sp>
      <p:cxnSp>
        <p:nvCxnSpPr>
          <p:cNvPr id="24588" name="Straight Connector 15">
            <a:extLst>
              <a:ext uri="{FF2B5EF4-FFF2-40B4-BE49-F238E27FC236}">
                <a16:creationId xmlns:a16="http://schemas.microsoft.com/office/drawing/2014/main" xmlns="" id="{91691EB6-5B23-48B4-9C6F-4F7DC885D8A8}"/>
              </a:ext>
            </a:extLst>
          </p:cNvPr>
          <p:cNvCxnSpPr>
            <a:cxnSpLocks noChangeShapeType="1"/>
            <a:endCxn id="24587" idx="1"/>
          </p:cNvCxnSpPr>
          <p:nvPr/>
        </p:nvCxnSpPr>
        <p:spPr bwMode="auto">
          <a:xfrm>
            <a:off x="1643063" y="1000125"/>
            <a:ext cx="563562" cy="27781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Straight Arrow Connector 19">
            <a:extLst>
              <a:ext uri="{FF2B5EF4-FFF2-40B4-BE49-F238E27FC236}">
                <a16:creationId xmlns:a16="http://schemas.microsoft.com/office/drawing/2014/main" xmlns="" id="{97F92E46-F932-4554-BFF5-3F7411D77A6D}"/>
              </a:ext>
            </a:extLst>
          </p:cNvPr>
          <p:cNvCxnSpPr>
            <a:cxnSpLocks noChangeShapeType="1"/>
            <a:stCxn id="24585" idx="7"/>
            <a:endCxn id="24587" idx="3"/>
          </p:cNvCxnSpPr>
          <p:nvPr/>
        </p:nvCxnSpPr>
        <p:spPr bwMode="auto">
          <a:xfrm rot="5400000" flipH="1" flipV="1">
            <a:off x="1722438" y="1508125"/>
            <a:ext cx="412750" cy="555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Straight Arrow Connector 21">
            <a:extLst>
              <a:ext uri="{FF2B5EF4-FFF2-40B4-BE49-F238E27FC236}">
                <a16:creationId xmlns:a16="http://schemas.microsoft.com/office/drawing/2014/main" xmlns="" id="{F8274E16-D318-461D-99BB-25DD0EEEA7F2}"/>
              </a:ext>
            </a:extLst>
          </p:cNvPr>
          <p:cNvCxnSpPr>
            <a:cxnSpLocks noChangeShapeType="1"/>
            <a:stCxn id="24586" idx="1"/>
            <a:endCxn id="24587" idx="5"/>
          </p:cNvCxnSpPr>
          <p:nvPr/>
        </p:nvCxnSpPr>
        <p:spPr bwMode="auto">
          <a:xfrm rot="16200000" flipV="1">
            <a:off x="2472532" y="1615281"/>
            <a:ext cx="412750" cy="3413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1" name="Freeform 25">
            <a:extLst>
              <a:ext uri="{FF2B5EF4-FFF2-40B4-BE49-F238E27FC236}">
                <a16:creationId xmlns:a16="http://schemas.microsoft.com/office/drawing/2014/main" xmlns="" id="{424AE88B-29BC-472C-A22E-A25982A92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2357438"/>
            <a:ext cx="285750" cy="785812"/>
          </a:xfrm>
          <a:custGeom>
            <a:avLst/>
            <a:gdLst>
              <a:gd name="T0" fmla="*/ 327410 w 243080"/>
              <a:gd name="T1" fmla="*/ 0 h 584200"/>
              <a:gd name="T2" fmla="*/ 272840 w 243080"/>
              <a:gd name="T3" fmla="*/ 34016 h 584200"/>
              <a:gd name="T4" fmla="*/ 218273 w 243080"/>
              <a:gd name="T5" fmla="*/ 272129 h 584200"/>
              <a:gd name="T6" fmla="*/ 236462 w 243080"/>
              <a:gd name="T7" fmla="*/ 476225 h 584200"/>
              <a:gd name="T8" fmla="*/ 272840 w 243080"/>
              <a:gd name="T9" fmla="*/ 578274 h 584200"/>
              <a:gd name="T10" fmla="*/ 327410 w 243080"/>
              <a:gd name="T11" fmla="*/ 782370 h 584200"/>
              <a:gd name="T12" fmla="*/ 309219 w 243080"/>
              <a:gd name="T13" fmla="*/ 952451 h 584200"/>
              <a:gd name="T14" fmla="*/ 218273 w 243080"/>
              <a:gd name="T15" fmla="*/ 1122530 h 584200"/>
              <a:gd name="T16" fmla="*/ 163706 w 243080"/>
              <a:gd name="T17" fmla="*/ 1224578 h 584200"/>
              <a:gd name="T18" fmla="*/ 72756 w 243080"/>
              <a:gd name="T19" fmla="*/ 1394660 h 584200"/>
              <a:gd name="T20" fmla="*/ 0 w 243080"/>
              <a:gd name="T21" fmla="*/ 1564738 h 584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3080"/>
              <a:gd name="T34" fmla="*/ 0 h 584200"/>
              <a:gd name="T35" fmla="*/ 243080 w 243080"/>
              <a:gd name="T36" fmla="*/ 584200 h 584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3080" h="584200">
                <a:moveTo>
                  <a:pt x="228600" y="0"/>
                </a:moveTo>
                <a:cubicBezTo>
                  <a:pt x="215900" y="4233"/>
                  <a:pt x="199966" y="3234"/>
                  <a:pt x="190500" y="12700"/>
                </a:cubicBezTo>
                <a:cubicBezTo>
                  <a:pt x="174807" y="28393"/>
                  <a:pt x="159990" y="78830"/>
                  <a:pt x="152400" y="101600"/>
                </a:cubicBezTo>
                <a:cubicBezTo>
                  <a:pt x="156633" y="127000"/>
                  <a:pt x="156957" y="153371"/>
                  <a:pt x="165100" y="177800"/>
                </a:cubicBezTo>
                <a:cubicBezTo>
                  <a:pt x="169927" y="192280"/>
                  <a:pt x="183674" y="202248"/>
                  <a:pt x="190500" y="215900"/>
                </a:cubicBezTo>
                <a:cubicBezTo>
                  <a:pt x="243080" y="321060"/>
                  <a:pt x="155807" y="182911"/>
                  <a:pt x="228600" y="292100"/>
                </a:cubicBezTo>
                <a:cubicBezTo>
                  <a:pt x="224367" y="313267"/>
                  <a:pt x="223479" y="335389"/>
                  <a:pt x="215900" y="355600"/>
                </a:cubicBezTo>
                <a:cubicBezTo>
                  <a:pt x="198967" y="400756"/>
                  <a:pt x="186267" y="390878"/>
                  <a:pt x="152400" y="419100"/>
                </a:cubicBezTo>
                <a:cubicBezTo>
                  <a:pt x="138602" y="430598"/>
                  <a:pt x="125798" y="443402"/>
                  <a:pt x="114300" y="457200"/>
                </a:cubicBezTo>
                <a:cubicBezTo>
                  <a:pt x="61383" y="520700"/>
                  <a:pt x="120650" y="474133"/>
                  <a:pt x="50800" y="520700"/>
                </a:cubicBezTo>
                <a:cubicBezTo>
                  <a:pt x="18758" y="568763"/>
                  <a:pt x="36193" y="548007"/>
                  <a:pt x="0" y="584200"/>
                </a:cubicBezTo>
              </a:path>
            </a:pathLst>
          </a:cu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4592" name="TextBox 26">
            <a:extLst>
              <a:ext uri="{FF2B5EF4-FFF2-40B4-BE49-F238E27FC236}">
                <a16:creationId xmlns:a16="http://schemas.microsoft.com/office/drawing/2014/main" xmlns="" id="{FC5224CD-B564-4CCD-860F-8414C0E6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3500438"/>
            <a:ext cx="4540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T</a:t>
            </a:r>
            <a:r>
              <a:rPr lang="tr-TR" altLang="en-US" baseline="-250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4593" name="TextBox 27">
            <a:extLst>
              <a:ext uri="{FF2B5EF4-FFF2-40B4-BE49-F238E27FC236}">
                <a16:creationId xmlns:a16="http://schemas.microsoft.com/office/drawing/2014/main" xmlns="" id="{BC9758F5-509A-4590-9824-BEE11B0E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2857500"/>
            <a:ext cx="463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T</a:t>
            </a:r>
            <a:r>
              <a:rPr lang="tr-TR" altLang="en-US" baseline="-250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594" name="TextBox 28">
            <a:extLst>
              <a:ext uri="{FF2B5EF4-FFF2-40B4-BE49-F238E27FC236}">
                <a16:creationId xmlns:a16="http://schemas.microsoft.com/office/drawing/2014/main" xmlns="" id="{646B71EC-6BF8-4A20-A52E-F7D5B0C29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1214438"/>
            <a:ext cx="2873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9497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">
            <a:extLst>
              <a:ext uri="{FF2B5EF4-FFF2-40B4-BE49-F238E27FC236}">
                <a16:creationId xmlns:a16="http://schemas.microsoft.com/office/drawing/2014/main" xmlns="" id="{D2D5E82B-BD96-4D12-9D77-B9998B4C3B7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3786188"/>
            <a:ext cx="8001000" cy="2219069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800" dirty="0">
                <a:solidFill>
                  <a:srgbClr val="FF0000"/>
                </a:solidFill>
              </a:rPr>
              <a:t>Case 1: </a:t>
            </a:r>
            <a:endParaRPr lang="tr-TR" sz="2800" dirty="0">
              <a:solidFill>
                <a:schemeClr val="tx1"/>
              </a:solidFill>
            </a:endParaRPr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800" dirty="0">
                <a:solidFill>
                  <a:schemeClr val="tx1"/>
                </a:solidFill>
              </a:rPr>
              <a:t>	If y is a right child </a:t>
            </a:r>
            <a:r>
              <a:rPr lang="tr-TR" sz="2800" dirty="0">
                <a:solidFill>
                  <a:schemeClr val="tx1"/>
                </a:solidFill>
                <a:sym typeface="Symbol"/>
              </a:rPr>
              <a:t></a:t>
            </a:r>
            <a:r>
              <a:rPr lang="tr-TR" sz="2800" dirty="0">
                <a:solidFill>
                  <a:schemeClr val="tx1"/>
                </a:solidFill>
                <a:sym typeface="Wingdings" pitchFamily="2" charset="2"/>
              </a:rPr>
              <a:t> z is a left child then</a:t>
            </a:r>
          </a:p>
          <a:p>
            <a:pPr marL="339725" lvl="1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800" dirty="0">
                <a:solidFill>
                  <a:schemeClr val="tx1"/>
                </a:solidFill>
                <a:sym typeface="Wingdings" pitchFamily="2" charset="2"/>
              </a:rPr>
              <a:t>All nodes in T</a:t>
            </a:r>
            <a:r>
              <a:rPr lang="tr-TR" sz="2800" baseline="-25000" dirty="0">
                <a:solidFill>
                  <a:schemeClr val="tx1"/>
                </a:solidFill>
                <a:sym typeface="Wingdings" pitchFamily="2" charset="2"/>
              </a:rPr>
              <a:t>z</a:t>
            </a:r>
            <a:r>
              <a:rPr lang="tr-TR" sz="2800" dirty="0">
                <a:solidFill>
                  <a:schemeClr val="tx1"/>
                </a:solidFill>
                <a:sym typeface="Wingdings" pitchFamily="2" charset="2"/>
              </a:rPr>
              <a:t> and p[y] precedes x</a:t>
            </a:r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800" dirty="0">
                <a:solidFill>
                  <a:schemeClr val="tx1"/>
                </a:solidFill>
              </a:rPr>
              <a:t>Thus, must add size[z] + 1 </a:t>
            </a:r>
            <a:r>
              <a:rPr lang="tr-TR" sz="2800" dirty="0" err="1">
                <a:solidFill>
                  <a:schemeClr val="tx1"/>
                </a:solidFill>
              </a:rPr>
              <a:t>to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smtClean="0">
                <a:solidFill>
                  <a:schemeClr val="tx1"/>
                </a:solidFill>
              </a:rPr>
              <a:t>r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xmlns="" id="{BC51101E-60DF-4251-9808-76D8DF564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Determining the Rank of an Element</a:t>
            </a:r>
            <a:endParaRPr lang="en-GB" altLang="en-US" sz="3600">
              <a:solidFill>
                <a:srgbClr val="3333CC"/>
              </a:solidFill>
            </a:endParaRPr>
          </a:p>
        </p:txBody>
      </p:sp>
      <p:sp>
        <p:nvSpPr>
          <p:cNvPr id="25606" name="Isosceles Triangle 8">
            <a:extLst>
              <a:ext uri="{FF2B5EF4-FFF2-40B4-BE49-F238E27FC236}">
                <a16:creationId xmlns:a16="http://schemas.microsoft.com/office/drawing/2014/main" xmlns="" id="{D1460B7C-9D71-4457-9AF5-58DB24AA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2214563"/>
            <a:ext cx="1143000" cy="1071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5607" name="Isosceles Triangle 9">
            <a:extLst>
              <a:ext uri="{FF2B5EF4-FFF2-40B4-BE49-F238E27FC236}">
                <a16:creationId xmlns:a16="http://schemas.microsoft.com/office/drawing/2014/main" xmlns="" id="{6B9EEB53-FF8D-43D0-8E34-2E4095D8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2214563"/>
            <a:ext cx="1571625" cy="13573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608" name="Oval 10">
            <a:extLst>
              <a:ext uri="{FF2B5EF4-FFF2-40B4-BE49-F238E27FC236}">
                <a16:creationId xmlns:a16="http://schemas.microsoft.com/office/drawing/2014/main" xmlns="" id="{30637537-F288-4B3B-8784-AE8B8F16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928813"/>
            <a:ext cx="42862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16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5609" name="Oval 11">
            <a:extLst>
              <a:ext uri="{FF2B5EF4-FFF2-40B4-BE49-F238E27FC236}">
                <a16:creationId xmlns:a16="http://schemas.microsoft.com/office/drawing/2014/main" xmlns="" id="{46F3B6AD-9E6F-4C0E-A7F9-59EDDC575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928813"/>
            <a:ext cx="42862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16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610" name="Oval 13">
            <a:extLst>
              <a:ext uri="{FF2B5EF4-FFF2-40B4-BE49-F238E27FC236}">
                <a16:creationId xmlns:a16="http://schemas.microsoft.com/office/drawing/2014/main" xmlns="" id="{1F72640B-C54F-45C8-AF69-B92C4777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1214438"/>
            <a:ext cx="42862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 sz="1600">
              <a:solidFill>
                <a:schemeClr val="tx1"/>
              </a:solidFill>
            </a:endParaRPr>
          </a:p>
        </p:txBody>
      </p:sp>
      <p:cxnSp>
        <p:nvCxnSpPr>
          <p:cNvPr id="25611" name="Straight Connector 15">
            <a:extLst>
              <a:ext uri="{FF2B5EF4-FFF2-40B4-BE49-F238E27FC236}">
                <a16:creationId xmlns:a16="http://schemas.microsoft.com/office/drawing/2014/main" xmlns="" id="{A031FF04-777D-45B8-AFDA-F6AA485C622F}"/>
              </a:ext>
            </a:extLst>
          </p:cNvPr>
          <p:cNvCxnSpPr>
            <a:cxnSpLocks noChangeShapeType="1"/>
            <a:endCxn id="25610" idx="1"/>
          </p:cNvCxnSpPr>
          <p:nvPr/>
        </p:nvCxnSpPr>
        <p:spPr bwMode="auto">
          <a:xfrm>
            <a:off x="3500438" y="1000125"/>
            <a:ext cx="563562" cy="27781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Straight Arrow Connector 19">
            <a:extLst>
              <a:ext uri="{FF2B5EF4-FFF2-40B4-BE49-F238E27FC236}">
                <a16:creationId xmlns:a16="http://schemas.microsoft.com/office/drawing/2014/main" xmlns="" id="{A7659407-33DA-4FC2-9019-278CCBCD1272}"/>
              </a:ext>
            </a:extLst>
          </p:cNvPr>
          <p:cNvCxnSpPr>
            <a:cxnSpLocks noChangeShapeType="1"/>
            <a:stCxn id="25608" idx="7"/>
            <a:endCxn id="25610" idx="3"/>
          </p:cNvCxnSpPr>
          <p:nvPr/>
        </p:nvCxnSpPr>
        <p:spPr bwMode="auto">
          <a:xfrm rot="5400000" flipH="1" flipV="1">
            <a:off x="3579813" y="1508125"/>
            <a:ext cx="412750" cy="555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21">
            <a:extLst>
              <a:ext uri="{FF2B5EF4-FFF2-40B4-BE49-F238E27FC236}">
                <a16:creationId xmlns:a16="http://schemas.microsoft.com/office/drawing/2014/main" xmlns="" id="{829AD210-FB3C-44B0-BE46-E3896B26A0DB}"/>
              </a:ext>
            </a:extLst>
          </p:cNvPr>
          <p:cNvCxnSpPr>
            <a:cxnSpLocks noChangeShapeType="1"/>
            <a:stCxn id="25609" idx="1"/>
            <a:endCxn id="25610" idx="5"/>
          </p:cNvCxnSpPr>
          <p:nvPr/>
        </p:nvCxnSpPr>
        <p:spPr bwMode="auto">
          <a:xfrm rot="16200000" flipV="1">
            <a:off x="4329907" y="1615281"/>
            <a:ext cx="412750" cy="3413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Freeform 25">
            <a:extLst>
              <a:ext uri="{FF2B5EF4-FFF2-40B4-BE49-F238E27FC236}">
                <a16:creationId xmlns:a16="http://schemas.microsoft.com/office/drawing/2014/main" xmlns="" id="{8B1F945E-3A96-439B-B967-202D62DC5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357438"/>
            <a:ext cx="214312" cy="642937"/>
          </a:xfrm>
          <a:custGeom>
            <a:avLst/>
            <a:gdLst>
              <a:gd name="T0" fmla="*/ 138124 w 243080"/>
              <a:gd name="T1" fmla="*/ 0 h 584200"/>
              <a:gd name="T2" fmla="*/ 115103 w 243080"/>
              <a:gd name="T3" fmla="*/ 18631 h 584200"/>
              <a:gd name="T4" fmla="*/ 92082 w 243080"/>
              <a:gd name="T5" fmla="*/ 149048 h 584200"/>
              <a:gd name="T6" fmla="*/ 99756 w 243080"/>
              <a:gd name="T7" fmla="*/ 260833 h 584200"/>
              <a:gd name="T8" fmla="*/ 115103 w 243080"/>
              <a:gd name="T9" fmla="*/ 316726 h 584200"/>
              <a:gd name="T10" fmla="*/ 138124 w 243080"/>
              <a:gd name="T11" fmla="*/ 428512 h 584200"/>
              <a:gd name="T12" fmla="*/ 130450 w 243080"/>
              <a:gd name="T13" fmla="*/ 521666 h 584200"/>
              <a:gd name="T14" fmla="*/ 92082 w 243080"/>
              <a:gd name="T15" fmla="*/ 614820 h 584200"/>
              <a:gd name="T16" fmla="*/ 69062 w 243080"/>
              <a:gd name="T17" fmla="*/ 670714 h 584200"/>
              <a:gd name="T18" fmla="*/ 30694 w 243080"/>
              <a:gd name="T19" fmla="*/ 763869 h 584200"/>
              <a:gd name="T20" fmla="*/ 0 w 243080"/>
              <a:gd name="T21" fmla="*/ 857022 h 584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3080"/>
              <a:gd name="T34" fmla="*/ 0 h 584200"/>
              <a:gd name="T35" fmla="*/ 243080 w 243080"/>
              <a:gd name="T36" fmla="*/ 584200 h 584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3080" h="584200">
                <a:moveTo>
                  <a:pt x="228600" y="0"/>
                </a:moveTo>
                <a:cubicBezTo>
                  <a:pt x="215900" y="4233"/>
                  <a:pt x="199966" y="3234"/>
                  <a:pt x="190500" y="12700"/>
                </a:cubicBezTo>
                <a:cubicBezTo>
                  <a:pt x="174807" y="28393"/>
                  <a:pt x="159990" y="78830"/>
                  <a:pt x="152400" y="101600"/>
                </a:cubicBezTo>
                <a:cubicBezTo>
                  <a:pt x="156633" y="127000"/>
                  <a:pt x="156957" y="153371"/>
                  <a:pt x="165100" y="177800"/>
                </a:cubicBezTo>
                <a:cubicBezTo>
                  <a:pt x="169927" y="192280"/>
                  <a:pt x="183674" y="202248"/>
                  <a:pt x="190500" y="215900"/>
                </a:cubicBezTo>
                <a:cubicBezTo>
                  <a:pt x="243080" y="321060"/>
                  <a:pt x="155807" y="182911"/>
                  <a:pt x="228600" y="292100"/>
                </a:cubicBezTo>
                <a:cubicBezTo>
                  <a:pt x="224367" y="313267"/>
                  <a:pt x="223479" y="335389"/>
                  <a:pt x="215900" y="355600"/>
                </a:cubicBezTo>
                <a:cubicBezTo>
                  <a:pt x="198967" y="400756"/>
                  <a:pt x="186267" y="390878"/>
                  <a:pt x="152400" y="419100"/>
                </a:cubicBezTo>
                <a:cubicBezTo>
                  <a:pt x="138602" y="430598"/>
                  <a:pt x="125798" y="443402"/>
                  <a:pt x="114300" y="457200"/>
                </a:cubicBezTo>
                <a:cubicBezTo>
                  <a:pt x="61383" y="520700"/>
                  <a:pt x="120650" y="474133"/>
                  <a:pt x="50800" y="520700"/>
                </a:cubicBezTo>
                <a:cubicBezTo>
                  <a:pt x="18758" y="568763"/>
                  <a:pt x="36193" y="548007"/>
                  <a:pt x="0" y="584200"/>
                </a:cubicBezTo>
              </a:path>
            </a:pathLst>
          </a:cu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5615" name="TextBox 26">
            <a:extLst>
              <a:ext uri="{FF2B5EF4-FFF2-40B4-BE49-F238E27FC236}">
                <a16:creationId xmlns:a16="http://schemas.microsoft.com/office/drawing/2014/main" xmlns="" id="{2A10EA2C-8BFA-4F6D-9E2C-5927AE263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143250"/>
            <a:ext cx="4540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T</a:t>
            </a:r>
            <a:r>
              <a:rPr lang="tr-TR" altLang="en-US" baseline="-250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5616" name="TextBox 27">
            <a:extLst>
              <a:ext uri="{FF2B5EF4-FFF2-40B4-BE49-F238E27FC236}">
                <a16:creationId xmlns:a16="http://schemas.microsoft.com/office/drawing/2014/main" xmlns="" id="{2F95AEEF-0A62-4432-9A49-096DE5A3A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786063"/>
            <a:ext cx="463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T</a:t>
            </a:r>
            <a:r>
              <a:rPr lang="tr-TR" altLang="en-US" baseline="-250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5617" name="TextBox 28">
            <a:extLst>
              <a:ext uri="{FF2B5EF4-FFF2-40B4-BE49-F238E27FC236}">
                <a16:creationId xmlns:a16="http://schemas.microsoft.com/office/drawing/2014/main" xmlns="" id="{FEC057AD-41A6-46DE-A0DE-48481FD82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214438"/>
            <a:ext cx="18827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r=r+size[z]+1</a:t>
            </a:r>
          </a:p>
        </p:txBody>
      </p:sp>
    </p:spTree>
    <p:extLst>
      <p:ext uri="{BB962C8B-B14F-4D97-AF65-F5344CB8AC3E}">
        <p14:creationId xmlns:p14="http://schemas.microsoft.com/office/powerpoint/2010/main" val="3750531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">
            <a:extLst>
              <a:ext uri="{FF2B5EF4-FFF2-40B4-BE49-F238E27FC236}">
                <a16:creationId xmlns:a16="http://schemas.microsoft.com/office/drawing/2014/main" xmlns="" id="{D6085F2B-3DFD-4F54-9E30-A7853547C6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3786188"/>
            <a:ext cx="8001000" cy="2219069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800" dirty="0">
                <a:solidFill>
                  <a:srgbClr val="FF0000"/>
                </a:solidFill>
              </a:rPr>
              <a:t>Case 2: </a:t>
            </a:r>
            <a:endParaRPr lang="tr-TR" sz="2800" dirty="0">
              <a:solidFill>
                <a:schemeClr val="tx1"/>
              </a:solidFill>
            </a:endParaRPr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800" dirty="0">
                <a:solidFill>
                  <a:schemeClr val="tx1"/>
                </a:solidFill>
              </a:rPr>
              <a:t>	If y is a left child</a:t>
            </a:r>
            <a:r>
              <a:rPr lang="tr-TR" sz="2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sz="2800" dirty="0">
                <a:solidFill>
                  <a:schemeClr val="tx1"/>
                </a:solidFill>
                <a:sym typeface="Symbol"/>
              </a:rPr>
              <a:t> </a:t>
            </a:r>
            <a:r>
              <a:rPr lang="tr-TR" sz="2800" dirty="0">
                <a:solidFill>
                  <a:schemeClr val="tx1"/>
                </a:solidFill>
                <a:sym typeface="Wingdings" pitchFamily="2" charset="2"/>
              </a:rPr>
              <a:t>z is a right child then</a:t>
            </a:r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800" dirty="0">
                <a:solidFill>
                  <a:schemeClr val="tx1"/>
                </a:solidFill>
                <a:sym typeface="Wingdings" pitchFamily="2" charset="2"/>
              </a:rPr>
              <a:t>Neither p[y] nor any node in T</a:t>
            </a:r>
            <a:r>
              <a:rPr lang="tr-TR" sz="2800" baseline="-25000" dirty="0">
                <a:solidFill>
                  <a:schemeClr val="tx1"/>
                </a:solidFill>
                <a:sym typeface="Wingdings" pitchFamily="2" charset="2"/>
              </a:rPr>
              <a:t>z</a:t>
            </a:r>
            <a:r>
              <a:rPr lang="tr-TR" sz="2800" dirty="0">
                <a:solidFill>
                  <a:schemeClr val="tx1"/>
                </a:solidFill>
                <a:sym typeface="Wingdings" pitchFamily="2" charset="2"/>
              </a:rPr>
              <a:t> precedes x.</a:t>
            </a:r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800" dirty="0">
                <a:solidFill>
                  <a:schemeClr val="tx1"/>
                </a:solidFill>
                <a:sym typeface="Wingdings" pitchFamily="2" charset="2"/>
              </a:rPr>
              <a:t>Don’t </a:t>
            </a:r>
            <a:r>
              <a:rPr lang="tr-TR" sz="2800" dirty="0" err="1">
                <a:solidFill>
                  <a:schemeClr val="tx1"/>
                </a:solidFill>
                <a:sym typeface="Wingdings" pitchFamily="2" charset="2"/>
              </a:rPr>
              <a:t>update</a:t>
            </a:r>
            <a:r>
              <a:rPr lang="tr-TR" sz="28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tr-TR" sz="2800" dirty="0" smtClean="0">
                <a:solidFill>
                  <a:schemeClr val="tx1"/>
                </a:solidFill>
                <a:sym typeface="Wingdings" pitchFamily="2" charset="2"/>
              </a:rPr>
              <a:t>r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xmlns="" id="{9FCB7CA8-BBC7-42BA-A95C-4BD959C9E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Determining the Rank of an Element</a:t>
            </a:r>
            <a:endParaRPr lang="en-GB" altLang="en-US" sz="3600">
              <a:solidFill>
                <a:srgbClr val="3333CC"/>
              </a:solidFill>
            </a:endParaRPr>
          </a:p>
        </p:txBody>
      </p:sp>
      <p:sp>
        <p:nvSpPr>
          <p:cNvPr id="26630" name="Isosceles Triangle 8">
            <a:extLst>
              <a:ext uri="{FF2B5EF4-FFF2-40B4-BE49-F238E27FC236}">
                <a16:creationId xmlns:a16="http://schemas.microsoft.com/office/drawing/2014/main" xmlns="" id="{8B01B8F5-98C5-458D-A8DF-48F3D9EED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14563"/>
            <a:ext cx="1143000" cy="10715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6631" name="Isosceles Triangle 9">
            <a:extLst>
              <a:ext uri="{FF2B5EF4-FFF2-40B4-BE49-F238E27FC236}">
                <a16:creationId xmlns:a16="http://schemas.microsoft.com/office/drawing/2014/main" xmlns="" id="{13CBCEE0-BF08-42DC-AB0A-DF7E4FEE1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2143125"/>
            <a:ext cx="1571625" cy="13573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20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6632" name="Oval 10">
            <a:extLst>
              <a:ext uri="{FF2B5EF4-FFF2-40B4-BE49-F238E27FC236}">
                <a16:creationId xmlns:a16="http://schemas.microsoft.com/office/drawing/2014/main" xmlns="" id="{616A5919-61CD-404A-9AE9-22471060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1928813"/>
            <a:ext cx="42862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16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6633" name="Oval 11">
            <a:extLst>
              <a:ext uri="{FF2B5EF4-FFF2-40B4-BE49-F238E27FC236}">
                <a16:creationId xmlns:a16="http://schemas.microsoft.com/office/drawing/2014/main" xmlns="" id="{211EE8B7-7B99-4545-961F-4ABE1DBE7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1857375"/>
            <a:ext cx="42862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16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6634" name="Oval 13">
            <a:extLst>
              <a:ext uri="{FF2B5EF4-FFF2-40B4-BE49-F238E27FC236}">
                <a16:creationId xmlns:a16="http://schemas.microsoft.com/office/drawing/2014/main" xmlns="" id="{6CD59EAF-1591-42F1-B49C-D584A2E0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1214438"/>
            <a:ext cx="42862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 sz="1600">
              <a:solidFill>
                <a:schemeClr val="tx1"/>
              </a:solidFill>
            </a:endParaRPr>
          </a:p>
        </p:txBody>
      </p:sp>
      <p:cxnSp>
        <p:nvCxnSpPr>
          <p:cNvPr id="26635" name="Straight Connector 15">
            <a:extLst>
              <a:ext uri="{FF2B5EF4-FFF2-40B4-BE49-F238E27FC236}">
                <a16:creationId xmlns:a16="http://schemas.microsoft.com/office/drawing/2014/main" xmlns="" id="{8AB462A8-0DB4-47C5-AA6D-16213F421290}"/>
              </a:ext>
            </a:extLst>
          </p:cNvPr>
          <p:cNvCxnSpPr>
            <a:cxnSpLocks noChangeShapeType="1"/>
            <a:endCxn id="26634" idx="1"/>
          </p:cNvCxnSpPr>
          <p:nvPr/>
        </p:nvCxnSpPr>
        <p:spPr bwMode="auto">
          <a:xfrm>
            <a:off x="3500438" y="1000125"/>
            <a:ext cx="563562" cy="27781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6" name="Freeform 25">
            <a:extLst>
              <a:ext uri="{FF2B5EF4-FFF2-40B4-BE49-F238E27FC236}">
                <a16:creationId xmlns:a16="http://schemas.microsoft.com/office/drawing/2014/main" xmlns="" id="{79F8D922-60DB-42FC-A188-A798D379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2286000"/>
            <a:ext cx="214313" cy="642938"/>
          </a:xfrm>
          <a:custGeom>
            <a:avLst/>
            <a:gdLst>
              <a:gd name="T0" fmla="*/ 138126 w 243080"/>
              <a:gd name="T1" fmla="*/ 0 h 584200"/>
              <a:gd name="T2" fmla="*/ 115105 w 243080"/>
              <a:gd name="T3" fmla="*/ 18631 h 584200"/>
              <a:gd name="T4" fmla="*/ 92085 w 243080"/>
              <a:gd name="T5" fmla="*/ 149048 h 584200"/>
              <a:gd name="T6" fmla="*/ 99758 w 243080"/>
              <a:gd name="T7" fmla="*/ 260833 h 584200"/>
              <a:gd name="T8" fmla="*/ 115105 w 243080"/>
              <a:gd name="T9" fmla="*/ 316727 h 584200"/>
              <a:gd name="T10" fmla="*/ 138126 w 243080"/>
              <a:gd name="T11" fmla="*/ 428513 h 584200"/>
              <a:gd name="T12" fmla="*/ 130452 w 243080"/>
              <a:gd name="T13" fmla="*/ 521669 h 584200"/>
              <a:gd name="T14" fmla="*/ 92085 w 243080"/>
              <a:gd name="T15" fmla="*/ 614824 h 584200"/>
              <a:gd name="T16" fmla="*/ 69063 w 243080"/>
              <a:gd name="T17" fmla="*/ 670717 h 584200"/>
              <a:gd name="T18" fmla="*/ 30695 w 243080"/>
              <a:gd name="T19" fmla="*/ 763872 h 584200"/>
              <a:gd name="T20" fmla="*/ 0 w 243080"/>
              <a:gd name="T21" fmla="*/ 857027 h 584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3080"/>
              <a:gd name="T34" fmla="*/ 0 h 584200"/>
              <a:gd name="T35" fmla="*/ 243080 w 243080"/>
              <a:gd name="T36" fmla="*/ 584200 h 5842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3080" h="584200">
                <a:moveTo>
                  <a:pt x="228600" y="0"/>
                </a:moveTo>
                <a:cubicBezTo>
                  <a:pt x="215900" y="4233"/>
                  <a:pt x="199966" y="3234"/>
                  <a:pt x="190500" y="12700"/>
                </a:cubicBezTo>
                <a:cubicBezTo>
                  <a:pt x="174807" y="28393"/>
                  <a:pt x="159990" y="78830"/>
                  <a:pt x="152400" y="101600"/>
                </a:cubicBezTo>
                <a:cubicBezTo>
                  <a:pt x="156633" y="127000"/>
                  <a:pt x="156957" y="153371"/>
                  <a:pt x="165100" y="177800"/>
                </a:cubicBezTo>
                <a:cubicBezTo>
                  <a:pt x="169927" y="192280"/>
                  <a:pt x="183674" y="202248"/>
                  <a:pt x="190500" y="215900"/>
                </a:cubicBezTo>
                <a:cubicBezTo>
                  <a:pt x="243080" y="321060"/>
                  <a:pt x="155807" y="182911"/>
                  <a:pt x="228600" y="292100"/>
                </a:cubicBezTo>
                <a:cubicBezTo>
                  <a:pt x="224367" y="313267"/>
                  <a:pt x="223479" y="335389"/>
                  <a:pt x="215900" y="355600"/>
                </a:cubicBezTo>
                <a:cubicBezTo>
                  <a:pt x="198967" y="400756"/>
                  <a:pt x="186267" y="390878"/>
                  <a:pt x="152400" y="419100"/>
                </a:cubicBezTo>
                <a:cubicBezTo>
                  <a:pt x="138602" y="430598"/>
                  <a:pt x="125798" y="443402"/>
                  <a:pt x="114300" y="457200"/>
                </a:cubicBezTo>
                <a:cubicBezTo>
                  <a:pt x="61383" y="520700"/>
                  <a:pt x="120650" y="474133"/>
                  <a:pt x="50800" y="520700"/>
                </a:cubicBezTo>
                <a:cubicBezTo>
                  <a:pt x="18758" y="568763"/>
                  <a:pt x="36193" y="548007"/>
                  <a:pt x="0" y="584200"/>
                </a:cubicBezTo>
              </a:path>
            </a:pathLst>
          </a:cu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26637" name="TextBox 26">
            <a:extLst>
              <a:ext uri="{FF2B5EF4-FFF2-40B4-BE49-F238E27FC236}">
                <a16:creationId xmlns:a16="http://schemas.microsoft.com/office/drawing/2014/main" xmlns="" id="{B4A85E7B-AE18-4EBA-99BF-5A4977B30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071813"/>
            <a:ext cx="4540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T</a:t>
            </a:r>
            <a:r>
              <a:rPr lang="tr-TR" altLang="en-US" baseline="-250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6638" name="TextBox 27">
            <a:extLst>
              <a:ext uri="{FF2B5EF4-FFF2-40B4-BE49-F238E27FC236}">
                <a16:creationId xmlns:a16="http://schemas.microsoft.com/office/drawing/2014/main" xmlns="" id="{6179D84D-A59C-4790-AF79-B5BADB451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2786063"/>
            <a:ext cx="463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T</a:t>
            </a:r>
            <a:r>
              <a:rPr lang="tr-TR" altLang="en-US" baseline="-250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6639" name="TextBox 28">
            <a:extLst>
              <a:ext uri="{FF2B5EF4-FFF2-40B4-BE49-F238E27FC236}">
                <a16:creationId xmlns:a16="http://schemas.microsoft.com/office/drawing/2014/main" xmlns="" id="{5C015029-7E5D-42A7-BDA2-F8576EF35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214438"/>
            <a:ext cx="5635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r=r</a:t>
            </a:r>
          </a:p>
        </p:txBody>
      </p:sp>
      <p:cxnSp>
        <p:nvCxnSpPr>
          <p:cNvPr id="26641" name="Straight Arrow Connector 22">
            <a:extLst>
              <a:ext uri="{FF2B5EF4-FFF2-40B4-BE49-F238E27FC236}">
                <a16:creationId xmlns:a16="http://schemas.microsoft.com/office/drawing/2014/main" xmlns="" id="{AC01DD63-568A-4DF2-99C2-974194079AE1}"/>
              </a:ext>
            </a:extLst>
          </p:cNvPr>
          <p:cNvCxnSpPr>
            <a:cxnSpLocks noChangeShapeType="1"/>
            <a:stCxn id="26632" idx="0"/>
            <a:endCxn id="26634" idx="5"/>
          </p:cNvCxnSpPr>
          <p:nvPr/>
        </p:nvCxnSpPr>
        <p:spPr bwMode="auto">
          <a:xfrm rot="16200000" flipV="1">
            <a:off x="4579938" y="1365250"/>
            <a:ext cx="349250" cy="777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Straight Arrow Connector 24">
            <a:extLst>
              <a:ext uri="{FF2B5EF4-FFF2-40B4-BE49-F238E27FC236}">
                <a16:creationId xmlns:a16="http://schemas.microsoft.com/office/drawing/2014/main" xmlns="" id="{3E6FA437-D6A2-4597-865F-5DC711FD99F7}"/>
              </a:ext>
            </a:extLst>
          </p:cNvPr>
          <p:cNvCxnSpPr>
            <a:cxnSpLocks noChangeShapeType="1"/>
            <a:stCxn id="26633" idx="7"/>
            <a:endCxn id="26634" idx="3"/>
          </p:cNvCxnSpPr>
          <p:nvPr/>
        </p:nvCxnSpPr>
        <p:spPr bwMode="auto">
          <a:xfrm rot="5400000" flipH="1" flipV="1">
            <a:off x="3686969" y="1543844"/>
            <a:ext cx="341312" cy="41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48270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58FC4D42-2B89-44D0-B7F7-C6098E0811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5388"/>
            <a:ext cx="7773988" cy="1739900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200" dirty="0"/>
          </a:p>
          <a:p>
            <a:pPr marL="1143000" lvl="2" indent="-228600" algn="l" eaLnBrk="1" hangingPunct="1">
              <a:lnSpc>
                <a:spcPct val="10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u="sng" dirty="0"/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buClr>
                <a:srgbClr val="D6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5D0A5463-30FF-47D2-9980-E72290EC716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55650" y="1357313"/>
            <a:ext cx="7773988" cy="3932237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lnSpc>
                <a:spcPct val="110000"/>
              </a:lnSpc>
              <a:spcBef>
                <a:spcPts val="2400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</a:rPr>
              <a:t>	</a:t>
            </a:r>
            <a:r>
              <a:rPr lang="tr-TR" sz="2500" dirty="0">
                <a:solidFill>
                  <a:srgbClr val="FF0000"/>
                </a:solidFill>
              </a:rPr>
              <a:t>OS-SELECT</a:t>
            </a:r>
            <a:r>
              <a:rPr lang="tr-TR" sz="2500" dirty="0">
                <a:solidFill>
                  <a:schemeClr val="tx1"/>
                </a:solidFill>
              </a:rPr>
              <a:t> and </a:t>
            </a:r>
            <a:r>
              <a:rPr lang="tr-TR" sz="2500" dirty="0">
                <a:solidFill>
                  <a:srgbClr val="FF0000"/>
                </a:solidFill>
              </a:rPr>
              <a:t>OS-RANK</a:t>
            </a:r>
            <a:r>
              <a:rPr lang="tr-TR" sz="2500" dirty="0">
                <a:solidFill>
                  <a:schemeClr val="tx1"/>
                </a:solidFill>
              </a:rPr>
              <a:t> works if we are able to update the subtree sizes with modifications. </a:t>
            </a:r>
          </a:p>
          <a:p>
            <a:pPr marL="339725" indent="-339725" algn="l" eaLnBrk="1" hangingPunct="1">
              <a:lnSpc>
                <a:spcPct val="110000"/>
              </a:lnSpc>
              <a:spcBef>
                <a:spcPts val="2400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</a:rPr>
              <a:t>	Two operations </a:t>
            </a:r>
            <a:r>
              <a:rPr lang="tr-TR" sz="2500" dirty="0">
                <a:solidFill>
                  <a:srgbClr val="FF0000"/>
                </a:solidFill>
              </a:rPr>
              <a:t>INSERT</a:t>
            </a:r>
            <a:r>
              <a:rPr lang="tr-TR" sz="2500" dirty="0">
                <a:solidFill>
                  <a:schemeClr val="tx1"/>
                </a:solidFill>
              </a:rPr>
              <a:t> and </a:t>
            </a:r>
            <a:r>
              <a:rPr lang="tr-TR" sz="2500" dirty="0">
                <a:solidFill>
                  <a:srgbClr val="FF0000"/>
                </a:solidFill>
              </a:rPr>
              <a:t>DELETE</a:t>
            </a:r>
            <a:r>
              <a:rPr lang="tr-TR" sz="2500" dirty="0">
                <a:solidFill>
                  <a:schemeClr val="tx1"/>
                </a:solidFill>
              </a:rPr>
              <a:t> modifies the contents of the Tree. We should try to update subtree size without extra traversals. </a:t>
            </a:r>
          </a:p>
          <a:p>
            <a:pPr marL="339725" indent="-339725" algn="l" eaLnBrk="1" hangingPunct="1">
              <a:lnSpc>
                <a:spcPct val="110000"/>
              </a:lnSpc>
              <a:spcBef>
                <a:spcPts val="2400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</a:rPr>
              <a:t>	If not, would have to make a pass over the tree to set up the sizes whenever the tree is modified, at cost </a:t>
            </a:r>
            <a:r>
              <a:rPr lang="tr-TR" sz="2500" dirty="0">
                <a:solidFill>
                  <a:schemeClr val="tx1"/>
                </a:solidFill>
                <a:sym typeface="Symbol"/>
              </a:rPr>
              <a:t>(n)</a:t>
            </a:r>
            <a:endParaRPr lang="tr-TR" sz="2500" dirty="0">
              <a:solidFill>
                <a:schemeClr val="tx1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buClr>
                <a:srgbClr val="D6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xmlns="" id="{CD3F7E39-2A4E-4DE3-A12C-C4F02701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Maintaining Subtree Sizes</a:t>
            </a:r>
            <a:endParaRPr lang="en-GB" altLang="en-US" sz="360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5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953151"/>
              </p:ext>
            </p:extLst>
          </p:nvPr>
        </p:nvGraphicFramePr>
        <p:xfrm>
          <a:off x="1524000" y="1600200"/>
          <a:ext cx="6248401" cy="3276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Algorithm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Average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Worst</a:t>
                      </a:r>
                      <a:r>
                        <a:rPr lang="en-US" sz="2400" baseline="0" dirty="0"/>
                        <a:t> Case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Space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Search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/>
                        <a:t>Insert</a:t>
                      </a:r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Delete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OS-Select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O(log n)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OS-Rank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 n)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700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1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56F90386-2ECD-408E-B248-2422551DF8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5388"/>
            <a:ext cx="7773988" cy="1739900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200" dirty="0"/>
          </a:p>
          <a:p>
            <a:pPr marL="1143000" lvl="2" indent="-228600" algn="l" eaLnBrk="1" hangingPunct="1">
              <a:lnSpc>
                <a:spcPct val="10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u="sng" dirty="0"/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buClr>
                <a:srgbClr val="D6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D9A1214D-63EF-4FEE-8371-1B15FACE480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55650" y="1214438"/>
            <a:ext cx="7773988" cy="4862512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rgbClr val="FF0000"/>
                </a:solidFill>
              </a:rPr>
              <a:t>Not Always Easy</a:t>
            </a:r>
          </a:p>
          <a:p>
            <a:pPr marL="900000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chemeClr val="tx1"/>
                </a:solidFill>
              </a:rPr>
              <a:t>Because, added info must be updated and maintained by the ordinary operations on the data structure.</a:t>
            </a:r>
            <a:endParaRPr lang="tr-TR" sz="2400" dirty="0">
              <a:solidFill>
                <a:srgbClr val="FF0000"/>
              </a:solidFill>
            </a:endParaRPr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rgbClr val="FF0000"/>
                </a:solidFill>
              </a:rPr>
              <a:t>Operations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rgbClr val="FF0000"/>
                </a:solidFill>
              </a:rPr>
              <a:t>Augmented data structure (ADS) </a:t>
            </a:r>
            <a:r>
              <a:rPr lang="tr-TR" sz="2400" dirty="0">
                <a:solidFill>
                  <a:schemeClr val="tx1"/>
                </a:solidFill>
              </a:rPr>
              <a:t>has operations inherited from </a:t>
            </a:r>
            <a:r>
              <a:rPr lang="tr-TR" sz="2400" dirty="0">
                <a:solidFill>
                  <a:srgbClr val="FF0000"/>
                </a:solidFill>
              </a:rPr>
              <a:t>underlying data structure (UDS). 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chemeClr val="tx1"/>
                </a:solidFill>
              </a:rPr>
              <a:t>UDS Read/Query operations are not a problem. (ie. Min-Heap Minimum Query)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chemeClr val="tx1"/>
                </a:solidFill>
              </a:rPr>
              <a:t>UDS Modify operations should update additional information without adding too much cost. (ie. Min-Heap Extract Min, Decrease Key)</a:t>
            </a:r>
            <a:endParaRPr lang="en-GB" sz="1500" dirty="0">
              <a:solidFill>
                <a:srgbClr val="3333CC"/>
              </a:solidFill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xmlns="" id="{C9D16915-4699-40EB-BA81-1ACE9D80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Augmenting Data Structures (2)</a:t>
            </a:r>
            <a:endParaRPr lang="en-GB" altLang="en-US" sz="360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5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4E1BE145-715F-43F8-809D-4F513537D1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5388"/>
            <a:ext cx="7773988" cy="1739900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200" dirty="0"/>
          </a:p>
          <a:p>
            <a:pPr marL="1143000" lvl="2" indent="-228600" algn="l" eaLnBrk="1" hangingPunct="1">
              <a:lnSpc>
                <a:spcPct val="10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u="sng" dirty="0"/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buClr>
                <a:srgbClr val="D6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402448BD-94DD-4877-A854-AFC07792557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55650" y="1143000"/>
            <a:ext cx="7773988" cy="4733925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rgbClr val="FF0000"/>
                </a:solidFill>
              </a:rPr>
              <a:t>Example problem;</a:t>
            </a:r>
          </a:p>
          <a:p>
            <a:pPr marL="900000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chemeClr val="tx1"/>
                </a:solidFill>
              </a:rPr>
              <a:t>Dynamic Order Statistics, where we need two operations;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rgbClr val="0070C0"/>
                </a:solidFill>
              </a:rPr>
              <a:t>				OS-SELECT(x,i): </a:t>
            </a:r>
            <a:r>
              <a:rPr lang="tr-TR" sz="2400" dirty="0">
                <a:solidFill>
                  <a:schemeClr val="tx1"/>
                </a:solidFill>
              </a:rPr>
              <a:t>returns i</a:t>
            </a:r>
            <a:r>
              <a:rPr lang="tr-TR" sz="2400" baseline="30000" dirty="0">
                <a:solidFill>
                  <a:schemeClr val="tx1"/>
                </a:solidFill>
              </a:rPr>
              <a:t>th </a:t>
            </a:r>
            <a:r>
              <a:rPr lang="tr-TR" sz="2400" dirty="0">
                <a:solidFill>
                  <a:srgbClr val="FF0000"/>
                </a:solidFill>
              </a:rPr>
              <a:t>smallest key</a:t>
            </a:r>
            <a:r>
              <a:rPr lang="tr-TR" sz="2400" dirty="0">
                <a:solidFill>
                  <a:schemeClr val="tx1"/>
                </a:solidFill>
              </a:rPr>
              <a:t> in 			subtree rooted at x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rgbClr val="0070C0"/>
                </a:solidFill>
              </a:rPr>
              <a:t>				OS-RANK(T,x):</a:t>
            </a:r>
            <a:r>
              <a:rPr lang="tr-TR" sz="2400" dirty="0">
                <a:solidFill>
                  <a:schemeClr val="tx1"/>
                </a:solidFill>
              </a:rPr>
              <a:t>	returns rank (position) of x in 			sorted (linear) order of tree T.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rgbClr val="FF0000"/>
                </a:solidFill>
              </a:rPr>
              <a:t>Other operations</a:t>
            </a:r>
          </a:p>
          <a:p>
            <a:pPr marL="900000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rgbClr val="FF0000"/>
                </a:solidFill>
              </a:rPr>
              <a:t>	Query: </a:t>
            </a:r>
            <a:r>
              <a:rPr lang="tr-TR" sz="2400" dirty="0">
                <a:solidFill>
                  <a:schemeClr val="tx1"/>
                </a:solidFill>
              </a:rPr>
              <a:t>Search, Min, Max, Successor, Predecessor</a:t>
            </a:r>
            <a:endParaRPr lang="tr-TR" sz="2400" dirty="0">
              <a:solidFill>
                <a:srgbClr val="FF0000"/>
              </a:solidFill>
            </a:endParaRPr>
          </a:p>
          <a:p>
            <a:pPr marL="900000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400" dirty="0">
                <a:solidFill>
                  <a:srgbClr val="FF0000"/>
                </a:solidFill>
              </a:rPr>
              <a:t>	Modify: </a:t>
            </a:r>
            <a:r>
              <a:rPr lang="tr-TR" sz="2400" dirty="0">
                <a:solidFill>
                  <a:schemeClr val="tx1"/>
                </a:solidFill>
              </a:rPr>
              <a:t>Insert, Delete</a:t>
            </a:r>
            <a:endParaRPr lang="en-GB" sz="24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buClr>
                <a:srgbClr val="D6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xmlns="" id="{2C202048-E540-470C-AD3A-633B3BB01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Dynamic Order Statistics</a:t>
            </a:r>
            <a:endParaRPr lang="en-GB" altLang="en-US" sz="360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214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B13E8267-5629-47A8-8169-569264CAD8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endParaRPr lang="en-GB" smtClean="0"/>
          </a:p>
          <a:p>
            <a:pPr lvl="2"/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3A400D78-0244-4F11-B302-9FE41420ABE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85800" y="1981201"/>
            <a:ext cx="7769225" cy="3200399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 smtClean="0"/>
              <a:t>Sorted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of a 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T is </a:t>
            </a:r>
            <a:r>
              <a:rPr lang="tr-TR" dirty="0" err="1" smtClean="0"/>
              <a:t>determined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inorder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r>
              <a:rPr lang="tr-TR" dirty="0" err="1" smtClean="0"/>
              <a:t>walk</a:t>
            </a:r>
            <a:r>
              <a:rPr lang="tr-TR" dirty="0" smtClean="0"/>
              <a:t> of T.</a:t>
            </a:r>
          </a:p>
          <a:p>
            <a:r>
              <a:rPr lang="tr-TR" dirty="0" smtClean="0"/>
              <a:t>IDEA: </a:t>
            </a:r>
          </a:p>
          <a:p>
            <a:pPr lvl="1"/>
            <a:r>
              <a:rPr lang="tr-TR" dirty="0" err="1" smtClean="0"/>
              <a:t>Keep</a:t>
            </a:r>
            <a:r>
              <a:rPr lang="tr-TR" dirty="0" smtClean="0"/>
              <a:t> </a:t>
            </a:r>
            <a:r>
              <a:rPr lang="tr-TR" dirty="0" err="1" smtClean="0"/>
              <a:t>subtree</a:t>
            </a:r>
            <a:r>
              <a:rPr lang="tr-TR" dirty="0" smtClean="0"/>
              <a:t> size in </a:t>
            </a:r>
            <a:r>
              <a:rPr lang="tr-TR" dirty="0" err="1" smtClean="0"/>
              <a:t>nodes</a:t>
            </a:r>
            <a:r>
              <a:rPr lang="tr-TR" dirty="0" smtClean="0"/>
              <a:t> as </a:t>
            </a:r>
            <a:r>
              <a:rPr lang="tr-TR" dirty="0" err="1" smtClean="0"/>
              <a:t>additional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Red</a:t>
            </a:r>
            <a:r>
              <a:rPr lang="tr-TR" dirty="0" smtClean="0"/>
              <a:t>-Black (R-B) </a:t>
            </a:r>
            <a:r>
              <a:rPr lang="tr-TR" dirty="0" err="1" smtClean="0"/>
              <a:t>tree</a:t>
            </a:r>
            <a:r>
              <a:rPr lang="tr-TR" dirty="0" smtClean="0"/>
              <a:t> as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underlying</a:t>
            </a:r>
            <a:r>
              <a:rPr lang="tr-TR" dirty="0" smtClean="0"/>
              <a:t> data </a:t>
            </a:r>
            <a:r>
              <a:rPr lang="tr-TR" dirty="0" err="1" smtClean="0"/>
              <a:t>structure</a:t>
            </a:r>
            <a:r>
              <a:rPr lang="tr-TR" dirty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guarantee</a:t>
            </a:r>
            <a:r>
              <a:rPr lang="tr-TR" dirty="0" smtClean="0"/>
              <a:t> O(</a:t>
            </a:r>
            <a:r>
              <a:rPr lang="tr-TR" dirty="0" err="1" smtClean="0"/>
              <a:t>log</a:t>
            </a:r>
            <a:r>
              <a:rPr lang="tr-TR" dirty="0" smtClean="0"/>
              <a:t> n) </a:t>
            </a:r>
            <a:r>
              <a:rPr lang="tr-TR" dirty="0" err="1" smtClean="0"/>
              <a:t>speed</a:t>
            </a:r>
            <a:r>
              <a:rPr lang="tr-TR" dirty="0" smtClean="0"/>
              <a:t>.</a:t>
            </a:r>
          </a:p>
          <a:p>
            <a:pPr lvl="1"/>
            <a:endParaRPr lang="en-GB" dirty="0"/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xmlns="" id="{32C709F8-B527-4BB3-A59B-B32A59119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Dynamic Order Statistics (2)</a:t>
            </a:r>
            <a:endParaRPr lang="en-GB" altLang="en-US" sz="360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60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1CB99F77-FDE2-4EE9-A46C-4C40B2D813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5388"/>
            <a:ext cx="7773988" cy="1739900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200" dirty="0"/>
          </a:p>
          <a:p>
            <a:pPr marL="1143000" lvl="2" indent="-228600" algn="l" eaLnBrk="1" hangingPunct="1">
              <a:lnSpc>
                <a:spcPct val="10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u="sng" dirty="0"/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buClr>
                <a:srgbClr val="D6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9C24C117-77F1-41D1-A09D-66332ED00FE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55650" y="912813"/>
            <a:ext cx="7773988" cy="4441825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tr-TR" sz="2500" dirty="0">
              <a:solidFill>
                <a:srgbClr val="FF0000"/>
              </a:solidFill>
            </a:endParaRPr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rgbClr val="FF0000"/>
                </a:solidFill>
              </a:rPr>
              <a:t>Relation Between Subtree Sizes;</a:t>
            </a:r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rgbClr val="FF0000"/>
                </a:solidFill>
              </a:rPr>
              <a:t>	</a:t>
            </a:r>
            <a:r>
              <a:rPr lang="tr-TR" sz="2500" dirty="0">
                <a:solidFill>
                  <a:schemeClr val="tx1"/>
                </a:solidFill>
              </a:rPr>
              <a:t>size[x] = size[left[x]] + size[right[x]] + 1</a:t>
            </a:r>
            <a:endParaRPr lang="tr-TR" sz="2500" dirty="0">
              <a:solidFill>
                <a:srgbClr val="FF0000"/>
              </a:solidFill>
            </a:endParaRPr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tr-TR" sz="2500" dirty="0">
              <a:solidFill>
                <a:srgbClr val="FF0000"/>
              </a:solidFill>
            </a:endParaRPr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rgbClr val="FF0000"/>
                </a:solidFill>
              </a:rPr>
              <a:t>Note on implementation;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</a:rPr>
              <a:t>For convenience use sentinel NIL[T] such that;</a:t>
            </a:r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</a:rPr>
              <a:t>			size[NIL[T]] = 0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</a:rPr>
              <a:t>Since high level languages do not have operations on </a:t>
            </a:r>
            <a:r>
              <a:rPr lang="tr-TR" sz="2500" dirty="0">
                <a:solidFill>
                  <a:srgbClr val="FF0000"/>
                </a:solidFill>
              </a:rPr>
              <a:t>NIL</a:t>
            </a:r>
            <a:r>
              <a:rPr lang="tr-TR" sz="2500" dirty="0">
                <a:solidFill>
                  <a:schemeClr val="tx1"/>
                </a:solidFill>
              </a:rPr>
              <a:t> values. (ie. Java has NullPointerException)</a:t>
            </a:r>
            <a:endParaRPr lang="en-GB" sz="1500" dirty="0">
              <a:solidFill>
                <a:srgbClr val="3333CC"/>
              </a:solidFill>
            </a:endParaRP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xmlns="" id="{6684B3D0-8D11-4DCB-A571-EA15B9E1C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Dynamic Order Statistics (3)</a:t>
            </a:r>
            <a:endParaRPr lang="en-GB" altLang="en-US" sz="3600">
              <a:solidFill>
                <a:srgbClr val="3333CC"/>
              </a:solidFill>
            </a:endParaRPr>
          </a:p>
        </p:txBody>
      </p:sp>
      <p:cxnSp>
        <p:nvCxnSpPr>
          <p:cNvPr id="9224" name="Straight Arrow Connector 8">
            <a:extLst>
              <a:ext uri="{FF2B5EF4-FFF2-40B4-BE49-F238E27FC236}">
                <a16:creationId xmlns:a16="http://schemas.microsoft.com/office/drawing/2014/main" xmlns="" id="{5CFB761E-1EF2-43D9-9F3C-06EDA1F4784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57938" y="1857375"/>
            <a:ext cx="928687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TextBox 9">
            <a:extLst>
              <a:ext uri="{FF2B5EF4-FFF2-40B4-BE49-F238E27FC236}">
                <a16:creationId xmlns:a16="http://schemas.microsoft.com/office/drawing/2014/main" xmlns="" id="{63618BEB-12A4-4E9B-B7FF-8C1D1ACD9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063" y="1428750"/>
            <a:ext cx="133826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The node</a:t>
            </a:r>
          </a:p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 itself</a:t>
            </a:r>
          </a:p>
        </p:txBody>
      </p:sp>
    </p:spTree>
    <p:extLst>
      <p:ext uri="{BB962C8B-B14F-4D97-AF65-F5344CB8AC3E}">
        <p14:creationId xmlns:p14="http://schemas.microsoft.com/office/powerpoint/2010/main" val="97036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97271DF6-FF33-48F3-A6D1-D36AC28A18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2928938"/>
            <a:ext cx="7773988" cy="3146425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rgbClr val="FF0000"/>
                </a:solidFill>
              </a:rPr>
              <a:t>Node Structure: </a:t>
            </a:r>
          </a:p>
          <a:p>
            <a:pPr marL="900000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</a:rPr>
              <a:t>Key as with any Binary Search Tree (Tree is indexed according to key)</a:t>
            </a:r>
          </a:p>
          <a:p>
            <a:pPr marL="900000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500" dirty="0">
                <a:solidFill>
                  <a:schemeClr val="tx1"/>
                </a:solidFill>
              </a:rPr>
              <a:t>Subtree Size as additional Data on Node. </a:t>
            </a: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tr-TR" sz="2500" dirty="0">
              <a:solidFill>
                <a:srgbClr val="FF0000"/>
              </a:solidFill>
            </a:endParaRP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tr-TR" sz="2500" dirty="0">
              <a:solidFill>
                <a:srgbClr val="FF0000"/>
              </a:solidFill>
            </a:endParaRPr>
          </a:p>
          <a:p>
            <a:pPr marL="339725" indent="-339725" algn="l" eaLnBrk="1" hangingPunct="1">
              <a:lnSpc>
                <a:spcPct val="100000"/>
              </a:lnSpc>
              <a:spcBef>
                <a:spcPts val="800"/>
              </a:spcBef>
              <a:buClr>
                <a:srgbClr val="C0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xmlns="" id="{D470AF9D-2221-414A-AB5A-379E5AB1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Dynamic Order Statistics Notation</a:t>
            </a:r>
            <a:endParaRPr lang="en-GB" altLang="en-US" sz="3600">
              <a:solidFill>
                <a:srgbClr val="3333CC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0C9F4229-6EA6-49D0-8B26-FD3970FEAE0E}"/>
              </a:ext>
            </a:extLst>
          </p:cNvPr>
          <p:cNvSpPr/>
          <p:nvPr/>
        </p:nvSpPr>
        <p:spPr bwMode="auto">
          <a:xfrm>
            <a:off x="3786188" y="1285875"/>
            <a:ext cx="1071562" cy="1143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tr-TR" dirty="0">
                <a:solidFill>
                  <a:schemeClr val="tx1"/>
                </a:solidFill>
              </a:rPr>
              <a:t>KEY</a:t>
            </a:r>
          </a:p>
        </p:txBody>
      </p:sp>
      <p:cxnSp>
        <p:nvCxnSpPr>
          <p:cNvPr id="10248" name="Straight Connector 10">
            <a:extLst>
              <a:ext uri="{FF2B5EF4-FFF2-40B4-BE49-F238E27FC236}">
                <a16:creationId xmlns:a16="http://schemas.microsoft.com/office/drawing/2014/main" xmlns="" id="{B353E62D-BBBD-4A6E-8A5E-D5429DC8CBE7}"/>
              </a:ext>
            </a:extLst>
          </p:cNvPr>
          <p:cNvCxnSpPr>
            <a:cxnSpLocks noChangeShapeType="1"/>
            <a:stCxn id="9" idx="1"/>
            <a:endCxn id="9" idx="3"/>
          </p:cNvCxnSpPr>
          <p:nvPr/>
        </p:nvCxnSpPr>
        <p:spPr bwMode="auto">
          <a:xfrm rot="10800000" flipH="1">
            <a:off x="3786188" y="1857375"/>
            <a:ext cx="107156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9" name="TextBox 12">
            <a:extLst>
              <a:ext uri="{FF2B5EF4-FFF2-40B4-BE49-F238E27FC236}">
                <a16:creationId xmlns:a16="http://schemas.microsoft.com/office/drawing/2014/main" xmlns="" id="{C791CF0E-D750-4707-A82B-D9EBE6FBA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1857375"/>
            <a:ext cx="10937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/>
            <a:r>
              <a:rPr lang="tr-TR" altLang="en-US" sz="1600">
                <a:solidFill>
                  <a:schemeClr val="tx1"/>
                </a:solidFill>
              </a:rPr>
              <a:t>SUBTREE</a:t>
            </a:r>
          </a:p>
          <a:p>
            <a:pPr algn="ctr" eaLnBrk="1" hangingPunct="1"/>
            <a:r>
              <a:rPr lang="tr-TR" altLang="en-US" sz="1600">
                <a:solidFill>
                  <a:schemeClr val="tx1"/>
                </a:solidFill>
              </a:rPr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466792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xmlns="" id="{D5E81755-AEA4-4ABE-BDE1-74AEC729D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Dynamic Order Statistics Example</a:t>
            </a:r>
            <a:endParaRPr lang="en-GB" altLang="en-US" sz="3600">
              <a:solidFill>
                <a:srgbClr val="3333CC"/>
              </a:solidFill>
            </a:endParaRPr>
          </a:p>
        </p:txBody>
      </p:sp>
      <p:grpSp>
        <p:nvGrpSpPr>
          <p:cNvPr id="11270" name="Group 21">
            <a:extLst>
              <a:ext uri="{FF2B5EF4-FFF2-40B4-BE49-F238E27FC236}">
                <a16:creationId xmlns:a16="http://schemas.microsoft.com/office/drawing/2014/main" xmlns="" id="{E0AC1711-53E5-4883-B24F-0946D0F50F7B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1000125"/>
            <a:ext cx="714375" cy="785813"/>
            <a:chOff x="3786182" y="1142984"/>
            <a:chExt cx="714380" cy="78581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A64CC8C2-7C95-477E-BDD2-D0914E75C372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M</a:t>
              </a:r>
            </a:p>
          </p:txBody>
        </p:sp>
        <p:cxnSp>
          <p:nvCxnSpPr>
            <p:cNvPr id="11322" name="Straight Connector 10">
              <a:extLst>
                <a:ext uri="{FF2B5EF4-FFF2-40B4-BE49-F238E27FC236}">
                  <a16:creationId xmlns:a16="http://schemas.microsoft.com/office/drawing/2014/main" xmlns="" id="{39FF2C22-1D1D-4E0F-BCE9-084B6BB5D06D}"/>
                </a:ext>
              </a:extLst>
            </p:cNvPr>
            <p:cNvCxnSpPr>
              <a:cxnSpLocks noChangeShapeType="1"/>
              <a:stCxn id="9" idx="1"/>
              <a:endCxn id="9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23" name="TextBox 18">
              <a:extLst>
                <a:ext uri="{FF2B5EF4-FFF2-40B4-BE49-F238E27FC236}">
                  <a16:creationId xmlns:a16="http://schemas.microsoft.com/office/drawing/2014/main" xmlns="" id="{7EE8A6D5-6688-4B01-9CF9-97598D05B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492443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11271" name="Group 22">
            <a:extLst>
              <a:ext uri="{FF2B5EF4-FFF2-40B4-BE49-F238E27FC236}">
                <a16:creationId xmlns:a16="http://schemas.microsoft.com/office/drawing/2014/main" xmlns="" id="{E5F8CD4C-AA7C-434D-A03F-FDF6869834B9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1928813"/>
            <a:ext cx="714375" cy="785812"/>
            <a:chOff x="3786182" y="1142984"/>
            <a:chExt cx="714380" cy="78581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xmlns="" id="{A05A4B35-C077-4670-8424-24FAEC36CA03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11319" name="Straight Connector 24">
              <a:extLst>
                <a:ext uri="{FF2B5EF4-FFF2-40B4-BE49-F238E27FC236}">
                  <a16:creationId xmlns:a16="http://schemas.microsoft.com/office/drawing/2014/main" xmlns="" id="{4A001526-7ADB-4267-B4F1-185407352A4F}"/>
                </a:ext>
              </a:extLst>
            </p:cNvPr>
            <p:cNvCxnSpPr>
              <a:cxnSpLocks noChangeShapeType="1"/>
              <a:stCxn id="24" idx="1"/>
              <a:endCxn id="2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20" name="TextBox 25">
              <a:extLst>
                <a:ext uri="{FF2B5EF4-FFF2-40B4-BE49-F238E27FC236}">
                  <a16:creationId xmlns:a16="http://schemas.microsoft.com/office/drawing/2014/main" xmlns="" id="{6353606E-F9CE-4001-9144-84478D572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1272" name="Group 26">
            <a:extLst>
              <a:ext uri="{FF2B5EF4-FFF2-40B4-BE49-F238E27FC236}">
                <a16:creationId xmlns:a16="http://schemas.microsoft.com/office/drawing/2014/main" xmlns="" id="{61610AB9-C047-4D0E-8BED-CFB6BDED564F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1928813"/>
            <a:ext cx="714375" cy="785812"/>
            <a:chOff x="3786182" y="1142984"/>
            <a:chExt cx="714380" cy="78581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xmlns="" id="{E9D71A0C-7610-4BD3-98D1-5C50E2807314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316" name="Straight Connector 28">
              <a:extLst>
                <a:ext uri="{FF2B5EF4-FFF2-40B4-BE49-F238E27FC236}">
                  <a16:creationId xmlns:a16="http://schemas.microsoft.com/office/drawing/2014/main" xmlns="" id="{921631FF-14EA-4642-BAD2-7695B5C6AE3B}"/>
                </a:ext>
              </a:extLst>
            </p:cNvPr>
            <p:cNvCxnSpPr>
              <a:cxnSpLocks noChangeShapeType="1"/>
              <a:stCxn id="28" idx="1"/>
              <a:endCxn id="2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7" name="TextBox 29">
              <a:extLst>
                <a:ext uri="{FF2B5EF4-FFF2-40B4-BE49-F238E27FC236}">
                  <a16:creationId xmlns:a16="http://schemas.microsoft.com/office/drawing/2014/main" xmlns="" id="{30AED335-11F5-43BA-866F-685ACE95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1273" name="Group 30">
            <a:extLst>
              <a:ext uri="{FF2B5EF4-FFF2-40B4-BE49-F238E27FC236}">
                <a16:creationId xmlns:a16="http://schemas.microsoft.com/office/drawing/2014/main" xmlns="" id="{6482434F-DF3D-4CFE-BB12-ABC9B6B0EEE8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3000375"/>
            <a:ext cx="714375" cy="785813"/>
            <a:chOff x="3786182" y="1142984"/>
            <a:chExt cx="714380" cy="78581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xmlns="" id="{BF8D3D6D-E137-4883-BBEE-F19FE29B15F4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1313" name="Straight Connector 32">
              <a:extLst>
                <a:ext uri="{FF2B5EF4-FFF2-40B4-BE49-F238E27FC236}">
                  <a16:creationId xmlns:a16="http://schemas.microsoft.com/office/drawing/2014/main" xmlns="" id="{26C7F854-ECE9-46E6-8929-5BC1C297919E}"/>
                </a:ext>
              </a:extLst>
            </p:cNvPr>
            <p:cNvCxnSpPr>
              <a:cxnSpLocks noChangeShapeType="1"/>
              <a:stCxn id="32" idx="1"/>
              <a:endCxn id="3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4" name="TextBox 33">
              <a:extLst>
                <a:ext uri="{FF2B5EF4-FFF2-40B4-BE49-F238E27FC236}">
                  <a16:creationId xmlns:a16="http://schemas.microsoft.com/office/drawing/2014/main" xmlns="" id="{407EFC0B-FA58-4935-87E6-BB2BB0AD6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1274" name="Group 34">
            <a:extLst>
              <a:ext uri="{FF2B5EF4-FFF2-40B4-BE49-F238E27FC236}">
                <a16:creationId xmlns:a16="http://schemas.microsoft.com/office/drawing/2014/main" xmlns="" id="{C75186C0-AE98-4858-91A7-86B5F31D232F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3000375"/>
            <a:ext cx="714375" cy="785813"/>
            <a:chOff x="3786182" y="1142984"/>
            <a:chExt cx="714380" cy="78581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xmlns="" id="{0856DCEF-3011-48C7-A3B4-71DAE61A9C9A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1310" name="Straight Connector 36">
              <a:extLst>
                <a:ext uri="{FF2B5EF4-FFF2-40B4-BE49-F238E27FC236}">
                  <a16:creationId xmlns:a16="http://schemas.microsoft.com/office/drawing/2014/main" xmlns="" id="{BB00EB01-29F7-49C8-B5A5-EF82CB289805}"/>
                </a:ext>
              </a:extLst>
            </p:cNvPr>
            <p:cNvCxnSpPr>
              <a:cxnSpLocks noChangeShapeType="1"/>
              <a:stCxn id="36" idx="1"/>
              <a:endCxn id="36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1" name="TextBox 37">
              <a:extLst>
                <a:ext uri="{FF2B5EF4-FFF2-40B4-BE49-F238E27FC236}">
                  <a16:creationId xmlns:a16="http://schemas.microsoft.com/office/drawing/2014/main" xmlns="" id="{98B77F78-BE59-4F1E-83E6-6A18F6DDD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1275" name="Group 38">
            <a:extLst>
              <a:ext uri="{FF2B5EF4-FFF2-40B4-BE49-F238E27FC236}">
                <a16:creationId xmlns:a16="http://schemas.microsoft.com/office/drawing/2014/main" xmlns="" id="{77D99A3D-026B-4694-A39D-BB8159ECF3A3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214813"/>
            <a:ext cx="714375" cy="785812"/>
            <a:chOff x="5072066" y="1142984"/>
            <a:chExt cx="714380" cy="78581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xmlns="" id="{36F1591A-BC92-4F99-B40C-8DE2470AB685}"/>
                </a:ext>
              </a:extLst>
            </p:cNvPr>
            <p:cNvSpPr/>
            <p:nvPr/>
          </p:nvSpPr>
          <p:spPr bwMode="auto">
            <a:xfrm>
              <a:off x="5072066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307" name="Straight Connector 40">
              <a:extLst>
                <a:ext uri="{FF2B5EF4-FFF2-40B4-BE49-F238E27FC236}">
                  <a16:creationId xmlns:a16="http://schemas.microsoft.com/office/drawing/2014/main" xmlns="" id="{6AE26CC9-D9D4-486B-9C10-97E9FA06A55C}"/>
                </a:ext>
              </a:extLst>
            </p:cNvPr>
            <p:cNvCxnSpPr>
              <a:cxnSpLocks noChangeShapeType="1"/>
              <a:stCxn id="40" idx="1"/>
              <a:endCxn id="40" idx="3"/>
            </p:cNvCxnSpPr>
            <p:nvPr/>
          </p:nvCxnSpPr>
          <p:spPr bwMode="auto">
            <a:xfrm rot="10800000" flipH="1">
              <a:off x="5072066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8" name="TextBox 41">
              <a:extLst>
                <a:ext uri="{FF2B5EF4-FFF2-40B4-BE49-F238E27FC236}">
                  <a16:creationId xmlns:a16="http://schemas.microsoft.com/office/drawing/2014/main" xmlns="" id="{3C35E24A-E914-4D1F-A461-A500EDAA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4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1276" name="Group 42">
            <a:extLst>
              <a:ext uri="{FF2B5EF4-FFF2-40B4-BE49-F238E27FC236}">
                <a16:creationId xmlns:a16="http://schemas.microsoft.com/office/drawing/2014/main" xmlns="" id="{2508832A-4E21-4876-9B22-F4D17475478A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214813"/>
            <a:ext cx="714375" cy="785812"/>
            <a:chOff x="3786182" y="1142984"/>
            <a:chExt cx="714380" cy="78581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xmlns="" id="{997607E5-BC39-414C-9BD4-A2E478A549C2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304" name="Straight Connector 44">
              <a:extLst>
                <a:ext uri="{FF2B5EF4-FFF2-40B4-BE49-F238E27FC236}">
                  <a16:creationId xmlns:a16="http://schemas.microsoft.com/office/drawing/2014/main" xmlns="" id="{153E26F6-3D61-4A36-806E-2D599751A042}"/>
                </a:ext>
              </a:extLst>
            </p:cNvPr>
            <p:cNvCxnSpPr>
              <a:cxnSpLocks noChangeShapeType="1"/>
              <a:stCxn id="44" idx="1"/>
              <a:endCxn id="44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5" name="TextBox 45">
              <a:extLst>
                <a:ext uri="{FF2B5EF4-FFF2-40B4-BE49-F238E27FC236}">
                  <a16:creationId xmlns:a16="http://schemas.microsoft.com/office/drawing/2014/main" xmlns="" id="{E8B1AF0B-6BEC-4A25-93AA-7031426A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1277" name="Group 46">
            <a:extLst>
              <a:ext uri="{FF2B5EF4-FFF2-40B4-BE49-F238E27FC236}">
                <a16:creationId xmlns:a16="http://schemas.microsoft.com/office/drawing/2014/main" xmlns="" id="{FF7FC406-15A5-4BA4-B958-71F9201EB18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286375"/>
            <a:ext cx="714375" cy="785813"/>
            <a:chOff x="3786182" y="1142984"/>
            <a:chExt cx="714380" cy="78581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xmlns="" id="{9771761F-B83F-4BC1-AA9D-20C74730661F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11301" name="Straight Connector 48">
              <a:extLst>
                <a:ext uri="{FF2B5EF4-FFF2-40B4-BE49-F238E27FC236}">
                  <a16:creationId xmlns:a16="http://schemas.microsoft.com/office/drawing/2014/main" xmlns="" id="{370D8CEB-E26D-4E16-98B6-4AF721C0BA16}"/>
                </a:ext>
              </a:extLst>
            </p:cNvPr>
            <p:cNvCxnSpPr>
              <a:cxnSpLocks noChangeShapeType="1"/>
              <a:stCxn id="48" idx="1"/>
              <a:endCxn id="48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2" name="TextBox 49">
              <a:extLst>
                <a:ext uri="{FF2B5EF4-FFF2-40B4-BE49-F238E27FC236}">
                  <a16:creationId xmlns:a16="http://schemas.microsoft.com/office/drawing/2014/main" xmlns="" id="{5C67C82D-114B-4378-8C8F-70CE52DA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0006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1278" name="Group 50">
            <a:extLst>
              <a:ext uri="{FF2B5EF4-FFF2-40B4-BE49-F238E27FC236}">
                <a16:creationId xmlns:a16="http://schemas.microsoft.com/office/drawing/2014/main" xmlns="" id="{C47D74A1-4D3C-470E-B90B-3450701BF579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286375"/>
            <a:ext cx="714375" cy="785813"/>
            <a:chOff x="3786182" y="1142984"/>
            <a:chExt cx="714380" cy="785818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xmlns="" id="{697CD50C-3667-4802-BCE2-5D50B8579D97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1298" name="Straight Connector 52">
              <a:extLst>
                <a:ext uri="{FF2B5EF4-FFF2-40B4-BE49-F238E27FC236}">
                  <a16:creationId xmlns:a16="http://schemas.microsoft.com/office/drawing/2014/main" xmlns="" id="{68ABEC88-30FB-4CAB-A6F2-4EACBF8C5BBE}"/>
                </a:ext>
              </a:extLst>
            </p:cNvPr>
            <p:cNvCxnSpPr>
              <a:cxnSpLocks noChangeShapeType="1"/>
              <a:stCxn id="52" idx="1"/>
              <a:endCxn id="52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9" name="TextBox 53">
              <a:extLst>
                <a:ext uri="{FF2B5EF4-FFF2-40B4-BE49-F238E27FC236}">
                  <a16:creationId xmlns:a16="http://schemas.microsoft.com/office/drawing/2014/main" xmlns="" id="{77CC40D9-BBA5-496E-9FA6-A9B396377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1279" name="Group 55">
            <a:extLst>
              <a:ext uri="{FF2B5EF4-FFF2-40B4-BE49-F238E27FC236}">
                <a16:creationId xmlns:a16="http://schemas.microsoft.com/office/drawing/2014/main" xmlns="" id="{8E0E537C-18B6-4CF0-B500-69578EB7C70F}"/>
              </a:ext>
            </a:extLst>
          </p:cNvPr>
          <p:cNvGrpSpPr>
            <a:grpSpLocks/>
          </p:cNvGrpSpPr>
          <p:nvPr/>
        </p:nvGrpSpPr>
        <p:grpSpPr bwMode="auto">
          <a:xfrm>
            <a:off x="7858125" y="3000375"/>
            <a:ext cx="714375" cy="785813"/>
            <a:chOff x="3786182" y="1142984"/>
            <a:chExt cx="714380" cy="78581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xmlns="" id="{2C7FB883-236C-4B49-9D8D-C0D52CD3099C}"/>
                </a:ext>
              </a:extLst>
            </p:cNvPr>
            <p:cNvSpPr/>
            <p:nvPr/>
          </p:nvSpPr>
          <p:spPr bwMode="auto">
            <a:xfrm>
              <a:off x="3786182" y="1142984"/>
              <a:ext cx="714380" cy="78581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tr-TR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11295" name="Straight Connector 57">
              <a:extLst>
                <a:ext uri="{FF2B5EF4-FFF2-40B4-BE49-F238E27FC236}">
                  <a16:creationId xmlns:a16="http://schemas.microsoft.com/office/drawing/2014/main" xmlns="" id="{DB9A396A-B224-473C-A713-FE1C090EBD0B}"/>
                </a:ext>
              </a:extLst>
            </p:cNvPr>
            <p:cNvCxnSpPr>
              <a:cxnSpLocks noChangeShapeType="1"/>
              <a:stCxn id="57" idx="1"/>
              <a:endCxn id="57" idx="3"/>
            </p:cNvCxnSpPr>
            <p:nvPr/>
          </p:nvCxnSpPr>
          <p:spPr bwMode="auto">
            <a:xfrm rot="10800000" flipH="1">
              <a:off x="3786182" y="1535893"/>
              <a:ext cx="71438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6" name="TextBox 58">
              <a:extLst>
                <a:ext uri="{FF2B5EF4-FFF2-40B4-BE49-F238E27FC236}">
                  <a16:creationId xmlns:a16="http://schemas.microsoft.com/office/drawing/2014/main" xmlns="" id="{38A3B9B2-CA17-4E30-8D47-4CC51140C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20" y="1500174"/>
              <a:ext cx="571504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5pPr>
              <a:lvl6pPr marL="25146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6pPr>
              <a:lvl7pPr marL="29718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7pPr>
              <a:lvl8pPr marL="34290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8pPr>
              <a:lvl9pPr marL="3886200" indent="-228600" defTabSz="4492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Gothic" panose="020B0609070205080204" pitchFamily="49" charset="-128"/>
                </a:defRPr>
              </a:lvl9pPr>
            </a:lstStyle>
            <a:p>
              <a:pPr algn="ctr" eaLnBrk="1" hangingPunct="1"/>
              <a:r>
                <a:rPr lang="tr-TR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1280" name="TextBox 89">
            <a:extLst>
              <a:ext uri="{FF2B5EF4-FFF2-40B4-BE49-F238E27FC236}">
                <a16:creationId xmlns:a16="http://schemas.microsoft.com/office/drawing/2014/main" xmlns="" id="{A132D16A-399F-4AFF-B226-AB63B6B73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1000125"/>
            <a:ext cx="1473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10=7+2+1</a:t>
            </a:r>
          </a:p>
        </p:txBody>
      </p:sp>
      <p:sp>
        <p:nvSpPr>
          <p:cNvPr id="11281" name="TextBox 90">
            <a:extLst>
              <a:ext uri="{FF2B5EF4-FFF2-40B4-BE49-F238E27FC236}">
                <a16:creationId xmlns:a16="http://schemas.microsoft.com/office/drawing/2014/main" xmlns="" id="{EBEC633C-7726-4E70-BCD2-DED6A5BBB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214688"/>
            <a:ext cx="13192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5=1+3+1</a:t>
            </a:r>
          </a:p>
        </p:txBody>
      </p:sp>
      <p:sp>
        <p:nvSpPr>
          <p:cNvPr id="11282" name="TextBox 94">
            <a:extLst>
              <a:ext uri="{FF2B5EF4-FFF2-40B4-BE49-F238E27FC236}">
                <a16:creationId xmlns:a16="http://schemas.microsoft.com/office/drawing/2014/main" xmlns="" id="{63A36043-A384-4597-BD05-3301D3309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429125"/>
            <a:ext cx="13192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3=1+1+1</a:t>
            </a:r>
          </a:p>
        </p:txBody>
      </p:sp>
      <p:sp>
        <p:nvSpPr>
          <p:cNvPr id="11283" name="TextBox 95">
            <a:extLst>
              <a:ext uri="{FF2B5EF4-FFF2-40B4-BE49-F238E27FC236}">
                <a16:creationId xmlns:a16="http://schemas.microsoft.com/office/drawing/2014/main" xmlns="" id="{A3202C24-9349-4006-A7DE-C16EEEC88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13" y="3857625"/>
            <a:ext cx="288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 sz="1800">
                <a:solidFill>
                  <a:schemeClr val="tx1"/>
                </a:solidFill>
              </a:rPr>
              <a:t>1= size[NIL] + size[NIL] + 1</a:t>
            </a:r>
          </a:p>
          <a:p>
            <a:pPr eaLnBrk="1" hangingPunct="1"/>
            <a:r>
              <a:rPr lang="tr-TR" altLang="en-US" sz="1800">
                <a:solidFill>
                  <a:schemeClr val="tx1"/>
                </a:solidFill>
              </a:rPr>
              <a:t>= 0+0+1</a:t>
            </a:r>
          </a:p>
        </p:txBody>
      </p:sp>
      <p:sp>
        <p:nvSpPr>
          <p:cNvPr id="11284" name="TextBox 96">
            <a:extLst>
              <a:ext uri="{FF2B5EF4-FFF2-40B4-BE49-F238E27FC236}">
                <a16:creationId xmlns:a16="http://schemas.microsoft.com/office/drawing/2014/main" xmlns="" id="{E94C6368-73F8-4F33-AA6D-C6607F9E3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5286375"/>
            <a:ext cx="30083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eaLnBrk="1" hangingPunct="1"/>
            <a:r>
              <a:rPr lang="tr-TR" altLang="en-US">
                <a:solidFill>
                  <a:srgbClr val="FF0000"/>
                </a:solidFill>
              </a:rPr>
              <a:t>Linear Order</a:t>
            </a:r>
          </a:p>
          <a:p>
            <a:pPr eaLnBrk="1" hangingPunct="1"/>
            <a:r>
              <a:rPr lang="tr-TR" altLang="en-US">
                <a:solidFill>
                  <a:schemeClr val="tx1"/>
                </a:solidFill>
              </a:rPr>
              <a:t>A C D F G H K M P Q</a:t>
            </a:r>
          </a:p>
        </p:txBody>
      </p:sp>
      <p:cxnSp>
        <p:nvCxnSpPr>
          <p:cNvPr id="11285" name="Straight Connector 63">
            <a:extLst>
              <a:ext uri="{FF2B5EF4-FFF2-40B4-BE49-F238E27FC236}">
                <a16:creationId xmlns:a16="http://schemas.microsoft.com/office/drawing/2014/main" xmlns="" id="{755AC1EE-A041-4F8E-A451-F91F6E6D738A}"/>
              </a:ext>
            </a:extLst>
          </p:cNvPr>
          <p:cNvCxnSpPr>
            <a:cxnSpLocks noChangeShapeType="1"/>
            <a:stCxn id="28" idx="3"/>
            <a:endCxn id="9" idx="1"/>
          </p:cNvCxnSpPr>
          <p:nvPr/>
        </p:nvCxnSpPr>
        <p:spPr bwMode="auto">
          <a:xfrm flipV="1">
            <a:off x="2214563" y="1393825"/>
            <a:ext cx="1714500" cy="928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Straight Connector 65">
            <a:extLst>
              <a:ext uri="{FF2B5EF4-FFF2-40B4-BE49-F238E27FC236}">
                <a16:creationId xmlns:a16="http://schemas.microsoft.com/office/drawing/2014/main" xmlns="" id="{D5C70A08-615E-477B-9049-D4BA6238D231}"/>
              </a:ext>
            </a:extLst>
          </p:cNvPr>
          <p:cNvCxnSpPr>
            <a:cxnSpLocks noChangeShapeType="1"/>
            <a:stCxn id="24" idx="1"/>
            <a:endCxn id="9" idx="3"/>
          </p:cNvCxnSpPr>
          <p:nvPr/>
        </p:nvCxnSpPr>
        <p:spPr bwMode="auto">
          <a:xfrm rot="10800000">
            <a:off x="4643438" y="1393825"/>
            <a:ext cx="2000250" cy="928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Straight Connector 67">
            <a:extLst>
              <a:ext uri="{FF2B5EF4-FFF2-40B4-BE49-F238E27FC236}">
                <a16:creationId xmlns:a16="http://schemas.microsoft.com/office/drawing/2014/main" xmlns="" id="{9E6F67D1-4BEA-4482-9A34-963859DD073F}"/>
              </a:ext>
            </a:extLst>
          </p:cNvPr>
          <p:cNvCxnSpPr>
            <a:cxnSpLocks noChangeShapeType="1"/>
            <a:stCxn id="57" idx="0"/>
            <a:endCxn id="24" idx="3"/>
          </p:cNvCxnSpPr>
          <p:nvPr/>
        </p:nvCxnSpPr>
        <p:spPr bwMode="auto">
          <a:xfrm rot="16200000" flipV="1">
            <a:off x="7447757" y="2232819"/>
            <a:ext cx="677862" cy="857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Straight Connector 72">
            <a:extLst>
              <a:ext uri="{FF2B5EF4-FFF2-40B4-BE49-F238E27FC236}">
                <a16:creationId xmlns:a16="http://schemas.microsoft.com/office/drawing/2014/main" xmlns="" id="{47C21699-23EB-4350-8858-BC487B498D85}"/>
              </a:ext>
            </a:extLst>
          </p:cNvPr>
          <p:cNvCxnSpPr>
            <a:cxnSpLocks noChangeShapeType="1"/>
            <a:stCxn id="32" idx="3"/>
            <a:endCxn id="11317" idx="2"/>
          </p:cNvCxnSpPr>
          <p:nvPr/>
        </p:nvCxnSpPr>
        <p:spPr bwMode="auto">
          <a:xfrm flipV="1">
            <a:off x="1071563" y="2711450"/>
            <a:ext cx="785812" cy="682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Straight Connector 74">
            <a:extLst>
              <a:ext uri="{FF2B5EF4-FFF2-40B4-BE49-F238E27FC236}">
                <a16:creationId xmlns:a16="http://schemas.microsoft.com/office/drawing/2014/main" xmlns="" id="{298D11F7-846C-494B-AF09-4E2903906CE6}"/>
              </a:ext>
            </a:extLst>
          </p:cNvPr>
          <p:cNvCxnSpPr>
            <a:cxnSpLocks noChangeShapeType="1"/>
            <a:stCxn id="36" idx="1"/>
            <a:endCxn id="28" idx="2"/>
          </p:cNvCxnSpPr>
          <p:nvPr/>
        </p:nvCxnSpPr>
        <p:spPr bwMode="auto">
          <a:xfrm rot="10800000">
            <a:off x="1857375" y="2714625"/>
            <a:ext cx="642938" cy="679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Straight Connector 76">
            <a:extLst>
              <a:ext uri="{FF2B5EF4-FFF2-40B4-BE49-F238E27FC236}">
                <a16:creationId xmlns:a16="http://schemas.microsoft.com/office/drawing/2014/main" xmlns="" id="{C19E4ED1-331D-40DA-8D0E-25A6A165ED0C}"/>
              </a:ext>
            </a:extLst>
          </p:cNvPr>
          <p:cNvCxnSpPr>
            <a:cxnSpLocks noChangeShapeType="1"/>
            <a:stCxn id="40" idx="0"/>
            <a:endCxn id="11311" idx="2"/>
          </p:cNvCxnSpPr>
          <p:nvPr/>
        </p:nvCxnSpPr>
        <p:spPr bwMode="auto">
          <a:xfrm rot="5400000" flipH="1" flipV="1">
            <a:off x="2195513" y="3587750"/>
            <a:ext cx="431800" cy="822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Straight Connector 78">
            <a:extLst>
              <a:ext uri="{FF2B5EF4-FFF2-40B4-BE49-F238E27FC236}">
                <a16:creationId xmlns:a16="http://schemas.microsoft.com/office/drawing/2014/main" xmlns="" id="{7F299A1B-186B-462F-B1C9-26B51263AFE3}"/>
              </a:ext>
            </a:extLst>
          </p:cNvPr>
          <p:cNvCxnSpPr>
            <a:cxnSpLocks noChangeShapeType="1"/>
            <a:stCxn id="44" idx="0"/>
            <a:endCxn id="11311" idx="2"/>
          </p:cNvCxnSpPr>
          <p:nvPr/>
        </p:nvCxnSpPr>
        <p:spPr bwMode="auto">
          <a:xfrm rot="16200000" flipV="1">
            <a:off x="3052763" y="3552825"/>
            <a:ext cx="431800" cy="892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2" name="Straight Connector 80">
            <a:extLst>
              <a:ext uri="{FF2B5EF4-FFF2-40B4-BE49-F238E27FC236}">
                <a16:creationId xmlns:a16="http://schemas.microsoft.com/office/drawing/2014/main" xmlns="" id="{074C5E31-295A-413A-8C1D-A430B44781A4}"/>
              </a:ext>
            </a:extLst>
          </p:cNvPr>
          <p:cNvCxnSpPr>
            <a:cxnSpLocks noChangeShapeType="1"/>
            <a:stCxn id="52" idx="0"/>
            <a:endCxn id="11305" idx="2"/>
          </p:cNvCxnSpPr>
          <p:nvPr/>
        </p:nvCxnSpPr>
        <p:spPr bwMode="auto">
          <a:xfrm rot="5400000" flipH="1" flipV="1">
            <a:off x="3034506" y="4606132"/>
            <a:ext cx="288925" cy="1071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Straight Connector 82">
            <a:extLst>
              <a:ext uri="{FF2B5EF4-FFF2-40B4-BE49-F238E27FC236}">
                <a16:creationId xmlns:a16="http://schemas.microsoft.com/office/drawing/2014/main" xmlns="" id="{83DB1F04-62F0-4DCA-BB86-408E6DDB7340}"/>
              </a:ext>
            </a:extLst>
          </p:cNvPr>
          <p:cNvCxnSpPr>
            <a:cxnSpLocks noChangeShapeType="1"/>
            <a:stCxn id="48" idx="0"/>
            <a:endCxn id="11305" idx="2"/>
          </p:cNvCxnSpPr>
          <p:nvPr/>
        </p:nvCxnSpPr>
        <p:spPr bwMode="auto">
          <a:xfrm rot="16200000" flipV="1">
            <a:off x="4177506" y="4534694"/>
            <a:ext cx="288925" cy="1214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99040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EEC7F8A3-C0EB-4724-98C4-7FCF932E19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5388"/>
            <a:ext cx="7773988" cy="1739900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200" dirty="0"/>
          </a:p>
          <a:p>
            <a:pPr marL="1143000" lvl="2" indent="-228600" algn="l" eaLnBrk="1" hangingPunct="1">
              <a:lnSpc>
                <a:spcPct val="10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u="sng" dirty="0"/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  <a:p>
            <a:pPr marL="339725" indent="-339725" algn="l" eaLnBrk="1" hangingPunct="1">
              <a:spcBef>
                <a:spcPts val="375"/>
              </a:spcBef>
              <a:buClr>
                <a:srgbClr val="D60000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500" dirty="0">
              <a:solidFill>
                <a:srgbClr val="3333CC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C321E620-FE70-4D31-81FF-CDF5F03FD19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55650" y="1143000"/>
            <a:ext cx="7773988" cy="4449763"/>
          </a:xfrm>
        </p:spPr>
        <p:txBody>
          <a:bodyPr anchor="t">
            <a:spAutoFit/>
          </a:bodyPr>
          <a:lstStyle/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rgbClr val="FF0000"/>
                </a:solidFill>
              </a:rPr>
              <a:t>IDEA: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chemeClr val="tx1"/>
                </a:solidFill>
              </a:rPr>
              <a:t>Knowing size of left subtree (number of nodes smaller than current) tells you which subtree the answer is in</a:t>
            </a:r>
          </a:p>
          <a:p>
            <a:pPr marL="339725" indent="-339725" algn="l" eaLnBrk="1" hangingPunct="1">
              <a:lnSpc>
                <a:spcPct val="110000"/>
              </a:lnSpc>
              <a:spcBef>
                <a:spcPts val="625"/>
              </a:spcBef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rgbClr val="FF0000"/>
                </a:solidFill>
              </a:rPr>
              <a:t>Running Time: </a:t>
            </a:r>
            <a:r>
              <a:rPr lang="tr-TR" sz="2300" i="1" dirty="0">
                <a:solidFill>
                  <a:schemeClr val="tx1"/>
                </a:solidFill>
              </a:rPr>
              <a:t>O(lgn)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chemeClr val="tx1"/>
                </a:solidFill>
              </a:rPr>
              <a:t>Each recursive call goes down one level in the OS-TREE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chemeClr val="tx1"/>
                </a:solidFill>
              </a:rPr>
              <a:t>Running time = O(d) where d = depth of the i</a:t>
            </a:r>
            <a:r>
              <a:rPr lang="tr-TR" sz="2300" baseline="30000" dirty="0">
                <a:solidFill>
                  <a:schemeClr val="tx1"/>
                </a:solidFill>
              </a:rPr>
              <a:t>th</a:t>
            </a:r>
            <a:r>
              <a:rPr lang="tr-TR" sz="2300" dirty="0">
                <a:solidFill>
                  <a:schemeClr val="tx1"/>
                </a:solidFill>
              </a:rPr>
              <a:t> element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chemeClr val="tx1"/>
                </a:solidFill>
              </a:rPr>
              <a:t>Worst case running time is proportional to the height of the tree</a:t>
            </a:r>
          </a:p>
          <a:p>
            <a:pPr marL="900000" indent="-339725" algn="l" eaLnBrk="1" hangingPunct="1">
              <a:lnSpc>
                <a:spcPct val="110000"/>
              </a:lnSpc>
              <a:spcBef>
                <a:spcPts val="625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tr-TR" sz="2300" dirty="0">
                <a:solidFill>
                  <a:schemeClr val="tx1"/>
                </a:solidFill>
              </a:rPr>
              <a:t>Since tree is a R-B tree, its height is balanced and O(lgn)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xmlns="" id="{E49FF25E-9D93-4312-8FCC-CAB70CDA1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5438"/>
            <a:ext cx="77724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100000"/>
              </a:lnSpc>
              <a:buClr>
                <a:srgbClr val="3333CC"/>
              </a:buClr>
            </a:pPr>
            <a:r>
              <a:rPr lang="tr-TR" altLang="en-US" sz="3600">
                <a:solidFill>
                  <a:srgbClr val="3333CC"/>
                </a:solidFill>
              </a:rPr>
              <a:t>OS-SELECT</a:t>
            </a:r>
            <a:endParaRPr lang="en-GB" altLang="en-US" sz="360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30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RIN Academy 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908</Words>
  <Application>Microsoft Macintosh PowerPoint</Application>
  <PresentationFormat>On-screen Show (4:3)</PresentationFormat>
  <Paragraphs>431</Paragraphs>
  <Slides>26</Slides>
  <Notes>25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Courier New</vt:lpstr>
      <vt:lpstr>MS Gothic</vt:lpstr>
      <vt:lpstr>Symbol</vt:lpstr>
      <vt:lpstr>Times New Roman</vt:lpstr>
      <vt:lpstr>Wingdings</vt:lpstr>
      <vt:lpstr>Arial</vt:lpstr>
      <vt:lpstr>SRIN Academy Algorithm</vt:lpstr>
      <vt:lpstr>Order Statistic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Speed</vt:lpstr>
      <vt:lpstr>Applications of RBT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Leonardi -</dc:creator>
  <cp:lastModifiedBy>leo.0263</cp:lastModifiedBy>
  <cp:revision>25</cp:revision>
  <dcterms:created xsi:type="dcterms:W3CDTF">2006-08-16T00:00:00Z</dcterms:created>
  <dcterms:modified xsi:type="dcterms:W3CDTF">2017-11-07T05:56:34Z</dcterms:modified>
</cp:coreProperties>
</file>