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3" r:id="rId4"/>
    <p:sldId id="267" r:id="rId5"/>
    <p:sldId id="269" r:id="rId6"/>
    <p:sldId id="268" r:id="rId7"/>
    <p:sldId id="270" r:id="rId8"/>
    <p:sldId id="258"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63" autoAdjust="0"/>
  </p:normalViewPr>
  <p:slideViewPr>
    <p:cSldViewPr>
      <p:cViewPr varScale="1">
        <p:scale>
          <a:sx n="79" d="100"/>
          <a:sy n="79" d="100"/>
        </p:scale>
        <p:origin x="108" y="8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D9BA4-F376-4C41-BB25-9415B1750BF1}" type="datetimeFigureOut">
              <a:rPr lang="en-US" smtClean="0"/>
              <a:t>05-Nov-17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04E158-9074-413E-A57C-BDBED29E8474}" type="slidenum">
              <a:rPr lang="en-US" smtClean="0"/>
              <a:t>‹#›</a:t>
            </a:fld>
            <a:endParaRPr lang="en-US"/>
          </a:p>
        </p:txBody>
      </p:sp>
    </p:spTree>
    <p:extLst>
      <p:ext uri="{BB962C8B-B14F-4D97-AF65-F5344CB8AC3E}">
        <p14:creationId xmlns:p14="http://schemas.microsoft.com/office/powerpoint/2010/main" val="221780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t>
            </a:r>
            <a:r>
              <a:rPr lang="en-US" dirty="0" err="1"/>
              <a:t>leonardi.l</a:t>
            </a:r>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1</a:t>
            </a:fld>
            <a:endParaRPr lang="en-US"/>
          </a:p>
        </p:txBody>
      </p:sp>
    </p:spTree>
    <p:extLst>
      <p:ext uri="{BB962C8B-B14F-4D97-AF65-F5344CB8AC3E}">
        <p14:creationId xmlns:p14="http://schemas.microsoft.com/office/powerpoint/2010/main" val="346992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getMini</a:t>
            </a:r>
            <a:r>
              <a:rPr lang="en-US" dirty="0"/>
              <a:t>(): It returns the root element of Min Heap. Time Complexity of this operation is O(1).</a:t>
            </a:r>
          </a:p>
          <a:p>
            <a:r>
              <a:rPr lang="en-US" dirty="0"/>
              <a:t>* </a:t>
            </a:r>
            <a:r>
              <a:rPr lang="en-US" dirty="0" err="1"/>
              <a:t>extractMin</a:t>
            </a:r>
            <a:r>
              <a:rPr lang="en-US" dirty="0"/>
              <a:t>(): Removes the minimum element from Min Heap. Time Complexity of this Operation is O(</a:t>
            </a:r>
            <a:r>
              <a:rPr lang="en-US" dirty="0" err="1"/>
              <a:t>Logn</a:t>
            </a:r>
            <a:r>
              <a:rPr lang="en-US" dirty="0"/>
              <a:t>) as this operation needs to maintain the heap property (by calling </a:t>
            </a:r>
            <a:r>
              <a:rPr lang="en-US" dirty="0" err="1"/>
              <a:t>heapify</a:t>
            </a:r>
            <a:r>
              <a:rPr lang="en-US" dirty="0"/>
              <a:t>()) after removing root.</a:t>
            </a:r>
          </a:p>
          <a:p>
            <a:r>
              <a:rPr lang="en-US" dirty="0"/>
              <a:t>* </a:t>
            </a:r>
            <a:r>
              <a:rPr lang="en-US" dirty="0" err="1"/>
              <a:t>decreaseKey</a:t>
            </a:r>
            <a:r>
              <a:rPr lang="en-US" dirty="0"/>
              <a:t>(): Decreases value of key. Time complexity of this operation is O(</a:t>
            </a:r>
            <a:r>
              <a:rPr lang="en-US" dirty="0" err="1"/>
              <a:t>Logn</a:t>
            </a:r>
            <a:r>
              <a:rPr lang="en-US" dirty="0"/>
              <a:t>). If the decreases key value of a node is greater than parent of the node, then we don’t need to do anything. Otherwise, we need to traverse up to fix the violated heap property.</a:t>
            </a:r>
          </a:p>
          <a:p>
            <a:r>
              <a:rPr lang="en-US" dirty="0"/>
              <a:t>* insert(): Inserting a new key takes O(</a:t>
            </a:r>
            <a:r>
              <a:rPr lang="en-US" dirty="0" err="1"/>
              <a:t>Logn</a:t>
            </a:r>
            <a:r>
              <a:rPr lang="en-US" dirty="0"/>
              <a:t>) time. We add a new key at the end of the tree. IF new key is greater than its parent, then we don’t need to do anything. Otherwise, we need to traverse up to fix the violated heap property.</a:t>
            </a:r>
          </a:p>
          <a:p>
            <a:r>
              <a:rPr lang="en-US" dirty="0"/>
              <a:t>* delete(): Deleting a key also takes O(</a:t>
            </a:r>
            <a:r>
              <a:rPr lang="en-US" dirty="0" err="1"/>
              <a:t>Logn</a:t>
            </a:r>
            <a:r>
              <a:rPr lang="en-US" dirty="0"/>
              <a:t>) time. We replace the key to be deleted with </a:t>
            </a:r>
            <a:r>
              <a:rPr lang="en-US" dirty="0" err="1"/>
              <a:t>minum</a:t>
            </a:r>
            <a:r>
              <a:rPr lang="en-US" dirty="0"/>
              <a:t> infinite by calling </a:t>
            </a:r>
            <a:r>
              <a:rPr lang="en-US" dirty="0" err="1"/>
              <a:t>decreaseKey</a:t>
            </a:r>
            <a:r>
              <a:rPr lang="en-US" dirty="0"/>
              <a:t>(). After </a:t>
            </a:r>
            <a:r>
              <a:rPr lang="en-US" dirty="0" err="1"/>
              <a:t>decreaseKey</a:t>
            </a:r>
            <a:r>
              <a:rPr lang="en-US" dirty="0"/>
              <a:t>(), the minus infinite value must reach root, so we call </a:t>
            </a:r>
            <a:r>
              <a:rPr lang="en-US" dirty="0" err="1"/>
              <a:t>extractMin</a:t>
            </a:r>
            <a:r>
              <a:rPr lang="en-US" dirty="0"/>
              <a:t>() to remove key.</a:t>
            </a:r>
          </a:p>
        </p:txBody>
      </p:sp>
      <p:sp>
        <p:nvSpPr>
          <p:cNvPr id="4" name="Slide Number Placeholder 3"/>
          <p:cNvSpPr>
            <a:spLocks noGrp="1"/>
          </p:cNvSpPr>
          <p:nvPr>
            <p:ph type="sldNum" sz="quarter" idx="10"/>
          </p:nvPr>
        </p:nvSpPr>
        <p:spPr/>
        <p:txBody>
          <a:bodyPr/>
          <a:lstStyle/>
          <a:p>
            <a:fld id="{8204E158-9074-413E-A57C-BDBED29E8474}" type="slidenum">
              <a:rPr lang="en-US" smtClean="0"/>
              <a:t>3</a:t>
            </a:fld>
            <a:endParaRPr lang="en-US"/>
          </a:p>
        </p:txBody>
      </p:sp>
    </p:spTree>
    <p:extLst>
      <p:ext uri="{BB962C8B-B14F-4D97-AF65-F5344CB8AC3E}">
        <p14:creationId xmlns:p14="http://schemas.microsoft.com/office/powerpoint/2010/main" val="27695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4E158-9074-413E-A57C-BDBED29E8474}" type="slidenum">
              <a:rPr lang="en-US" smtClean="0"/>
              <a:t>5</a:t>
            </a:fld>
            <a:endParaRPr lang="en-US"/>
          </a:p>
        </p:txBody>
      </p:sp>
    </p:spTree>
    <p:extLst>
      <p:ext uri="{BB962C8B-B14F-4D97-AF65-F5344CB8AC3E}">
        <p14:creationId xmlns:p14="http://schemas.microsoft.com/office/powerpoint/2010/main" val="382915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https://stackoverflow.com/questions/17466218/what-are-the-differences-between-segment-trees-interval-trees-binary-indexed-t</a:t>
            </a:r>
          </a:p>
        </p:txBody>
      </p:sp>
      <p:sp>
        <p:nvSpPr>
          <p:cNvPr id="4" name="Slide Number Placeholder 3"/>
          <p:cNvSpPr>
            <a:spLocks noGrp="1"/>
          </p:cNvSpPr>
          <p:nvPr>
            <p:ph type="sldNum" sz="quarter" idx="10"/>
          </p:nvPr>
        </p:nvSpPr>
        <p:spPr/>
        <p:txBody>
          <a:bodyPr/>
          <a:lstStyle/>
          <a:p>
            <a:fld id="{8204E158-9074-413E-A57C-BDBED29E8474}" type="slidenum">
              <a:rPr lang="en-US" smtClean="0"/>
              <a:t>9</a:t>
            </a:fld>
            <a:endParaRPr lang="en-US"/>
          </a:p>
        </p:txBody>
      </p:sp>
    </p:spTree>
    <p:extLst>
      <p:ext uri="{BB962C8B-B14F-4D97-AF65-F5344CB8AC3E}">
        <p14:creationId xmlns:p14="http://schemas.microsoft.com/office/powerpoint/2010/main" val="110841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799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664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413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339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447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764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837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05-Nov-17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523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712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523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30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05-Nov-17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1998" y="6267391"/>
            <a:ext cx="2438400" cy="59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868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Interval Tree</a:t>
            </a:r>
          </a:p>
        </p:txBody>
      </p:sp>
      <p:sp>
        <p:nvSpPr>
          <p:cNvPr id="3" name="Subtitle 2"/>
          <p:cNvSpPr>
            <a:spLocks noGrp="1"/>
          </p:cNvSpPr>
          <p:nvPr>
            <p:ph type="subTitle" idx="1"/>
          </p:nvPr>
        </p:nvSpPr>
        <p:spPr/>
        <p:txBody>
          <a:bodyPr/>
          <a:lstStyle/>
          <a:p>
            <a:r>
              <a:rPr lang="en-US" dirty="0"/>
              <a:t>Pro Academy I</a:t>
            </a:r>
          </a:p>
          <a:p>
            <a:r>
              <a:rPr lang="en-US" dirty="0"/>
              <a:t>Data Structure</a:t>
            </a:r>
          </a:p>
        </p:txBody>
      </p:sp>
    </p:spTree>
    <p:extLst>
      <p:ext uri="{BB962C8B-B14F-4D97-AF65-F5344CB8AC3E}">
        <p14:creationId xmlns:p14="http://schemas.microsoft.com/office/powerpoint/2010/main" val="147231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fontScale="92500" lnSpcReduction="20000"/>
          </a:bodyPr>
          <a:lstStyle/>
          <a:p>
            <a:r>
              <a:rPr lang="en-US" dirty="0"/>
              <a:t>An augmented RBT</a:t>
            </a:r>
          </a:p>
          <a:p>
            <a:r>
              <a:rPr lang="en-US" dirty="0"/>
              <a:t>Additional attribute : </a:t>
            </a:r>
          </a:p>
          <a:p>
            <a:pPr lvl="1"/>
            <a:r>
              <a:rPr lang="en-US" dirty="0"/>
              <a:t>high (</a:t>
            </a:r>
            <a:r>
              <a:rPr lang="en-US" dirty="0" err="1"/>
              <a:t>interval.high</a:t>
            </a:r>
            <a:r>
              <a:rPr lang="en-US" dirty="0"/>
              <a:t>)</a:t>
            </a:r>
          </a:p>
          <a:p>
            <a:pPr lvl="1"/>
            <a:r>
              <a:rPr lang="en-US" dirty="0"/>
              <a:t>low (</a:t>
            </a:r>
            <a:r>
              <a:rPr lang="en-US" dirty="0" err="1"/>
              <a:t>interval.low</a:t>
            </a:r>
            <a:r>
              <a:rPr lang="en-US" dirty="0"/>
              <a:t>)</a:t>
            </a:r>
          </a:p>
          <a:p>
            <a:pPr lvl="1"/>
            <a:r>
              <a:rPr lang="en-US" dirty="0"/>
              <a:t>max</a:t>
            </a:r>
          </a:p>
          <a:p>
            <a:r>
              <a:rPr lang="en-US" dirty="0"/>
              <a:t>Support interval trichotomy, check whether two interval A and B : </a:t>
            </a:r>
          </a:p>
          <a:p>
            <a:pPr lvl="1"/>
            <a:r>
              <a:rPr lang="en-US" dirty="0"/>
              <a:t>A and B is overlap</a:t>
            </a:r>
          </a:p>
          <a:p>
            <a:pPr lvl="1"/>
            <a:r>
              <a:rPr lang="en-US" dirty="0"/>
              <a:t>A is to the left of B (</a:t>
            </a:r>
            <a:r>
              <a:rPr lang="en-US" dirty="0" err="1"/>
              <a:t>A.high</a:t>
            </a:r>
            <a:r>
              <a:rPr lang="en-US" dirty="0"/>
              <a:t> &lt; </a:t>
            </a:r>
            <a:r>
              <a:rPr lang="en-US" dirty="0" err="1"/>
              <a:t>B.low</a:t>
            </a:r>
            <a:r>
              <a:rPr lang="en-US" dirty="0"/>
              <a:t>)</a:t>
            </a:r>
          </a:p>
          <a:p>
            <a:pPr lvl="1"/>
            <a:r>
              <a:rPr lang="en-US" dirty="0"/>
              <a:t>A is to the right of B (</a:t>
            </a:r>
            <a:r>
              <a:rPr lang="en-US" dirty="0" err="1"/>
              <a:t>B.high</a:t>
            </a:r>
            <a:r>
              <a:rPr lang="en-US" dirty="0"/>
              <a:t> &lt; </a:t>
            </a:r>
            <a:r>
              <a:rPr lang="en-US" dirty="0" err="1"/>
              <a:t>A.low</a:t>
            </a:r>
            <a:r>
              <a:rPr lang="en-US" dirty="0"/>
              <a:t>)</a:t>
            </a:r>
          </a:p>
        </p:txBody>
      </p:sp>
    </p:spTree>
    <p:extLst>
      <p:ext uri="{BB962C8B-B14F-4D97-AF65-F5344CB8AC3E}">
        <p14:creationId xmlns:p14="http://schemas.microsoft.com/office/powerpoint/2010/main" val="34658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Same as BST, but also maintaining interval trichotomy</a:t>
            </a:r>
          </a:p>
          <a:p>
            <a:endParaRPr lang="en-US" dirty="0"/>
          </a:p>
          <a:p>
            <a:r>
              <a:rPr lang="en-US" dirty="0"/>
              <a:t>INTERVAL-INSERT(T, x) adds the element x, whose interval attribute is assumed to contain an interval, to the interval tree T.</a:t>
            </a:r>
          </a:p>
          <a:p>
            <a:r>
              <a:rPr lang="en-US" dirty="0"/>
              <a:t>INTERVAL-DELETE(T, x) removes the element x from the interval tree T.</a:t>
            </a:r>
          </a:p>
          <a:p>
            <a:r>
              <a:rPr lang="en-US" dirty="0"/>
              <a:t>INTERVAL-SEARCH(T, x) returns a pointer to an element x in the interval tree T such that x:int overlaps interval </a:t>
            </a:r>
            <a:r>
              <a:rPr lang="en-US" dirty="0" err="1"/>
              <a:t>i</a:t>
            </a:r>
            <a:r>
              <a:rPr lang="en-US" dirty="0"/>
              <a:t>, or a pointer to the sentinel T:nil if no such element is in the set.</a:t>
            </a:r>
          </a:p>
        </p:txBody>
      </p:sp>
    </p:spTree>
    <p:extLst>
      <p:ext uri="{BB962C8B-B14F-4D97-AF65-F5344CB8AC3E}">
        <p14:creationId xmlns:p14="http://schemas.microsoft.com/office/powerpoint/2010/main" val="213026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C65D81-05C9-41AE-97EE-887C8CB9E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92" y="3382963"/>
            <a:ext cx="5247103" cy="3276600"/>
          </a:xfrm>
          <a:prstGeom prst="rect">
            <a:avLst/>
          </a:prstGeom>
        </p:spPr>
      </p:pic>
      <p:sp>
        <p:nvSpPr>
          <p:cNvPr id="2" name="Title 1">
            <a:extLst>
              <a:ext uri="{FF2B5EF4-FFF2-40B4-BE49-F238E27FC236}">
                <a16:creationId xmlns:a16="http://schemas.microsoft.com/office/drawing/2014/main" id="{B633EF51-ACC8-4951-8178-29679386AC6A}"/>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D3FCAA67-CC31-4750-96EE-19CF9A13D78D}"/>
              </a:ext>
            </a:extLst>
          </p:cNvPr>
          <p:cNvSpPr>
            <a:spLocks noGrp="1"/>
          </p:cNvSpPr>
          <p:nvPr>
            <p:ph idx="1"/>
          </p:nvPr>
        </p:nvSpPr>
        <p:spPr>
          <a:xfrm>
            <a:off x="457200" y="1600201"/>
            <a:ext cx="3657600" cy="1600199"/>
          </a:xfrm>
        </p:spPr>
        <p:style>
          <a:lnRef idx="2">
            <a:schemeClr val="dk1"/>
          </a:lnRef>
          <a:fillRef idx="1">
            <a:schemeClr val="lt1"/>
          </a:fillRef>
          <a:effectRef idx="0">
            <a:schemeClr val="dk1"/>
          </a:effectRef>
          <a:fontRef idx="minor">
            <a:schemeClr val="dk1"/>
          </a:fontRef>
        </p:style>
        <p:txBody>
          <a:bodyPr>
            <a:normAutofit fontScale="47500" lnSpcReduction="20000"/>
          </a:bodyPr>
          <a:lstStyle/>
          <a:p>
            <a:pPr marL="0" indent="0">
              <a:buNone/>
            </a:pPr>
            <a:r>
              <a:rPr lang="en-US" dirty="0">
                <a:solidFill>
                  <a:srgbClr val="008000"/>
                </a:solidFill>
                <a:highlight>
                  <a:srgbClr val="FFFFFF"/>
                </a:highlight>
                <a:latin typeface="Courier New" panose="02070309020205020404" pitchFamily="49" charset="0"/>
              </a:rPr>
              <a:t>// Structure to represent an interval</a:t>
            </a:r>
          </a:p>
          <a:p>
            <a:pPr marL="0" indent="0">
              <a:buNone/>
            </a:pPr>
            <a:r>
              <a:rPr lang="en-US" dirty="0">
                <a:solidFill>
                  <a:srgbClr val="8000FF"/>
                </a:solidFill>
                <a:highlight>
                  <a:srgbClr val="FFFFFF"/>
                </a:highlight>
                <a:latin typeface="Courier New" panose="02070309020205020404" pitchFamily="49" charset="0"/>
              </a:rPr>
              <a:t>struct</a:t>
            </a:r>
            <a:r>
              <a:rPr lang="en-US" dirty="0">
                <a:solidFill>
                  <a:srgbClr val="000000"/>
                </a:solidFill>
                <a:highlight>
                  <a:srgbClr val="FFFFFF"/>
                </a:highlight>
                <a:latin typeface="Courier New" panose="02070309020205020404" pitchFamily="49" charset="0"/>
              </a:rPr>
              <a:t> Interval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low</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high</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p>
          <a:p>
            <a:pPr marL="0" indent="0">
              <a:buNone/>
            </a:pPr>
            <a:endParaRPr lang="en-US" dirty="0"/>
          </a:p>
        </p:txBody>
      </p:sp>
      <p:sp>
        <p:nvSpPr>
          <p:cNvPr id="6" name="Rectangle 5">
            <a:extLst>
              <a:ext uri="{FF2B5EF4-FFF2-40B4-BE49-F238E27FC236}">
                <a16:creationId xmlns:a16="http://schemas.microsoft.com/office/drawing/2014/main" id="{B674B7D7-DB49-4C1B-B0AE-A98A5CACEFBA}"/>
              </a:ext>
            </a:extLst>
          </p:cNvPr>
          <p:cNvSpPr/>
          <p:nvPr/>
        </p:nvSpPr>
        <p:spPr>
          <a:xfrm>
            <a:off x="4419600" y="1600201"/>
            <a:ext cx="4572000" cy="258532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008000"/>
                </a:solidFill>
                <a:latin typeface="Courier New" panose="02070309020205020404" pitchFamily="49" charset="0"/>
              </a:rPr>
              <a:t>// Structure to represent a node in Interval Search Tree</a:t>
            </a:r>
          </a:p>
          <a:p>
            <a:r>
              <a:rPr lang="en-US" dirty="0">
                <a:solidFill>
                  <a:srgbClr val="8000FF"/>
                </a:solidFill>
                <a:latin typeface="Courier New" panose="02070309020205020404" pitchFamily="49" charset="0"/>
              </a:rPr>
              <a:t>struct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ITNode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i</a:t>
            </a:r>
            <a:r>
              <a:rPr lang="en-US" dirty="0">
                <a:solidFill>
                  <a:srgbClr val="008000"/>
                </a:solidFill>
                <a:latin typeface="Courier New" panose="02070309020205020404" pitchFamily="49" charset="0"/>
              </a:rPr>
              <a:t>' could also be a normal variable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Interval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solidFill>
                <a:srgbClr val="008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max</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ITNode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left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right</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13103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6CCF-FFD3-4198-B085-A314A7D20F43}"/>
              </a:ext>
            </a:extLst>
          </p:cNvPr>
          <p:cNvSpPr>
            <a:spLocks noGrp="1"/>
          </p:cNvSpPr>
          <p:nvPr>
            <p:ph type="title"/>
          </p:nvPr>
        </p:nvSpPr>
        <p:spPr>
          <a:xfrm>
            <a:off x="533400" y="24384"/>
            <a:ext cx="8229600" cy="1143000"/>
          </a:xfrm>
        </p:spPr>
        <p:txBody>
          <a:bodyPr/>
          <a:lstStyle/>
          <a:p>
            <a:r>
              <a:rPr lang="en-US" dirty="0"/>
              <a:t>Insertion</a:t>
            </a:r>
          </a:p>
        </p:txBody>
      </p:sp>
      <p:sp>
        <p:nvSpPr>
          <p:cNvPr id="3" name="Content Placeholder 2">
            <a:extLst>
              <a:ext uri="{FF2B5EF4-FFF2-40B4-BE49-F238E27FC236}">
                <a16:creationId xmlns:a16="http://schemas.microsoft.com/office/drawing/2014/main" id="{A9901847-EF26-4EAF-9A44-2978E0D97125}"/>
              </a:ext>
            </a:extLst>
          </p:cNvPr>
          <p:cNvSpPr>
            <a:spLocks noGrp="1"/>
          </p:cNvSpPr>
          <p:nvPr>
            <p:ph idx="1"/>
          </p:nvPr>
        </p:nvSpPr>
        <p:spPr>
          <a:xfrm>
            <a:off x="15240" y="1143000"/>
            <a:ext cx="9052560" cy="5638800"/>
          </a:xfrm>
        </p:spPr>
        <p:txBody>
          <a:bodyPr>
            <a:normAutofit/>
          </a:bodyPr>
          <a:lstStyle/>
          <a:p>
            <a:pPr marL="0" indent="0">
              <a:buNone/>
            </a:pPr>
            <a:r>
              <a:rPr lang="en-US" sz="1800" dirty="0" err="1">
                <a:solidFill>
                  <a:srgbClr val="000000"/>
                </a:solidFill>
                <a:highlight>
                  <a:srgbClr val="FFFFFF"/>
                </a:highlight>
                <a:latin typeface="Courier New" panose="02070309020205020404" pitchFamily="49" charset="0"/>
              </a:rPr>
              <a:t>ITNode</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00"/>
                </a:highlight>
                <a:latin typeface="Courier New" panose="02070309020205020404" pitchFamily="49" charset="0"/>
              </a:rPr>
              <a:t>insert</a:t>
            </a:r>
            <a:r>
              <a:rPr lang="en-US" sz="1800" b="1" dirty="0">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ITNode</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root</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Interval </a:t>
            </a:r>
            <a:r>
              <a:rPr lang="en-US" sz="1800" dirty="0" err="1">
                <a:solidFill>
                  <a:srgbClr val="000000"/>
                </a:solidFill>
                <a:highlight>
                  <a:srgbClr val="FFFFFF"/>
                </a:highlight>
                <a:latin typeface="Courier New" panose="02070309020205020404" pitchFamily="49" charset="0"/>
              </a:rPr>
              <a:t>i</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dirty="0">
                <a:solidFill>
                  <a:srgbClr val="000000"/>
                </a:solidFill>
                <a:highlight>
                  <a:srgbClr val="FFFFFF"/>
                </a:highlight>
                <a:latin typeface="Courier New" panose="02070309020205020404" pitchFamily="49" charset="0"/>
              </a:rPr>
              <a:t>    </a:t>
            </a:r>
            <a:r>
              <a:rPr lang="en-US" sz="1800" dirty="0">
                <a:solidFill>
                  <a:srgbClr val="008000"/>
                </a:solidFill>
                <a:highlight>
                  <a:srgbClr val="FFFFFF"/>
                </a:highlight>
                <a:latin typeface="Courier New" panose="02070309020205020404" pitchFamily="49" charset="0"/>
              </a:rPr>
              <a:t>// Base case: Tree is empty, new node becomes root</a:t>
            </a:r>
          </a:p>
          <a:p>
            <a:pPr marL="0" indent="0">
              <a:buNone/>
            </a:pPr>
            <a:r>
              <a:rPr lang="en-US" sz="180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root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NULL</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return</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newNode</a:t>
            </a:r>
            <a:r>
              <a:rPr lang="en-US" sz="1800" b="1" dirty="0">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i</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dirty="0">
                <a:solidFill>
                  <a:srgbClr val="000000"/>
                </a:solidFill>
                <a:highlight>
                  <a:srgbClr val="FFFFFF"/>
                </a:highlight>
                <a:latin typeface="Courier New" panose="02070309020205020404" pitchFamily="49" charset="0"/>
              </a:rPr>
              <a:t> </a:t>
            </a:r>
          </a:p>
          <a:p>
            <a:pPr marL="0" indent="0">
              <a:buNone/>
            </a:pPr>
            <a:r>
              <a:rPr lang="en-US" sz="1800" dirty="0">
                <a:solidFill>
                  <a:srgbClr val="000000"/>
                </a:solidFill>
                <a:highlight>
                  <a:srgbClr val="FFFFFF"/>
                </a:highlight>
                <a:latin typeface="Courier New" panose="02070309020205020404" pitchFamily="49" charset="0"/>
              </a:rPr>
              <a:t>    </a:t>
            </a:r>
            <a:r>
              <a:rPr lang="en-US" sz="1800" dirty="0">
                <a:solidFill>
                  <a:srgbClr val="008000"/>
                </a:solidFill>
                <a:highlight>
                  <a:srgbClr val="FFFFFF"/>
                </a:highlight>
                <a:latin typeface="Courier New" panose="02070309020205020404" pitchFamily="49" charset="0"/>
              </a:rPr>
              <a:t>// Get low value of interval at root</a:t>
            </a:r>
          </a:p>
          <a:p>
            <a:pPr marL="0" indent="0">
              <a:buNone/>
            </a:pPr>
            <a:r>
              <a:rPr lang="en-US" sz="1800" dirty="0">
                <a:solidFill>
                  <a:srgbClr val="000000"/>
                </a:solidFill>
                <a:highlight>
                  <a:srgbClr val="FFFFFF"/>
                </a:highlight>
                <a:latin typeface="Courier New" panose="02070309020205020404" pitchFamily="49" charset="0"/>
              </a:rPr>
              <a:t>    </a:t>
            </a:r>
            <a:r>
              <a:rPr lang="en-US" sz="1800" dirty="0" err="1">
                <a:solidFill>
                  <a:srgbClr val="8000FF"/>
                </a:solidFill>
                <a:highlight>
                  <a:srgbClr val="FFFFFF"/>
                </a:highlight>
                <a:latin typeface="Courier New" panose="02070309020205020404" pitchFamily="49" charset="0"/>
              </a:rPr>
              <a:t>int</a:t>
            </a:r>
            <a:r>
              <a:rPr lang="en-US" sz="1800" dirty="0">
                <a:solidFill>
                  <a:srgbClr val="000000"/>
                </a:solidFill>
                <a:highlight>
                  <a:srgbClr val="FFFFFF"/>
                </a:highlight>
                <a:latin typeface="Courier New" panose="02070309020205020404" pitchFamily="49" charset="0"/>
              </a:rPr>
              <a:t> l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root</a:t>
            </a:r>
            <a:r>
              <a:rPr lang="en-US" sz="1800" b="1" dirty="0">
                <a:solidFill>
                  <a:srgbClr val="000080"/>
                </a:solidFill>
                <a:highlight>
                  <a:srgbClr val="FFFFFF"/>
                </a:highlight>
                <a:latin typeface="Courier New" panose="02070309020205020404" pitchFamily="49" charset="0"/>
              </a:rPr>
              <a:t>-&gt;</a:t>
            </a:r>
            <a:r>
              <a:rPr lang="en-US" sz="1800" dirty="0" err="1">
                <a:solidFill>
                  <a:srgbClr val="000000"/>
                </a:solidFill>
                <a:highlight>
                  <a:srgbClr val="FFFFFF"/>
                </a:highlight>
                <a:latin typeface="Courier New" panose="02070309020205020404" pitchFamily="49" charset="0"/>
              </a:rPr>
              <a:t>i</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low</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dirty="0">
                <a:solidFill>
                  <a:srgbClr val="000000"/>
                </a:solidFill>
                <a:highlight>
                  <a:srgbClr val="FFFFFF"/>
                </a:highlight>
                <a:latin typeface="Courier New" panose="02070309020205020404" pitchFamily="49" charset="0"/>
              </a:rPr>
              <a:t> </a:t>
            </a:r>
          </a:p>
          <a:p>
            <a:pPr marL="0" indent="0">
              <a:buNone/>
            </a:pPr>
            <a:r>
              <a:rPr lang="en-US" sz="1800" dirty="0">
                <a:solidFill>
                  <a:srgbClr val="000000"/>
                </a:solidFill>
                <a:highlight>
                  <a:srgbClr val="FFFFFF"/>
                </a:highlight>
                <a:latin typeface="Courier New" panose="02070309020205020404" pitchFamily="49" charset="0"/>
              </a:rPr>
              <a:t>    </a:t>
            </a:r>
            <a:r>
              <a:rPr lang="en-US" sz="1800" dirty="0">
                <a:solidFill>
                  <a:srgbClr val="008000"/>
                </a:solidFill>
                <a:highlight>
                  <a:srgbClr val="FFFFFF"/>
                </a:highlight>
                <a:latin typeface="Courier New" panose="02070309020205020404" pitchFamily="49" charset="0"/>
              </a:rPr>
              <a:t>// If root's low value is smaller, then new interval goes to</a:t>
            </a:r>
          </a:p>
          <a:p>
            <a:pPr marL="0" indent="0">
              <a:buNone/>
            </a:pPr>
            <a:r>
              <a:rPr lang="en-US" sz="1800" dirty="0">
                <a:solidFill>
                  <a:srgbClr val="000000"/>
                </a:solidFill>
                <a:highlight>
                  <a:srgbClr val="FFFFFF"/>
                </a:highlight>
                <a:latin typeface="Courier New" panose="02070309020205020404" pitchFamily="49" charset="0"/>
              </a:rPr>
              <a:t>    </a:t>
            </a:r>
            <a:r>
              <a:rPr lang="en-US" sz="1800" dirty="0">
                <a:solidFill>
                  <a:srgbClr val="008000"/>
                </a:solidFill>
                <a:highlight>
                  <a:srgbClr val="FFFFFF"/>
                </a:highlight>
                <a:latin typeface="Courier New" panose="02070309020205020404" pitchFamily="49" charset="0"/>
              </a:rPr>
              <a:t>// left subtree. Else, new node goes to right subtree.</a:t>
            </a:r>
          </a:p>
          <a:p>
            <a:pPr marL="0" indent="0">
              <a:buNone/>
            </a:pPr>
            <a:r>
              <a:rPr lang="en-US" sz="180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i</a:t>
            </a:r>
            <a:r>
              <a:rPr lang="en-US" sz="1800" b="1" dirty="0" err="1">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low</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&lt;</a:t>
            </a:r>
            <a:r>
              <a:rPr lang="en-US" sz="1800" dirty="0">
                <a:solidFill>
                  <a:srgbClr val="000000"/>
                </a:solidFill>
                <a:highlight>
                  <a:srgbClr val="FFFFFF"/>
                </a:highlight>
                <a:latin typeface="Courier New" panose="02070309020205020404" pitchFamily="49" charset="0"/>
              </a:rPr>
              <a:t> l</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root</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left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dirty="0">
                <a:solidFill>
                  <a:srgbClr val="000000"/>
                </a:solidFill>
                <a:highlight>
                  <a:srgbClr val="FFFF00"/>
                </a:highlight>
                <a:latin typeface="Courier New" panose="02070309020205020404" pitchFamily="49" charset="0"/>
              </a:rPr>
              <a:t>insert</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root</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left</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i</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dirty="0">
                <a:solidFill>
                  <a:srgbClr val="008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dirty="0">
                <a:solidFill>
                  <a:srgbClr val="000000"/>
                </a:solidFill>
                <a:highlight>
                  <a:srgbClr val="FFFFFF"/>
                </a:highlight>
                <a:latin typeface="Courier New" panose="02070309020205020404" pitchFamily="49" charset="0"/>
              </a:rPr>
              <a:t> root</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right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dirty="0">
                <a:solidFill>
                  <a:srgbClr val="000000"/>
                </a:solidFill>
                <a:highlight>
                  <a:srgbClr val="FFFF00"/>
                </a:highlight>
                <a:latin typeface="Courier New" panose="02070309020205020404" pitchFamily="49" charset="0"/>
              </a:rPr>
              <a:t>insert</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root</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right</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i</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dirty="0">
                <a:solidFill>
                  <a:srgbClr val="000000"/>
                </a:solidFill>
                <a:highlight>
                  <a:srgbClr val="FFFFFF"/>
                </a:highlight>
                <a:latin typeface="Courier New" panose="02070309020205020404" pitchFamily="49" charset="0"/>
              </a:rPr>
              <a:t> </a:t>
            </a:r>
          </a:p>
          <a:p>
            <a:pPr marL="0" indent="0">
              <a:buNone/>
            </a:pPr>
            <a:r>
              <a:rPr lang="en-US" sz="1800" dirty="0">
                <a:solidFill>
                  <a:srgbClr val="000000"/>
                </a:solidFill>
                <a:highlight>
                  <a:srgbClr val="FFFFFF"/>
                </a:highlight>
                <a:latin typeface="Courier New" panose="02070309020205020404" pitchFamily="49" charset="0"/>
              </a:rPr>
              <a:t>    </a:t>
            </a:r>
            <a:r>
              <a:rPr lang="en-US" sz="1800" dirty="0">
                <a:solidFill>
                  <a:srgbClr val="008000"/>
                </a:solidFill>
                <a:highlight>
                  <a:srgbClr val="FFFFFF"/>
                </a:highlight>
                <a:latin typeface="Courier New" panose="02070309020205020404" pitchFamily="49" charset="0"/>
              </a:rPr>
              <a:t>// Update the max value of this ancestor if needed</a:t>
            </a:r>
          </a:p>
          <a:p>
            <a:pPr marL="0" indent="0">
              <a:buNone/>
            </a:pPr>
            <a:r>
              <a:rPr lang="en-US" sz="180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root</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max </a:t>
            </a:r>
            <a:r>
              <a:rPr lang="en-US" sz="1800" b="1" dirty="0">
                <a:solidFill>
                  <a:srgbClr val="000080"/>
                </a:solidFill>
                <a:highlight>
                  <a:srgbClr val="FFFFFF"/>
                </a:highlight>
                <a:latin typeface="Courier New" panose="02070309020205020404" pitchFamily="49" charset="0"/>
              </a:rPr>
              <a:t>&lt;</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i</a:t>
            </a:r>
            <a:r>
              <a:rPr lang="en-US" sz="1800" b="1" dirty="0" err="1">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high</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root</a:t>
            </a:r>
            <a:r>
              <a:rPr lang="en-US" sz="1800" b="1" dirty="0">
                <a:solidFill>
                  <a:srgbClr val="000080"/>
                </a:solidFill>
                <a:highlight>
                  <a:srgbClr val="FFFFFF"/>
                </a:highlight>
                <a:latin typeface="Courier New" panose="02070309020205020404" pitchFamily="49" charset="0"/>
              </a:rPr>
              <a:t>-&gt;</a:t>
            </a:r>
            <a:r>
              <a:rPr lang="en-US" sz="1800" dirty="0">
                <a:solidFill>
                  <a:srgbClr val="000000"/>
                </a:solidFill>
                <a:highlight>
                  <a:srgbClr val="FFFFFF"/>
                </a:highlight>
                <a:latin typeface="Courier New" panose="02070309020205020404" pitchFamily="49" charset="0"/>
              </a:rPr>
              <a:t>max </a:t>
            </a:r>
            <a:r>
              <a:rPr lang="en-US" sz="1800" b="1" dirty="0">
                <a:solidFill>
                  <a:srgbClr val="000080"/>
                </a:solidFill>
                <a:highlight>
                  <a:srgbClr val="FFFFFF"/>
                </a:highlight>
                <a:latin typeface="Courier New" panose="02070309020205020404" pitchFamily="49" charset="0"/>
              </a:rPr>
              <a:t>=</a:t>
            </a:r>
            <a:r>
              <a:rPr lang="en-US" sz="1800" dirty="0">
                <a:solidFill>
                  <a:srgbClr val="000000"/>
                </a:solidFill>
                <a:highlight>
                  <a:srgbClr val="FFFFFF"/>
                </a:highlight>
                <a:latin typeface="Courier New" panose="02070309020205020404" pitchFamily="49" charset="0"/>
              </a:rPr>
              <a:t> </a:t>
            </a:r>
            <a:r>
              <a:rPr lang="en-US" sz="1800" dirty="0" err="1">
                <a:solidFill>
                  <a:srgbClr val="000000"/>
                </a:solidFill>
                <a:highlight>
                  <a:srgbClr val="FFFFFF"/>
                </a:highlight>
                <a:latin typeface="Courier New" panose="02070309020205020404" pitchFamily="49" charset="0"/>
              </a:rPr>
              <a:t>i</a:t>
            </a:r>
            <a:r>
              <a:rPr lang="en-US" sz="1800" b="1" dirty="0" err="1">
                <a:solidFill>
                  <a:srgbClr val="000080"/>
                </a:solidFill>
                <a:highlight>
                  <a:srgbClr val="FFFFFF"/>
                </a:highlight>
                <a:latin typeface="Courier New" panose="02070309020205020404" pitchFamily="49" charset="0"/>
              </a:rPr>
              <a:t>.</a:t>
            </a:r>
            <a:r>
              <a:rPr lang="en-US" sz="1800" dirty="0" err="1">
                <a:solidFill>
                  <a:srgbClr val="000000"/>
                </a:solidFill>
                <a:highlight>
                  <a:srgbClr val="FFFFFF"/>
                </a:highlight>
                <a:latin typeface="Courier New" panose="02070309020205020404" pitchFamily="49" charset="0"/>
              </a:rPr>
              <a:t>high</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dirty="0">
                <a:solidFill>
                  <a:srgbClr val="000000"/>
                </a:solidFill>
                <a:highlight>
                  <a:srgbClr val="FFFFFF"/>
                </a:highlight>
                <a:latin typeface="Courier New" panose="02070309020205020404" pitchFamily="49" charset="0"/>
              </a:rPr>
              <a:t> </a:t>
            </a:r>
          </a:p>
          <a:p>
            <a:pPr marL="0" indent="0">
              <a:buNone/>
            </a:pPr>
            <a:r>
              <a:rPr lang="en-US" sz="180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return</a:t>
            </a:r>
            <a:r>
              <a:rPr lang="en-US" sz="1800" dirty="0">
                <a:solidFill>
                  <a:srgbClr val="000000"/>
                </a:solidFill>
                <a:highlight>
                  <a:srgbClr val="FFFFFF"/>
                </a:highlight>
                <a:latin typeface="Courier New" panose="02070309020205020404" pitchFamily="49" charset="0"/>
              </a:rPr>
              <a:t> root</a:t>
            </a:r>
            <a:r>
              <a:rPr lang="en-US" sz="1800" b="1" dirty="0">
                <a:solidFill>
                  <a:srgbClr val="000080"/>
                </a:solidFill>
                <a:highlight>
                  <a:srgbClr val="FFFFFF"/>
                </a:highlight>
                <a:latin typeface="Courier New" panose="02070309020205020404" pitchFamily="49" charset="0"/>
              </a:rPr>
              <a:t>;</a:t>
            </a:r>
            <a:endParaRPr lang="en-US" sz="1800" dirty="0">
              <a:solidFill>
                <a:srgbClr val="000000"/>
              </a:solidFill>
              <a:highlight>
                <a:srgbClr val="FFFFFF"/>
              </a:highlight>
              <a:latin typeface="Courier New" panose="02070309020205020404" pitchFamily="49" charset="0"/>
            </a:endParaRPr>
          </a:p>
          <a:p>
            <a:pPr marL="0" indent="0">
              <a:buNone/>
            </a:pPr>
            <a:r>
              <a:rPr lang="en-US" sz="1800" b="1" dirty="0">
                <a:solidFill>
                  <a:srgbClr val="000080"/>
                </a:solidFill>
                <a:highlight>
                  <a:srgbClr val="FFFFFF"/>
                </a:highlight>
                <a:latin typeface="Courier New" panose="02070309020205020404" pitchFamily="49" charset="0"/>
              </a:rPr>
              <a:t>}</a:t>
            </a:r>
            <a:endParaRPr lang="en-US" sz="1800" dirty="0"/>
          </a:p>
        </p:txBody>
      </p:sp>
    </p:spTree>
    <p:extLst>
      <p:ext uri="{BB962C8B-B14F-4D97-AF65-F5344CB8AC3E}">
        <p14:creationId xmlns:p14="http://schemas.microsoft.com/office/powerpoint/2010/main" val="272905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57EB-33CF-4C4C-BCF0-60B954FFB4BD}"/>
              </a:ext>
            </a:extLst>
          </p:cNvPr>
          <p:cNvSpPr>
            <a:spLocks noGrp="1"/>
          </p:cNvSpPr>
          <p:nvPr>
            <p:ph type="title"/>
          </p:nvPr>
        </p:nvSpPr>
        <p:spPr/>
        <p:txBody>
          <a:bodyPr/>
          <a:lstStyle/>
          <a:p>
            <a:r>
              <a:rPr lang="en-US" dirty="0"/>
              <a:t>Search for Interval</a:t>
            </a:r>
          </a:p>
        </p:txBody>
      </p:sp>
      <p:sp>
        <p:nvSpPr>
          <p:cNvPr id="3" name="Content Placeholder 2">
            <a:extLst>
              <a:ext uri="{FF2B5EF4-FFF2-40B4-BE49-F238E27FC236}">
                <a16:creationId xmlns:a16="http://schemas.microsoft.com/office/drawing/2014/main" id="{F708668B-9631-41BD-A426-E177B83EBA9D}"/>
              </a:ext>
            </a:extLst>
          </p:cNvPr>
          <p:cNvSpPr>
            <a:spLocks noGrp="1"/>
          </p:cNvSpPr>
          <p:nvPr>
            <p:ph idx="1"/>
          </p:nvPr>
        </p:nvSpPr>
        <p:spPr/>
        <p:txBody>
          <a:bodyPr>
            <a:normAutofit/>
          </a:bodyPr>
          <a:lstStyle/>
          <a:p>
            <a:pPr marL="0" indent="0">
              <a:buNone/>
            </a:pPr>
            <a:r>
              <a:rPr lang="en-US" dirty="0"/>
              <a:t>Interval </a:t>
            </a:r>
            <a:r>
              <a:rPr lang="en-US" dirty="0" err="1"/>
              <a:t>overlappingIntervalSearch</a:t>
            </a:r>
            <a:r>
              <a:rPr lang="en-US" dirty="0"/>
              <a:t>(root, x)</a:t>
            </a:r>
          </a:p>
          <a:p>
            <a:pPr marL="514350" indent="-514350">
              <a:buFont typeface="+mj-lt"/>
              <a:buAutoNum type="arabicPeriod"/>
            </a:pPr>
            <a:r>
              <a:rPr lang="en-US" dirty="0"/>
              <a:t>If x overlaps with root's interval, return the root's interval.</a:t>
            </a:r>
          </a:p>
          <a:p>
            <a:pPr marL="514350" indent="-514350">
              <a:buFont typeface="+mj-lt"/>
              <a:buAutoNum type="arabicPeriod"/>
            </a:pPr>
            <a:r>
              <a:rPr lang="en-US" dirty="0"/>
              <a:t>If left child of root is not empty and the max  in left child is greater than x's low value, recur for left child</a:t>
            </a:r>
          </a:p>
          <a:p>
            <a:pPr marL="514350" indent="-514350">
              <a:buFont typeface="+mj-lt"/>
              <a:buAutoNum type="arabicPeriod"/>
            </a:pPr>
            <a:r>
              <a:rPr lang="en-US" dirty="0"/>
              <a:t>Else recur for right child.</a:t>
            </a:r>
          </a:p>
        </p:txBody>
      </p:sp>
    </p:spTree>
    <p:extLst>
      <p:ext uri="{BB962C8B-B14F-4D97-AF65-F5344CB8AC3E}">
        <p14:creationId xmlns:p14="http://schemas.microsoft.com/office/powerpoint/2010/main" val="317685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91EE-EFCA-4063-9BDC-2382DE1E8261}"/>
              </a:ext>
            </a:extLst>
          </p:cNvPr>
          <p:cNvSpPr>
            <a:spLocks noGrp="1"/>
          </p:cNvSpPr>
          <p:nvPr>
            <p:ph type="title"/>
          </p:nvPr>
        </p:nvSpPr>
        <p:spPr/>
        <p:txBody>
          <a:bodyPr/>
          <a:lstStyle/>
          <a:p>
            <a:r>
              <a:rPr lang="en-US" dirty="0"/>
              <a:t>Search Overlap</a:t>
            </a:r>
          </a:p>
        </p:txBody>
      </p:sp>
      <p:sp>
        <p:nvSpPr>
          <p:cNvPr id="4" name="Rectangle 3">
            <a:extLst>
              <a:ext uri="{FF2B5EF4-FFF2-40B4-BE49-F238E27FC236}">
                <a16:creationId xmlns:a16="http://schemas.microsoft.com/office/drawing/2014/main" id="{0D2B525E-4C58-4418-A161-A2E6AE07D777}"/>
              </a:ext>
            </a:extLst>
          </p:cNvPr>
          <p:cNvSpPr/>
          <p:nvPr/>
        </p:nvSpPr>
        <p:spPr>
          <a:xfrm>
            <a:off x="304800" y="1295400"/>
            <a:ext cx="7543800" cy="32932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00"/>
                </a:solidFill>
                <a:latin typeface="Courier New" panose="02070309020205020404" pitchFamily="49" charset="0"/>
              </a:rPr>
              <a:t>Interval </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overlapSearch</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ITNode</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root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Interval </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Base Case, tree is empty</a:t>
            </a: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root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NULL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NULL</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If given interval overlaps with root</a:t>
            </a: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doOVerlap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root</a:t>
            </a:r>
            <a:r>
              <a:rPr lang="en-US" sz="1600" b="1" dirty="0">
                <a:solidFill>
                  <a:srgbClr val="000080"/>
                </a:solidFill>
                <a:latin typeface="Courier New" panose="02070309020205020404" pitchFamily="49" charset="0"/>
              </a:rPr>
              <a:t>-&gt;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root</a:t>
            </a:r>
            <a:r>
              <a:rPr lang="en-US" sz="1600" b="1" dirty="0">
                <a:solidFill>
                  <a:srgbClr val="000080"/>
                </a:solidFill>
                <a:latin typeface="Courier New" panose="02070309020205020404" pitchFamily="49" charset="0"/>
              </a:rPr>
              <a:t>-&gt;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if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root</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left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NULL</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&amp;&amp;</a:t>
            </a:r>
            <a:r>
              <a:rPr lang="en-US" sz="1600" dirty="0">
                <a:solidFill>
                  <a:srgbClr val="000000"/>
                </a:solidFill>
                <a:latin typeface="Courier New" panose="02070309020205020404" pitchFamily="49" charset="0"/>
              </a:rPr>
              <a:t> root</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left</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max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low</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overlapSearch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root</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left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Else interval can only overlap with right subtree</a:t>
            </a: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return</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overlapSearch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root</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right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80"/>
                </a:solidFill>
                <a:latin typeface="Courier New" panose="02070309020205020404" pitchFamily="49" charset="0"/>
              </a:rPr>
              <a:t>}</a:t>
            </a:r>
            <a:endParaRPr lang="en-US" sz="1600" dirty="0"/>
          </a:p>
        </p:txBody>
      </p:sp>
      <p:sp>
        <p:nvSpPr>
          <p:cNvPr id="3" name="Content Placeholder 2">
            <a:extLst>
              <a:ext uri="{FF2B5EF4-FFF2-40B4-BE49-F238E27FC236}">
                <a16:creationId xmlns:a16="http://schemas.microsoft.com/office/drawing/2014/main" id="{8B2BF16B-07BA-47C9-BDD3-A337FDCF7917}"/>
              </a:ext>
            </a:extLst>
          </p:cNvPr>
          <p:cNvSpPr>
            <a:spLocks noGrp="1"/>
          </p:cNvSpPr>
          <p:nvPr>
            <p:ph idx="1"/>
          </p:nvPr>
        </p:nvSpPr>
        <p:spPr>
          <a:xfrm>
            <a:off x="304800" y="4941192"/>
            <a:ext cx="5715000" cy="1535808"/>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nn-NO" sz="1600" dirty="0">
                <a:solidFill>
                  <a:srgbClr val="8000FF"/>
                </a:solidFill>
                <a:highlight>
                  <a:srgbClr val="FFFFFF"/>
                </a:highlight>
                <a:latin typeface="Courier New" panose="02070309020205020404" pitchFamily="49" charset="0"/>
              </a:rPr>
              <a:t>bool</a:t>
            </a:r>
            <a:r>
              <a:rPr lang="nn-NO" sz="1600" dirty="0">
                <a:solidFill>
                  <a:srgbClr val="000000"/>
                </a:solidFill>
                <a:highlight>
                  <a:srgbClr val="FFFFFF"/>
                </a:highlight>
                <a:latin typeface="Courier New" panose="02070309020205020404" pitchFamily="49" charset="0"/>
              </a:rPr>
              <a:t> doOVerlap</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Interval i1</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 Interval i2</a:t>
            </a:r>
            <a:r>
              <a:rPr lang="nn-NO" sz="1600" b="1" dirty="0">
                <a:solidFill>
                  <a:srgbClr val="00008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i1</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low </a:t>
            </a:r>
            <a:r>
              <a:rPr lang="en-US" sz="1600" b="1" dirty="0">
                <a:solidFill>
                  <a:srgbClr val="000080"/>
                </a:solidFill>
                <a:highlight>
                  <a:srgbClr val="FFFFFF"/>
                </a:highlight>
                <a:latin typeface="Courier New" panose="02070309020205020404" pitchFamily="49" charset="0"/>
              </a:rPr>
              <a:t>&lt;=</a:t>
            </a:r>
            <a:r>
              <a:rPr lang="en-US" sz="1600" dirty="0">
                <a:solidFill>
                  <a:srgbClr val="000000"/>
                </a:solidFill>
                <a:highlight>
                  <a:srgbClr val="FFFFFF"/>
                </a:highlight>
                <a:latin typeface="Courier New" panose="02070309020205020404" pitchFamily="49" charset="0"/>
              </a:rPr>
              <a:t> i2</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high </a:t>
            </a:r>
            <a:r>
              <a:rPr lang="en-US" sz="1600" b="1" dirty="0">
                <a:solidFill>
                  <a:srgbClr val="000080"/>
                </a:solidFill>
                <a:highlight>
                  <a:srgbClr val="FFFFFF"/>
                </a:highlight>
                <a:latin typeface="Courier New" panose="02070309020205020404" pitchFamily="49" charset="0"/>
              </a:rPr>
              <a:t>&amp;&amp;</a:t>
            </a:r>
            <a:r>
              <a:rPr lang="en-US" sz="1600" dirty="0">
                <a:solidFill>
                  <a:srgbClr val="000000"/>
                </a:solidFill>
                <a:highlight>
                  <a:srgbClr val="FFFFFF"/>
                </a:highlight>
                <a:latin typeface="Courier New" panose="02070309020205020404" pitchFamily="49" charset="0"/>
              </a:rPr>
              <a:t> i2</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low </a:t>
            </a:r>
            <a:r>
              <a:rPr lang="en-US" sz="1600" b="1" dirty="0">
                <a:solidFill>
                  <a:srgbClr val="000080"/>
                </a:solidFill>
                <a:highlight>
                  <a:srgbClr val="FFFFFF"/>
                </a:highlight>
                <a:latin typeface="Courier New" panose="02070309020205020404" pitchFamily="49" charset="0"/>
              </a:rPr>
              <a:t>&lt;=</a:t>
            </a:r>
            <a:r>
              <a:rPr lang="en-US" sz="1600" dirty="0">
                <a:solidFill>
                  <a:srgbClr val="000000"/>
                </a:solidFill>
                <a:highlight>
                  <a:srgbClr val="FFFFFF"/>
                </a:highlight>
                <a:latin typeface="Courier New" panose="02070309020205020404" pitchFamily="49" charset="0"/>
              </a:rPr>
              <a:t> i1</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high</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true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false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pPr marL="0" indent="0">
              <a:buNone/>
            </a:pPr>
            <a:r>
              <a:rPr lang="en-US" sz="1600" dirty="0">
                <a:solidFill>
                  <a:srgbClr val="000000"/>
                </a:solidFill>
                <a:highlight>
                  <a:srgbClr val="FFFFFF"/>
                </a:highlight>
                <a:latin typeface="Courier New" panose="02070309020205020404" pitchFamily="49" charset="0"/>
              </a:rPr>
              <a:t> </a:t>
            </a:r>
          </a:p>
        </p:txBody>
      </p:sp>
    </p:spTree>
    <p:extLst>
      <p:ext uri="{BB962C8B-B14F-4D97-AF65-F5344CB8AC3E}">
        <p14:creationId xmlns:p14="http://schemas.microsoft.com/office/powerpoint/2010/main" val="44913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p>
        </p:txBody>
      </p:sp>
      <p:graphicFrame>
        <p:nvGraphicFramePr>
          <p:cNvPr id="7" name="Content Placeholder 4"/>
          <p:cNvGraphicFramePr>
            <a:graphicFrameLocks/>
          </p:cNvGraphicFramePr>
          <p:nvPr>
            <p:extLst>
              <p:ext uri="{D42A27DB-BD31-4B8C-83A1-F6EECF244321}">
                <p14:modId xmlns:p14="http://schemas.microsoft.com/office/powerpoint/2010/main" val="3624806056"/>
              </p:ext>
            </p:extLst>
          </p:nvPr>
        </p:nvGraphicFramePr>
        <p:xfrm>
          <a:off x="1524000" y="1600200"/>
          <a:ext cx="6248401" cy="2362200"/>
        </p:xfrm>
        <a:graphic>
          <a:graphicData uri="http://schemas.openxmlformats.org/drawingml/2006/table">
            <a:tbl>
              <a:tblPr firstRow="1" bandRow="1">
                <a:tableStyleId>{69012ECD-51FC-41F1-AA8D-1B2483CD663E}</a:tableStyleId>
              </a:tblPr>
              <a:tblGrid>
                <a:gridCol w="1600199">
                  <a:extLst>
                    <a:ext uri="{9D8B030D-6E8A-4147-A177-3AD203B41FA5}">
                      <a16:colId xmlns:a16="http://schemas.microsoft.com/office/drawing/2014/main" val="20000"/>
                    </a:ext>
                  </a:extLst>
                </a:gridCol>
                <a:gridCol w="19812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70840">
                <a:tc>
                  <a:txBody>
                    <a:bodyPr/>
                    <a:lstStyle/>
                    <a:p>
                      <a:r>
                        <a:rPr lang="en-US" sz="2400" dirty="0"/>
                        <a:t>Algorithm</a:t>
                      </a:r>
                      <a:endParaRPr lang="en-US" sz="2400" b="0" dirty="0"/>
                    </a:p>
                  </a:txBody>
                  <a:tcPr/>
                </a:tc>
                <a:tc>
                  <a:txBody>
                    <a:bodyPr/>
                    <a:lstStyle/>
                    <a:p>
                      <a:r>
                        <a:rPr lang="en-US" sz="2400" dirty="0"/>
                        <a:t>Average</a:t>
                      </a:r>
                      <a:endParaRPr lang="en-US" sz="2400" b="0" dirty="0"/>
                    </a:p>
                  </a:txBody>
                  <a:tcPr/>
                </a:tc>
                <a:tc>
                  <a:txBody>
                    <a:bodyPr/>
                    <a:lstStyle/>
                    <a:p>
                      <a:r>
                        <a:rPr lang="en-US" sz="2400" dirty="0"/>
                        <a:t>Worst</a:t>
                      </a:r>
                      <a:r>
                        <a:rPr lang="en-US" sz="2400" baseline="0" dirty="0"/>
                        <a:t> Case</a:t>
                      </a:r>
                      <a:endParaRPr lang="en-US" sz="2400" b="0" dirty="0"/>
                    </a:p>
                  </a:txBody>
                  <a:tcPr/>
                </a:tc>
                <a:extLst>
                  <a:ext uri="{0D108BD9-81ED-4DB2-BD59-A6C34878D82A}">
                    <a16:rowId xmlns:a16="http://schemas.microsoft.com/office/drawing/2014/main" val="10000"/>
                  </a:ext>
                </a:extLst>
              </a:tr>
              <a:tr h="370840">
                <a:tc>
                  <a:txBody>
                    <a:bodyPr/>
                    <a:lstStyle/>
                    <a:p>
                      <a:r>
                        <a:rPr lang="en-US" sz="2400" dirty="0"/>
                        <a:t>Space</a:t>
                      </a:r>
                      <a:endParaRPr lang="en-US" sz="2400" b="0" dirty="0"/>
                    </a:p>
                  </a:txBody>
                  <a:tcPr/>
                </a:tc>
                <a:tc>
                  <a:txBody>
                    <a:bodyPr/>
                    <a:lstStyle/>
                    <a:p>
                      <a:r>
                        <a:rPr lang="en-US" sz="2400" dirty="0"/>
                        <a:t>O(n)</a:t>
                      </a:r>
                      <a:endParaRPr lang="en-US" sz="2400" b="0" dirty="0"/>
                    </a:p>
                  </a:txBody>
                  <a:tcPr/>
                </a:tc>
                <a:tc>
                  <a:txBody>
                    <a:bodyPr/>
                    <a:lstStyle/>
                    <a:p>
                      <a:r>
                        <a:rPr lang="en-US" sz="2400" dirty="0"/>
                        <a:t>O(n)</a:t>
                      </a:r>
                      <a:endParaRPr lang="en-US" sz="2400" b="0" dirty="0"/>
                    </a:p>
                  </a:txBody>
                  <a:tcPr/>
                </a:tc>
                <a:extLst>
                  <a:ext uri="{0D108BD9-81ED-4DB2-BD59-A6C34878D82A}">
                    <a16:rowId xmlns:a16="http://schemas.microsoft.com/office/drawing/2014/main" val="10001"/>
                  </a:ext>
                </a:extLst>
              </a:tr>
              <a:tr h="370840">
                <a:tc>
                  <a:txBody>
                    <a:bodyPr/>
                    <a:lstStyle/>
                    <a:p>
                      <a:r>
                        <a:rPr lang="en-US" sz="2400"/>
                        <a:t>Search</a:t>
                      </a:r>
                      <a:endParaRPr lang="en-US" sz="2400" b="0" dirty="0"/>
                    </a:p>
                  </a:txBody>
                  <a:tcPr/>
                </a:tc>
                <a:tc>
                  <a:txBody>
                    <a:bodyPr/>
                    <a:lstStyle/>
                    <a:p>
                      <a:r>
                        <a:rPr lang="en-US" sz="2400" dirty="0"/>
                        <a:t>O(log n)</a:t>
                      </a:r>
                      <a:endParaRPr lang="en-US" sz="2400" b="0" dirty="0"/>
                    </a:p>
                  </a:txBody>
                  <a:tcPr/>
                </a:tc>
                <a:tc>
                  <a:txBody>
                    <a:bodyPr/>
                    <a:lstStyle/>
                    <a:p>
                      <a:r>
                        <a:rPr lang="en-US" sz="2400" dirty="0"/>
                        <a:t>O(log n)</a:t>
                      </a:r>
                      <a:endParaRPr lang="en-US" sz="2400" b="0" dirty="0"/>
                    </a:p>
                  </a:txBody>
                  <a:tcPr/>
                </a:tc>
                <a:extLst>
                  <a:ext uri="{0D108BD9-81ED-4DB2-BD59-A6C34878D82A}">
                    <a16:rowId xmlns:a16="http://schemas.microsoft.com/office/drawing/2014/main" val="10002"/>
                  </a:ext>
                </a:extLst>
              </a:tr>
              <a:tr h="533400">
                <a:tc>
                  <a:txBody>
                    <a:bodyPr/>
                    <a:lstStyle/>
                    <a:p>
                      <a:r>
                        <a:rPr lang="en-US" sz="2400"/>
                        <a:t>Insert</a:t>
                      </a:r>
                      <a:endParaRPr lang="en-US" sz="2400" b="0"/>
                    </a:p>
                  </a:txBody>
                  <a:tcPr/>
                </a:tc>
                <a:tc>
                  <a:txBody>
                    <a:bodyPr/>
                    <a:lstStyle/>
                    <a:p>
                      <a:r>
                        <a:rPr lang="en-US" sz="2400" dirty="0"/>
                        <a:t>O(log n)</a:t>
                      </a:r>
                      <a:endParaRPr lang="en-US" sz="2400" b="0" dirty="0"/>
                    </a:p>
                  </a:txBody>
                  <a:tcPr/>
                </a:tc>
                <a:tc>
                  <a:txBody>
                    <a:bodyPr/>
                    <a:lstStyle/>
                    <a:p>
                      <a:r>
                        <a:rPr lang="en-US" sz="2400" dirty="0"/>
                        <a:t>O(log n)</a:t>
                      </a:r>
                      <a:endParaRPr lang="en-US" sz="2400" b="0" dirty="0"/>
                    </a:p>
                  </a:txBody>
                  <a:tcPr/>
                </a:tc>
                <a:extLst>
                  <a:ext uri="{0D108BD9-81ED-4DB2-BD59-A6C34878D82A}">
                    <a16:rowId xmlns:a16="http://schemas.microsoft.com/office/drawing/2014/main" val="10003"/>
                  </a:ext>
                </a:extLst>
              </a:tr>
              <a:tr h="370840">
                <a:tc>
                  <a:txBody>
                    <a:bodyPr/>
                    <a:lstStyle/>
                    <a:p>
                      <a:r>
                        <a:rPr lang="en-US" sz="2400" dirty="0"/>
                        <a:t>Delete</a:t>
                      </a:r>
                      <a:endParaRPr lang="en-US" sz="2400" b="0" dirty="0"/>
                    </a:p>
                  </a:txBody>
                  <a:tcPr/>
                </a:tc>
                <a:tc>
                  <a:txBody>
                    <a:bodyPr/>
                    <a:lstStyle/>
                    <a:p>
                      <a:r>
                        <a:rPr lang="en-US" sz="2400" dirty="0"/>
                        <a:t>O(log n)</a:t>
                      </a:r>
                      <a:endParaRPr lang="en-US" sz="2400" b="0" dirty="0"/>
                    </a:p>
                  </a:txBody>
                  <a:tcPr/>
                </a:tc>
                <a:tc>
                  <a:txBody>
                    <a:bodyPr/>
                    <a:lstStyle/>
                    <a:p>
                      <a:r>
                        <a:rPr lang="en-US" sz="2400" dirty="0"/>
                        <a:t>O(log n)</a:t>
                      </a:r>
                      <a:endParaRPr lang="en-US" sz="2400" b="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7370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55F-A69D-401E-9A03-D25153E94FF7}"/>
              </a:ext>
            </a:extLst>
          </p:cNvPr>
          <p:cNvSpPr>
            <a:spLocks noGrp="1"/>
          </p:cNvSpPr>
          <p:nvPr>
            <p:ph type="title"/>
          </p:nvPr>
        </p:nvSpPr>
        <p:spPr/>
        <p:txBody>
          <a:bodyPr/>
          <a:lstStyle/>
          <a:p>
            <a:r>
              <a:rPr lang="en-US" dirty="0"/>
              <a:t>Variants</a:t>
            </a:r>
          </a:p>
        </p:txBody>
      </p:sp>
      <p:sp>
        <p:nvSpPr>
          <p:cNvPr id="3" name="Content Placeholder 2">
            <a:extLst>
              <a:ext uri="{FF2B5EF4-FFF2-40B4-BE49-F238E27FC236}">
                <a16:creationId xmlns:a16="http://schemas.microsoft.com/office/drawing/2014/main" id="{26FCF99B-075E-46A1-90F7-257876404B94}"/>
              </a:ext>
            </a:extLst>
          </p:cNvPr>
          <p:cNvSpPr>
            <a:spLocks noGrp="1"/>
          </p:cNvSpPr>
          <p:nvPr>
            <p:ph idx="1"/>
          </p:nvPr>
        </p:nvSpPr>
        <p:spPr/>
        <p:txBody>
          <a:bodyPr>
            <a:normAutofit fontScale="92500"/>
          </a:bodyPr>
          <a:lstStyle/>
          <a:p>
            <a:r>
              <a:rPr lang="en-US" b="1" dirty="0"/>
              <a:t>Segment tree</a:t>
            </a:r>
            <a:r>
              <a:rPr lang="en-US" dirty="0"/>
              <a:t> </a:t>
            </a:r>
          </a:p>
          <a:p>
            <a:pPr lvl="1"/>
            <a:r>
              <a:rPr lang="en-US" dirty="0"/>
              <a:t>"</a:t>
            </a:r>
            <a:r>
              <a:rPr lang="en-US" i="1" dirty="0"/>
              <a:t>which of these intervals contains a given point</a:t>
            </a:r>
            <a:r>
              <a:rPr lang="en-US" dirty="0"/>
              <a:t>"</a:t>
            </a:r>
          </a:p>
          <a:p>
            <a:r>
              <a:rPr lang="en-US" b="1" dirty="0"/>
              <a:t>Interval tree</a:t>
            </a:r>
            <a:r>
              <a:rPr lang="en-US" dirty="0"/>
              <a:t> </a:t>
            </a:r>
          </a:p>
          <a:p>
            <a:pPr lvl="1"/>
            <a:r>
              <a:rPr lang="en-US" dirty="0"/>
              <a:t>"</a:t>
            </a:r>
            <a:r>
              <a:rPr lang="en-US" i="1" dirty="0"/>
              <a:t>which of these intervals overlap with a given interval</a:t>
            </a:r>
            <a:r>
              <a:rPr lang="en-US" dirty="0"/>
              <a:t>"</a:t>
            </a:r>
          </a:p>
          <a:p>
            <a:r>
              <a:rPr lang="en-US" b="1" dirty="0"/>
              <a:t>Range tree</a:t>
            </a:r>
            <a:r>
              <a:rPr lang="en-US" dirty="0"/>
              <a:t> </a:t>
            </a:r>
          </a:p>
          <a:p>
            <a:pPr lvl="1"/>
            <a:r>
              <a:rPr lang="en-US" dirty="0"/>
              <a:t>"</a:t>
            </a:r>
            <a:r>
              <a:rPr lang="en-US" i="1" dirty="0"/>
              <a:t>which points fall within a given interval</a:t>
            </a:r>
            <a:r>
              <a:rPr lang="en-US" dirty="0"/>
              <a:t>“</a:t>
            </a:r>
          </a:p>
          <a:p>
            <a:r>
              <a:rPr lang="en-US" b="1" dirty="0"/>
              <a:t>Binary indexed tree</a:t>
            </a:r>
            <a:r>
              <a:rPr lang="en-US" dirty="0"/>
              <a:t> </a:t>
            </a:r>
          </a:p>
          <a:p>
            <a:pPr lvl="1"/>
            <a:r>
              <a:rPr lang="en-US" dirty="0"/>
              <a:t>"</a:t>
            </a:r>
            <a:r>
              <a:rPr lang="en-US" i="1" dirty="0"/>
              <a:t>how many items are there between index m and n</a:t>
            </a:r>
            <a:r>
              <a:rPr lang="en-US" dirty="0"/>
              <a:t>"</a:t>
            </a:r>
          </a:p>
        </p:txBody>
      </p:sp>
    </p:spTree>
    <p:extLst>
      <p:ext uri="{BB962C8B-B14F-4D97-AF65-F5344CB8AC3E}">
        <p14:creationId xmlns:p14="http://schemas.microsoft.com/office/powerpoint/2010/main" val="1955130280"/>
      </p:ext>
    </p:extLst>
  </p:cSld>
  <p:clrMapOvr>
    <a:masterClrMapping/>
  </p:clrMapOvr>
</p:sld>
</file>

<file path=ppt/theme/theme1.xml><?xml version="1.0" encoding="utf-8"?>
<a:theme xmlns:a="http://schemas.openxmlformats.org/drawingml/2006/main" name="SRIN Academy Algorith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SRIN Academy Algorithm</Template>
  <TotalTime>164</TotalTime>
  <Words>933</Words>
  <Application>Microsoft Office PowerPoint</Application>
  <PresentationFormat>On-screen Show (4:3)</PresentationFormat>
  <Paragraphs>111</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SRIN Academy Algorithm</vt:lpstr>
      <vt:lpstr>Interval Tree</vt:lpstr>
      <vt:lpstr>Definition</vt:lpstr>
      <vt:lpstr>Operations</vt:lpstr>
      <vt:lpstr>Construction</vt:lpstr>
      <vt:lpstr>Insertion</vt:lpstr>
      <vt:lpstr>Search for Interval</vt:lpstr>
      <vt:lpstr>Search Overlap</vt:lpstr>
      <vt:lpstr>Speed</vt:lpstr>
      <vt:lpstr>Variants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Leonardi -</dc:creator>
  <cp:lastModifiedBy>Leonardi -</cp:lastModifiedBy>
  <cp:revision>28</cp:revision>
  <dcterms:created xsi:type="dcterms:W3CDTF">2006-08-16T00:00:00Z</dcterms:created>
  <dcterms:modified xsi:type="dcterms:W3CDTF">2017-11-05T09:57:54Z</dcterms:modified>
</cp:coreProperties>
</file>