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9" r:id="rId4"/>
    <p:sldId id="270" r:id="rId5"/>
    <p:sldId id="272" r:id="rId6"/>
    <p:sldId id="273" r:id="rId7"/>
    <p:sldId id="271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3" autoAdjust="0"/>
  </p:normalViewPr>
  <p:slideViewPr>
    <p:cSldViewPr>
      <p:cViewPr varScale="1">
        <p:scale>
          <a:sx n="79" d="100"/>
          <a:sy n="79" d="100"/>
        </p:scale>
        <p:origin x="17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i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Trie</a:t>
            </a:r>
            <a:r>
              <a:rPr lang="en-US" dirty="0"/>
              <a:t> is an efficient information </a:t>
            </a:r>
            <a:r>
              <a:rPr lang="en-US" dirty="0" err="1"/>
              <a:t>re</a:t>
            </a:r>
            <a:r>
              <a:rPr lang="en-US" b="1" i="1" dirty="0" err="1"/>
              <a:t>Trie</a:t>
            </a:r>
            <a:r>
              <a:rPr lang="en-US" dirty="0" err="1"/>
              <a:t>val</a:t>
            </a:r>
            <a:r>
              <a:rPr lang="en-US" dirty="0"/>
              <a:t> data structure. Using </a:t>
            </a:r>
            <a:r>
              <a:rPr lang="en-US" dirty="0" err="1"/>
              <a:t>Trie</a:t>
            </a:r>
            <a:r>
              <a:rPr lang="en-US" dirty="0"/>
              <a:t>, search complexities can be brought to optimal limit (key length). If we store keys in binary search tree, a well balanced BST will need time proportional to </a:t>
            </a:r>
            <a:r>
              <a:rPr lang="en-US" b="1" dirty="0"/>
              <a:t>M * log N</a:t>
            </a:r>
            <a:r>
              <a:rPr lang="en-US" dirty="0"/>
              <a:t>, where M is maximum string length and N is number of keys in tree. Using </a:t>
            </a:r>
            <a:r>
              <a:rPr lang="en-US" dirty="0" err="1"/>
              <a:t>Trie</a:t>
            </a:r>
            <a:r>
              <a:rPr lang="en-US" dirty="0"/>
              <a:t>, we can search the key in O(M) time. However the penalty is on </a:t>
            </a:r>
            <a:r>
              <a:rPr lang="en-US" dirty="0" err="1"/>
              <a:t>Trie</a:t>
            </a:r>
            <a:r>
              <a:rPr lang="en-US" dirty="0"/>
              <a:t> storage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9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/>
              <a:t>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33D-3ACC-4874-BB89-D40982A9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C5AB-6D8E-4E08-8838-F4D84F79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372475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Efficient information </a:t>
            </a:r>
            <a:r>
              <a:rPr lang="en-US" dirty="0" err="1"/>
              <a:t>re</a:t>
            </a:r>
            <a:r>
              <a:rPr lang="en-US" b="1" i="1" dirty="0" err="1"/>
              <a:t>Trie</a:t>
            </a:r>
            <a:r>
              <a:rPr lang="en-US" dirty="0" err="1"/>
              <a:t>val</a:t>
            </a:r>
            <a:r>
              <a:rPr lang="en-US" dirty="0"/>
              <a:t> data structure</a:t>
            </a:r>
          </a:p>
          <a:p>
            <a:r>
              <a:rPr lang="en-US" dirty="0"/>
              <a:t>Using </a:t>
            </a:r>
            <a:r>
              <a:rPr lang="en-US" dirty="0" err="1"/>
              <a:t>Trie</a:t>
            </a:r>
            <a:r>
              <a:rPr lang="en-US" dirty="0"/>
              <a:t>, search complexities can be brought to optimal limit (key length)</a:t>
            </a:r>
          </a:p>
          <a:p>
            <a:pPr lvl="1"/>
            <a:r>
              <a:rPr lang="en-US" dirty="0"/>
              <a:t>If we store keys in binary search tree, a well balanced BST will need time proportional to </a:t>
            </a:r>
            <a:r>
              <a:rPr lang="en-US" b="1" dirty="0"/>
              <a:t>M * log N</a:t>
            </a:r>
            <a:r>
              <a:rPr lang="en-US" dirty="0"/>
              <a:t>, where M is maximum string length and N is number of keys in tree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Trie</a:t>
            </a:r>
            <a:r>
              <a:rPr lang="en-US" dirty="0"/>
              <a:t>, we can search the key in O(M) time. However the penalty is on </a:t>
            </a:r>
            <a:r>
              <a:rPr lang="en-US" dirty="0" err="1"/>
              <a:t>Trie</a:t>
            </a:r>
            <a:r>
              <a:rPr lang="en-US" dirty="0"/>
              <a:t> is storage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560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1E1A-D1D0-45C4-AF40-54625874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9067-7E3C-42D3-94C1-AF71B85D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Every node of </a:t>
            </a:r>
            <a:r>
              <a:rPr lang="en-US" dirty="0" err="1"/>
              <a:t>Trie</a:t>
            </a:r>
            <a:r>
              <a:rPr lang="en-US" dirty="0"/>
              <a:t> consists of multiple branches. </a:t>
            </a:r>
          </a:p>
          <a:p>
            <a:r>
              <a:rPr lang="en-US" dirty="0"/>
              <a:t>Each branch represents a possible character of keys. </a:t>
            </a:r>
          </a:p>
          <a:p>
            <a:r>
              <a:rPr lang="en-US" dirty="0"/>
              <a:t>We need to mark the last node of every key as end of word node. (</a:t>
            </a:r>
            <a:r>
              <a:rPr lang="en-US" dirty="0" err="1"/>
              <a:t>isEndOfWord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5FF7C-D9C9-4D86-8D5D-AA7B8BC4E3E7}"/>
              </a:ext>
            </a:extLst>
          </p:cNvPr>
          <p:cNvSpPr txBox="1"/>
          <p:nvPr/>
        </p:nvSpPr>
        <p:spPr>
          <a:xfrm>
            <a:off x="990600" y="3505201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ALPHABET_SIZE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isEndOfWord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true if the node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represents end of a word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isEndOfWord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B355-F33B-48E8-9F36-035C7F1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2151-DDE5-47CB-94F6-8709E2EE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character of input key is inserted as an individual </a:t>
            </a:r>
            <a:r>
              <a:rPr lang="en-US" dirty="0" err="1"/>
              <a:t>Trie</a:t>
            </a:r>
            <a:r>
              <a:rPr lang="en-US" dirty="0"/>
              <a:t> node. </a:t>
            </a:r>
          </a:p>
          <a:p>
            <a:r>
              <a:rPr lang="en-US" dirty="0"/>
              <a:t>Note that the </a:t>
            </a:r>
            <a:r>
              <a:rPr lang="en-US" i="1" dirty="0"/>
              <a:t>children</a:t>
            </a:r>
            <a:r>
              <a:rPr lang="en-US" dirty="0"/>
              <a:t> is an array of pointers (or references) to next level </a:t>
            </a:r>
            <a:r>
              <a:rPr lang="en-US" dirty="0" err="1"/>
              <a:t>trie</a:t>
            </a:r>
            <a:r>
              <a:rPr lang="en-US" dirty="0"/>
              <a:t> nodes. </a:t>
            </a:r>
          </a:p>
          <a:p>
            <a:r>
              <a:rPr lang="en-US" dirty="0"/>
              <a:t>The key character acts as an index into the array </a:t>
            </a:r>
            <a:r>
              <a:rPr lang="en-US" i="1" dirty="0"/>
              <a:t>children</a:t>
            </a:r>
            <a:r>
              <a:rPr lang="en-US" dirty="0"/>
              <a:t>.</a:t>
            </a:r>
          </a:p>
          <a:p>
            <a:r>
              <a:rPr lang="en-US" dirty="0"/>
              <a:t> If the input key is new or an extension of existing key, we need to construct non-existing nodes of the key, and mark end of word for last node. </a:t>
            </a:r>
          </a:p>
          <a:p>
            <a:r>
              <a:rPr lang="en-US" dirty="0"/>
              <a:t>If the input key is prefix of existing key in </a:t>
            </a:r>
            <a:r>
              <a:rPr lang="en-US" dirty="0" err="1"/>
              <a:t>Trie</a:t>
            </a:r>
            <a:r>
              <a:rPr lang="en-US" dirty="0"/>
              <a:t>, we simply mark the last node of key as end of word. The key length determines </a:t>
            </a:r>
            <a:r>
              <a:rPr lang="en-US" dirty="0" err="1"/>
              <a:t>Trie</a:t>
            </a:r>
            <a:r>
              <a:rPr lang="en-US" dirty="0"/>
              <a:t> depth.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BF9C-45C2-4285-9DE3-C3F2D67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3474-523D-4D80-9209-4CDBE867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17638"/>
            <a:ext cx="8229600" cy="3285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If not present, inserts key into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If the key is prefix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node, just marks leaf node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mark last node as leaf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isEndOfWord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A5C44-F9A5-4BE1-8E22-99AC70E5889D}"/>
              </a:ext>
            </a:extLst>
          </p:cNvPr>
          <p:cNvSpPr txBox="1"/>
          <p:nvPr/>
        </p:nvSpPr>
        <p:spPr>
          <a:xfrm>
            <a:off x="426720" y="4702768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new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 (initialized to NULLs)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isEndOfWord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ALPHABET_SIZE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337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B955-FA9B-4D7F-980C-AA91D45C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626C-B1A9-43B8-B119-6B1CD550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keys[] = </a:t>
            </a:r>
          </a:p>
          <a:p>
            <a:pPr marL="0" indent="0">
              <a:buNone/>
            </a:pPr>
            <a:r>
              <a:rPr lang="en-US" dirty="0"/>
              <a:t>{"the", "a", "there",</a:t>
            </a:r>
          </a:p>
          <a:p>
            <a:pPr marL="0" indent="0">
              <a:buNone/>
            </a:pPr>
            <a:r>
              <a:rPr lang="en-US" dirty="0"/>
              <a:t>"answer", "any", "by",</a:t>
            </a:r>
          </a:p>
          <a:p>
            <a:pPr marL="0" indent="0">
              <a:buNone/>
            </a:pPr>
            <a:r>
              <a:rPr lang="en-US" dirty="0"/>
              <a:t> "bye", "their" 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AE163-AEF2-4283-98B4-E07CD81A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00200"/>
            <a:ext cx="2709672" cy="42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286A-8783-4F57-AD6C-21A8FE1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75D0-3B5E-4DE8-81F5-AE7655C1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compare the characters and move down</a:t>
            </a:r>
          </a:p>
          <a:p>
            <a:r>
              <a:rPr lang="en-US" dirty="0"/>
              <a:t>The search can terminate due to end of string or lack of key in </a:t>
            </a:r>
            <a:r>
              <a:rPr lang="en-US" dirty="0" err="1"/>
              <a:t>trie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the </a:t>
            </a:r>
            <a:r>
              <a:rPr lang="en-US" i="1" dirty="0" err="1"/>
              <a:t>isEndofWord</a:t>
            </a:r>
            <a:r>
              <a:rPr lang="en-US" dirty="0"/>
              <a:t> field of last node is true, then the key exists in </a:t>
            </a:r>
            <a:r>
              <a:rPr lang="en-US" dirty="0" err="1"/>
              <a:t>trie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search terminates without examining all the characters of key, since the key is not present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42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0D9E-1720-4A7D-91B2-030C0200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C1F2-4CF3-47C7-9CD4-CE9D9B9E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true if key presents in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else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false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root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children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pCrawl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isEndOfWord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7F4C-3BCE-4E1B-B0FA-4F0628E0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3C2F-5197-4683-BC04-E421CB6A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 deletion in bottom up manner (recursion)</a:t>
            </a:r>
          </a:p>
          <a:p>
            <a:r>
              <a:rPr lang="en-US" b="1" dirty="0"/>
              <a:t>Key not in </a:t>
            </a:r>
            <a:r>
              <a:rPr lang="en-US" b="1" dirty="0" err="1"/>
              <a:t>trie</a:t>
            </a:r>
            <a:r>
              <a:rPr lang="en-US" dirty="0"/>
              <a:t>? Delete operation should not modify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r>
              <a:rPr lang="en-US" b="1" dirty="0"/>
              <a:t>Key is a unique key</a:t>
            </a:r>
            <a:r>
              <a:rPr lang="en-US" dirty="0"/>
              <a:t>? Delete all the nodes.</a:t>
            </a:r>
          </a:p>
          <a:p>
            <a:r>
              <a:rPr lang="en-US" b="1" dirty="0"/>
              <a:t>Key is prefix key </a:t>
            </a:r>
            <a:r>
              <a:rPr lang="en-US" dirty="0"/>
              <a:t>of another long key in </a:t>
            </a:r>
            <a:r>
              <a:rPr lang="en-US" dirty="0" err="1"/>
              <a:t>trie</a:t>
            </a:r>
            <a:r>
              <a:rPr lang="en-US" dirty="0"/>
              <a:t>? Unmark the leaf node</a:t>
            </a:r>
          </a:p>
          <a:p>
            <a:r>
              <a:rPr lang="en-US" b="1" dirty="0"/>
              <a:t>Key have </a:t>
            </a:r>
            <a:r>
              <a:rPr lang="en-US" b="1" dirty="0" err="1"/>
              <a:t>atleast</a:t>
            </a:r>
            <a:r>
              <a:rPr lang="en-US" b="1" dirty="0"/>
              <a:t> one other key </a:t>
            </a:r>
            <a:r>
              <a:rPr lang="en-US" dirty="0"/>
              <a:t>as prefix key? Delete nodes from end of key until first leaf node of longest prefix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98850"/>
      </p:ext>
    </p:extLst>
  </p:cSld>
  <p:clrMapOvr>
    <a:masterClrMapping/>
  </p:clrMapOvr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SRIN Academy Algorithm</Template>
  <TotalTime>203</TotalTime>
  <Words>808</Words>
  <Application>Microsoft Office PowerPoint</Application>
  <PresentationFormat>On-screen Show (4:3)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SRIN Academy Algorithm</vt:lpstr>
      <vt:lpstr>Trie</vt:lpstr>
      <vt:lpstr>Trie?</vt:lpstr>
      <vt:lpstr>Structure</vt:lpstr>
      <vt:lpstr>Trie : Insert</vt:lpstr>
      <vt:lpstr>Trie : Insert</vt:lpstr>
      <vt:lpstr>Trie : Insert</vt:lpstr>
      <vt:lpstr>Trie : Search</vt:lpstr>
      <vt:lpstr>Trie : Search</vt:lpstr>
      <vt:lpstr>Trie :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Leonardi -</cp:lastModifiedBy>
  <cp:revision>31</cp:revision>
  <dcterms:created xsi:type="dcterms:W3CDTF">2006-08-16T00:00:00Z</dcterms:created>
  <dcterms:modified xsi:type="dcterms:W3CDTF">2017-11-07T14:28:21Z</dcterms:modified>
</cp:coreProperties>
</file>