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7" r:id="rId4"/>
    <p:sldId id="268" r:id="rId5"/>
    <p:sldId id="270" r:id="rId6"/>
    <p:sldId id="269" r:id="rId7"/>
    <p:sldId id="271" r:id="rId8"/>
    <p:sldId id="273" r:id="rId9"/>
    <p:sldId id="272" r:id="rId10"/>
    <p:sldId id="274" r:id="rId11"/>
    <p:sldId id="275" r:id="rId12"/>
    <p:sldId id="276" r:id="rId13"/>
    <p:sldId id="277" r:id="rId14"/>
    <p:sldId id="278" r:id="rId15"/>
    <p:sldId id="279" r:id="rId16"/>
    <p:sldId id="280" r:id="rId17"/>
    <p:sldId id="281" r:id="rId18"/>
    <p:sldId id="258"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63" autoAdjust="0"/>
  </p:normalViewPr>
  <p:slideViewPr>
    <p:cSldViewPr>
      <p:cViewPr varScale="1">
        <p:scale>
          <a:sx n="79" d="100"/>
          <a:sy n="79" d="100"/>
        </p:scale>
        <p:origin x="108" y="8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D9BA4-F376-4C41-BB25-9415B1750BF1}" type="datetimeFigureOut">
              <a:rPr lang="en-US" smtClean="0"/>
              <a:t>05-Nov-17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04E158-9074-413E-A57C-BDBED29E8474}" type="slidenum">
              <a:rPr lang="en-US" smtClean="0"/>
              <a:t>‹#›</a:t>
            </a:fld>
            <a:endParaRPr lang="en-US"/>
          </a:p>
        </p:txBody>
      </p:sp>
    </p:spTree>
    <p:extLst>
      <p:ext uri="{BB962C8B-B14F-4D97-AF65-F5344CB8AC3E}">
        <p14:creationId xmlns:p14="http://schemas.microsoft.com/office/powerpoint/2010/main" val="221780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
            </a:r>
            <a:r>
              <a:rPr lang="en-US" dirty="0" err="1"/>
              <a:t>leonardi.l</a:t>
            </a:r>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a:t>
            </a:fld>
            <a:endParaRPr lang="en-US"/>
          </a:p>
        </p:txBody>
      </p:sp>
    </p:spTree>
    <p:extLst>
      <p:ext uri="{BB962C8B-B14F-4D97-AF65-F5344CB8AC3E}">
        <p14:creationId xmlns:p14="http://schemas.microsoft.com/office/powerpoint/2010/main" val="346992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8</a:t>
            </a:fld>
            <a:endParaRPr lang="en-US"/>
          </a:p>
        </p:txBody>
      </p:sp>
    </p:spTree>
    <p:extLst>
      <p:ext uri="{BB962C8B-B14F-4D97-AF65-F5344CB8AC3E}">
        <p14:creationId xmlns:p14="http://schemas.microsoft.com/office/powerpoint/2010/main" val="2746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most of the keys in a B-tree are in the leaves, deletion operations are most often used to delete keys from leaves. The recursive delete procedure then acts in one downward pass through the tree, without having to back up. When deleting a key in an internal node, however, the procedure makes a downward pass through the tree but may have to return to the node from which the key was deleted to replace the key with its predecessor or successor (cases 2a and 2b).</a:t>
            </a:r>
          </a:p>
        </p:txBody>
      </p:sp>
      <p:sp>
        <p:nvSpPr>
          <p:cNvPr id="4" name="Slide Number Placeholder 3"/>
          <p:cNvSpPr>
            <a:spLocks noGrp="1"/>
          </p:cNvSpPr>
          <p:nvPr>
            <p:ph type="sldNum" sz="quarter" idx="10"/>
          </p:nvPr>
        </p:nvSpPr>
        <p:spPr/>
        <p:txBody>
          <a:bodyPr/>
          <a:lstStyle/>
          <a:p>
            <a:fld id="{8204E158-9074-413E-A57C-BDBED29E8474}" type="slidenum">
              <a:rPr lang="en-US" smtClean="0"/>
              <a:t>14</a:t>
            </a:fld>
            <a:endParaRPr lang="en-US"/>
          </a:p>
        </p:txBody>
      </p:sp>
    </p:spTree>
    <p:extLst>
      <p:ext uri="{BB962C8B-B14F-4D97-AF65-F5344CB8AC3E}">
        <p14:creationId xmlns:p14="http://schemas.microsoft.com/office/powerpoint/2010/main" val="208533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19</a:t>
            </a:fld>
            <a:endParaRPr lang="en-US"/>
          </a:p>
        </p:txBody>
      </p:sp>
    </p:spTree>
    <p:extLst>
      <p:ext uri="{BB962C8B-B14F-4D97-AF65-F5344CB8AC3E}">
        <p14:creationId xmlns:p14="http://schemas.microsoft.com/office/powerpoint/2010/main" val="61912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500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721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158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558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757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239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369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166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33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12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82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1998" y="6267391"/>
            <a:ext cx="2438400" cy="59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81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B-Tree</a:t>
            </a:r>
          </a:p>
        </p:txBody>
      </p:sp>
      <p:sp>
        <p:nvSpPr>
          <p:cNvPr id="3" name="Subtitle 2"/>
          <p:cNvSpPr>
            <a:spLocks noGrp="1"/>
          </p:cNvSpPr>
          <p:nvPr>
            <p:ph type="subTitle" idx="1"/>
          </p:nvPr>
        </p:nvSpPr>
        <p:spPr/>
        <p:txBody>
          <a:bodyPr/>
          <a:lstStyle/>
          <a:p>
            <a:r>
              <a:rPr lang="en-US" dirty="0"/>
              <a:t>Pro Academy I</a:t>
            </a:r>
          </a:p>
          <a:p>
            <a:r>
              <a:rPr lang="en-US" dirty="0"/>
              <a:t>Data Structure</a:t>
            </a:r>
          </a:p>
        </p:txBody>
      </p:sp>
    </p:spTree>
    <p:extLst>
      <p:ext uri="{BB962C8B-B14F-4D97-AF65-F5344CB8AC3E}">
        <p14:creationId xmlns:p14="http://schemas.microsoft.com/office/powerpoint/2010/main" val="147231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003E-DD7C-433F-9EAD-877430AAE061}"/>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078D099-792F-4489-92A7-A207EEC1D724}"/>
              </a:ext>
            </a:extLst>
          </p:cNvPr>
          <p:cNvSpPr>
            <a:spLocks noGrp="1"/>
          </p:cNvSpPr>
          <p:nvPr>
            <p:ph idx="1"/>
          </p:nvPr>
        </p:nvSpPr>
        <p:spPr>
          <a:xfrm>
            <a:off x="457200" y="1600200"/>
            <a:ext cx="8229600" cy="5105400"/>
          </a:xfrm>
        </p:spPr>
        <p:txBody>
          <a:bodyPr>
            <a:normAutofit/>
          </a:bodyPr>
          <a:lstStyle/>
          <a:p>
            <a:r>
              <a:rPr lang="en-US" dirty="0"/>
              <a:t>Now, insert 20, 30, 40 and 50.</a:t>
            </a:r>
          </a:p>
          <a:p>
            <a:endParaRPr lang="en-US" dirty="0"/>
          </a:p>
          <a:p>
            <a:endParaRPr lang="en-US" dirty="0"/>
          </a:p>
          <a:p>
            <a:endParaRPr lang="en-US" dirty="0"/>
          </a:p>
          <a:p>
            <a:endParaRPr lang="en-US" dirty="0"/>
          </a:p>
          <a:p>
            <a:r>
              <a:rPr lang="en-US" dirty="0"/>
              <a:t>all will be inserted in root because maximum number of keys a node can accommodate is 2*t – 1 which is 5.</a:t>
            </a:r>
          </a:p>
        </p:txBody>
      </p:sp>
      <p:pic>
        <p:nvPicPr>
          <p:cNvPr id="6" name="Picture 5">
            <a:extLst>
              <a:ext uri="{FF2B5EF4-FFF2-40B4-BE49-F238E27FC236}">
                <a16:creationId xmlns:a16="http://schemas.microsoft.com/office/drawing/2014/main" id="{504159CC-5292-4C99-A02E-7CB4C1179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9400"/>
            <a:ext cx="4835800" cy="1112234"/>
          </a:xfrm>
          <a:prstGeom prst="rect">
            <a:avLst/>
          </a:prstGeom>
        </p:spPr>
      </p:pic>
    </p:spTree>
    <p:extLst>
      <p:ext uri="{BB962C8B-B14F-4D97-AF65-F5344CB8AC3E}">
        <p14:creationId xmlns:p14="http://schemas.microsoft.com/office/powerpoint/2010/main" val="403153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003E-DD7C-433F-9EAD-877430AAE061}"/>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078D099-792F-4489-92A7-A207EEC1D724}"/>
              </a:ext>
            </a:extLst>
          </p:cNvPr>
          <p:cNvSpPr>
            <a:spLocks noGrp="1"/>
          </p:cNvSpPr>
          <p:nvPr>
            <p:ph idx="1"/>
          </p:nvPr>
        </p:nvSpPr>
        <p:spPr>
          <a:xfrm>
            <a:off x="457200" y="1600200"/>
            <a:ext cx="8229600" cy="5105400"/>
          </a:xfrm>
        </p:spPr>
        <p:txBody>
          <a:bodyPr>
            <a:normAutofit/>
          </a:bodyPr>
          <a:lstStyle/>
          <a:p>
            <a:r>
              <a:rPr lang="en-US" dirty="0"/>
              <a:t>Next, insert 60</a:t>
            </a:r>
          </a:p>
          <a:p>
            <a:r>
              <a:rPr lang="en-US" dirty="0"/>
              <a:t>Since root is full, it will split into two then 60 will be inserted into the appropriate child</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F2B24BC1-A6E7-40E6-812B-400E186DD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429000"/>
            <a:ext cx="4713402" cy="3048000"/>
          </a:xfrm>
          <a:prstGeom prst="rect">
            <a:avLst/>
          </a:prstGeom>
        </p:spPr>
      </p:pic>
    </p:spTree>
    <p:extLst>
      <p:ext uri="{BB962C8B-B14F-4D97-AF65-F5344CB8AC3E}">
        <p14:creationId xmlns:p14="http://schemas.microsoft.com/office/powerpoint/2010/main" val="196556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003E-DD7C-433F-9EAD-877430AAE061}"/>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078D099-792F-4489-92A7-A207EEC1D724}"/>
              </a:ext>
            </a:extLst>
          </p:cNvPr>
          <p:cNvSpPr>
            <a:spLocks noGrp="1"/>
          </p:cNvSpPr>
          <p:nvPr>
            <p:ph idx="1"/>
          </p:nvPr>
        </p:nvSpPr>
        <p:spPr>
          <a:xfrm>
            <a:off x="457200" y="1600200"/>
            <a:ext cx="8229600" cy="5105400"/>
          </a:xfrm>
        </p:spPr>
        <p:txBody>
          <a:bodyPr>
            <a:normAutofit/>
          </a:bodyPr>
          <a:lstStyle/>
          <a:p>
            <a:r>
              <a:rPr lang="en-US" dirty="0"/>
              <a:t>Next, insert 70 and 80</a:t>
            </a:r>
          </a:p>
          <a:p>
            <a:r>
              <a:rPr lang="en-US" dirty="0"/>
              <a:t>Both goes to appropriate leaf without split</a:t>
            </a:r>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33588ED2-2C25-4206-AC3A-3EF19625D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352800"/>
            <a:ext cx="6248401" cy="1905000"/>
          </a:xfrm>
          <a:prstGeom prst="rect">
            <a:avLst/>
          </a:prstGeom>
        </p:spPr>
      </p:pic>
    </p:spTree>
    <p:extLst>
      <p:ext uri="{BB962C8B-B14F-4D97-AF65-F5344CB8AC3E}">
        <p14:creationId xmlns:p14="http://schemas.microsoft.com/office/powerpoint/2010/main" val="8079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003E-DD7C-433F-9EAD-877430AAE061}"/>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078D099-792F-4489-92A7-A207EEC1D724}"/>
              </a:ext>
            </a:extLst>
          </p:cNvPr>
          <p:cNvSpPr>
            <a:spLocks noGrp="1"/>
          </p:cNvSpPr>
          <p:nvPr>
            <p:ph idx="1"/>
          </p:nvPr>
        </p:nvSpPr>
        <p:spPr>
          <a:xfrm>
            <a:off x="457200" y="1600200"/>
            <a:ext cx="8229600" cy="5105400"/>
          </a:xfrm>
        </p:spPr>
        <p:txBody>
          <a:bodyPr>
            <a:normAutofit/>
          </a:bodyPr>
          <a:lstStyle/>
          <a:p>
            <a:r>
              <a:rPr lang="en-US" dirty="0"/>
              <a:t>Last, insert 90</a:t>
            </a:r>
          </a:p>
          <a:p>
            <a:r>
              <a:rPr lang="en-US" dirty="0"/>
              <a:t>It goes to the right leaf, which is full</a:t>
            </a:r>
          </a:p>
          <a:p>
            <a:r>
              <a:rPr lang="en-US" dirty="0"/>
              <a:t>Causing another split to happens</a:t>
            </a:r>
          </a:p>
          <a:p>
            <a:r>
              <a:rPr lang="en-US" dirty="0"/>
              <a:t>The middle key (60) will go up to the parent</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5ED5FA12-6CFD-4324-8742-4630FD6F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267200"/>
            <a:ext cx="5425154" cy="1981200"/>
          </a:xfrm>
          <a:prstGeom prst="rect">
            <a:avLst/>
          </a:prstGeom>
        </p:spPr>
      </p:pic>
    </p:spTree>
    <p:extLst>
      <p:ext uri="{BB962C8B-B14F-4D97-AF65-F5344CB8AC3E}">
        <p14:creationId xmlns:p14="http://schemas.microsoft.com/office/powerpoint/2010/main" val="380856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2F3D-56EB-486F-BF13-6ED6707A2A2C}"/>
              </a:ext>
            </a:extLst>
          </p:cNvPr>
          <p:cNvSpPr>
            <a:spLocks noGrp="1"/>
          </p:cNvSpPr>
          <p:nvPr>
            <p:ph type="title"/>
          </p:nvPr>
        </p:nvSpPr>
        <p:spPr/>
        <p:txBody>
          <a:bodyPr/>
          <a:lstStyle/>
          <a:p>
            <a:r>
              <a:rPr lang="en-US" dirty="0"/>
              <a:t>B-Tree : Delete</a:t>
            </a:r>
          </a:p>
        </p:txBody>
      </p:sp>
      <p:sp>
        <p:nvSpPr>
          <p:cNvPr id="3" name="Content Placeholder 2">
            <a:extLst>
              <a:ext uri="{FF2B5EF4-FFF2-40B4-BE49-F238E27FC236}">
                <a16:creationId xmlns:a16="http://schemas.microsoft.com/office/drawing/2014/main" id="{B9A9513D-7F68-4230-9393-2EE0B022191E}"/>
              </a:ext>
            </a:extLst>
          </p:cNvPr>
          <p:cNvSpPr>
            <a:spLocks noGrp="1"/>
          </p:cNvSpPr>
          <p:nvPr>
            <p:ph idx="1"/>
          </p:nvPr>
        </p:nvSpPr>
        <p:spPr/>
        <p:txBody>
          <a:bodyPr>
            <a:normAutofit lnSpcReduction="10000"/>
          </a:bodyPr>
          <a:lstStyle/>
          <a:p>
            <a:pPr marL="514350" indent="-514350">
              <a:buFont typeface="+mj-lt"/>
              <a:buAutoNum type="arabicPeriod"/>
            </a:pPr>
            <a:r>
              <a:rPr lang="en-US" sz="1600" dirty="0"/>
              <a:t>If the key k is in node x and x is a leaf, delete the key k from x.</a:t>
            </a:r>
          </a:p>
          <a:p>
            <a:pPr marL="514350" indent="-514350">
              <a:buFont typeface="+mj-lt"/>
              <a:buAutoNum type="arabicPeriod"/>
            </a:pPr>
            <a:r>
              <a:rPr lang="en-US" sz="1600" dirty="0"/>
              <a:t>If the key k is in node x and x is an internal node, do the following.</a:t>
            </a:r>
          </a:p>
          <a:p>
            <a:pPr marL="914400" lvl="1" indent="-514350">
              <a:buFont typeface="+mj-lt"/>
              <a:buAutoNum type="alphaLcParenR"/>
            </a:pPr>
            <a:r>
              <a:rPr lang="en-US" sz="1400" dirty="0"/>
              <a:t>If the child y that precedes k in node x has at least t keys, then find the predecessor k0 of k in the sub-tree rooted at y. Recursively delete k0, and replace k by k0 in x. (We can find k0 and delete it in a single downward pass.)</a:t>
            </a:r>
          </a:p>
          <a:p>
            <a:pPr marL="914400" lvl="1" indent="-514350">
              <a:buFont typeface="+mj-lt"/>
              <a:buAutoNum type="alphaLcParenR"/>
            </a:pPr>
            <a:r>
              <a:rPr lang="en-US" sz="1400" dirty="0"/>
              <a:t>If y has fewer than t keys, then, symmetrically, examine the child z that follows k in node x. If z has at least t keys, then find the successor k0 of k in the subtree rooted at z. Recursively delete k0, and replace k by k0 in x. (We can find k0 and delete it in a single downward pass.)</a:t>
            </a:r>
          </a:p>
          <a:p>
            <a:pPr marL="914400" lvl="1" indent="-514350">
              <a:buFont typeface="+mj-lt"/>
              <a:buAutoNum type="alphaLcParenR"/>
            </a:pPr>
            <a:r>
              <a:rPr lang="en-US" sz="1400" dirty="0"/>
              <a:t>Otherwise, if both y and z have only t-1 keys, merge k and all of z into y, so that x loses both k and the pointer to z, and y now contains 2t-1 keys. Then free z and recursively delete k from y.</a:t>
            </a:r>
          </a:p>
          <a:p>
            <a:pPr marL="514350" indent="-514350">
              <a:buFont typeface="+mj-lt"/>
              <a:buAutoNum type="arabicPeriod"/>
            </a:pPr>
            <a:r>
              <a:rPr lang="en-US" sz="1600" dirty="0"/>
              <a:t>If the key k is not present in internal node x, determine the root </a:t>
            </a:r>
            <a:r>
              <a:rPr lang="en-US" sz="1600" dirty="0" err="1"/>
              <a:t>x.c</a:t>
            </a:r>
            <a:r>
              <a:rPr lang="en-US" sz="1600" dirty="0"/>
              <a:t>(</a:t>
            </a:r>
            <a:r>
              <a:rPr lang="en-US" sz="1600" dirty="0" err="1"/>
              <a:t>i</a:t>
            </a:r>
            <a:r>
              <a:rPr lang="en-US" sz="1600" dirty="0"/>
              <a:t>) of the appropriate subtree that must contain k, if k is in the tree at all. If </a:t>
            </a:r>
            <a:r>
              <a:rPr lang="en-US" sz="1600" dirty="0" err="1"/>
              <a:t>x.c</a:t>
            </a:r>
            <a:r>
              <a:rPr lang="en-US" sz="1600" dirty="0"/>
              <a:t>(</a:t>
            </a:r>
            <a:r>
              <a:rPr lang="en-US" sz="1600" dirty="0" err="1"/>
              <a:t>i</a:t>
            </a:r>
            <a:r>
              <a:rPr lang="en-US" sz="1600" dirty="0"/>
              <a:t>) has only t-1 keys, execute step 3a or 3b as necessary to guarantee that we descend to a node containing at least t keys. Then finish by </a:t>
            </a:r>
            <a:r>
              <a:rPr lang="en-US" sz="1600" dirty="0" err="1"/>
              <a:t>recursing</a:t>
            </a:r>
            <a:r>
              <a:rPr lang="en-US" sz="1600" dirty="0"/>
              <a:t> on the appropriate child of x.</a:t>
            </a:r>
          </a:p>
          <a:p>
            <a:pPr marL="914400" lvl="1" indent="-514350">
              <a:buFont typeface="+mj-lt"/>
              <a:buAutoNum type="alphaLcParenR"/>
            </a:pPr>
            <a:r>
              <a:rPr lang="en-US" sz="1400" dirty="0"/>
              <a:t>If </a:t>
            </a:r>
            <a:r>
              <a:rPr lang="en-US" sz="1400" dirty="0" err="1"/>
              <a:t>x.c</a:t>
            </a:r>
            <a:r>
              <a:rPr lang="en-US" sz="1400" dirty="0"/>
              <a:t>(</a:t>
            </a:r>
            <a:r>
              <a:rPr lang="en-US" sz="1400" dirty="0" err="1"/>
              <a:t>i</a:t>
            </a:r>
            <a:r>
              <a:rPr lang="en-US" sz="1400" dirty="0"/>
              <a:t>) has only t-1 keys but has an immediate sibling with at least t keys, give </a:t>
            </a:r>
            <a:r>
              <a:rPr lang="en-US" sz="1400" dirty="0" err="1"/>
              <a:t>x.c</a:t>
            </a:r>
            <a:r>
              <a:rPr lang="en-US" sz="1400" dirty="0"/>
              <a:t>(</a:t>
            </a:r>
            <a:r>
              <a:rPr lang="en-US" sz="1400" dirty="0" err="1"/>
              <a:t>i</a:t>
            </a:r>
            <a:r>
              <a:rPr lang="en-US" sz="1400" dirty="0"/>
              <a:t>) an extra key by moving a key from x down into </a:t>
            </a:r>
            <a:r>
              <a:rPr lang="en-US" sz="1400" dirty="0" err="1"/>
              <a:t>x.c</a:t>
            </a:r>
            <a:r>
              <a:rPr lang="en-US" sz="1400" dirty="0"/>
              <a:t>(</a:t>
            </a:r>
            <a:r>
              <a:rPr lang="en-US" sz="1400" dirty="0" err="1"/>
              <a:t>i</a:t>
            </a:r>
            <a:r>
              <a:rPr lang="en-US" sz="1400" dirty="0"/>
              <a:t>), moving a key from </a:t>
            </a:r>
            <a:r>
              <a:rPr lang="en-US" sz="1400" dirty="0" err="1"/>
              <a:t>x.c</a:t>
            </a:r>
            <a:r>
              <a:rPr lang="en-US" sz="1400" dirty="0"/>
              <a:t>(</a:t>
            </a:r>
            <a:r>
              <a:rPr lang="en-US" sz="1400" dirty="0" err="1"/>
              <a:t>i</a:t>
            </a:r>
            <a:r>
              <a:rPr lang="en-US" sz="1400" dirty="0"/>
              <a:t>) ’s immediate left or right sibling up into x, and moving the appropriate child pointer from the sibling into </a:t>
            </a:r>
            <a:r>
              <a:rPr lang="en-US" sz="1400" dirty="0" err="1"/>
              <a:t>x.c</a:t>
            </a:r>
            <a:r>
              <a:rPr lang="en-US" sz="1400" dirty="0"/>
              <a:t>(</a:t>
            </a:r>
            <a:r>
              <a:rPr lang="en-US" sz="1400" dirty="0" err="1"/>
              <a:t>i</a:t>
            </a:r>
            <a:r>
              <a:rPr lang="en-US" sz="1400" dirty="0"/>
              <a:t>).</a:t>
            </a:r>
          </a:p>
          <a:p>
            <a:pPr marL="914400" lvl="1" indent="-514350">
              <a:buFont typeface="+mj-lt"/>
              <a:buAutoNum type="alphaLcParenR"/>
            </a:pPr>
            <a:r>
              <a:rPr lang="en-US" sz="1400" dirty="0"/>
              <a:t>If </a:t>
            </a:r>
            <a:r>
              <a:rPr lang="en-US" sz="1400" dirty="0" err="1"/>
              <a:t>x.c</a:t>
            </a:r>
            <a:r>
              <a:rPr lang="en-US" sz="1400" dirty="0"/>
              <a:t>(</a:t>
            </a:r>
            <a:r>
              <a:rPr lang="en-US" sz="1400" dirty="0" err="1"/>
              <a:t>i</a:t>
            </a:r>
            <a:r>
              <a:rPr lang="en-US" sz="1400" dirty="0"/>
              <a:t>) and both of </a:t>
            </a:r>
            <a:r>
              <a:rPr lang="en-US" sz="1400" dirty="0" err="1"/>
              <a:t>x.c</a:t>
            </a:r>
            <a:r>
              <a:rPr lang="en-US" sz="1400" dirty="0"/>
              <a:t>(</a:t>
            </a:r>
            <a:r>
              <a:rPr lang="en-US" sz="1400" dirty="0" err="1"/>
              <a:t>i</a:t>
            </a:r>
            <a:r>
              <a:rPr lang="en-US" sz="1400" dirty="0"/>
              <a:t>)’s immediate siblings have t-1 keys, merge </a:t>
            </a:r>
            <a:r>
              <a:rPr lang="en-US" sz="1400" dirty="0" err="1"/>
              <a:t>x.c</a:t>
            </a:r>
            <a:r>
              <a:rPr lang="en-US" sz="1400" dirty="0"/>
              <a:t>(</a:t>
            </a:r>
            <a:r>
              <a:rPr lang="en-US" sz="1400" dirty="0" err="1"/>
              <a:t>i</a:t>
            </a:r>
            <a:r>
              <a:rPr lang="en-US" sz="1400" dirty="0"/>
              <a:t>) with one sibling, which involves moving a key from x down into the new merged node to become the median key for that node.</a:t>
            </a:r>
          </a:p>
        </p:txBody>
      </p:sp>
    </p:spTree>
    <p:extLst>
      <p:ext uri="{BB962C8B-B14F-4D97-AF65-F5344CB8AC3E}">
        <p14:creationId xmlns:p14="http://schemas.microsoft.com/office/powerpoint/2010/main" val="243714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1C3B-AF79-4BF9-A5F7-7D9A4501017F}"/>
              </a:ext>
            </a:extLst>
          </p:cNvPr>
          <p:cNvSpPr>
            <a:spLocks noGrp="1"/>
          </p:cNvSpPr>
          <p:nvPr>
            <p:ph type="title"/>
          </p:nvPr>
        </p:nvSpPr>
        <p:spPr/>
        <p:txBody>
          <a:bodyPr/>
          <a:lstStyle/>
          <a:p>
            <a:r>
              <a:rPr lang="en-US" dirty="0"/>
              <a:t>B-Trees : Delete</a:t>
            </a:r>
          </a:p>
        </p:txBody>
      </p:sp>
      <p:sp>
        <p:nvSpPr>
          <p:cNvPr id="3" name="Content Placeholder 2">
            <a:extLst>
              <a:ext uri="{FF2B5EF4-FFF2-40B4-BE49-F238E27FC236}">
                <a16:creationId xmlns:a16="http://schemas.microsoft.com/office/drawing/2014/main" id="{14C21E58-2C79-4C93-904A-A09A81FF893C}"/>
              </a:ext>
            </a:extLst>
          </p:cNvPr>
          <p:cNvSpPr>
            <a:spLocks noGrp="1"/>
          </p:cNvSpPr>
          <p:nvPr>
            <p:ph idx="1"/>
          </p:nvPr>
        </p:nvSpPr>
        <p:spPr/>
        <p:txBody>
          <a:bodyPr/>
          <a:lstStyle/>
          <a:p>
            <a:pPr marL="514350" indent="-514350">
              <a:buFont typeface="+mj-lt"/>
              <a:buAutoNum type="arabicPeriod"/>
            </a:pPr>
            <a:r>
              <a:rPr lang="en-US" dirty="0"/>
              <a:t>If the key k is in node x and x is a leaf, delete the key k from x.</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FB761EB6-BAD4-4639-A33A-2BAE52811D0C}"/>
              </a:ext>
            </a:extLst>
          </p:cNvPr>
          <p:cNvPicPr>
            <a:picLocks noChangeAspect="1"/>
          </p:cNvPicPr>
          <p:nvPr/>
        </p:nvPicPr>
        <p:blipFill>
          <a:blip r:embed="rId2"/>
          <a:stretch>
            <a:fillRect/>
          </a:stretch>
        </p:blipFill>
        <p:spPr>
          <a:xfrm>
            <a:off x="1413071" y="2819400"/>
            <a:ext cx="6401693" cy="1381318"/>
          </a:xfrm>
          <a:prstGeom prst="rect">
            <a:avLst/>
          </a:prstGeom>
        </p:spPr>
      </p:pic>
      <p:pic>
        <p:nvPicPr>
          <p:cNvPr id="5" name="Picture 4">
            <a:extLst>
              <a:ext uri="{FF2B5EF4-FFF2-40B4-BE49-F238E27FC236}">
                <a16:creationId xmlns:a16="http://schemas.microsoft.com/office/drawing/2014/main" id="{805A3CEC-BC53-4937-A11C-F3F090F00D65}"/>
              </a:ext>
            </a:extLst>
          </p:cNvPr>
          <p:cNvPicPr>
            <a:picLocks noChangeAspect="1"/>
          </p:cNvPicPr>
          <p:nvPr/>
        </p:nvPicPr>
        <p:blipFill>
          <a:blip r:embed="rId3"/>
          <a:stretch>
            <a:fillRect/>
          </a:stretch>
        </p:blipFill>
        <p:spPr>
          <a:xfrm>
            <a:off x="1371153" y="4743359"/>
            <a:ext cx="6458851" cy="1562318"/>
          </a:xfrm>
          <a:prstGeom prst="rect">
            <a:avLst/>
          </a:prstGeom>
        </p:spPr>
      </p:pic>
    </p:spTree>
    <p:extLst>
      <p:ext uri="{BB962C8B-B14F-4D97-AF65-F5344CB8AC3E}">
        <p14:creationId xmlns:p14="http://schemas.microsoft.com/office/powerpoint/2010/main" val="58789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1C3B-AF79-4BF9-A5F7-7D9A4501017F}"/>
              </a:ext>
            </a:extLst>
          </p:cNvPr>
          <p:cNvSpPr>
            <a:spLocks noGrp="1"/>
          </p:cNvSpPr>
          <p:nvPr>
            <p:ph type="title"/>
          </p:nvPr>
        </p:nvSpPr>
        <p:spPr/>
        <p:txBody>
          <a:bodyPr/>
          <a:lstStyle/>
          <a:p>
            <a:r>
              <a:rPr lang="en-US" dirty="0"/>
              <a:t>B-Trees : Delete</a:t>
            </a:r>
          </a:p>
        </p:txBody>
      </p:sp>
      <p:sp>
        <p:nvSpPr>
          <p:cNvPr id="3" name="Content Placeholder 2">
            <a:extLst>
              <a:ext uri="{FF2B5EF4-FFF2-40B4-BE49-F238E27FC236}">
                <a16:creationId xmlns:a16="http://schemas.microsoft.com/office/drawing/2014/main" id="{14C21E58-2C79-4C93-904A-A09A81FF893C}"/>
              </a:ext>
            </a:extLst>
          </p:cNvPr>
          <p:cNvSpPr>
            <a:spLocks noGrp="1"/>
          </p:cNvSpPr>
          <p:nvPr>
            <p:ph idx="1"/>
          </p:nvPr>
        </p:nvSpPr>
        <p:spPr>
          <a:xfrm>
            <a:off x="457200" y="1600201"/>
            <a:ext cx="8229600" cy="1905000"/>
          </a:xfrm>
        </p:spPr>
        <p:txBody>
          <a:bodyPr>
            <a:normAutofit fontScale="47500" lnSpcReduction="20000"/>
          </a:bodyPr>
          <a:lstStyle/>
          <a:p>
            <a:pPr marL="0" indent="0">
              <a:buNone/>
            </a:pPr>
            <a:r>
              <a:rPr lang="en-US" b="1" dirty="0"/>
              <a:t>If the key k is in node x and x is an internal node, do the following.</a:t>
            </a:r>
          </a:p>
          <a:p>
            <a:pPr marL="0" indent="0">
              <a:buNone/>
            </a:pPr>
            <a:r>
              <a:rPr lang="en-US" b="1" dirty="0"/>
              <a:t>If the child y that precedes k in node x has at least t keys, then find the predecessor k0 of k in the sub-tree rooted at y. Recursively delete k0, and replace k by k0 in x. (We can find k0 and delete it in a single downward pass.)</a:t>
            </a:r>
          </a:p>
          <a:p>
            <a:pPr marL="0" indent="0">
              <a:buNone/>
            </a:pPr>
            <a:r>
              <a:rPr lang="en-US" b="1" dirty="0"/>
              <a:t>If y has fewer than t keys, then, symmetrically, examine the child z that follows k in node x. If z has at least t keys, then find the successor k0 of k in the subtree rooted at z. Recursively delete k0, and replace k by k0 in x. (We can find k0 and delete it in a single downward pass.)</a:t>
            </a:r>
          </a:p>
        </p:txBody>
      </p:sp>
      <p:pic>
        <p:nvPicPr>
          <p:cNvPr id="6" name="Picture 5">
            <a:extLst>
              <a:ext uri="{FF2B5EF4-FFF2-40B4-BE49-F238E27FC236}">
                <a16:creationId xmlns:a16="http://schemas.microsoft.com/office/drawing/2014/main" id="{462283CD-825F-4858-9F6A-0F6D227D7C50}"/>
              </a:ext>
            </a:extLst>
          </p:cNvPr>
          <p:cNvPicPr>
            <a:picLocks noChangeAspect="1"/>
          </p:cNvPicPr>
          <p:nvPr/>
        </p:nvPicPr>
        <p:blipFill>
          <a:blip r:embed="rId2"/>
          <a:stretch>
            <a:fillRect/>
          </a:stretch>
        </p:blipFill>
        <p:spPr>
          <a:xfrm>
            <a:off x="1599785" y="3754504"/>
            <a:ext cx="5944430" cy="1533739"/>
          </a:xfrm>
          <a:prstGeom prst="rect">
            <a:avLst/>
          </a:prstGeom>
        </p:spPr>
      </p:pic>
    </p:spTree>
    <p:extLst>
      <p:ext uri="{BB962C8B-B14F-4D97-AF65-F5344CB8AC3E}">
        <p14:creationId xmlns:p14="http://schemas.microsoft.com/office/powerpoint/2010/main" val="364839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1C3B-AF79-4BF9-A5F7-7D9A4501017F}"/>
              </a:ext>
            </a:extLst>
          </p:cNvPr>
          <p:cNvSpPr>
            <a:spLocks noGrp="1"/>
          </p:cNvSpPr>
          <p:nvPr>
            <p:ph type="title"/>
          </p:nvPr>
        </p:nvSpPr>
        <p:spPr/>
        <p:txBody>
          <a:bodyPr/>
          <a:lstStyle/>
          <a:p>
            <a:r>
              <a:rPr lang="en-US" dirty="0"/>
              <a:t>B-Trees : Delete</a:t>
            </a:r>
          </a:p>
        </p:txBody>
      </p:sp>
      <p:sp>
        <p:nvSpPr>
          <p:cNvPr id="3" name="Content Placeholder 2">
            <a:extLst>
              <a:ext uri="{FF2B5EF4-FFF2-40B4-BE49-F238E27FC236}">
                <a16:creationId xmlns:a16="http://schemas.microsoft.com/office/drawing/2014/main" id="{14C21E58-2C79-4C93-904A-A09A81FF893C}"/>
              </a:ext>
            </a:extLst>
          </p:cNvPr>
          <p:cNvSpPr>
            <a:spLocks noGrp="1"/>
          </p:cNvSpPr>
          <p:nvPr>
            <p:ph idx="1"/>
          </p:nvPr>
        </p:nvSpPr>
        <p:spPr>
          <a:xfrm>
            <a:off x="457200" y="1600201"/>
            <a:ext cx="8229600" cy="1905000"/>
          </a:xfrm>
        </p:spPr>
        <p:txBody>
          <a:bodyPr>
            <a:normAutofit/>
          </a:bodyPr>
          <a:lstStyle/>
          <a:p>
            <a:pPr marL="0" indent="0">
              <a:buNone/>
            </a:pPr>
            <a:r>
              <a:rPr lang="en-US" sz="2400" b="1" dirty="0"/>
              <a:t>2. </a:t>
            </a:r>
            <a:r>
              <a:rPr lang="en-US" sz="2400" dirty="0"/>
              <a:t>If the key k is in node x and x is an internal node, do the following.</a:t>
            </a:r>
          </a:p>
          <a:p>
            <a:pPr marL="400050" lvl="1" indent="0">
              <a:buNone/>
            </a:pPr>
            <a:r>
              <a:rPr lang="en-US" sz="2000" b="1" dirty="0"/>
              <a:t>c) </a:t>
            </a:r>
            <a:r>
              <a:rPr lang="en-US" sz="2000" dirty="0"/>
              <a:t>Otherwise, if both y and z have only t-1 keys, merge k and all of z into y, so that x loses both k and the pointer to z, and y now contains 2t-1 keys. Then free z and recursively delete k from y.</a:t>
            </a:r>
          </a:p>
        </p:txBody>
      </p:sp>
      <p:pic>
        <p:nvPicPr>
          <p:cNvPr id="4" name="Picture 3">
            <a:extLst>
              <a:ext uri="{FF2B5EF4-FFF2-40B4-BE49-F238E27FC236}">
                <a16:creationId xmlns:a16="http://schemas.microsoft.com/office/drawing/2014/main" id="{0758D6E0-91A6-48CA-990D-4189EFBF9FAA}"/>
              </a:ext>
            </a:extLst>
          </p:cNvPr>
          <p:cNvPicPr>
            <a:picLocks noChangeAspect="1"/>
          </p:cNvPicPr>
          <p:nvPr/>
        </p:nvPicPr>
        <p:blipFill>
          <a:blip r:embed="rId2"/>
          <a:stretch>
            <a:fillRect/>
          </a:stretch>
        </p:blipFill>
        <p:spPr>
          <a:xfrm>
            <a:off x="1752206" y="4114800"/>
            <a:ext cx="5639587" cy="1409897"/>
          </a:xfrm>
          <a:prstGeom prst="rect">
            <a:avLst/>
          </a:prstGeom>
        </p:spPr>
      </p:pic>
    </p:spTree>
    <p:extLst>
      <p:ext uri="{BB962C8B-B14F-4D97-AF65-F5344CB8AC3E}">
        <p14:creationId xmlns:p14="http://schemas.microsoft.com/office/powerpoint/2010/main" val="220025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graphicFrame>
        <p:nvGraphicFramePr>
          <p:cNvPr id="7" name="Content Placeholder 4"/>
          <p:cNvGraphicFramePr>
            <a:graphicFrameLocks/>
          </p:cNvGraphicFramePr>
          <p:nvPr>
            <p:extLst>
              <p:ext uri="{D42A27DB-BD31-4B8C-83A1-F6EECF244321}">
                <p14:modId xmlns:p14="http://schemas.microsoft.com/office/powerpoint/2010/main" val="2410457998"/>
              </p:ext>
            </p:extLst>
          </p:nvPr>
        </p:nvGraphicFramePr>
        <p:xfrm>
          <a:off x="1524000" y="1600200"/>
          <a:ext cx="6248401" cy="2362200"/>
        </p:xfrm>
        <a:graphic>
          <a:graphicData uri="http://schemas.openxmlformats.org/drawingml/2006/table">
            <a:tbl>
              <a:tblPr firstRow="1" bandRow="1">
                <a:tableStyleId>{69012ECD-51FC-41F1-AA8D-1B2483CD663E}</a:tableStyleId>
              </a:tblPr>
              <a:tblGrid>
                <a:gridCol w="16001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70840">
                <a:tc>
                  <a:txBody>
                    <a:bodyPr/>
                    <a:lstStyle/>
                    <a:p>
                      <a:r>
                        <a:rPr lang="en-US" sz="2400" dirty="0"/>
                        <a:t>Algorithm</a:t>
                      </a:r>
                      <a:endParaRPr lang="en-US" sz="2400" b="0" dirty="0"/>
                    </a:p>
                  </a:txBody>
                  <a:tcPr/>
                </a:tc>
                <a:tc>
                  <a:txBody>
                    <a:bodyPr/>
                    <a:lstStyle/>
                    <a:p>
                      <a:r>
                        <a:rPr lang="en-US" sz="2400" dirty="0"/>
                        <a:t>Average</a:t>
                      </a:r>
                      <a:endParaRPr lang="en-US" sz="2400" b="0" dirty="0"/>
                    </a:p>
                  </a:txBody>
                  <a:tcPr/>
                </a:tc>
                <a:tc>
                  <a:txBody>
                    <a:bodyPr/>
                    <a:lstStyle/>
                    <a:p>
                      <a:r>
                        <a:rPr lang="en-US" sz="2400" dirty="0"/>
                        <a:t>Worst</a:t>
                      </a:r>
                      <a:r>
                        <a:rPr lang="en-US" sz="2400" baseline="0" dirty="0"/>
                        <a:t> Case</a:t>
                      </a:r>
                      <a:endParaRPr lang="en-US" sz="2400" b="0" dirty="0"/>
                    </a:p>
                  </a:txBody>
                  <a:tcPr/>
                </a:tc>
                <a:extLst>
                  <a:ext uri="{0D108BD9-81ED-4DB2-BD59-A6C34878D82A}">
                    <a16:rowId xmlns:a16="http://schemas.microsoft.com/office/drawing/2014/main" val="10000"/>
                  </a:ext>
                </a:extLst>
              </a:tr>
              <a:tr h="370840">
                <a:tc>
                  <a:txBody>
                    <a:bodyPr/>
                    <a:lstStyle/>
                    <a:p>
                      <a:r>
                        <a:rPr lang="en-US" sz="2400" dirty="0"/>
                        <a:t>Space</a:t>
                      </a:r>
                      <a:endParaRPr lang="en-US" sz="2400" b="0" dirty="0"/>
                    </a:p>
                  </a:txBody>
                  <a:tcPr/>
                </a:tc>
                <a:tc>
                  <a:txBody>
                    <a:bodyPr/>
                    <a:lstStyle/>
                    <a:p>
                      <a:r>
                        <a:rPr lang="en-US" sz="2400" dirty="0"/>
                        <a:t>O(n)</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1"/>
                  </a:ext>
                </a:extLst>
              </a:tr>
              <a:tr h="370840">
                <a:tc>
                  <a:txBody>
                    <a:bodyPr/>
                    <a:lstStyle/>
                    <a:p>
                      <a:r>
                        <a:rPr lang="en-US" sz="2400"/>
                        <a:t>Search</a:t>
                      </a:r>
                      <a:endParaRPr lang="en-US" sz="2400" b="0" dirty="0"/>
                    </a:p>
                  </a:txBody>
                  <a:tcPr/>
                </a:tc>
                <a:tc>
                  <a:txBody>
                    <a:bodyPr/>
                    <a:lstStyle/>
                    <a:p>
                      <a:r>
                        <a:rPr lang="en-US" sz="2400" dirty="0"/>
                        <a:t>O(log</a:t>
                      </a:r>
                      <a:r>
                        <a:rPr lang="en-US" sz="2400" baseline="0" dirty="0"/>
                        <a:t> n</a:t>
                      </a:r>
                      <a:r>
                        <a:rPr lang="en-US" sz="2400" dirty="0"/>
                        <a:t>)</a:t>
                      </a:r>
                      <a:endParaRPr lang="en-US" sz="2400" b="0" dirty="0"/>
                    </a:p>
                  </a:txBody>
                  <a:tcPr/>
                </a:tc>
                <a:tc>
                  <a:txBody>
                    <a:bodyPr/>
                    <a:lstStyle/>
                    <a:p>
                      <a:r>
                        <a:rPr lang="en-US" sz="2400" dirty="0"/>
                        <a:t>O(log</a:t>
                      </a:r>
                      <a:r>
                        <a:rPr lang="en-US" sz="2400" baseline="0" dirty="0"/>
                        <a:t> n</a:t>
                      </a:r>
                      <a:r>
                        <a:rPr lang="en-US" sz="2400" dirty="0"/>
                        <a:t>)</a:t>
                      </a:r>
                      <a:endParaRPr lang="en-US" sz="2400" b="0" dirty="0"/>
                    </a:p>
                  </a:txBody>
                  <a:tcPr/>
                </a:tc>
                <a:extLst>
                  <a:ext uri="{0D108BD9-81ED-4DB2-BD59-A6C34878D82A}">
                    <a16:rowId xmlns:a16="http://schemas.microsoft.com/office/drawing/2014/main" val="10002"/>
                  </a:ext>
                </a:extLst>
              </a:tr>
              <a:tr h="533400">
                <a:tc>
                  <a:txBody>
                    <a:bodyPr/>
                    <a:lstStyle/>
                    <a:p>
                      <a:r>
                        <a:rPr lang="en-US" sz="2400"/>
                        <a:t>Insert</a:t>
                      </a:r>
                      <a:endParaRPr lang="en-US" sz="2400" b="0"/>
                    </a:p>
                  </a:txBody>
                  <a:tcPr/>
                </a:tc>
                <a:tc>
                  <a:txBody>
                    <a:bodyPr/>
                    <a:lstStyle/>
                    <a:p>
                      <a:r>
                        <a:rPr lang="en-US" sz="2400" dirty="0"/>
                        <a:t>O(log</a:t>
                      </a:r>
                      <a:r>
                        <a:rPr lang="en-US" sz="2400" baseline="0" dirty="0"/>
                        <a:t> n</a:t>
                      </a:r>
                      <a:r>
                        <a:rPr lang="en-US" sz="2400" dirty="0"/>
                        <a:t>)</a:t>
                      </a:r>
                      <a:endParaRPr lang="en-US" sz="2400" b="0" dirty="0"/>
                    </a:p>
                  </a:txBody>
                  <a:tcPr/>
                </a:tc>
                <a:tc>
                  <a:txBody>
                    <a:bodyPr/>
                    <a:lstStyle/>
                    <a:p>
                      <a:r>
                        <a:rPr lang="en-US" sz="2400" dirty="0"/>
                        <a:t>O(log</a:t>
                      </a:r>
                      <a:r>
                        <a:rPr lang="en-US" sz="2400" baseline="0" dirty="0"/>
                        <a:t> n</a:t>
                      </a:r>
                      <a:r>
                        <a:rPr lang="en-US" sz="2400" dirty="0"/>
                        <a:t>)</a:t>
                      </a:r>
                      <a:endParaRPr lang="en-US" sz="2400" b="0" dirty="0"/>
                    </a:p>
                  </a:txBody>
                  <a:tcPr/>
                </a:tc>
                <a:extLst>
                  <a:ext uri="{0D108BD9-81ED-4DB2-BD59-A6C34878D82A}">
                    <a16:rowId xmlns:a16="http://schemas.microsoft.com/office/drawing/2014/main" val="10003"/>
                  </a:ext>
                </a:extLst>
              </a:tr>
              <a:tr h="370840">
                <a:tc>
                  <a:txBody>
                    <a:bodyPr/>
                    <a:lstStyle/>
                    <a:p>
                      <a:r>
                        <a:rPr lang="en-US" sz="2400" dirty="0"/>
                        <a:t>Delete</a:t>
                      </a:r>
                      <a:endParaRPr lang="en-US" sz="2400" b="0" dirty="0"/>
                    </a:p>
                  </a:txBody>
                  <a:tcPr/>
                </a:tc>
                <a:tc>
                  <a:txBody>
                    <a:bodyPr/>
                    <a:lstStyle/>
                    <a:p>
                      <a:r>
                        <a:rPr lang="en-US" sz="2400" dirty="0"/>
                        <a:t>O(log</a:t>
                      </a:r>
                      <a:r>
                        <a:rPr lang="en-US" sz="2400" baseline="0" dirty="0"/>
                        <a:t> n</a:t>
                      </a:r>
                      <a:r>
                        <a:rPr lang="en-US" sz="2400" dirty="0"/>
                        <a:t>)</a:t>
                      </a:r>
                      <a:endParaRPr lang="en-US" sz="2400" b="0" dirty="0"/>
                    </a:p>
                  </a:txBody>
                  <a:tcPr/>
                </a:tc>
                <a:tc>
                  <a:txBody>
                    <a:bodyPr/>
                    <a:lstStyle/>
                    <a:p>
                      <a:r>
                        <a:rPr lang="en-US" sz="2400" dirty="0"/>
                        <a:t>O(log</a:t>
                      </a:r>
                      <a:r>
                        <a:rPr lang="en-US" sz="2400" baseline="0" dirty="0"/>
                        <a:t> n</a:t>
                      </a:r>
                      <a:r>
                        <a:rPr lang="en-US" sz="2400" dirty="0"/>
                        <a:t>)</a:t>
                      </a:r>
                      <a:endParaRPr lang="en-US" sz="2400" b="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370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B-Tree</a:t>
            </a:r>
          </a:p>
        </p:txBody>
      </p:sp>
      <p:sp>
        <p:nvSpPr>
          <p:cNvPr id="3" name="Content Placeholder 2"/>
          <p:cNvSpPr>
            <a:spLocks noGrp="1"/>
          </p:cNvSpPr>
          <p:nvPr>
            <p:ph idx="1"/>
          </p:nvPr>
        </p:nvSpPr>
        <p:spPr/>
        <p:txBody>
          <a:bodyPr>
            <a:normAutofit/>
          </a:bodyPr>
          <a:lstStyle/>
          <a:p>
            <a:r>
              <a:rPr lang="en-US" dirty="0"/>
              <a:t>Databases</a:t>
            </a:r>
          </a:p>
          <a:p>
            <a:r>
              <a:rPr lang="en-US"/>
              <a:t>Filesystems</a:t>
            </a:r>
          </a:p>
        </p:txBody>
      </p:sp>
    </p:spTree>
    <p:extLst>
      <p:ext uri="{BB962C8B-B14F-4D97-AF65-F5344CB8AC3E}">
        <p14:creationId xmlns:p14="http://schemas.microsoft.com/office/powerpoint/2010/main" val="354231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r>
              <a:rPr lang="en-US" dirty="0"/>
              <a:t>Self balancing tree (like RBT or AVL) with short height</a:t>
            </a:r>
          </a:p>
          <a:p>
            <a:r>
              <a:rPr lang="en-US" dirty="0"/>
              <a:t>Data retrieved in blocks, to minimize disk access</a:t>
            </a:r>
          </a:p>
          <a:p>
            <a:r>
              <a:rPr lang="en-US" dirty="0"/>
              <a:t>Designed for databases and filesystems</a:t>
            </a:r>
          </a:p>
        </p:txBody>
      </p:sp>
    </p:spTree>
    <p:extLst>
      <p:ext uri="{BB962C8B-B14F-4D97-AF65-F5344CB8AC3E}">
        <p14:creationId xmlns:p14="http://schemas.microsoft.com/office/powerpoint/2010/main" val="34658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fontScale="77500" lnSpcReduction="20000"/>
          </a:bodyPr>
          <a:lstStyle/>
          <a:p>
            <a:r>
              <a:rPr lang="en-US" dirty="0"/>
              <a:t>All leaves are at same level.</a:t>
            </a:r>
          </a:p>
          <a:p>
            <a:r>
              <a:rPr lang="en-US" dirty="0"/>
              <a:t>Has </a:t>
            </a:r>
            <a:r>
              <a:rPr lang="en-US" i="1" dirty="0"/>
              <a:t>minimum degree</a:t>
            </a:r>
            <a:r>
              <a:rPr lang="en-US" dirty="0"/>
              <a:t> (t). t = disk block size.</a:t>
            </a:r>
          </a:p>
          <a:p>
            <a:r>
              <a:rPr lang="en-US" dirty="0"/>
              <a:t>Every node except root must contain at least t-1 keys.</a:t>
            </a:r>
          </a:p>
          <a:p>
            <a:r>
              <a:rPr lang="en-US" dirty="0"/>
              <a:t>Root may contain minimum 1 key.</a:t>
            </a:r>
          </a:p>
          <a:p>
            <a:r>
              <a:rPr lang="en-US" dirty="0"/>
              <a:t>All nodes (including root) may contain at most 2t – 1 keys.</a:t>
            </a:r>
          </a:p>
          <a:p>
            <a:r>
              <a:rPr lang="en-US" dirty="0"/>
              <a:t>Number of children of a node is equal to the number of keys in it plus 1.</a:t>
            </a:r>
          </a:p>
          <a:p>
            <a:r>
              <a:rPr lang="en-US" dirty="0"/>
              <a:t>All keys of a node are sorted in increasing order.</a:t>
            </a:r>
          </a:p>
          <a:p>
            <a:r>
              <a:rPr lang="en-US" dirty="0"/>
              <a:t>The child between two keys k1 and k2 contains all keys in range from k1 and k2.</a:t>
            </a:r>
          </a:p>
          <a:p>
            <a:r>
              <a:rPr lang="en-US" dirty="0"/>
              <a:t>B-Tree grows and shrinks from root</a:t>
            </a:r>
          </a:p>
        </p:txBody>
      </p:sp>
    </p:spTree>
    <p:extLst>
      <p:ext uri="{BB962C8B-B14F-4D97-AF65-F5344CB8AC3E}">
        <p14:creationId xmlns:p14="http://schemas.microsoft.com/office/powerpoint/2010/main" val="32587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740C-0973-44CE-BA39-8E9598FB5884}"/>
              </a:ext>
            </a:extLst>
          </p:cNvPr>
          <p:cNvSpPr>
            <a:spLocks noGrp="1"/>
          </p:cNvSpPr>
          <p:nvPr>
            <p:ph type="title"/>
          </p:nvPr>
        </p:nvSpPr>
        <p:spPr/>
        <p:txBody>
          <a:bodyPr>
            <a:normAutofit/>
          </a:bodyPr>
          <a:lstStyle/>
          <a:p>
            <a:r>
              <a:rPr lang="en-US" dirty="0"/>
              <a:t>Constructor</a:t>
            </a:r>
          </a:p>
        </p:txBody>
      </p:sp>
      <p:sp>
        <p:nvSpPr>
          <p:cNvPr id="3" name="Content Placeholder 2">
            <a:extLst>
              <a:ext uri="{FF2B5EF4-FFF2-40B4-BE49-F238E27FC236}">
                <a16:creationId xmlns:a16="http://schemas.microsoft.com/office/drawing/2014/main" id="{AB5B058C-14A4-4398-9746-C96CDCA0BE33}"/>
              </a:ext>
            </a:extLst>
          </p:cNvPr>
          <p:cNvSpPr>
            <a:spLocks noGrp="1"/>
          </p:cNvSpPr>
          <p:nvPr>
            <p:ph idx="1"/>
          </p:nvPr>
        </p:nvSpPr>
        <p:spPr>
          <a:xfrm>
            <a:off x="195072" y="1603247"/>
            <a:ext cx="4648200" cy="4525963"/>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1100" dirty="0">
                <a:solidFill>
                  <a:srgbClr val="8000FF"/>
                </a:solidFill>
                <a:highlight>
                  <a:srgbClr val="FFFFFF"/>
                </a:highlight>
                <a:latin typeface="Courier New" panose="02070309020205020404" pitchFamily="49" charset="0"/>
              </a:rPr>
              <a:t>class</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endParaRPr lang="en-US" sz="1100" dirty="0">
              <a:solidFill>
                <a:srgbClr val="000000"/>
              </a:solidFill>
              <a:highlight>
                <a:srgbClr val="FFFFFF"/>
              </a:highlight>
              <a:latin typeface="Courier New" panose="02070309020205020404" pitchFamily="49" charset="0"/>
            </a:endParaRPr>
          </a:p>
          <a:p>
            <a:pPr marL="0" indent="0">
              <a:buNone/>
            </a:pP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keys</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An array of keys</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Minimum degree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C</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An array of child pointers</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n</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Current number of keys</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bool</a:t>
            </a:r>
            <a:r>
              <a:rPr lang="en-US" sz="1100" dirty="0">
                <a:solidFill>
                  <a:srgbClr val="000000"/>
                </a:solidFill>
                <a:highlight>
                  <a:srgbClr val="FFFFFF"/>
                </a:highlight>
                <a:latin typeface="Courier New" panose="02070309020205020404" pitchFamily="49" charset="0"/>
              </a:rPr>
              <a:t> leaf</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Is true when node is leaf</a:t>
            </a:r>
          </a:p>
          <a:p>
            <a:pPr marL="0" indent="0">
              <a:buNone/>
            </a:pPr>
            <a:r>
              <a:rPr lang="en-US" sz="1100" dirty="0">
                <a:solidFill>
                  <a:srgbClr val="8000FF"/>
                </a:solidFill>
                <a:highlight>
                  <a:srgbClr val="FFFFFF"/>
                </a:highlight>
                <a:latin typeface="Courier New" panose="02070309020205020404" pitchFamily="49" charset="0"/>
              </a:rPr>
              <a:t>public</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r>
              <a:rPr lang="en-US" sz="1100" b="1" dirty="0">
                <a:solidFill>
                  <a:srgbClr val="000080"/>
                </a:solidFill>
                <a:highlight>
                  <a:srgbClr val="FFFFFF"/>
                </a:highlight>
                <a:latin typeface="Courier New" panose="02070309020205020404" pitchFamily="49" charset="0"/>
              </a:rPr>
              <a:t>(</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_t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bool</a:t>
            </a:r>
            <a:r>
              <a:rPr lang="en-US" sz="1100" dirty="0">
                <a:solidFill>
                  <a:srgbClr val="000000"/>
                </a:solidFill>
                <a:highlight>
                  <a:srgbClr val="FFFFFF"/>
                </a:highlight>
                <a:latin typeface="Courier New" panose="02070309020205020404" pitchFamily="49" charset="0"/>
              </a:rPr>
              <a:t> _leaf</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Constructor</a:t>
            </a:r>
          </a:p>
          <a:p>
            <a:pPr marL="0" indent="0">
              <a:buNone/>
            </a:pP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A function to traverse all nodes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in a subtree rooted with this node</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void</a:t>
            </a:r>
            <a:r>
              <a:rPr lang="en-US" sz="1100" dirty="0">
                <a:solidFill>
                  <a:srgbClr val="000000"/>
                </a:solidFill>
                <a:highlight>
                  <a:srgbClr val="FFFFFF"/>
                </a:highlight>
                <a:latin typeface="Courier New" panose="02070309020205020404" pitchFamily="49" charset="0"/>
              </a:rPr>
              <a:t> traverse</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A function to search a key in subtree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rooted with this node.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search</a:t>
            </a:r>
            <a:r>
              <a:rPr lang="en-US" sz="1100" b="1" dirty="0">
                <a:solidFill>
                  <a:srgbClr val="000080"/>
                </a:solidFill>
                <a:highlight>
                  <a:srgbClr val="FFFFFF"/>
                </a:highlight>
                <a:latin typeface="Courier New" panose="02070309020205020404" pitchFamily="49" charset="0"/>
              </a:rPr>
              <a:t>(</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returns NULL if k is not present.</a:t>
            </a:r>
          </a:p>
          <a:p>
            <a:pPr marL="0" indent="0">
              <a:buNone/>
            </a:pP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8000"/>
                </a:solidFill>
                <a:highlight>
                  <a:srgbClr val="FFFFFF"/>
                </a:highlight>
                <a:latin typeface="Courier New" panose="02070309020205020404" pitchFamily="49" charset="0"/>
              </a:rPr>
              <a:t>// Make </a:t>
            </a:r>
            <a:r>
              <a:rPr lang="en-US" sz="1100" dirty="0" err="1">
                <a:solidFill>
                  <a:srgbClr val="008000"/>
                </a:solidFill>
                <a:highlight>
                  <a:srgbClr val="FFFFFF"/>
                </a:highlight>
                <a:latin typeface="Courier New" panose="02070309020205020404" pitchFamily="49" charset="0"/>
              </a:rPr>
              <a:t>BTree</a:t>
            </a:r>
            <a:r>
              <a:rPr lang="en-US" sz="1100" dirty="0">
                <a:solidFill>
                  <a:srgbClr val="008000"/>
                </a:solidFill>
                <a:highlight>
                  <a:srgbClr val="FFFFFF"/>
                </a:highlight>
                <a:latin typeface="Courier New" panose="02070309020205020404" pitchFamily="49" charset="0"/>
              </a:rPr>
              <a:t> friend of this so that we can access </a:t>
            </a:r>
          </a:p>
          <a:p>
            <a:pPr marL="0" indent="0">
              <a:buNone/>
            </a:pPr>
            <a:r>
              <a:rPr lang="en-US" sz="1100" dirty="0">
                <a:solidFill>
                  <a:srgbClr val="008000"/>
                </a:solidFill>
                <a:highlight>
                  <a:srgbClr val="FFFFFF"/>
                </a:highlight>
                <a:latin typeface="Courier New" panose="02070309020205020404" pitchFamily="49" charset="0"/>
              </a:rPr>
              <a:t>// private members of this class in </a:t>
            </a:r>
            <a:r>
              <a:rPr lang="en-US" sz="1100" dirty="0" err="1">
                <a:solidFill>
                  <a:srgbClr val="008000"/>
                </a:solidFill>
                <a:highlight>
                  <a:srgbClr val="FFFFFF"/>
                </a:highlight>
                <a:latin typeface="Courier New" panose="02070309020205020404" pitchFamily="49" charset="0"/>
              </a:rPr>
              <a:t>BTree</a:t>
            </a:r>
            <a:r>
              <a:rPr lang="en-US" sz="1100" dirty="0">
                <a:solidFill>
                  <a:srgbClr val="008000"/>
                </a:solidFill>
                <a:highlight>
                  <a:srgbClr val="FFFFFF"/>
                </a:highlight>
                <a:latin typeface="Courier New" panose="02070309020205020404" pitchFamily="49" charset="0"/>
              </a:rPr>
              <a:t> functions</a:t>
            </a:r>
          </a:p>
          <a:p>
            <a:pPr marL="0" indent="0">
              <a:buNone/>
            </a:pPr>
            <a:r>
              <a:rPr lang="en-US" sz="1100" dirty="0">
                <a:solidFill>
                  <a:srgbClr val="8000FF"/>
                </a:solidFill>
                <a:highlight>
                  <a:srgbClr val="FFFFFF"/>
                </a:highlight>
                <a:latin typeface="Courier New" panose="02070309020205020404" pitchFamily="49" charset="0"/>
              </a:rPr>
              <a:t>friend</a:t>
            </a: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class</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b="1" dirty="0">
                <a:solidFill>
                  <a:srgbClr val="000080"/>
                </a:solidFill>
                <a:highlight>
                  <a:srgbClr val="FFFFFF"/>
                </a:highlight>
                <a:latin typeface="Courier New" panose="02070309020205020404" pitchFamily="49" charset="0"/>
              </a:rPr>
              <a:t>};</a:t>
            </a:r>
            <a:endParaRPr lang="en-US" sz="1100" dirty="0"/>
          </a:p>
        </p:txBody>
      </p:sp>
      <p:sp>
        <p:nvSpPr>
          <p:cNvPr id="4" name="Content Placeholder 2">
            <a:extLst>
              <a:ext uri="{FF2B5EF4-FFF2-40B4-BE49-F238E27FC236}">
                <a16:creationId xmlns:a16="http://schemas.microsoft.com/office/drawing/2014/main" id="{7CA10290-6995-4B50-A9D4-A33569246E5F}"/>
              </a:ext>
            </a:extLst>
          </p:cNvPr>
          <p:cNvSpPr txBox="1">
            <a:spLocks/>
          </p:cNvSpPr>
          <p:nvPr/>
        </p:nvSpPr>
        <p:spPr>
          <a:xfrm>
            <a:off x="5029200" y="1603247"/>
            <a:ext cx="3962400" cy="45259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100" dirty="0">
                <a:solidFill>
                  <a:srgbClr val="008000"/>
                </a:solidFill>
                <a:highlight>
                  <a:srgbClr val="FFFFFF"/>
                </a:highlight>
                <a:latin typeface="Courier New" panose="02070309020205020404" pitchFamily="49" charset="0"/>
              </a:rPr>
              <a:t>// A </a:t>
            </a:r>
            <a:r>
              <a:rPr lang="en-US" sz="1100" dirty="0" err="1">
                <a:solidFill>
                  <a:srgbClr val="008000"/>
                </a:solidFill>
                <a:highlight>
                  <a:srgbClr val="FFFFFF"/>
                </a:highlight>
                <a:latin typeface="Courier New" panose="02070309020205020404" pitchFamily="49" charset="0"/>
              </a:rPr>
              <a:t>BTree</a:t>
            </a:r>
            <a:endParaRPr lang="en-US" sz="1100" dirty="0">
              <a:solidFill>
                <a:srgbClr val="008000"/>
              </a:solidFill>
              <a:highlight>
                <a:srgbClr val="FFFFFF"/>
              </a:highlight>
              <a:latin typeface="Courier New" panose="02070309020205020404" pitchFamily="49" charset="0"/>
            </a:endParaRPr>
          </a:p>
          <a:p>
            <a:pPr marL="0" indent="0">
              <a:buNone/>
            </a:pPr>
            <a:r>
              <a:rPr lang="en-US" sz="1100" dirty="0">
                <a:solidFill>
                  <a:srgbClr val="8000FF"/>
                </a:solidFill>
                <a:highlight>
                  <a:srgbClr val="FFFFFF"/>
                </a:highlight>
                <a:latin typeface="Courier New" panose="02070309020205020404" pitchFamily="49" charset="0"/>
              </a:rPr>
              <a:t>class</a:t>
            </a: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a:t>
            </a:r>
            <a:endParaRPr lang="en-US" sz="1100" dirty="0">
              <a:solidFill>
                <a:srgbClr val="000000"/>
              </a:solidFill>
              <a:highlight>
                <a:srgbClr val="FFFFFF"/>
              </a:highlight>
              <a:latin typeface="Courier New" panose="02070309020205020404" pitchFamily="49" charset="0"/>
            </a:endParaRPr>
          </a:p>
          <a:p>
            <a:pPr marL="0" indent="0">
              <a:buNone/>
            </a:pP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root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Pointer to root node</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Minimum degree</a:t>
            </a:r>
          </a:p>
          <a:p>
            <a:pPr marL="0" indent="0">
              <a:buNone/>
            </a:pPr>
            <a:r>
              <a:rPr lang="en-US" sz="1100" dirty="0">
                <a:solidFill>
                  <a:srgbClr val="8000FF"/>
                </a:solidFill>
                <a:highlight>
                  <a:srgbClr val="FFFFFF"/>
                </a:highlight>
                <a:latin typeface="Courier New" panose="02070309020205020404" pitchFamily="49" charset="0"/>
              </a:rPr>
              <a:t>public</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Constructor (Initializes tree as empty)</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a:t>
            </a:r>
            <a:r>
              <a:rPr lang="en-US" sz="1100" b="1" dirty="0">
                <a:solidFill>
                  <a:srgbClr val="000080"/>
                </a:solidFill>
                <a:highlight>
                  <a:srgbClr val="FFFFFF"/>
                </a:highlight>
                <a:latin typeface="Courier New" panose="02070309020205020404" pitchFamily="49" charset="0"/>
              </a:rPr>
              <a:t>(</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_t</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root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NULL</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_t</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function to traverse the tree</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8000FF"/>
                </a:solidFill>
                <a:highlight>
                  <a:srgbClr val="FFFFFF"/>
                </a:highlight>
                <a:latin typeface="Courier New" panose="02070309020205020404" pitchFamily="49" charset="0"/>
              </a:rPr>
              <a:t>void</a:t>
            </a:r>
            <a:r>
              <a:rPr lang="en-US" sz="1100" dirty="0">
                <a:solidFill>
                  <a:srgbClr val="000000"/>
                </a:solidFill>
                <a:highlight>
                  <a:srgbClr val="FFFFFF"/>
                </a:highlight>
                <a:latin typeface="Courier New" panose="02070309020205020404" pitchFamily="49" charset="0"/>
              </a:rPr>
              <a:t> traverse</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if</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root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NULL</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root</a:t>
            </a:r>
            <a:r>
              <a:rPr lang="en-US" sz="1100" b="1" dirty="0">
                <a:solidFill>
                  <a:srgbClr val="000080"/>
                </a:solidFill>
                <a:highlight>
                  <a:srgbClr val="FFFFFF"/>
                </a:highlight>
                <a:latin typeface="Courier New" panose="02070309020205020404" pitchFamily="49" charset="0"/>
              </a:rPr>
              <a:t>-&gt;</a:t>
            </a:r>
            <a:r>
              <a:rPr lang="en-US" sz="1100" dirty="0">
                <a:solidFill>
                  <a:srgbClr val="000000"/>
                </a:solidFill>
                <a:highlight>
                  <a:srgbClr val="FFFFFF"/>
                </a:highlight>
                <a:latin typeface="Courier New" panose="02070309020205020404" pitchFamily="49" charset="0"/>
              </a:rPr>
              <a:t>traverse</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p>
          <a:p>
            <a:pPr marL="0" indent="0">
              <a:buNone/>
            </a:pPr>
            <a:r>
              <a:rPr lang="en-US" sz="1100" dirty="0">
                <a:solidFill>
                  <a:srgbClr val="000000"/>
                </a:solidFill>
                <a:highlight>
                  <a:srgbClr val="FFFFFF"/>
                </a:highlight>
                <a:latin typeface="Courier New" panose="02070309020205020404" pitchFamily="49" charset="0"/>
              </a:rPr>
              <a:t>  </a:t>
            </a:r>
            <a:r>
              <a:rPr lang="en-US" sz="1100" dirty="0">
                <a:solidFill>
                  <a:srgbClr val="008000"/>
                </a:solidFill>
                <a:highlight>
                  <a:srgbClr val="FFFFFF"/>
                </a:highlight>
                <a:latin typeface="Courier New" panose="02070309020205020404" pitchFamily="49" charset="0"/>
              </a:rPr>
              <a:t>// function to search a key in this tree</a:t>
            </a:r>
          </a:p>
          <a:p>
            <a:pPr marL="0" indent="0">
              <a:buNone/>
            </a:pPr>
            <a:r>
              <a:rPr lang="en-US" sz="1100" dirty="0">
                <a:solidFill>
                  <a:srgbClr val="000000"/>
                </a:solidFill>
                <a:highlight>
                  <a:srgbClr val="FFFFFF"/>
                </a:highlight>
                <a:latin typeface="Courier New" panose="02070309020205020404" pitchFamily="49" charset="0"/>
              </a:rPr>
              <a:t>  </a:t>
            </a:r>
            <a:r>
              <a:rPr lang="en-US" sz="1100" dirty="0" err="1">
                <a:solidFill>
                  <a:srgbClr val="000000"/>
                </a:solidFill>
                <a:highlight>
                  <a:srgbClr val="FFFFFF"/>
                </a:highlight>
                <a:latin typeface="Courier New" panose="02070309020205020404" pitchFamily="49" charset="0"/>
              </a:rPr>
              <a:t>BTreeNode</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search</a:t>
            </a:r>
            <a:r>
              <a:rPr lang="en-US" sz="1100" b="1" dirty="0">
                <a:solidFill>
                  <a:srgbClr val="000080"/>
                </a:solidFill>
                <a:highlight>
                  <a:srgbClr val="FFFFFF"/>
                </a:highlight>
                <a:latin typeface="Courier New" panose="02070309020205020404" pitchFamily="49" charset="0"/>
              </a:rPr>
              <a:t>(</a:t>
            </a:r>
            <a:r>
              <a:rPr lang="en-US" sz="1100" dirty="0" err="1">
                <a:solidFill>
                  <a:srgbClr val="8000FF"/>
                </a:solidFill>
                <a:highlight>
                  <a:srgbClr val="FFFFFF"/>
                </a:highlight>
                <a:latin typeface="Courier New" panose="02070309020205020404" pitchFamily="49" charset="0"/>
              </a:rPr>
              <a:t>int</a:t>
            </a:r>
            <a:r>
              <a:rPr lang="en-US" sz="1100" dirty="0">
                <a:solidFill>
                  <a:srgbClr val="000000"/>
                </a:solidFill>
                <a:highlight>
                  <a:srgbClr val="FFFFFF"/>
                </a:highlight>
                <a:latin typeface="Courier New" panose="02070309020205020404" pitchFamily="49" charset="0"/>
              </a:rPr>
              <a:t> k</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return</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root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NULL</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FF"/>
                </a:solidFill>
                <a:highlight>
                  <a:srgbClr val="FFFFFF"/>
                </a:highlight>
                <a:latin typeface="Courier New" panose="02070309020205020404" pitchFamily="49" charset="0"/>
              </a:rPr>
              <a:t>NULL</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root</a:t>
            </a:r>
            <a:r>
              <a:rPr lang="en-US" sz="1100" b="1" dirty="0">
                <a:solidFill>
                  <a:srgbClr val="000080"/>
                </a:solidFill>
                <a:highlight>
                  <a:srgbClr val="FFFFFF"/>
                </a:highlight>
                <a:latin typeface="Courier New" panose="02070309020205020404" pitchFamily="49" charset="0"/>
              </a:rPr>
              <a:t>-&gt;</a:t>
            </a:r>
            <a:r>
              <a:rPr lang="en-US" sz="1100" dirty="0">
                <a:solidFill>
                  <a:srgbClr val="000000"/>
                </a:solidFill>
                <a:highlight>
                  <a:srgbClr val="FFFFFF"/>
                </a:highlight>
                <a:latin typeface="Courier New" panose="02070309020205020404" pitchFamily="49" charset="0"/>
              </a:rPr>
              <a:t>search</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k</a:t>
            </a:r>
            <a:r>
              <a:rPr lang="en-US" sz="1100" b="1" dirty="0">
                <a:solidFill>
                  <a:srgbClr val="000080"/>
                </a:solidFill>
                <a:highlight>
                  <a:srgbClr val="FFFFFF"/>
                </a:highlight>
                <a:latin typeface="Courier New" panose="02070309020205020404" pitchFamily="49" charset="0"/>
              </a:rPr>
              <a:t>);</a:t>
            </a:r>
            <a:r>
              <a:rPr lang="en-US" sz="1100" dirty="0">
                <a:solidFill>
                  <a:srgbClr val="000000"/>
                </a:solidFill>
                <a:highlight>
                  <a:srgbClr val="FFFFFF"/>
                </a:highlight>
                <a:latin typeface="Courier New" panose="02070309020205020404" pitchFamily="49" charset="0"/>
              </a:rPr>
              <a:t> </a:t>
            </a:r>
            <a:r>
              <a:rPr lang="en-US" sz="1100" b="1" dirty="0">
                <a:solidFill>
                  <a:srgbClr val="000080"/>
                </a:solidFill>
                <a:highlight>
                  <a:srgbClr val="FFFFFF"/>
                </a:highlight>
                <a:latin typeface="Courier New" panose="02070309020205020404" pitchFamily="49" charset="0"/>
              </a:rPr>
              <a:t>}</a:t>
            </a:r>
            <a:endParaRPr lang="en-US" sz="1100" dirty="0">
              <a:solidFill>
                <a:srgbClr val="000000"/>
              </a:solidFill>
              <a:highlight>
                <a:srgbClr val="FFFFFF"/>
              </a:highlight>
              <a:latin typeface="Courier New" panose="02070309020205020404" pitchFamily="49" charset="0"/>
            </a:endParaRPr>
          </a:p>
          <a:p>
            <a:pPr marL="0" indent="0">
              <a:buNone/>
            </a:pPr>
            <a:r>
              <a:rPr lang="en-US" sz="1100" b="1" dirty="0">
                <a:solidFill>
                  <a:srgbClr val="000080"/>
                </a:solidFill>
                <a:highlight>
                  <a:srgbClr val="FFFFFF"/>
                </a:highlight>
                <a:latin typeface="Courier New" panose="02070309020205020404" pitchFamily="49" charset="0"/>
              </a:rPr>
              <a:t>};</a:t>
            </a:r>
            <a:endParaRPr lang="en-US" sz="1100" dirty="0"/>
          </a:p>
        </p:txBody>
      </p:sp>
    </p:spTree>
    <p:extLst>
      <p:ext uri="{BB962C8B-B14F-4D97-AF65-F5344CB8AC3E}">
        <p14:creationId xmlns:p14="http://schemas.microsoft.com/office/powerpoint/2010/main" val="190614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82AD-BE88-42A0-90BB-4B0A4C4777B9}"/>
              </a:ext>
            </a:extLst>
          </p:cNvPr>
          <p:cNvSpPr>
            <a:spLocks noGrp="1"/>
          </p:cNvSpPr>
          <p:nvPr>
            <p:ph type="title"/>
          </p:nvPr>
        </p:nvSpPr>
        <p:spPr/>
        <p:txBody>
          <a:bodyPr/>
          <a:lstStyle/>
          <a:p>
            <a:r>
              <a:rPr lang="en-US" dirty="0"/>
              <a:t>Structure</a:t>
            </a:r>
          </a:p>
        </p:txBody>
      </p:sp>
      <p:pic>
        <p:nvPicPr>
          <p:cNvPr id="5" name="Content Placeholder 4">
            <a:extLst>
              <a:ext uri="{FF2B5EF4-FFF2-40B4-BE49-F238E27FC236}">
                <a16:creationId xmlns:a16="http://schemas.microsoft.com/office/drawing/2014/main" id="{7A223B60-B9C5-4F33-98CB-26D85F7EE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516" y="3142419"/>
            <a:ext cx="4222967" cy="1441524"/>
          </a:xfrm>
        </p:spPr>
      </p:pic>
      <p:sp>
        <p:nvSpPr>
          <p:cNvPr id="6" name="Content Placeholder 2">
            <a:extLst>
              <a:ext uri="{FF2B5EF4-FFF2-40B4-BE49-F238E27FC236}">
                <a16:creationId xmlns:a16="http://schemas.microsoft.com/office/drawing/2014/main" id="{3D8E1336-D1A2-4402-95FD-108541E4D4CC}"/>
              </a:ext>
            </a:extLst>
          </p:cNvPr>
          <p:cNvSpPr txBox="1">
            <a:spLocks/>
          </p:cNvSpPr>
          <p:nvPr/>
        </p:nvSpPr>
        <p:spPr>
          <a:xfrm>
            <a:off x="487680" y="1591057"/>
            <a:ext cx="8229600" cy="1752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Following is an example B-Tree of minimum degree 3.</a:t>
            </a:r>
          </a:p>
          <a:p>
            <a:pPr marL="0" indent="0">
              <a:buNone/>
            </a:pPr>
            <a:endParaRPr lang="en-US" sz="2800" dirty="0"/>
          </a:p>
          <a:p>
            <a:pPr marL="0" indent="0">
              <a:buNone/>
            </a:pPr>
            <a:r>
              <a:rPr lang="en-US" sz="2800" dirty="0"/>
              <a:t>In practical B-Trees, the value of minimum degree is much more than 3.</a:t>
            </a:r>
          </a:p>
        </p:txBody>
      </p:sp>
    </p:spTree>
    <p:extLst>
      <p:ext uri="{BB962C8B-B14F-4D97-AF65-F5344CB8AC3E}">
        <p14:creationId xmlns:p14="http://schemas.microsoft.com/office/powerpoint/2010/main" val="270958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740C-0973-44CE-BA39-8E9598FB5884}"/>
              </a:ext>
            </a:extLst>
          </p:cNvPr>
          <p:cNvSpPr>
            <a:spLocks noGrp="1"/>
          </p:cNvSpPr>
          <p:nvPr>
            <p:ph type="title"/>
          </p:nvPr>
        </p:nvSpPr>
        <p:spPr/>
        <p:txBody>
          <a:bodyPr>
            <a:normAutofit/>
          </a:bodyPr>
          <a:lstStyle/>
          <a:p>
            <a:r>
              <a:rPr lang="en-US" dirty="0"/>
              <a:t>B-Tree : Search &amp; Traverse</a:t>
            </a:r>
          </a:p>
        </p:txBody>
      </p:sp>
      <p:sp>
        <p:nvSpPr>
          <p:cNvPr id="3" name="Content Placeholder 2">
            <a:extLst>
              <a:ext uri="{FF2B5EF4-FFF2-40B4-BE49-F238E27FC236}">
                <a16:creationId xmlns:a16="http://schemas.microsoft.com/office/drawing/2014/main" id="{AB5B058C-14A4-4398-9746-C96CDCA0BE33}"/>
              </a:ext>
            </a:extLst>
          </p:cNvPr>
          <p:cNvSpPr>
            <a:spLocks noGrp="1"/>
          </p:cNvSpPr>
          <p:nvPr>
            <p:ph idx="1"/>
          </p:nvPr>
        </p:nvSpPr>
        <p:spPr/>
        <p:txBody>
          <a:bodyPr>
            <a:normAutofit fontScale="77500" lnSpcReduction="20000"/>
          </a:bodyPr>
          <a:lstStyle/>
          <a:p>
            <a:pPr marL="0" indent="0">
              <a:buNone/>
            </a:pPr>
            <a:r>
              <a:rPr lang="en-US" b="1" dirty="0"/>
              <a:t>Search</a:t>
            </a:r>
            <a:br>
              <a:rPr lang="en-US" dirty="0"/>
            </a:br>
            <a:r>
              <a:rPr lang="en-US" dirty="0" err="1"/>
              <a:t>Search</a:t>
            </a:r>
            <a:r>
              <a:rPr lang="en-US" dirty="0"/>
              <a:t> is similar to search in Binary Search Tree. Let the key to be searched be k. We start from root and recursively traverse down. For every visited non-leaf node, if the node has key, we simply return the node. Otherwise we recur down to the appropriate child (The child which is just before the first greater key) of the node. If we reach a leaf node and don’t find k in the leaf node, we return NULL.</a:t>
            </a:r>
          </a:p>
          <a:p>
            <a:pPr marL="0" indent="0">
              <a:buNone/>
            </a:pPr>
            <a:r>
              <a:rPr lang="en-US" b="1" dirty="0"/>
              <a:t>Traverse</a:t>
            </a:r>
            <a:br>
              <a:rPr lang="en-US" dirty="0"/>
            </a:br>
            <a:r>
              <a:rPr lang="en-US" dirty="0"/>
              <a:t>Traversal is also similar to </a:t>
            </a:r>
            <a:r>
              <a:rPr lang="en-US" dirty="0" err="1"/>
              <a:t>Inorder</a:t>
            </a:r>
            <a:r>
              <a:rPr lang="en-US" dirty="0"/>
              <a:t> traversal of Binary Tree. We start from the leftmost child, recursively print the leftmost child, then repeat the same process for remaining children and keys. In the end, recursively print the rightmost child. </a:t>
            </a:r>
          </a:p>
          <a:p>
            <a:pPr marL="0" indent="0">
              <a:buNone/>
            </a:pPr>
            <a:endParaRPr lang="en-US" dirty="0"/>
          </a:p>
        </p:txBody>
      </p:sp>
    </p:spTree>
    <p:extLst>
      <p:ext uri="{BB962C8B-B14F-4D97-AF65-F5344CB8AC3E}">
        <p14:creationId xmlns:p14="http://schemas.microsoft.com/office/powerpoint/2010/main" val="30876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4E8E-9A77-4ADF-8755-7BEFC86E4DB6}"/>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77A3D82-C7B2-42AA-A083-82F80187E0FB}"/>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Initialize x as root.</a:t>
            </a:r>
          </a:p>
          <a:p>
            <a:pPr marL="514350" indent="-514350">
              <a:buFont typeface="+mj-lt"/>
              <a:buAutoNum type="arabicPeriod"/>
            </a:pPr>
            <a:r>
              <a:rPr lang="en-US" dirty="0"/>
              <a:t>While x is not leaf, do following</a:t>
            </a:r>
          </a:p>
          <a:p>
            <a:pPr marL="914400" lvl="1" indent="-514350"/>
            <a:r>
              <a:rPr lang="en-US" dirty="0"/>
              <a:t>Find the child of x that is going to </a:t>
            </a:r>
            <a:r>
              <a:rPr lang="en-US" dirty="0" err="1"/>
              <a:t>to</a:t>
            </a:r>
            <a:r>
              <a:rPr lang="en-US" dirty="0"/>
              <a:t> be traversed next. Let the child be y.</a:t>
            </a:r>
          </a:p>
          <a:p>
            <a:pPr marL="914400" lvl="1" indent="-514350"/>
            <a:r>
              <a:rPr lang="en-US" dirty="0"/>
              <a:t>If y is not full, change x to point to y.</a:t>
            </a:r>
          </a:p>
          <a:p>
            <a:pPr marL="914400" lvl="1" indent="-514350"/>
            <a:r>
              <a:rPr lang="en-US" dirty="0"/>
              <a:t>If y is full, </a:t>
            </a:r>
            <a:r>
              <a:rPr lang="en-US" dirty="0">
                <a:highlight>
                  <a:srgbClr val="FFFF00"/>
                </a:highlight>
              </a:rPr>
              <a:t>split</a:t>
            </a:r>
            <a:r>
              <a:rPr lang="en-US" dirty="0"/>
              <a:t> it and change x to point to one of the two parts of y. If k is smaller than mid key in y, then set x as first part of y. Else second part of y. When we </a:t>
            </a:r>
            <a:r>
              <a:rPr lang="en-US" dirty="0">
                <a:highlight>
                  <a:srgbClr val="FFFF00"/>
                </a:highlight>
              </a:rPr>
              <a:t>split</a:t>
            </a:r>
            <a:r>
              <a:rPr lang="en-US" dirty="0"/>
              <a:t> y, we move a key from y to its parent x.</a:t>
            </a:r>
          </a:p>
          <a:p>
            <a:pPr marL="514350" indent="-514350">
              <a:buFont typeface="+mj-lt"/>
              <a:buAutoNum type="arabicPeriod"/>
            </a:pPr>
            <a:r>
              <a:rPr lang="en-US" dirty="0"/>
              <a:t>The loop in step 2 stops when x is leaf. x must have space for 1 extra key as we have been splitting all nodes in advance. So simply insert k to x. </a:t>
            </a:r>
          </a:p>
        </p:txBody>
      </p:sp>
    </p:spTree>
    <p:extLst>
      <p:ext uri="{BB962C8B-B14F-4D97-AF65-F5344CB8AC3E}">
        <p14:creationId xmlns:p14="http://schemas.microsoft.com/office/powerpoint/2010/main" val="317391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CC62-4A45-4760-B283-7CFC91654DB7}"/>
              </a:ext>
            </a:extLst>
          </p:cNvPr>
          <p:cNvSpPr>
            <a:spLocks noGrp="1"/>
          </p:cNvSpPr>
          <p:nvPr>
            <p:ph type="title"/>
          </p:nvPr>
        </p:nvSpPr>
        <p:spPr/>
        <p:txBody>
          <a:bodyPr/>
          <a:lstStyle/>
          <a:p>
            <a:r>
              <a:rPr lang="en-US" dirty="0"/>
              <a:t>B-Tree : Splitting</a:t>
            </a:r>
          </a:p>
        </p:txBody>
      </p:sp>
      <p:sp>
        <p:nvSpPr>
          <p:cNvPr id="3" name="Content Placeholder 2">
            <a:extLst>
              <a:ext uri="{FF2B5EF4-FFF2-40B4-BE49-F238E27FC236}">
                <a16:creationId xmlns:a16="http://schemas.microsoft.com/office/drawing/2014/main" id="{84AD4C28-862A-4494-8451-551A7D804B68}"/>
              </a:ext>
            </a:extLst>
          </p:cNvPr>
          <p:cNvSpPr>
            <a:spLocks noGrp="1"/>
          </p:cNvSpPr>
          <p:nvPr>
            <p:ph idx="1"/>
          </p:nvPr>
        </p:nvSpPr>
        <p:spPr>
          <a:xfrm>
            <a:off x="457200" y="1600200"/>
            <a:ext cx="8229600" cy="4800600"/>
          </a:xfrm>
        </p:spPr>
        <p:txBody>
          <a:bodyPr>
            <a:normAutofit fontScale="77500" lnSpcReduction="20000"/>
          </a:bodyPr>
          <a:lstStyle/>
          <a:p>
            <a:pPr marL="0" indent="0">
              <a:buNone/>
            </a:pPr>
            <a:r>
              <a:rPr lang="en-US" i="1" dirty="0"/>
              <a:t>How to make sure that a node has space available for key before the key is inserted?</a:t>
            </a:r>
            <a:r>
              <a:rPr lang="en-US" dirty="0"/>
              <a:t> We use an operation called </a:t>
            </a:r>
            <a:r>
              <a:rPr lang="en-US" dirty="0" err="1">
                <a:highlight>
                  <a:srgbClr val="FFFF00"/>
                </a:highlight>
              </a:rPr>
              <a:t>splitChild</a:t>
            </a:r>
            <a:r>
              <a:rPr lang="en-US" dirty="0">
                <a:highlight>
                  <a:srgbClr val="FFFF00"/>
                </a:highlight>
              </a:rPr>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child y of x is being split into two nodes y and z. Note that the </a:t>
            </a:r>
            <a:r>
              <a:rPr lang="en-US" dirty="0" err="1"/>
              <a:t>splitChild</a:t>
            </a:r>
            <a:r>
              <a:rPr lang="en-US" dirty="0"/>
              <a:t> operation moves a key up and this is the reason B-Trees grow up unlike BSTs which grow down. </a:t>
            </a:r>
          </a:p>
        </p:txBody>
      </p:sp>
      <p:pic>
        <p:nvPicPr>
          <p:cNvPr id="5" name="Picture 4">
            <a:extLst>
              <a:ext uri="{FF2B5EF4-FFF2-40B4-BE49-F238E27FC236}">
                <a16:creationId xmlns:a16="http://schemas.microsoft.com/office/drawing/2014/main" id="{9C5D3EF2-5FC8-4EC1-AB6E-94C693A9B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01702"/>
            <a:ext cx="7010400" cy="2197596"/>
          </a:xfrm>
          <a:prstGeom prst="rect">
            <a:avLst/>
          </a:prstGeom>
        </p:spPr>
      </p:pic>
    </p:spTree>
    <p:extLst>
      <p:ext uri="{BB962C8B-B14F-4D97-AF65-F5344CB8AC3E}">
        <p14:creationId xmlns:p14="http://schemas.microsoft.com/office/powerpoint/2010/main" val="396505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003E-DD7C-433F-9EAD-877430AAE061}"/>
              </a:ext>
            </a:extLst>
          </p:cNvPr>
          <p:cNvSpPr>
            <a:spLocks noGrp="1"/>
          </p:cNvSpPr>
          <p:nvPr>
            <p:ph type="title"/>
          </p:nvPr>
        </p:nvSpPr>
        <p:spPr/>
        <p:txBody>
          <a:bodyPr/>
          <a:lstStyle/>
          <a:p>
            <a:r>
              <a:rPr lang="en-US" dirty="0"/>
              <a:t>B-Tree : Insert</a:t>
            </a:r>
          </a:p>
        </p:txBody>
      </p:sp>
      <p:sp>
        <p:nvSpPr>
          <p:cNvPr id="3" name="Content Placeholder 2">
            <a:extLst>
              <a:ext uri="{FF2B5EF4-FFF2-40B4-BE49-F238E27FC236}">
                <a16:creationId xmlns:a16="http://schemas.microsoft.com/office/drawing/2014/main" id="{0078D099-792F-4489-92A7-A207EEC1D724}"/>
              </a:ext>
            </a:extLst>
          </p:cNvPr>
          <p:cNvSpPr>
            <a:spLocks noGrp="1"/>
          </p:cNvSpPr>
          <p:nvPr>
            <p:ph idx="1"/>
          </p:nvPr>
        </p:nvSpPr>
        <p:spPr>
          <a:xfrm>
            <a:off x="457200" y="1600201"/>
            <a:ext cx="8229600" cy="2438400"/>
          </a:xfrm>
        </p:spPr>
        <p:txBody>
          <a:bodyPr>
            <a:normAutofit fontScale="92500" lnSpcReduction="10000"/>
          </a:bodyPr>
          <a:lstStyle/>
          <a:p>
            <a:r>
              <a:rPr lang="en-US" dirty="0"/>
              <a:t>Example : B-Tree minimum degree = 3</a:t>
            </a:r>
          </a:p>
          <a:p>
            <a:r>
              <a:rPr lang="en-US" dirty="0"/>
              <a:t>Inserted Sequence : 10, 20, 30, 40, 50, 60, 70, 80 and 90</a:t>
            </a:r>
          </a:p>
          <a:p>
            <a:r>
              <a:rPr lang="en-US" dirty="0"/>
              <a:t>Initially, the B-Tree is empty</a:t>
            </a:r>
          </a:p>
          <a:p>
            <a:r>
              <a:rPr lang="en-US" dirty="0"/>
              <a:t>First, insert 10 :</a:t>
            </a:r>
          </a:p>
        </p:txBody>
      </p:sp>
      <p:pic>
        <p:nvPicPr>
          <p:cNvPr id="5" name="Picture 4">
            <a:extLst>
              <a:ext uri="{FF2B5EF4-FFF2-40B4-BE49-F238E27FC236}">
                <a16:creationId xmlns:a16="http://schemas.microsoft.com/office/drawing/2014/main" id="{7A06AF5B-1AF9-4AB6-A60E-E958C6494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648200"/>
            <a:ext cx="2857500" cy="657225"/>
          </a:xfrm>
          <a:prstGeom prst="rect">
            <a:avLst/>
          </a:prstGeom>
        </p:spPr>
      </p:pic>
    </p:spTree>
    <p:extLst>
      <p:ext uri="{BB962C8B-B14F-4D97-AF65-F5344CB8AC3E}">
        <p14:creationId xmlns:p14="http://schemas.microsoft.com/office/powerpoint/2010/main" val="4161326968"/>
      </p:ext>
    </p:extLst>
  </p:cSld>
  <p:clrMapOvr>
    <a:masterClrMapping/>
  </p:clrMapOvr>
</p:sld>
</file>

<file path=ppt/theme/theme1.xml><?xml version="1.0" encoding="utf-8"?>
<a:theme xmlns:a="http://schemas.openxmlformats.org/drawingml/2006/main" name="SRIN Academy Algorith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SRIN Academy Algorithm</Template>
  <TotalTime>163</TotalTime>
  <Words>1649</Words>
  <Application>Microsoft Office PowerPoint</Application>
  <PresentationFormat>On-screen Show (4:3)</PresentationFormat>
  <Paragraphs>155</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SRIN Academy Algorithm</vt:lpstr>
      <vt:lpstr>B-Tree</vt:lpstr>
      <vt:lpstr>Definition</vt:lpstr>
      <vt:lpstr>Properties</vt:lpstr>
      <vt:lpstr>Constructor</vt:lpstr>
      <vt:lpstr>Structure</vt:lpstr>
      <vt:lpstr>B-Tree : Search &amp; Traverse</vt:lpstr>
      <vt:lpstr>B-Tree : Insert</vt:lpstr>
      <vt:lpstr>B-Tree : Splitting</vt:lpstr>
      <vt:lpstr>B-Tree : Insert</vt:lpstr>
      <vt:lpstr>B-Tree : Insert</vt:lpstr>
      <vt:lpstr>B-Tree : Insert</vt:lpstr>
      <vt:lpstr>B-Tree : Insert</vt:lpstr>
      <vt:lpstr>B-Tree : Insert</vt:lpstr>
      <vt:lpstr>B-Tree : Delete</vt:lpstr>
      <vt:lpstr>B-Trees : Delete</vt:lpstr>
      <vt:lpstr>B-Trees : Delete</vt:lpstr>
      <vt:lpstr>B-Trees : Delete</vt:lpstr>
      <vt:lpstr>Speed</vt:lpstr>
      <vt:lpstr>Applications of B-Tree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Leonardi -</dc:creator>
  <cp:lastModifiedBy>Leonardi -</cp:lastModifiedBy>
  <cp:revision>33</cp:revision>
  <dcterms:created xsi:type="dcterms:W3CDTF">2006-08-16T00:00:00Z</dcterms:created>
  <dcterms:modified xsi:type="dcterms:W3CDTF">2017-11-05T12:54:35Z</dcterms:modified>
</cp:coreProperties>
</file>