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3"/>
    <p:restoredTop sz="94521"/>
  </p:normalViewPr>
  <p:slideViewPr>
    <p:cSldViewPr snapToGrid="0" snapToObjects="1">
      <p:cViewPr>
        <p:scale>
          <a:sx n="114" d="100"/>
          <a:sy n="114" d="100"/>
        </p:scale>
        <p:origin x="29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74366-88B7-B640-9F60-7B4CD285CB3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996FB-0462-BB49-83B2-AACC75787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996FB-0462-BB49-83B2-AACC757878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BA1-C6E1-F646-BEF4-A6E6B8FE4DE8}" type="datetimeFigureOut">
              <a:rPr lang="en-US" smtClean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48-F216-DF49-9A43-6B532B9968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BA1-C6E1-F646-BEF4-A6E6B8FE4DE8}" type="datetimeFigureOut">
              <a:rPr lang="en-US" smtClean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48-F216-DF49-9A43-6B532B9968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BA1-C6E1-F646-BEF4-A6E6B8FE4DE8}" type="datetimeFigureOut">
              <a:rPr lang="en-US" smtClean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48-F216-DF49-9A43-6B532B9968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BA1-C6E1-F646-BEF4-A6E6B8FE4DE8}" type="datetimeFigureOut">
              <a:rPr lang="en-US" smtClean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48-F216-DF49-9A43-6B532B9968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BA1-C6E1-F646-BEF4-A6E6B8FE4DE8}" type="datetimeFigureOut">
              <a:rPr lang="en-US" smtClean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48-F216-DF49-9A43-6B532B9968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BA1-C6E1-F646-BEF4-A6E6B8FE4DE8}" type="datetimeFigureOut">
              <a:rPr lang="en-US" smtClean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48-F216-DF49-9A43-6B532B9968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BA1-C6E1-F646-BEF4-A6E6B8FE4DE8}" type="datetimeFigureOut">
              <a:rPr lang="en-US" smtClean="0"/>
              <a:t>11/13/17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48-F216-DF49-9A43-6B532B9968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BA1-C6E1-F646-BEF4-A6E6B8FE4DE8}" type="datetimeFigureOut">
              <a:rPr lang="en-US" smtClean="0"/>
              <a:t>11/13/17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48-F216-DF49-9A43-6B532B9968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BA1-C6E1-F646-BEF4-A6E6B8FE4DE8}" type="datetimeFigureOut">
              <a:rPr lang="en-US" smtClean="0"/>
              <a:t>11/13/17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48-F216-DF49-9A43-6B532B9968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BA1-C6E1-F646-BEF4-A6E6B8FE4DE8}" type="datetimeFigureOut">
              <a:rPr lang="en-US" smtClean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48-F216-DF49-9A43-6B532B9968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BA1-C6E1-F646-BEF4-A6E6B8FE4DE8}" type="datetimeFigureOut">
              <a:rPr lang="en-US" smtClean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48-F216-DF49-9A43-6B532B9968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3BA1-C6E1-F646-BEF4-A6E6B8FE4DE8}" type="datetimeFigureOut">
              <a:rPr lang="en-US" smtClean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6648-F216-DF49-9A43-6B532B99682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98" y="6267393"/>
            <a:ext cx="2438400" cy="59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50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Setter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SRIN Pro Academy</a:t>
            </a:r>
          </a:p>
          <a:p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3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: Search Engine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/>
              <a:t>Output Format</a:t>
            </a:r>
            <a:endParaRPr lang="en-US"/>
          </a:p>
          <a:p>
            <a:pPr marL="0" indent="0">
              <a:buNone/>
            </a:pPr>
            <a:r>
              <a:rPr lang="en-US"/>
              <a:t>For each </a:t>
            </a:r>
            <a:r>
              <a:rPr lang="en-US" b="1"/>
              <a:t>find</a:t>
            </a:r>
            <a:r>
              <a:rPr lang="en-US"/>
              <a:t> query, find out how many [data] in the current library that is starting with the [prefix] string</a:t>
            </a:r>
          </a:p>
          <a:p>
            <a:pPr marL="0" indent="0">
              <a:buNone/>
            </a:pPr>
            <a:r>
              <a:rPr lang="en-US" b="1"/>
              <a:t>Sample Input 0</a:t>
            </a:r>
            <a:endParaRPr lang="en-US"/>
          </a:p>
          <a:p>
            <a:pPr marL="400050" lvl="1" indent="0"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7 </a:t>
            </a:r>
            <a:endParaRPr lang="en-US" smtClean="0">
              <a:latin typeface="Courier" charset="0"/>
              <a:ea typeface="Courier" charset="0"/>
              <a:cs typeface="Courier" charset="0"/>
            </a:endParaRPr>
          </a:p>
          <a:p>
            <a:pPr marL="400050" lvl="1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0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search </a:t>
            </a:r>
            <a:endParaRPr lang="en-US" smtClean="0">
              <a:latin typeface="Courier" charset="0"/>
              <a:ea typeface="Courier" charset="0"/>
              <a:cs typeface="Courier" charset="0"/>
            </a:endParaRPr>
          </a:p>
          <a:p>
            <a:pPr marL="400050" lvl="1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0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engine </a:t>
            </a:r>
            <a:endParaRPr lang="en-US" smtClean="0">
              <a:latin typeface="Courier" charset="0"/>
              <a:ea typeface="Courier" charset="0"/>
              <a:cs typeface="Courier" charset="0"/>
            </a:endParaRPr>
          </a:p>
          <a:p>
            <a:pPr marL="400050" lvl="1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sea </a:t>
            </a:r>
            <a:endParaRPr lang="en-US" smtClean="0">
              <a:latin typeface="Courier" charset="0"/>
              <a:ea typeface="Courier" charset="0"/>
              <a:cs typeface="Courier" charset="0"/>
            </a:endParaRPr>
          </a:p>
          <a:p>
            <a:pPr marL="400050" lvl="1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 err="1">
                <a:latin typeface="Courier" charset="0"/>
                <a:ea typeface="Courier" charset="0"/>
                <a:cs typeface="Courier" charset="0"/>
              </a:rPr>
              <a:t>eng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mtClean="0">
              <a:latin typeface="Courier" charset="0"/>
              <a:ea typeface="Courier" charset="0"/>
              <a:cs typeface="Courier" charset="0"/>
            </a:endParaRPr>
          </a:p>
          <a:p>
            <a:pPr marL="400050" lvl="1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0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library </a:t>
            </a:r>
            <a:endParaRPr lang="en-US" smtClean="0">
              <a:latin typeface="Courier" charset="0"/>
              <a:ea typeface="Courier" charset="0"/>
              <a:cs typeface="Courier" charset="0"/>
            </a:endParaRPr>
          </a:p>
          <a:p>
            <a:pPr marL="400050" lvl="1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0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liberated </a:t>
            </a:r>
            <a:endParaRPr lang="en-US" smtClean="0">
              <a:latin typeface="Courier" charset="0"/>
              <a:ea typeface="Courier" charset="0"/>
              <a:cs typeface="Courier" charset="0"/>
            </a:endParaRPr>
          </a:p>
          <a:p>
            <a:pPr marL="400050" lvl="1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lib </a:t>
            </a:r>
          </a:p>
          <a:p>
            <a:pPr marL="0" indent="0">
              <a:buNone/>
            </a:pPr>
            <a:r>
              <a:rPr lang="en-US" b="1" smtClean="0"/>
              <a:t>Sample </a:t>
            </a:r>
            <a:r>
              <a:rPr lang="en-US" b="1"/>
              <a:t>Output 0</a:t>
            </a:r>
            <a:endParaRPr lang="en-US"/>
          </a:p>
          <a:p>
            <a:pPr marL="400050" lvl="1" indent="0"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1 </a:t>
            </a:r>
            <a:endParaRPr lang="en-US" smtClean="0">
              <a:latin typeface="Courier" charset="0"/>
              <a:ea typeface="Courier" charset="0"/>
              <a:cs typeface="Courier" charset="0"/>
            </a:endParaRPr>
          </a:p>
          <a:p>
            <a:pPr marL="400050" lvl="1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1 </a:t>
            </a:r>
          </a:p>
          <a:p>
            <a:pPr marL="400050" lvl="1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2 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Store all “string” in an array</a:t>
            </a:r>
          </a:p>
          <a:p>
            <a:pPr lvl="1"/>
            <a:r>
              <a:rPr lang="en-US" dirty="0" smtClean="0"/>
              <a:t>Iterate 1 by 1 to find matching “prefix”</a:t>
            </a:r>
          </a:p>
          <a:p>
            <a:pPr lvl="1"/>
            <a:r>
              <a:rPr lang="en-US" dirty="0" smtClean="0"/>
              <a:t>Insert = O(1)</a:t>
            </a:r>
          </a:p>
          <a:p>
            <a:pPr lvl="1"/>
            <a:r>
              <a:rPr lang="en-US" dirty="0" smtClean="0"/>
              <a:t>Search = O(n) </a:t>
            </a:r>
          </a:p>
          <a:p>
            <a:pPr lvl="1"/>
            <a:r>
              <a:rPr lang="en-US" dirty="0" smtClean="0"/>
              <a:t>Total~ = n * (1 + n) = n^2 = 10</a:t>
            </a:r>
            <a:r>
              <a:rPr lang="en-US" baseline="30000" dirty="0" smtClean="0"/>
              <a:t>10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Trie</a:t>
            </a:r>
            <a:endParaRPr lang="en-US" dirty="0" smtClean="0"/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Trie</a:t>
            </a:r>
            <a:r>
              <a:rPr lang="en-US" dirty="0" smtClean="0"/>
              <a:t> to store all “string”</a:t>
            </a:r>
          </a:p>
          <a:p>
            <a:pPr lvl="1"/>
            <a:r>
              <a:rPr lang="en-US" dirty="0" smtClean="0"/>
              <a:t>Iterate a path to find matching “prefix”</a:t>
            </a:r>
          </a:p>
          <a:p>
            <a:pPr lvl="1"/>
            <a:r>
              <a:rPr lang="en-US" dirty="0" smtClean="0"/>
              <a:t>Then </a:t>
            </a:r>
            <a:r>
              <a:rPr lang="en-US" dirty="0" err="1" smtClean="0"/>
              <a:t>reccursively</a:t>
            </a:r>
            <a:r>
              <a:rPr lang="en-US" dirty="0" smtClean="0"/>
              <a:t> travel to each successor to count “data”</a:t>
            </a:r>
          </a:p>
          <a:p>
            <a:pPr lvl="1"/>
            <a:r>
              <a:rPr lang="en-US" dirty="0" smtClean="0"/>
              <a:t>Insert = O(m)</a:t>
            </a:r>
          </a:p>
          <a:p>
            <a:pPr lvl="1"/>
            <a:r>
              <a:rPr lang="en-US" dirty="0" smtClean="0"/>
              <a:t>Search = O(m * m)</a:t>
            </a:r>
          </a:p>
          <a:p>
            <a:pPr lvl="1"/>
            <a:r>
              <a:rPr lang="en-US" dirty="0" smtClean="0"/>
              <a:t>Total = n * (m + m * m) = 10</a:t>
            </a:r>
            <a:r>
              <a:rPr lang="en-US" baseline="30000" dirty="0" smtClean="0"/>
              <a:t>5</a:t>
            </a:r>
            <a:r>
              <a:rPr lang="en-US" dirty="0" smtClean="0"/>
              <a:t> * 10</a:t>
            </a:r>
            <a:r>
              <a:rPr lang="en-US" baseline="30000" dirty="0" smtClean="0"/>
              <a:t>2</a:t>
            </a:r>
            <a:r>
              <a:rPr lang="en-US" dirty="0" smtClean="0"/>
              <a:t> = 10</a:t>
            </a:r>
            <a:r>
              <a:rPr lang="en-US" baseline="30000" dirty="0"/>
              <a:t>7</a:t>
            </a:r>
            <a:endParaRPr lang="en-US" baseline="300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8772" y="2710544"/>
            <a:ext cx="1632858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 = query</a:t>
            </a:r>
          </a:p>
          <a:p>
            <a:r>
              <a:rPr lang="en-US" dirty="0" smtClean="0"/>
              <a:t>m = </a:t>
            </a:r>
            <a:r>
              <a:rPr lang="en-US" dirty="0" err="1" smtClean="0"/>
              <a:t>str</a:t>
            </a:r>
            <a:r>
              <a:rPr lang="en-US" dirty="0" smtClean="0"/>
              <a:t> length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11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533693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 duplicate inputs?!</a:t>
            </a:r>
          </a:p>
          <a:p>
            <a:r>
              <a:rPr lang="en-US" dirty="0" smtClean="0"/>
              <a:t>When creating </a:t>
            </a:r>
            <a:r>
              <a:rPr lang="en-US" dirty="0" err="1" smtClean="0"/>
              <a:t>Trie</a:t>
            </a:r>
            <a:r>
              <a:rPr lang="en-US" dirty="0" smtClean="0"/>
              <a:t> data structure, </a:t>
            </a:r>
            <a:r>
              <a:rPr lang="en-US" b="1" dirty="0" smtClean="0"/>
              <a:t>also count how many times a path is visited</a:t>
            </a:r>
          </a:p>
          <a:p>
            <a:r>
              <a:rPr lang="en-US" dirty="0" smtClean="0"/>
              <a:t>This indicate how many child does a path has!</a:t>
            </a:r>
          </a:p>
          <a:p>
            <a:r>
              <a:rPr lang="en-US" dirty="0" smtClean="0"/>
              <a:t>Suitable to answer the problem (prefix check)</a:t>
            </a:r>
          </a:p>
          <a:p>
            <a:r>
              <a:rPr lang="en-US" dirty="0" smtClean="0"/>
              <a:t>Complexity :</a:t>
            </a:r>
          </a:p>
          <a:p>
            <a:pPr lvl="1"/>
            <a:r>
              <a:rPr lang="en-US" dirty="0" smtClean="0"/>
              <a:t>Insert = O(m) </a:t>
            </a:r>
          </a:p>
          <a:p>
            <a:pPr lvl="1"/>
            <a:r>
              <a:rPr lang="en-US" dirty="0" smtClean="0"/>
              <a:t>Search = O(1)</a:t>
            </a:r>
          </a:p>
          <a:p>
            <a:pPr lvl="1"/>
            <a:r>
              <a:rPr lang="en-US" dirty="0" smtClean="0"/>
              <a:t>Total = n * (m + 1) = 10^5 * 10</a:t>
            </a:r>
            <a:r>
              <a:rPr lang="en-US" baseline="30000" dirty="0" smtClean="0"/>
              <a:t>1</a:t>
            </a:r>
            <a:r>
              <a:rPr lang="en-US" dirty="0" smtClean="0"/>
              <a:t> = </a:t>
            </a:r>
            <a:r>
              <a:rPr lang="en-US" b="1" dirty="0" smtClean="0"/>
              <a:t>10</a:t>
            </a:r>
            <a:r>
              <a:rPr lang="en-US" b="1" baseline="30000" dirty="0" smtClean="0"/>
              <a:t>6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5AE163-AEF2-4283-98B4-E07CD81A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28" y="1600202"/>
            <a:ext cx="2709672" cy="42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7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Robust Test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3891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Then we could tighten the test case to make sure a 10^6 solution does not pass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7"/>
          <a:stretch/>
        </p:blipFill>
        <p:spPr>
          <a:xfrm>
            <a:off x="4718537" y="3549961"/>
            <a:ext cx="4229995" cy="1440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1198"/>
            <a:ext cx="4088423" cy="1429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644161" y="2989385"/>
            <a:ext cx="1714500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10^7 solution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69976" y="2989385"/>
            <a:ext cx="1714500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10^6 solution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0823" y="5360704"/>
            <a:ext cx="8229600" cy="1389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This is what we expect you to explain on your dojo afterwards!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5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 Immersive</a:t>
            </a:r>
          </a:p>
          <a:p>
            <a:pPr lvl="1"/>
            <a:r>
              <a:rPr lang="en-US" dirty="0" smtClean="0"/>
              <a:t>By doing Problem Setter jobs, you’ll understand many of the hidden mechanics behind a competitive-programming problem.</a:t>
            </a:r>
          </a:p>
          <a:p>
            <a:r>
              <a:rPr lang="en-US" dirty="0" smtClean="0"/>
              <a:t>For Greater Good</a:t>
            </a:r>
          </a:p>
          <a:p>
            <a:pPr lvl="1"/>
            <a:r>
              <a:rPr lang="en-US" dirty="0" smtClean="0"/>
              <a:t>Improving one selves (as problem-setter) and many others (as problem-solver).</a:t>
            </a:r>
          </a:p>
          <a:p>
            <a:r>
              <a:rPr lang="en-US" dirty="0" smtClean="0"/>
              <a:t>Be Experienced</a:t>
            </a:r>
          </a:p>
          <a:p>
            <a:pPr lvl="1"/>
            <a:r>
              <a:rPr lang="en-US" dirty="0" smtClean="0"/>
              <a:t>Thus increasing our chances to go Pro/Expert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2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generate </a:t>
            </a:r>
            <a:r>
              <a:rPr lang="en-US" b="1" dirty="0" smtClean="0"/>
              <a:t>good</a:t>
            </a:r>
            <a:r>
              <a:rPr lang="en-US" dirty="0" smtClean="0"/>
              <a:t> Pro-Level</a:t>
            </a:r>
            <a:r>
              <a:rPr lang="en-US" b="1" dirty="0" smtClean="0"/>
              <a:t> </a:t>
            </a:r>
            <a:r>
              <a:rPr lang="en-US" dirty="0" smtClean="0"/>
              <a:t>problems</a:t>
            </a:r>
          </a:p>
          <a:p>
            <a:r>
              <a:rPr lang="en-US" dirty="0"/>
              <a:t>To generate </a:t>
            </a:r>
            <a:r>
              <a:rPr lang="en-US" b="1" dirty="0" smtClean="0"/>
              <a:t>original</a:t>
            </a:r>
            <a:r>
              <a:rPr lang="en-US" dirty="0" smtClean="0"/>
              <a:t> </a:t>
            </a:r>
            <a:r>
              <a:rPr lang="en-US" dirty="0"/>
              <a:t>Pro-Level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To improve your chance at Pro/Expert level by becoming a </a:t>
            </a:r>
            <a:r>
              <a:rPr lang="en-US" b="1" dirty="0" smtClean="0"/>
              <a:t>thorough</a:t>
            </a:r>
            <a:r>
              <a:rPr lang="en-US" dirty="0" smtClean="0"/>
              <a:t> Problem Setter</a:t>
            </a:r>
          </a:p>
          <a:p>
            <a:pPr lvl="1"/>
            <a:r>
              <a:rPr lang="en-US" dirty="0" smtClean="0"/>
              <a:t>Big-O complexity sensing</a:t>
            </a:r>
          </a:p>
          <a:p>
            <a:pPr lvl="1"/>
            <a:r>
              <a:rPr lang="en-US" dirty="0" smtClean="0"/>
              <a:t>Critical test-case probing</a:t>
            </a:r>
          </a:p>
          <a:p>
            <a:pPr lvl="1"/>
            <a:r>
              <a:rPr lang="en-US" dirty="0" smtClean="0"/>
              <a:t>Exploring peculiar Data Structures and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IDR 500k </a:t>
            </a:r>
            <a:r>
              <a:rPr lang="en-US" dirty="0" smtClean="0"/>
              <a:t>for :</a:t>
            </a:r>
          </a:p>
          <a:p>
            <a:r>
              <a:rPr lang="en-US" dirty="0" smtClean="0"/>
              <a:t>Complete, </a:t>
            </a:r>
            <a:r>
              <a:rPr lang="en-US" b="1" dirty="0" smtClean="0"/>
              <a:t>original</a:t>
            </a:r>
            <a:r>
              <a:rPr lang="en-US" dirty="0" smtClean="0"/>
              <a:t> problem package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Sample test cases</a:t>
            </a:r>
          </a:p>
          <a:p>
            <a:pPr lvl="1"/>
            <a:r>
              <a:rPr lang="en-US" dirty="0" smtClean="0"/>
              <a:t>Secret test cases</a:t>
            </a:r>
          </a:p>
          <a:p>
            <a:pPr lvl="1"/>
            <a:r>
              <a:rPr lang="en-US" dirty="0" smtClean="0"/>
              <a:t>Best solution</a:t>
            </a:r>
          </a:p>
          <a:p>
            <a:pPr lvl="1"/>
            <a:r>
              <a:rPr lang="en-US" dirty="0" smtClean="0"/>
              <a:t>Mediocre solution (to prove test case robustness)</a:t>
            </a:r>
          </a:p>
          <a:p>
            <a:r>
              <a:rPr lang="en-US" dirty="0" smtClean="0"/>
              <a:t>Uploaded to </a:t>
            </a:r>
            <a:r>
              <a:rPr lang="en-US" dirty="0" err="1" smtClean="0"/>
              <a:t>hackerrank.com</a:t>
            </a:r>
            <a:endParaRPr lang="en-US" dirty="0" smtClean="0"/>
          </a:p>
          <a:p>
            <a:r>
              <a:rPr lang="en-US" dirty="0" smtClean="0"/>
              <a:t>Tested &amp; Reviewed by peer problem setters</a:t>
            </a:r>
          </a:p>
          <a:p>
            <a:r>
              <a:rPr lang="en-US" dirty="0" smtClean="0"/>
              <a:t>Dojo-</a:t>
            </a:r>
            <a:r>
              <a:rPr lang="en-US" dirty="0" err="1" smtClean="0"/>
              <a:t>ed</a:t>
            </a:r>
            <a:r>
              <a:rPr lang="en-US" dirty="0" smtClean="0"/>
              <a:t> after the contest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6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Pro-Level Problem?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Solvable using “enhanced” text-book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Data Structure</a:t>
            </a:r>
            <a:r>
              <a:rPr lang="en-US" smtClean="0"/>
              <a:t> and/or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</a:p>
          <a:p>
            <a:pPr lvl="1"/>
            <a:r>
              <a:rPr lang="en-US" smtClean="0"/>
              <a:t>Might not be as simple as just use this DS or that </a:t>
            </a:r>
            <a:r>
              <a:rPr lang="en-US" err="1" smtClean="0"/>
              <a:t>Algo</a:t>
            </a:r>
            <a:r>
              <a:rPr lang="en-US" smtClean="0"/>
              <a:t>, there has to be a hidden tricky bit to get AC</a:t>
            </a:r>
          </a:p>
          <a:p>
            <a:r>
              <a:rPr lang="en-US" smtClean="0"/>
              <a:t>Test case are robust </a:t>
            </a:r>
          </a:p>
          <a:p>
            <a:pPr lvl="1"/>
            <a:r>
              <a:rPr lang="en-US" smtClean="0"/>
              <a:t>Fringe data is exploited</a:t>
            </a:r>
          </a:p>
          <a:p>
            <a:pPr lvl="1"/>
            <a:r>
              <a:rPr lang="en-US" smtClean="0"/>
              <a:t>Worst &amp; Best cases is present</a:t>
            </a:r>
          </a:p>
          <a:p>
            <a:pPr lvl="1"/>
            <a:r>
              <a:rPr lang="en-US" smtClean="0"/>
              <a:t>N are big enough to tighten complexity check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523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</a:t>
            </a:r>
            <a:r>
              <a:rPr lang="en-US"/>
              <a:t>Pro-Level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Un-google-able!</a:t>
            </a:r>
          </a:p>
          <a:p>
            <a:r>
              <a:rPr lang="en-US" dirty="0" smtClean="0"/>
              <a:t>Make a modification to existing problem is OK</a:t>
            </a:r>
          </a:p>
          <a:p>
            <a:pPr lvl="1"/>
            <a:r>
              <a:rPr lang="en-US" dirty="0" smtClean="0"/>
              <a:t>But make sure to change all the wordings &amp; test cases</a:t>
            </a:r>
          </a:p>
          <a:p>
            <a:pPr lvl="1"/>
            <a:r>
              <a:rPr lang="en-US" dirty="0" smtClean="0"/>
              <a:t>The problem must be intriguing enough for you to want to re-create and share it to us!</a:t>
            </a:r>
          </a:p>
          <a:p>
            <a:r>
              <a:rPr lang="en-US" dirty="0" smtClean="0"/>
              <a:t>Original, written from ground up problem is much appreciated</a:t>
            </a:r>
          </a:p>
          <a:p>
            <a:pPr lvl="1"/>
            <a:r>
              <a:rPr lang="en-US" dirty="0" smtClean="0"/>
              <a:t>Though being inspired by existing problems is also  OK!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5696465" cy="4525963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Login to </a:t>
            </a:r>
            <a:r>
              <a:rPr lang="en-US" dirty="0" err="1" smtClean="0"/>
              <a:t>hackerrank.com</a:t>
            </a:r>
            <a:endParaRPr lang="en-US" dirty="0" smtClean="0"/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“Administration” Menu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“Manage Challenges” Tab</a:t>
            </a:r>
          </a:p>
          <a:p>
            <a:pPr lvl="1"/>
            <a:r>
              <a:rPr lang="en-US" dirty="0" smtClean="0"/>
              <a:t>Click ”Create Challenge”</a:t>
            </a:r>
          </a:p>
          <a:p>
            <a:pPr lvl="1"/>
            <a:r>
              <a:rPr lang="en-US" dirty="0" smtClean="0"/>
              <a:t>Fill all the forms (</a:t>
            </a:r>
            <a:r>
              <a:rPr lang="en-US" dirty="0" err="1" smtClean="0">
                <a:solidFill>
                  <a:srgbClr val="FF0000"/>
                </a:solidFill>
              </a:rPr>
              <a:t>todo</a:t>
            </a:r>
            <a:r>
              <a:rPr lang="en-US" dirty="0" smtClean="0">
                <a:solidFill>
                  <a:srgbClr val="FF0000"/>
                </a:solidFill>
              </a:rPr>
              <a:t>: step by steps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Inform SIG-Algorithm member for evaluation : </a:t>
            </a:r>
          </a:p>
          <a:p>
            <a:pPr lvl="1"/>
            <a:r>
              <a:rPr lang="en-US" dirty="0" err="1" smtClean="0"/>
              <a:t>leonardi.l</a:t>
            </a:r>
            <a:endParaRPr lang="en-US" dirty="0" smtClean="0"/>
          </a:p>
          <a:p>
            <a:pPr lvl="1"/>
            <a:r>
              <a:rPr lang="en-US" dirty="0" err="1" smtClean="0"/>
              <a:t>calvin.w</a:t>
            </a:r>
            <a:endParaRPr lang="en-US" dirty="0" smtClean="0"/>
          </a:p>
          <a:p>
            <a:pPr lvl="1"/>
            <a:r>
              <a:rPr lang="en-US" dirty="0" err="1" smtClean="0"/>
              <a:t>k.winata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to be updated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83" y="2185639"/>
            <a:ext cx="1824817" cy="33889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984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276"/>
            <a:ext cx="8229600" cy="64423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Use VS Code + </a:t>
            </a:r>
            <a:r>
              <a:rPr lang="en-US" err="1" smtClean="0"/>
              <a:t>IORun</a:t>
            </a:r>
            <a:r>
              <a:rPr lang="en-US" smtClean="0"/>
              <a:t> extension to ease test-cases generation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4" y="1653693"/>
            <a:ext cx="7832569" cy="52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 : Search Engine Simulation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Create a Search Engine Crawler! Where one thread of the engine crawl for new strings discoveries, another thread is standing by for search </a:t>
            </a:r>
            <a:r>
              <a:rPr lang="en-US" smtClean="0"/>
              <a:t>query.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This </a:t>
            </a:r>
            <a:r>
              <a:rPr lang="en-US"/>
              <a:t>core of this search engine must be able to do these two query </a:t>
            </a:r>
            <a:r>
              <a:rPr lang="en-US" smtClean="0"/>
              <a:t>:</a:t>
            </a:r>
          </a:p>
          <a:p>
            <a:pPr marL="514350" indent="-514350">
              <a:buAutoNum type="arabicPeriod"/>
            </a:pPr>
            <a:r>
              <a:rPr lang="en-US" b="1" smtClean="0"/>
              <a:t>add</a:t>
            </a:r>
            <a:r>
              <a:rPr lang="en-US" smtClean="0"/>
              <a:t> </a:t>
            </a:r>
            <a:r>
              <a:rPr lang="en-US"/>
              <a:t>"string" : store the string as a [data] to the engine data corpus ([database</a:t>
            </a:r>
            <a:r>
              <a:rPr lang="en-US" smtClean="0"/>
              <a:t>])</a:t>
            </a:r>
          </a:p>
          <a:p>
            <a:pPr marL="514350" indent="-514350">
              <a:buAutoNum type="arabicPeriod"/>
            </a:pPr>
            <a:r>
              <a:rPr lang="en-US" b="1" smtClean="0"/>
              <a:t>find</a:t>
            </a:r>
            <a:r>
              <a:rPr lang="en-US" smtClean="0"/>
              <a:t> </a:t>
            </a:r>
            <a:r>
              <a:rPr lang="en-US"/>
              <a:t>"prefix" : the engine must return the number of matching data with this prefix in the </a:t>
            </a:r>
            <a:r>
              <a:rPr lang="en-US" smtClean="0"/>
              <a:t>database</a:t>
            </a:r>
          </a:p>
          <a:p>
            <a:pPr marL="514350" indent="-514350">
              <a:buAutoNum type="arabicPeriod"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You </a:t>
            </a:r>
            <a:r>
              <a:rPr lang="en-US"/>
              <a:t>have to create an engine </a:t>
            </a:r>
            <a:r>
              <a:rPr lang="en-US" err="1"/>
              <a:t>thats</a:t>
            </a:r>
            <a:r>
              <a:rPr lang="en-US"/>
              <a:t> able to process a sequential queries and respond properly without fail</a:t>
            </a:r>
            <a:r>
              <a:rPr lang="en-US" smtClean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: Search Engine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Input : </a:t>
            </a:r>
          </a:p>
          <a:p>
            <a:r>
              <a:rPr lang="en-US" smtClean="0"/>
              <a:t>If </a:t>
            </a:r>
            <a:r>
              <a:rPr lang="en-US"/>
              <a:t>the preceding </a:t>
            </a:r>
            <a:r>
              <a:rPr lang="en-US" err="1"/>
              <a:t>int</a:t>
            </a:r>
            <a:r>
              <a:rPr lang="en-US"/>
              <a:t> is 0 then the query is </a:t>
            </a:r>
            <a:r>
              <a:rPr lang="en-US" b="1"/>
              <a:t>add</a:t>
            </a:r>
            <a:r>
              <a:rPr lang="en-US"/>
              <a:t> "string"    </a:t>
            </a:r>
            <a:endParaRPr lang="en-US" smtClean="0"/>
          </a:p>
          <a:p>
            <a:r>
              <a:rPr lang="en-US" smtClean="0"/>
              <a:t>If </a:t>
            </a:r>
            <a:r>
              <a:rPr lang="en-US"/>
              <a:t>the preceding </a:t>
            </a:r>
            <a:r>
              <a:rPr lang="en-US" err="1"/>
              <a:t>int</a:t>
            </a:r>
            <a:r>
              <a:rPr lang="en-US"/>
              <a:t> is 1 then the query is </a:t>
            </a:r>
            <a:r>
              <a:rPr lang="en-US" b="1"/>
              <a:t>find</a:t>
            </a:r>
            <a:r>
              <a:rPr lang="en-US"/>
              <a:t> "</a:t>
            </a:r>
            <a:r>
              <a:rPr lang="en-US" smtClean="0"/>
              <a:t>string”</a:t>
            </a:r>
          </a:p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&lt;=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&lt;=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10^5</a:t>
            </a:r>
          </a:p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&lt;= |string| &lt;=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21</a:t>
            </a:r>
          </a:p>
          <a:p>
            <a:r>
              <a:rPr lang="en-US" smtClean="0"/>
              <a:t>It </a:t>
            </a:r>
            <a:r>
              <a:rPr lang="en-US"/>
              <a:t>is guaranteed that the "string" contains </a:t>
            </a:r>
            <a:r>
              <a:rPr lang="en-US" b="1"/>
              <a:t>lowercase</a:t>
            </a:r>
            <a:r>
              <a:rPr lang="en-US"/>
              <a:t>, </a:t>
            </a:r>
            <a:r>
              <a:rPr lang="en-US" b="1"/>
              <a:t>one word</a:t>
            </a:r>
            <a:r>
              <a:rPr lang="en-US"/>
              <a:t>, </a:t>
            </a:r>
            <a:r>
              <a:rPr lang="en-US" err="1"/>
              <a:t>english</a:t>
            </a:r>
            <a:r>
              <a:rPr lang="en-US"/>
              <a:t> letter </a:t>
            </a:r>
            <a:r>
              <a:rPr lang="en-US" smtClean="0"/>
              <a:t>only</a:t>
            </a:r>
          </a:p>
          <a:p>
            <a:r>
              <a:rPr lang="en-US" smtClean="0"/>
              <a:t>It </a:t>
            </a:r>
            <a:r>
              <a:rPr lang="en-US"/>
              <a:t>is guaranteed that there is </a:t>
            </a:r>
            <a:r>
              <a:rPr lang="en-US" b="1"/>
              <a:t>no duplicate </a:t>
            </a:r>
            <a:r>
              <a:rPr lang="en-US"/>
              <a:t>"string" for [add] </a:t>
            </a:r>
            <a:r>
              <a:rPr lang="en-US" smtClean="0"/>
              <a:t>queries</a:t>
            </a:r>
          </a:p>
          <a:p>
            <a:r>
              <a:rPr lang="en-US" smtClean="0"/>
              <a:t>For </a:t>
            </a:r>
            <a:r>
              <a:rPr lang="en-US"/>
              <a:t>each query, find out how many [data] in the current library that is starting with the [prefix] string</a:t>
            </a:r>
          </a:p>
        </p:txBody>
      </p:sp>
    </p:spTree>
    <p:extLst>
      <p:ext uri="{BB962C8B-B14F-4D97-AF65-F5344CB8AC3E}">
        <p14:creationId xmlns:p14="http://schemas.microsoft.com/office/powerpoint/2010/main" val="1040536471"/>
      </p:ext>
    </p:extLst>
  </p:cSld>
  <p:clrMapOvr>
    <a:masterClrMapping/>
  </p:clrMapOvr>
</p:sld>
</file>

<file path=ppt/theme/theme1.xml><?xml version="1.0" encoding="utf-8"?>
<a:theme xmlns:a="http://schemas.openxmlformats.org/drawingml/2006/main" name="SRIN Academy 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SRIN Academy Algorithm</Template>
  <TotalTime>104</TotalTime>
  <Words>792</Words>
  <Application>Microsoft Macintosh PowerPoint</Application>
  <PresentationFormat>On-screen Show (4:3)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Courier</vt:lpstr>
      <vt:lpstr>Arial</vt:lpstr>
      <vt:lpstr>SRIN Academy Algorithm</vt:lpstr>
      <vt:lpstr>Problem Setter Guide</vt:lpstr>
      <vt:lpstr>Purpose</vt:lpstr>
      <vt:lpstr>Reward</vt:lpstr>
      <vt:lpstr>Good Pro-Level Problem?</vt:lpstr>
      <vt:lpstr>Original Pro-Level Problem?</vt:lpstr>
      <vt:lpstr>Workflow</vt:lpstr>
      <vt:lpstr>Tips</vt:lpstr>
      <vt:lpstr>Example : Search Engine Simulation</vt:lpstr>
      <vt:lpstr>Example : Search Engine Simulation</vt:lpstr>
      <vt:lpstr>Example : Search Engine Simulation</vt:lpstr>
      <vt:lpstr>Complexity Analysis</vt:lpstr>
      <vt:lpstr>Tricks</vt:lpstr>
      <vt:lpstr>Robust Test Case</vt:lpstr>
      <vt:lpstr>Final Notes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Setter Guide</dc:title>
  <dc:creator>leo.0263</dc:creator>
  <cp:lastModifiedBy>leo.0263</cp:lastModifiedBy>
  <cp:revision>14</cp:revision>
  <dcterms:created xsi:type="dcterms:W3CDTF">2017-11-13T07:18:18Z</dcterms:created>
  <dcterms:modified xsi:type="dcterms:W3CDTF">2017-11-13T09:02:52Z</dcterms:modified>
</cp:coreProperties>
</file>