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0287000" cy="18288000"/>
  <p:notesSz cx="6858000" cy="9144000"/>
  <p:embeddedFontLst>
    <p:embeddedFont>
      <p:font typeface="Baloo Thambi" charset="1" panose="03080902040302020200"/>
      <p:regular r:id="rId12"/>
    </p:embeddedFont>
    <p:embeddedFont>
      <p:font typeface="Yellowtail" charset="1" panose="02000503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9.png" Type="http://schemas.openxmlformats.org/officeDocument/2006/relationships/image"/><Relationship Id="rId15" Target="../media/image30.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svg" Type="http://schemas.openxmlformats.org/officeDocument/2006/relationships/image"/><Relationship Id="rId11" Target="../media/image40.png" Type="http://schemas.openxmlformats.org/officeDocument/2006/relationships/image"/><Relationship Id="rId12" Target="../media/image41.svg" Type="http://schemas.openxmlformats.org/officeDocument/2006/relationships/image"/><Relationship Id="rId13" Target="../media/image42.png" Type="http://schemas.openxmlformats.org/officeDocument/2006/relationships/image"/><Relationship Id="rId14" Target="../media/image43.svg" Type="http://schemas.openxmlformats.org/officeDocument/2006/relationships/image"/><Relationship Id="rId15" Target="../media/image44.png" Type="http://schemas.openxmlformats.org/officeDocument/2006/relationships/image"/><Relationship Id="rId16" Target="../media/image45.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svg" Type="http://schemas.openxmlformats.org/officeDocument/2006/relationships/image"/><Relationship Id="rId7" Target="../media/image36.png" Type="http://schemas.openxmlformats.org/officeDocument/2006/relationships/image"/><Relationship Id="rId8" Target="../media/image37.svg" Type="http://schemas.openxmlformats.org/officeDocument/2006/relationships/image"/><Relationship Id="rId9" Target="../media/image3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4.png" Type="http://schemas.openxmlformats.org/officeDocument/2006/relationships/image"/><Relationship Id="rId11" Target="../media/image55.svg" Type="http://schemas.openxmlformats.org/officeDocument/2006/relationships/image"/><Relationship Id="rId12" Target="../media/image56.png" Type="http://schemas.openxmlformats.org/officeDocument/2006/relationships/image"/><Relationship Id="rId13" Target="../media/image57.svg" Type="http://schemas.openxmlformats.org/officeDocument/2006/relationships/image"/><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6.svg" Type="http://schemas.openxmlformats.org/officeDocument/2006/relationships/image"/><Relationship Id="rId11" Target="../media/image67.png" Type="http://schemas.openxmlformats.org/officeDocument/2006/relationships/image"/><Relationship Id="rId12" Target="../media/image68.svg" Type="http://schemas.openxmlformats.org/officeDocument/2006/relationships/image"/><Relationship Id="rId13" Target="../media/image69.png" Type="http://schemas.openxmlformats.org/officeDocument/2006/relationships/image"/><Relationship Id="rId14" Target="../media/image70.svg" Type="http://schemas.openxmlformats.org/officeDocument/2006/relationships/image"/><Relationship Id="rId2" Target="../media/image58.jpeg" Type="http://schemas.openxmlformats.org/officeDocument/2006/relationships/image"/><Relationship Id="rId3" Target="../media/image59.png" Type="http://schemas.openxmlformats.org/officeDocument/2006/relationships/image"/><Relationship Id="rId4" Target="../media/image60.svg" Type="http://schemas.openxmlformats.org/officeDocument/2006/relationships/image"/><Relationship Id="rId5" Target="../media/image61.png" Type="http://schemas.openxmlformats.org/officeDocument/2006/relationships/image"/><Relationship Id="rId6" Target="../media/image62.svg" Type="http://schemas.openxmlformats.org/officeDocument/2006/relationships/image"/><Relationship Id="rId7" Target="../media/image63.png" Type="http://schemas.openxmlformats.org/officeDocument/2006/relationships/image"/><Relationship Id="rId8" Target="../media/image64.svg" Type="http://schemas.openxmlformats.org/officeDocument/2006/relationships/image"/><Relationship Id="rId9" Target="../media/image6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7.png" Type="http://schemas.openxmlformats.org/officeDocument/2006/relationships/image"/><Relationship Id="rId11" Target="../media/image78.svg" Type="http://schemas.openxmlformats.org/officeDocument/2006/relationships/image"/><Relationship Id="rId12" Target="../media/image29.png" Type="http://schemas.openxmlformats.org/officeDocument/2006/relationships/image"/><Relationship Id="rId13" Target="../media/image30.svg" Type="http://schemas.openxmlformats.org/officeDocument/2006/relationships/image"/><Relationship Id="rId2" Target="../media/image71.png" Type="http://schemas.openxmlformats.org/officeDocument/2006/relationships/image"/><Relationship Id="rId3" Target="../media/image72.svg" Type="http://schemas.openxmlformats.org/officeDocument/2006/relationships/image"/><Relationship Id="rId4" Target="../media/image73.png" Type="http://schemas.openxmlformats.org/officeDocument/2006/relationships/image"/><Relationship Id="rId5" Target="../media/image74.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75.png" Type="http://schemas.openxmlformats.org/officeDocument/2006/relationships/image"/><Relationship Id="rId9" Target="../media/image7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68CAE"/>
        </a:solidFill>
      </p:bgPr>
    </p:bg>
    <p:spTree>
      <p:nvGrpSpPr>
        <p:cNvPr id="1" name=""/>
        <p:cNvGrpSpPr/>
        <p:nvPr/>
      </p:nvGrpSpPr>
      <p:grpSpPr>
        <a:xfrm>
          <a:off x="0" y="0"/>
          <a:ext cx="0" cy="0"/>
          <a:chOff x="0" y="0"/>
          <a:chExt cx="0" cy="0"/>
        </a:xfrm>
      </p:grpSpPr>
      <p:sp>
        <p:nvSpPr>
          <p:cNvPr name="Freeform 2" id="2"/>
          <p:cNvSpPr/>
          <p:nvPr/>
        </p:nvSpPr>
        <p:spPr>
          <a:xfrm flipH="false" flipV="false" rot="0">
            <a:off x="429863" y="3129791"/>
            <a:ext cx="8828437" cy="11264353"/>
          </a:xfrm>
          <a:custGeom>
            <a:avLst/>
            <a:gdLst/>
            <a:ahLst/>
            <a:cxnLst/>
            <a:rect r="r" b="b" t="t" l="l"/>
            <a:pathLst>
              <a:path h="11264353" w="8828437">
                <a:moveTo>
                  <a:pt x="0" y="0"/>
                </a:moveTo>
                <a:lnTo>
                  <a:pt x="8828437" y="0"/>
                </a:lnTo>
                <a:lnTo>
                  <a:pt x="8828437" y="11264353"/>
                </a:lnTo>
                <a:lnTo>
                  <a:pt x="0" y="112643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65047" y="11167004"/>
            <a:ext cx="4156906" cy="1013246"/>
          </a:xfrm>
          <a:custGeom>
            <a:avLst/>
            <a:gdLst/>
            <a:ahLst/>
            <a:cxnLst/>
            <a:rect r="r" b="b" t="t" l="l"/>
            <a:pathLst>
              <a:path h="1013246" w="4156906">
                <a:moveTo>
                  <a:pt x="0" y="0"/>
                </a:moveTo>
                <a:lnTo>
                  <a:pt x="4156906" y="0"/>
                </a:lnTo>
                <a:lnTo>
                  <a:pt x="4156906" y="1013246"/>
                </a:lnTo>
                <a:lnTo>
                  <a:pt x="0" y="1013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77075" y="-836581"/>
            <a:ext cx="4114800" cy="3749612"/>
          </a:xfrm>
          <a:custGeom>
            <a:avLst/>
            <a:gdLst/>
            <a:ahLst/>
            <a:cxnLst/>
            <a:rect r="r" b="b" t="t" l="l"/>
            <a:pathLst>
              <a:path h="3749612" w="4114800">
                <a:moveTo>
                  <a:pt x="0" y="0"/>
                </a:moveTo>
                <a:lnTo>
                  <a:pt x="4114800" y="0"/>
                </a:lnTo>
                <a:lnTo>
                  <a:pt x="4114800" y="3749612"/>
                </a:lnTo>
                <a:lnTo>
                  <a:pt x="0" y="374961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0" y="15527619"/>
            <a:ext cx="4114800" cy="3975926"/>
          </a:xfrm>
          <a:custGeom>
            <a:avLst/>
            <a:gdLst/>
            <a:ahLst/>
            <a:cxnLst/>
            <a:rect r="r" b="b" t="t" l="l"/>
            <a:pathLst>
              <a:path h="3975926" w="4114800">
                <a:moveTo>
                  <a:pt x="4114800" y="0"/>
                </a:moveTo>
                <a:lnTo>
                  <a:pt x="0" y="0"/>
                </a:lnTo>
                <a:lnTo>
                  <a:pt x="0" y="3975925"/>
                </a:lnTo>
                <a:lnTo>
                  <a:pt x="4114800" y="3975925"/>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511768" y="629317"/>
            <a:ext cx="4114800" cy="2283714"/>
          </a:xfrm>
          <a:custGeom>
            <a:avLst/>
            <a:gdLst/>
            <a:ahLst/>
            <a:cxnLst/>
            <a:rect r="r" b="b" t="t" l="l"/>
            <a:pathLst>
              <a:path h="2283714" w="4114800">
                <a:moveTo>
                  <a:pt x="0" y="0"/>
                </a:moveTo>
                <a:lnTo>
                  <a:pt x="4114800" y="0"/>
                </a:lnTo>
                <a:lnTo>
                  <a:pt x="4114800" y="2283714"/>
                </a:lnTo>
                <a:lnTo>
                  <a:pt x="0" y="228371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1417499">
            <a:off x="7848948" y="14597274"/>
            <a:ext cx="1733274" cy="4214649"/>
          </a:xfrm>
          <a:custGeom>
            <a:avLst/>
            <a:gdLst/>
            <a:ahLst/>
            <a:cxnLst/>
            <a:rect r="r" b="b" t="t" l="l"/>
            <a:pathLst>
              <a:path h="4214649" w="1733274">
                <a:moveTo>
                  <a:pt x="0" y="0"/>
                </a:moveTo>
                <a:lnTo>
                  <a:pt x="1733274" y="0"/>
                </a:lnTo>
                <a:lnTo>
                  <a:pt x="1733274" y="4214649"/>
                </a:lnTo>
                <a:lnTo>
                  <a:pt x="0" y="421464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5143500" y="1771174"/>
            <a:ext cx="591626" cy="591626"/>
          </a:xfrm>
          <a:custGeom>
            <a:avLst/>
            <a:gdLst/>
            <a:ahLst/>
            <a:cxnLst/>
            <a:rect r="r" b="b" t="t" l="l"/>
            <a:pathLst>
              <a:path h="591626" w="591626">
                <a:moveTo>
                  <a:pt x="0" y="0"/>
                </a:moveTo>
                <a:lnTo>
                  <a:pt x="591626" y="0"/>
                </a:lnTo>
                <a:lnTo>
                  <a:pt x="591626" y="591626"/>
                </a:lnTo>
                <a:lnTo>
                  <a:pt x="0" y="59162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644895" y="7452751"/>
            <a:ext cx="8997210" cy="3962400"/>
          </a:xfrm>
          <a:prstGeom prst="rect">
            <a:avLst/>
          </a:prstGeom>
        </p:spPr>
        <p:txBody>
          <a:bodyPr anchor="t" rtlCol="false" tIns="0" lIns="0" bIns="0" rIns="0">
            <a:spAutoFit/>
          </a:bodyPr>
          <a:lstStyle/>
          <a:p>
            <a:pPr algn="ctr">
              <a:lnSpc>
                <a:spcPts val="10349"/>
              </a:lnSpc>
            </a:pPr>
            <a:r>
              <a:rPr lang="en-US" sz="9000">
                <a:solidFill>
                  <a:srgbClr val="000000"/>
                </a:solidFill>
                <a:latin typeface="Baloo Thambi"/>
                <a:ea typeface="Baloo Thambi"/>
                <a:cs typeface="Baloo Thambi"/>
                <a:sym typeface="Baloo Thambi"/>
              </a:rPr>
              <a:t>APA ITU</a:t>
            </a:r>
          </a:p>
          <a:p>
            <a:pPr algn="ctr">
              <a:lnSpc>
                <a:spcPts val="10349"/>
              </a:lnSpc>
            </a:pPr>
            <a:r>
              <a:rPr lang="en-US" sz="9000">
                <a:solidFill>
                  <a:srgbClr val="000000"/>
                </a:solidFill>
                <a:latin typeface="Baloo Thambi"/>
                <a:ea typeface="Baloo Thambi"/>
                <a:cs typeface="Baloo Thambi"/>
                <a:sym typeface="Baloo Thambi"/>
              </a:rPr>
              <a:t>EMISI LALU LINTAS</a:t>
            </a:r>
          </a:p>
        </p:txBody>
      </p:sp>
      <p:sp>
        <p:nvSpPr>
          <p:cNvPr name="TextBox 10" id="10"/>
          <p:cNvSpPr txBox="true"/>
          <p:nvPr/>
        </p:nvSpPr>
        <p:spPr>
          <a:xfrm rot="0">
            <a:off x="2309998" y="5879150"/>
            <a:ext cx="5667005" cy="1470802"/>
          </a:xfrm>
          <a:prstGeom prst="rect">
            <a:avLst/>
          </a:prstGeom>
        </p:spPr>
        <p:txBody>
          <a:bodyPr anchor="t" rtlCol="false" tIns="0" lIns="0" bIns="0" rIns="0">
            <a:spAutoFit/>
          </a:bodyPr>
          <a:lstStyle/>
          <a:p>
            <a:pPr algn="ctr">
              <a:lnSpc>
                <a:spcPts val="11411"/>
              </a:lnSpc>
            </a:pPr>
            <a:r>
              <a:rPr lang="en-US" sz="8150">
                <a:solidFill>
                  <a:srgbClr val="000000"/>
                </a:solidFill>
                <a:latin typeface="Yellowtail"/>
                <a:ea typeface="Yellowtail"/>
                <a:cs typeface="Yellowtail"/>
                <a:sym typeface="Yellowtail"/>
              </a:rPr>
              <a:t>Materi</a:t>
            </a:r>
          </a:p>
        </p:txBody>
      </p:sp>
      <p:sp>
        <p:nvSpPr>
          <p:cNvPr name="TextBox 11" id="11"/>
          <p:cNvSpPr txBox="true"/>
          <p:nvPr/>
        </p:nvSpPr>
        <p:spPr>
          <a:xfrm rot="0">
            <a:off x="3422861" y="11259575"/>
            <a:ext cx="3441277" cy="856679"/>
          </a:xfrm>
          <a:prstGeom prst="rect">
            <a:avLst/>
          </a:prstGeom>
        </p:spPr>
        <p:txBody>
          <a:bodyPr anchor="t" rtlCol="false" tIns="0" lIns="0" bIns="0" rIns="0">
            <a:spAutoFit/>
          </a:bodyPr>
          <a:lstStyle/>
          <a:p>
            <a:pPr algn="ctr">
              <a:lnSpc>
                <a:spcPts val="6680"/>
              </a:lnSpc>
            </a:pPr>
            <a:r>
              <a:rPr lang="en-US" sz="5808">
                <a:solidFill>
                  <a:srgbClr val="000000"/>
                </a:solidFill>
                <a:latin typeface="Baloo Thambi"/>
                <a:ea typeface="Baloo Thambi"/>
                <a:cs typeface="Baloo Thambi"/>
                <a:sym typeface="Baloo Thambi"/>
              </a:rPr>
              <a:t>MULAI</a:t>
            </a:r>
          </a:p>
        </p:txBody>
      </p:sp>
      <p:sp>
        <p:nvSpPr>
          <p:cNvPr name="Freeform 12" id="12"/>
          <p:cNvSpPr/>
          <p:nvPr/>
        </p:nvSpPr>
        <p:spPr>
          <a:xfrm flipH="false" flipV="false" rot="0">
            <a:off x="4995593" y="15527619"/>
            <a:ext cx="887440" cy="887440"/>
          </a:xfrm>
          <a:custGeom>
            <a:avLst/>
            <a:gdLst/>
            <a:ahLst/>
            <a:cxnLst/>
            <a:rect r="r" b="b" t="t" l="l"/>
            <a:pathLst>
              <a:path h="887440" w="887440">
                <a:moveTo>
                  <a:pt x="0" y="0"/>
                </a:moveTo>
                <a:lnTo>
                  <a:pt x="887440" y="0"/>
                </a:lnTo>
                <a:lnTo>
                  <a:pt x="887440" y="887439"/>
                </a:lnTo>
                <a:lnTo>
                  <a:pt x="0" y="88743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5B85AA"/>
        </a:solidFill>
      </p:bgPr>
    </p:bg>
    <p:spTree>
      <p:nvGrpSpPr>
        <p:cNvPr id="1" name=""/>
        <p:cNvGrpSpPr/>
        <p:nvPr/>
      </p:nvGrpSpPr>
      <p:grpSpPr>
        <a:xfrm>
          <a:off x="0" y="0"/>
          <a:ext cx="0" cy="0"/>
          <a:chOff x="0" y="0"/>
          <a:chExt cx="0" cy="0"/>
        </a:xfrm>
      </p:grpSpPr>
      <p:sp>
        <p:nvSpPr>
          <p:cNvPr name="Freeform 2" id="2"/>
          <p:cNvSpPr/>
          <p:nvPr/>
        </p:nvSpPr>
        <p:spPr>
          <a:xfrm flipH="false" flipV="false" rot="0">
            <a:off x="548606" y="5774044"/>
            <a:ext cx="9189787" cy="8328245"/>
          </a:xfrm>
          <a:custGeom>
            <a:avLst/>
            <a:gdLst/>
            <a:ahLst/>
            <a:cxnLst/>
            <a:rect r="r" b="b" t="t" l="l"/>
            <a:pathLst>
              <a:path h="8328245" w="9189787">
                <a:moveTo>
                  <a:pt x="0" y="0"/>
                </a:moveTo>
                <a:lnTo>
                  <a:pt x="9189788" y="0"/>
                </a:lnTo>
                <a:lnTo>
                  <a:pt x="9189788" y="8328245"/>
                </a:lnTo>
                <a:lnTo>
                  <a:pt x="0" y="8328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86100" y="14673789"/>
            <a:ext cx="4114800" cy="1100709"/>
          </a:xfrm>
          <a:custGeom>
            <a:avLst/>
            <a:gdLst/>
            <a:ahLst/>
            <a:cxnLst/>
            <a:rect r="r" b="b" t="t" l="l"/>
            <a:pathLst>
              <a:path h="1100709" w="4114800">
                <a:moveTo>
                  <a:pt x="0" y="0"/>
                </a:moveTo>
                <a:lnTo>
                  <a:pt x="4114800" y="0"/>
                </a:lnTo>
                <a:lnTo>
                  <a:pt x="4114800" y="1100709"/>
                </a:lnTo>
                <a:lnTo>
                  <a:pt x="0" y="11007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2756">
            <a:off x="6183053" y="6121658"/>
            <a:ext cx="3420048" cy="1633073"/>
          </a:xfrm>
          <a:custGeom>
            <a:avLst/>
            <a:gdLst/>
            <a:ahLst/>
            <a:cxnLst/>
            <a:rect r="r" b="b" t="t" l="l"/>
            <a:pathLst>
              <a:path h="1633073" w="3420048">
                <a:moveTo>
                  <a:pt x="0" y="0"/>
                </a:moveTo>
                <a:lnTo>
                  <a:pt x="3420048" y="0"/>
                </a:lnTo>
                <a:lnTo>
                  <a:pt x="3420048" y="1633073"/>
                </a:lnTo>
                <a:lnTo>
                  <a:pt x="0" y="1633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570990" y="14116630"/>
            <a:ext cx="3756551" cy="5272352"/>
          </a:xfrm>
          <a:custGeom>
            <a:avLst/>
            <a:gdLst/>
            <a:ahLst/>
            <a:cxnLst/>
            <a:rect r="r" b="b" t="t" l="l"/>
            <a:pathLst>
              <a:path h="5272352" w="3756551">
                <a:moveTo>
                  <a:pt x="3756550" y="0"/>
                </a:moveTo>
                <a:lnTo>
                  <a:pt x="0" y="0"/>
                </a:lnTo>
                <a:lnTo>
                  <a:pt x="0" y="5272351"/>
                </a:lnTo>
                <a:lnTo>
                  <a:pt x="3756550" y="5272351"/>
                </a:lnTo>
                <a:lnTo>
                  <a:pt x="375655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2507827" y="-180171"/>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893077" y="13675423"/>
            <a:ext cx="6422840" cy="6133813"/>
          </a:xfrm>
          <a:custGeom>
            <a:avLst/>
            <a:gdLst/>
            <a:ahLst/>
            <a:cxnLst/>
            <a:rect r="r" b="b" t="t" l="l"/>
            <a:pathLst>
              <a:path h="6133813" w="6422840">
                <a:moveTo>
                  <a:pt x="0" y="0"/>
                </a:moveTo>
                <a:lnTo>
                  <a:pt x="6422840" y="0"/>
                </a:lnTo>
                <a:lnTo>
                  <a:pt x="6422840" y="6133812"/>
                </a:lnTo>
                <a:lnTo>
                  <a:pt x="0" y="613381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8489885" y="1028700"/>
            <a:ext cx="1579184" cy="1521759"/>
          </a:xfrm>
          <a:custGeom>
            <a:avLst/>
            <a:gdLst/>
            <a:ahLst/>
            <a:cxnLst/>
            <a:rect r="r" b="b" t="t" l="l"/>
            <a:pathLst>
              <a:path h="1521759" w="1579184">
                <a:moveTo>
                  <a:pt x="0" y="0"/>
                </a:moveTo>
                <a:lnTo>
                  <a:pt x="1579183" y="0"/>
                </a:lnTo>
                <a:lnTo>
                  <a:pt x="1579183" y="1521759"/>
                </a:lnTo>
                <a:lnTo>
                  <a:pt x="0" y="152175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1606973" y="7556436"/>
            <a:ext cx="6692769" cy="4865048"/>
          </a:xfrm>
          <a:prstGeom prst="rect">
            <a:avLst/>
          </a:prstGeom>
        </p:spPr>
        <p:txBody>
          <a:bodyPr anchor="t" rtlCol="false" tIns="0" lIns="0" bIns="0" rIns="0">
            <a:spAutoFit/>
          </a:bodyPr>
          <a:lstStyle/>
          <a:p>
            <a:pPr algn="ctr">
              <a:lnSpc>
                <a:spcPts val="4322"/>
              </a:lnSpc>
            </a:pPr>
            <a:r>
              <a:rPr lang="en-US" sz="3087">
                <a:solidFill>
                  <a:srgbClr val="000000"/>
                </a:solidFill>
                <a:latin typeface="Baloo Thambi"/>
                <a:ea typeface="Baloo Thambi"/>
                <a:cs typeface="Baloo Thambi"/>
                <a:sym typeface="Baloo Thambi"/>
              </a:rPr>
              <a:t>Emisi lalu lintas adalah zat atau partikel pencemar yang dilepaskan ke udara akibat aktivitas kendaraan bermotor, baik dari pembakaran bahan bakar (mesin) maupun keausan komponen (rem, ban, dan jalan). Emisi ini merupakan salah satu sumber utama pencemaran udara di perkotaan.</a:t>
            </a:r>
          </a:p>
        </p:txBody>
      </p:sp>
      <p:sp>
        <p:nvSpPr>
          <p:cNvPr name="TextBox 10" id="10"/>
          <p:cNvSpPr txBox="true"/>
          <p:nvPr/>
        </p:nvSpPr>
        <p:spPr>
          <a:xfrm rot="0">
            <a:off x="644895" y="2551602"/>
            <a:ext cx="8997210" cy="2647950"/>
          </a:xfrm>
          <a:prstGeom prst="rect">
            <a:avLst/>
          </a:prstGeom>
        </p:spPr>
        <p:txBody>
          <a:bodyPr anchor="t" rtlCol="false" tIns="0" lIns="0" bIns="0" rIns="0">
            <a:spAutoFit/>
          </a:bodyPr>
          <a:lstStyle/>
          <a:p>
            <a:pPr algn="ctr">
              <a:lnSpc>
                <a:spcPts val="10349"/>
              </a:lnSpc>
            </a:pPr>
            <a:r>
              <a:rPr lang="en-US" sz="9000">
                <a:solidFill>
                  <a:srgbClr val="000000"/>
                </a:solidFill>
                <a:latin typeface="Baloo Thambi"/>
                <a:ea typeface="Baloo Thambi"/>
                <a:cs typeface="Baloo Thambi"/>
                <a:sym typeface="Baloo Thambi"/>
              </a:rPr>
              <a:t>EMISI</a:t>
            </a:r>
          </a:p>
          <a:p>
            <a:pPr algn="ctr">
              <a:lnSpc>
                <a:spcPts val="10349"/>
              </a:lnSpc>
            </a:pPr>
            <a:r>
              <a:rPr lang="en-US" sz="9000">
                <a:solidFill>
                  <a:srgbClr val="000000"/>
                </a:solidFill>
                <a:latin typeface="Baloo Thambi"/>
                <a:ea typeface="Baloo Thambi"/>
                <a:cs typeface="Baloo Thambi"/>
                <a:sym typeface="Baloo Thambi"/>
              </a:rPr>
              <a:t>LALU LINTAS</a:t>
            </a:r>
          </a:p>
        </p:txBody>
      </p:sp>
      <p:sp>
        <p:nvSpPr>
          <p:cNvPr name="TextBox 11" id="11"/>
          <p:cNvSpPr txBox="true"/>
          <p:nvPr/>
        </p:nvSpPr>
        <p:spPr>
          <a:xfrm rot="0">
            <a:off x="3304832" y="14857912"/>
            <a:ext cx="3896068" cy="761037"/>
          </a:xfrm>
          <a:prstGeom prst="rect">
            <a:avLst/>
          </a:prstGeom>
        </p:spPr>
        <p:txBody>
          <a:bodyPr anchor="t" rtlCol="false" tIns="0" lIns="0" bIns="0" rIns="0">
            <a:spAutoFit/>
          </a:bodyPr>
          <a:lstStyle/>
          <a:p>
            <a:pPr algn="ctr">
              <a:lnSpc>
                <a:spcPts val="5958"/>
              </a:lnSpc>
            </a:pPr>
            <a:r>
              <a:rPr lang="en-US" sz="5181">
                <a:solidFill>
                  <a:srgbClr val="000000"/>
                </a:solidFill>
                <a:latin typeface="Baloo Thambi"/>
                <a:ea typeface="Baloo Thambi"/>
                <a:cs typeface="Baloo Thambi"/>
                <a:sym typeface="Baloo Thambi"/>
              </a:rPr>
              <a:t>LANJUT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768CAE"/>
        </a:solidFill>
      </p:bgPr>
    </p:bg>
    <p:spTree>
      <p:nvGrpSpPr>
        <p:cNvPr id="1" name=""/>
        <p:cNvGrpSpPr/>
        <p:nvPr/>
      </p:nvGrpSpPr>
      <p:grpSpPr>
        <a:xfrm>
          <a:off x="0" y="0"/>
          <a:ext cx="0" cy="0"/>
          <a:chOff x="0" y="0"/>
          <a:chExt cx="0" cy="0"/>
        </a:xfrm>
      </p:grpSpPr>
      <p:sp>
        <p:nvSpPr>
          <p:cNvPr name="Freeform 2" id="2"/>
          <p:cNvSpPr/>
          <p:nvPr/>
        </p:nvSpPr>
        <p:spPr>
          <a:xfrm flipH="false" flipV="false" rot="-234530">
            <a:off x="494340" y="8638248"/>
            <a:ext cx="10290228" cy="7833436"/>
          </a:xfrm>
          <a:custGeom>
            <a:avLst/>
            <a:gdLst/>
            <a:ahLst/>
            <a:cxnLst/>
            <a:rect r="r" b="b" t="t" l="l"/>
            <a:pathLst>
              <a:path h="7833436" w="10290228">
                <a:moveTo>
                  <a:pt x="0" y="0"/>
                </a:moveTo>
                <a:lnTo>
                  <a:pt x="10290228" y="0"/>
                </a:lnTo>
                <a:lnTo>
                  <a:pt x="10290228" y="7833436"/>
                </a:lnTo>
                <a:lnTo>
                  <a:pt x="0" y="78334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3426428" y="5710247"/>
            <a:ext cx="3434145" cy="3433753"/>
            <a:chOff x="0" y="0"/>
            <a:chExt cx="6350013" cy="6349289"/>
          </a:xfrm>
        </p:grpSpPr>
        <p:sp>
          <p:nvSpPr>
            <p:cNvPr name="Freeform 4" id="4"/>
            <p:cNvSpPr/>
            <p:nvPr/>
          </p:nvSpPr>
          <p:spPr>
            <a:xfrm flipH="false" flipV="false" rot="0">
              <a:off x="-95250" y="-95136"/>
              <a:ext cx="6540525" cy="6539573"/>
            </a:xfrm>
            <a:custGeom>
              <a:avLst/>
              <a:gdLst/>
              <a:ahLst/>
              <a:cxnLst/>
              <a:rect r="r" b="b" t="t" l="l"/>
              <a:pathLst>
                <a:path h="6539573" w="6540525">
                  <a:moveTo>
                    <a:pt x="5684545" y="1101865"/>
                  </a:moveTo>
                  <a:cubicBezTo>
                    <a:pt x="5560364" y="886829"/>
                    <a:pt x="5335181" y="766521"/>
                    <a:pt x="5103533" y="766356"/>
                  </a:cubicBezTo>
                  <a:lnTo>
                    <a:pt x="5103571" y="766318"/>
                  </a:lnTo>
                  <a:cubicBezTo>
                    <a:pt x="4871923" y="766115"/>
                    <a:pt x="4646701" y="645821"/>
                    <a:pt x="4522559" y="430810"/>
                  </a:cubicBezTo>
                  <a:cubicBezTo>
                    <a:pt x="4337317" y="109919"/>
                    <a:pt x="3927030" y="0"/>
                    <a:pt x="3606140" y="185281"/>
                  </a:cubicBezTo>
                  <a:lnTo>
                    <a:pt x="3606089" y="185319"/>
                  </a:lnTo>
                  <a:lnTo>
                    <a:pt x="3606089" y="185115"/>
                  </a:lnTo>
                  <a:cubicBezTo>
                    <a:pt x="3406788" y="299936"/>
                    <a:pt x="3153854" y="309029"/>
                    <a:pt x="2939771" y="187630"/>
                  </a:cubicBezTo>
                  <a:cubicBezTo>
                    <a:pt x="2836743" y="126902"/>
                    <a:pt x="2719296" y="94958"/>
                    <a:pt x="2599703" y="95136"/>
                  </a:cubicBezTo>
                  <a:cubicBezTo>
                    <a:pt x="2351405" y="95136"/>
                    <a:pt x="2134641" y="230048"/>
                    <a:pt x="2018614" y="430568"/>
                  </a:cubicBezTo>
                  <a:lnTo>
                    <a:pt x="2018614" y="430530"/>
                  </a:lnTo>
                  <a:cubicBezTo>
                    <a:pt x="1902625" y="631012"/>
                    <a:pt x="1685811" y="765925"/>
                    <a:pt x="1437551" y="765925"/>
                  </a:cubicBezTo>
                  <a:cubicBezTo>
                    <a:pt x="1067029" y="765925"/>
                    <a:pt x="766686" y="1066267"/>
                    <a:pt x="766686" y="1436789"/>
                  </a:cubicBezTo>
                  <a:lnTo>
                    <a:pt x="766686" y="1436866"/>
                  </a:lnTo>
                  <a:lnTo>
                    <a:pt x="766483" y="1436789"/>
                  </a:lnTo>
                  <a:cubicBezTo>
                    <a:pt x="766280" y="1666672"/>
                    <a:pt x="647802" y="1890154"/>
                    <a:pt x="435902" y="2014906"/>
                  </a:cubicBezTo>
                  <a:cubicBezTo>
                    <a:pt x="331646" y="2073744"/>
                    <a:pt x="245134" y="2159541"/>
                    <a:pt x="185433" y="2263305"/>
                  </a:cubicBezTo>
                  <a:cubicBezTo>
                    <a:pt x="61277" y="2478367"/>
                    <a:pt x="69723" y="2733523"/>
                    <a:pt x="185395" y="2934246"/>
                  </a:cubicBezTo>
                  <a:lnTo>
                    <a:pt x="185357" y="2934246"/>
                  </a:lnTo>
                  <a:cubicBezTo>
                    <a:pt x="300939" y="3134932"/>
                    <a:pt x="309385" y="3390113"/>
                    <a:pt x="185230" y="3605149"/>
                  </a:cubicBezTo>
                  <a:cubicBezTo>
                    <a:pt x="0" y="3926002"/>
                    <a:pt x="109906" y="4336288"/>
                    <a:pt x="430797" y="4521569"/>
                  </a:cubicBezTo>
                  <a:lnTo>
                    <a:pt x="430835" y="4521607"/>
                  </a:lnTo>
                  <a:lnTo>
                    <a:pt x="430708" y="4521695"/>
                  </a:lnTo>
                  <a:cubicBezTo>
                    <a:pt x="631228" y="4637634"/>
                    <a:pt x="766077" y="4854448"/>
                    <a:pt x="766077" y="5102746"/>
                  </a:cubicBezTo>
                  <a:cubicBezTo>
                    <a:pt x="766077" y="5473268"/>
                    <a:pt x="1066419" y="5773611"/>
                    <a:pt x="1436929" y="5773611"/>
                  </a:cubicBezTo>
                  <a:cubicBezTo>
                    <a:pt x="1685239" y="5773611"/>
                    <a:pt x="1901965" y="5908497"/>
                    <a:pt x="2018030" y="6109018"/>
                  </a:cubicBezTo>
                  <a:cubicBezTo>
                    <a:pt x="2134019" y="6309449"/>
                    <a:pt x="2350821" y="6444425"/>
                    <a:pt x="2599093" y="6444425"/>
                  </a:cubicBezTo>
                  <a:cubicBezTo>
                    <a:pt x="2718685" y="6444579"/>
                    <a:pt x="2836127" y="6412633"/>
                    <a:pt x="2939161" y="6351918"/>
                  </a:cubicBezTo>
                  <a:cubicBezTo>
                    <a:pt x="3153194" y="6230544"/>
                    <a:pt x="3406191" y="6239637"/>
                    <a:pt x="3605479" y="6354496"/>
                  </a:cubicBezTo>
                  <a:lnTo>
                    <a:pt x="3605479" y="6354255"/>
                  </a:lnTo>
                  <a:lnTo>
                    <a:pt x="3605517" y="6354331"/>
                  </a:lnTo>
                  <a:cubicBezTo>
                    <a:pt x="3926408" y="6539573"/>
                    <a:pt x="4336694" y="6429617"/>
                    <a:pt x="4521987" y="6108764"/>
                  </a:cubicBezTo>
                  <a:cubicBezTo>
                    <a:pt x="4646130" y="5893766"/>
                    <a:pt x="4871314" y="5773446"/>
                    <a:pt x="5102961" y="5773281"/>
                  </a:cubicBezTo>
                  <a:lnTo>
                    <a:pt x="5102911" y="5773192"/>
                  </a:lnTo>
                  <a:cubicBezTo>
                    <a:pt x="5334558" y="5773027"/>
                    <a:pt x="5559780" y="5652707"/>
                    <a:pt x="5683885" y="5437709"/>
                  </a:cubicBezTo>
                  <a:cubicBezTo>
                    <a:pt x="5745010" y="5331855"/>
                    <a:pt x="5774017" y="5216234"/>
                    <a:pt x="5773890" y="5102213"/>
                  </a:cubicBezTo>
                  <a:lnTo>
                    <a:pt x="5773979" y="5102290"/>
                  </a:lnTo>
                  <a:cubicBezTo>
                    <a:pt x="5774182" y="4878846"/>
                    <a:pt x="5886145" y="4661358"/>
                    <a:pt x="6087059" y="4534828"/>
                  </a:cubicBezTo>
                  <a:cubicBezTo>
                    <a:pt x="6195364" y="4477881"/>
                    <a:pt x="6289357" y="4390620"/>
                    <a:pt x="6355029" y="4276866"/>
                  </a:cubicBezTo>
                  <a:cubicBezTo>
                    <a:pt x="6479222" y="4061753"/>
                    <a:pt x="6470777" y="3806572"/>
                    <a:pt x="6355118" y="3605886"/>
                  </a:cubicBezTo>
                  <a:lnTo>
                    <a:pt x="6355156" y="3605886"/>
                  </a:lnTo>
                  <a:cubicBezTo>
                    <a:pt x="6239535" y="3405201"/>
                    <a:pt x="6231077" y="3150020"/>
                    <a:pt x="6355245" y="2934971"/>
                  </a:cubicBezTo>
                  <a:cubicBezTo>
                    <a:pt x="6540525" y="2614080"/>
                    <a:pt x="6430568" y="2203832"/>
                    <a:pt x="6109677" y="2018552"/>
                  </a:cubicBezTo>
                  <a:lnTo>
                    <a:pt x="6109627" y="2018501"/>
                  </a:lnTo>
                  <a:lnTo>
                    <a:pt x="6109754" y="2018463"/>
                  </a:lnTo>
                  <a:cubicBezTo>
                    <a:pt x="5910847" y="1903375"/>
                    <a:pt x="5776557" y="1689088"/>
                    <a:pt x="5774436" y="1443267"/>
                  </a:cubicBezTo>
                  <a:cubicBezTo>
                    <a:pt x="5775604" y="1327265"/>
                    <a:pt x="5746686" y="1209536"/>
                    <a:pt x="5684545" y="1101865"/>
                  </a:cubicBezTo>
                </a:path>
              </a:pathLst>
            </a:custGeom>
            <a:blipFill>
              <a:blip r:embed="rId4"/>
              <a:stretch>
                <a:fillRect l="0" t="-32483" r="0" b="-32483"/>
              </a:stretch>
            </a:blipFill>
          </p:spPr>
        </p:sp>
      </p:grpSp>
      <p:sp>
        <p:nvSpPr>
          <p:cNvPr name="Freeform 5" id="5"/>
          <p:cNvSpPr/>
          <p:nvPr/>
        </p:nvSpPr>
        <p:spPr>
          <a:xfrm flipH="false" flipV="false" rot="0">
            <a:off x="897313" y="5638905"/>
            <a:ext cx="2278214" cy="2452089"/>
          </a:xfrm>
          <a:custGeom>
            <a:avLst/>
            <a:gdLst/>
            <a:ahLst/>
            <a:cxnLst/>
            <a:rect r="r" b="b" t="t" l="l"/>
            <a:pathLst>
              <a:path h="2452089" w="2278214">
                <a:moveTo>
                  <a:pt x="0" y="0"/>
                </a:moveTo>
                <a:lnTo>
                  <a:pt x="2278214" y="0"/>
                </a:lnTo>
                <a:lnTo>
                  <a:pt x="2278214" y="2452090"/>
                </a:lnTo>
                <a:lnTo>
                  <a:pt x="0" y="245209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7200900" y="411213"/>
            <a:ext cx="4114800" cy="2102289"/>
          </a:xfrm>
          <a:custGeom>
            <a:avLst/>
            <a:gdLst/>
            <a:ahLst/>
            <a:cxnLst/>
            <a:rect r="r" b="b" t="t" l="l"/>
            <a:pathLst>
              <a:path h="2102289" w="4114800">
                <a:moveTo>
                  <a:pt x="0" y="0"/>
                </a:moveTo>
                <a:lnTo>
                  <a:pt x="4114800" y="0"/>
                </a:lnTo>
                <a:lnTo>
                  <a:pt x="4114800" y="2102289"/>
                </a:lnTo>
                <a:lnTo>
                  <a:pt x="0" y="210228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7200900" y="15682713"/>
            <a:ext cx="3838699" cy="3747966"/>
          </a:xfrm>
          <a:custGeom>
            <a:avLst/>
            <a:gdLst/>
            <a:ahLst/>
            <a:cxnLst/>
            <a:rect r="r" b="b" t="t" l="l"/>
            <a:pathLst>
              <a:path h="3747966" w="3838699">
                <a:moveTo>
                  <a:pt x="0" y="0"/>
                </a:moveTo>
                <a:lnTo>
                  <a:pt x="3838699" y="0"/>
                </a:lnTo>
                <a:lnTo>
                  <a:pt x="3838699" y="3747966"/>
                </a:lnTo>
                <a:lnTo>
                  <a:pt x="0" y="37479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997650">
            <a:off x="6172200" y="5199552"/>
            <a:ext cx="2057400" cy="2104757"/>
          </a:xfrm>
          <a:custGeom>
            <a:avLst/>
            <a:gdLst/>
            <a:ahLst/>
            <a:cxnLst/>
            <a:rect r="r" b="b" t="t" l="l"/>
            <a:pathLst>
              <a:path h="2104757" w="2057400">
                <a:moveTo>
                  <a:pt x="0" y="0"/>
                </a:moveTo>
                <a:lnTo>
                  <a:pt x="2057400" y="0"/>
                </a:lnTo>
                <a:lnTo>
                  <a:pt x="2057400" y="2104757"/>
                </a:lnTo>
                <a:lnTo>
                  <a:pt x="0" y="21047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710311" y="-276653"/>
            <a:ext cx="3478021" cy="3478021"/>
          </a:xfrm>
          <a:custGeom>
            <a:avLst/>
            <a:gdLst/>
            <a:ahLst/>
            <a:cxnLst/>
            <a:rect r="r" b="b" t="t" l="l"/>
            <a:pathLst>
              <a:path h="3478021" w="3478021">
                <a:moveTo>
                  <a:pt x="0" y="0"/>
                </a:moveTo>
                <a:lnTo>
                  <a:pt x="3478022" y="0"/>
                </a:lnTo>
                <a:lnTo>
                  <a:pt x="3478022" y="3478021"/>
                </a:lnTo>
                <a:lnTo>
                  <a:pt x="0" y="347802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0">
            <a:off x="1288979" y="16594110"/>
            <a:ext cx="1056732" cy="962587"/>
          </a:xfrm>
          <a:custGeom>
            <a:avLst/>
            <a:gdLst/>
            <a:ahLst/>
            <a:cxnLst/>
            <a:rect r="r" b="b" t="t" l="l"/>
            <a:pathLst>
              <a:path h="962587" w="1056732">
                <a:moveTo>
                  <a:pt x="0" y="0"/>
                </a:moveTo>
                <a:lnTo>
                  <a:pt x="1056732" y="0"/>
                </a:lnTo>
                <a:lnTo>
                  <a:pt x="1056732" y="962586"/>
                </a:lnTo>
                <a:lnTo>
                  <a:pt x="0" y="96258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1" id="11"/>
          <p:cNvSpPr txBox="true"/>
          <p:nvPr/>
        </p:nvSpPr>
        <p:spPr>
          <a:xfrm rot="0">
            <a:off x="261090" y="1747847"/>
            <a:ext cx="8997210" cy="3962400"/>
          </a:xfrm>
          <a:prstGeom prst="rect">
            <a:avLst/>
          </a:prstGeom>
        </p:spPr>
        <p:txBody>
          <a:bodyPr anchor="t" rtlCol="false" tIns="0" lIns="0" bIns="0" rIns="0">
            <a:spAutoFit/>
          </a:bodyPr>
          <a:lstStyle/>
          <a:p>
            <a:pPr algn="ctr">
              <a:lnSpc>
                <a:spcPts val="10349"/>
              </a:lnSpc>
            </a:pPr>
            <a:r>
              <a:rPr lang="en-US" sz="9000">
                <a:solidFill>
                  <a:srgbClr val="000000"/>
                </a:solidFill>
                <a:latin typeface="Baloo Thambi"/>
                <a:ea typeface="Baloo Thambi"/>
                <a:cs typeface="Baloo Thambi"/>
                <a:sym typeface="Baloo Thambi"/>
              </a:rPr>
              <a:t>JENIS-JENIS  EMISI LALU LINTAS</a:t>
            </a:r>
          </a:p>
        </p:txBody>
      </p:sp>
      <p:sp>
        <p:nvSpPr>
          <p:cNvPr name="TextBox 12" id="12"/>
          <p:cNvSpPr txBox="true"/>
          <p:nvPr/>
        </p:nvSpPr>
        <p:spPr>
          <a:xfrm rot="-241848">
            <a:off x="1712715" y="10562469"/>
            <a:ext cx="7851469" cy="4584667"/>
          </a:xfrm>
          <a:prstGeom prst="rect">
            <a:avLst/>
          </a:prstGeom>
        </p:spPr>
        <p:txBody>
          <a:bodyPr anchor="t" rtlCol="false" tIns="0" lIns="0" bIns="0" rIns="0">
            <a:spAutoFit/>
          </a:bodyPr>
          <a:lstStyle/>
          <a:p>
            <a:pPr algn="ctr">
              <a:lnSpc>
                <a:spcPts val="2445"/>
              </a:lnSpc>
            </a:pPr>
            <a:r>
              <a:rPr lang="en-US" sz="1746">
                <a:solidFill>
                  <a:srgbClr val="000000"/>
                </a:solidFill>
                <a:latin typeface="Baloo Thambi"/>
                <a:ea typeface="Baloo Thambi"/>
                <a:cs typeface="Baloo Thambi"/>
                <a:sym typeface="Baloo Thambi"/>
              </a:rPr>
              <a:t>Secara umum, emisi lalu lintas terbagi menjadi dua kategori besar:</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a. Berdasarkan Wujud Zatnya</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1. Gas buang</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CO (Karbon Monoksida) – gas beracun dari pembakaran tidak sempurna.</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CO₂ (Karbon Dioksida) – gas rumah kaca utama.</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NOx (Nitrogen Oksida) – penyebab hujan asam dan iritasi pernapasan.</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HC (Hidrokarbon) – berkontribusi pada pembentukan ozon troposfer.</a:t>
            </a:r>
          </a:p>
          <a:p>
            <a:pPr algn="ctr">
              <a:lnSpc>
                <a:spcPts val="2445"/>
              </a:lnSpc>
            </a:pPr>
          </a:p>
          <a:p>
            <a:pPr algn="ctr">
              <a:lnSpc>
                <a:spcPts val="2445"/>
              </a:lnSpc>
            </a:pPr>
            <a:r>
              <a:rPr lang="en-US" sz="1746">
                <a:solidFill>
                  <a:srgbClr val="000000"/>
                </a:solidFill>
                <a:latin typeface="Baloo Thambi"/>
                <a:ea typeface="Baloo Thambi"/>
                <a:cs typeface="Baloo Thambi"/>
                <a:sym typeface="Baloo Thambi"/>
              </a:rPr>
              <a:t>SO₂ (Sulfur Dioksida) – dapat memicu hujan asam.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BE3B2"/>
        </a:solidFill>
      </p:bgPr>
    </p:bg>
    <p:spTree>
      <p:nvGrpSpPr>
        <p:cNvPr id="1" name=""/>
        <p:cNvGrpSpPr/>
        <p:nvPr/>
      </p:nvGrpSpPr>
      <p:grpSpPr>
        <a:xfrm>
          <a:off x="0" y="0"/>
          <a:ext cx="0" cy="0"/>
          <a:chOff x="0" y="0"/>
          <a:chExt cx="0" cy="0"/>
        </a:xfrm>
      </p:grpSpPr>
      <p:sp>
        <p:nvSpPr>
          <p:cNvPr name="Freeform 2" id="2"/>
          <p:cNvSpPr/>
          <p:nvPr/>
        </p:nvSpPr>
        <p:spPr>
          <a:xfrm flipH="true" flipV="false" rot="0">
            <a:off x="292097" y="7131038"/>
            <a:ext cx="9994903" cy="7746050"/>
          </a:xfrm>
          <a:custGeom>
            <a:avLst/>
            <a:gdLst/>
            <a:ahLst/>
            <a:cxnLst/>
            <a:rect r="r" b="b" t="t" l="l"/>
            <a:pathLst>
              <a:path h="7746050" w="9994903">
                <a:moveTo>
                  <a:pt x="9994903" y="0"/>
                </a:moveTo>
                <a:lnTo>
                  <a:pt x="0" y="0"/>
                </a:lnTo>
                <a:lnTo>
                  <a:pt x="0" y="7746050"/>
                </a:lnTo>
                <a:lnTo>
                  <a:pt x="9994903" y="7746050"/>
                </a:lnTo>
                <a:lnTo>
                  <a:pt x="999490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2355" y="14448597"/>
            <a:ext cx="1915168" cy="2110378"/>
          </a:xfrm>
          <a:custGeom>
            <a:avLst/>
            <a:gdLst/>
            <a:ahLst/>
            <a:cxnLst/>
            <a:rect r="r" b="b" t="t" l="l"/>
            <a:pathLst>
              <a:path h="2110378" w="1915168">
                <a:moveTo>
                  <a:pt x="0" y="0"/>
                </a:moveTo>
                <a:lnTo>
                  <a:pt x="1915168" y="0"/>
                </a:lnTo>
                <a:lnTo>
                  <a:pt x="1915168" y="2110378"/>
                </a:lnTo>
                <a:lnTo>
                  <a:pt x="0" y="211037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590327">
            <a:off x="6003258" y="5476581"/>
            <a:ext cx="2356447" cy="2212114"/>
          </a:xfrm>
          <a:custGeom>
            <a:avLst/>
            <a:gdLst/>
            <a:ahLst/>
            <a:cxnLst/>
            <a:rect r="r" b="b" t="t" l="l"/>
            <a:pathLst>
              <a:path h="2212114" w="2356447">
                <a:moveTo>
                  <a:pt x="0" y="0"/>
                </a:moveTo>
                <a:lnTo>
                  <a:pt x="2356447" y="0"/>
                </a:lnTo>
                <a:lnTo>
                  <a:pt x="2356447" y="2212114"/>
                </a:lnTo>
                <a:lnTo>
                  <a:pt x="0" y="22121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649988" y="573744"/>
            <a:ext cx="3526535" cy="4717773"/>
          </a:xfrm>
          <a:custGeom>
            <a:avLst/>
            <a:gdLst/>
            <a:ahLst/>
            <a:cxnLst/>
            <a:rect r="r" b="b" t="t" l="l"/>
            <a:pathLst>
              <a:path h="4717773" w="3526535">
                <a:moveTo>
                  <a:pt x="0" y="0"/>
                </a:moveTo>
                <a:lnTo>
                  <a:pt x="3526536" y="0"/>
                </a:lnTo>
                <a:lnTo>
                  <a:pt x="3526536" y="4717774"/>
                </a:lnTo>
                <a:lnTo>
                  <a:pt x="0" y="47177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6189248" y="15503786"/>
            <a:ext cx="3538955" cy="3379702"/>
          </a:xfrm>
          <a:custGeom>
            <a:avLst/>
            <a:gdLst/>
            <a:ahLst/>
            <a:cxnLst/>
            <a:rect r="r" b="b" t="t" l="l"/>
            <a:pathLst>
              <a:path h="3379702" w="3538955">
                <a:moveTo>
                  <a:pt x="0" y="0"/>
                </a:moveTo>
                <a:lnTo>
                  <a:pt x="3538955" y="0"/>
                </a:lnTo>
                <a:lnTo>
                  <a:pt x="3538955" y="3379702"/>
                </a:lnTo>
                <a:lnTo>
                  <a:pt x="0" y="337970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4567583">
            <a:off x="8730767" y="-955991"/>
            <a:ext cx="4114800" cy="4812632"/>
          </a:xfrm>
          <a:custGeom>
            <a:avLst/>
            <a:gdLst/>
            <a:ahLst/>
            <a:cxnLst/>
            <a:rect r="r" b="b" t="t" l="l"/>
            <a:pathLst>
              <a:path h="4812632" w="4114800">
                <a:moveTo>
                  <a:pt x="0" y="0"/>
                </a:moveTo>
                <a:lnTo>
                  <a:pt x="4114800" y="0"/>
                </a:lnTo>
                <a:lnTo>
                  <a:pt x="4114800" y="4812631"/>
                </a:lnTo>
                <a:lnTo>
                  <a:pt x="0" y="481263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8" id="8"/>
          <p:cNvSpPr txBox="true"/>
          <p:nvPr/>
        </p:nvSpPr>
        <p:spPr>
          <a:xfrm rot="0">
            <a:off x="644895" y="2551602"/>
            <a:ext cx="8997210" cy="2647950"/>
          </a:xfrm>
          <a:prstGeom prst="rect">
            <a:avLst/>
          </a:prstGeom>
        </p:spPr>
        <p:txBody>
          <a:bodyPr anchor="t" rtlCol="false" tIns="0" lIns="0" bIns="0" rIns="0">
            <a:spAutoFit/>
          </a:bodyPr>
          <a:lstStyle/>
          <a:p>
            <a:pPr algn="ctr">
              <a:lnSpc>
                <a:spcPts val="10349"/>
              </a:lnSpc>
            </a:pPr>
            <a:r>
              <a:rPr lang="en-US" sz="9000">
                <a:solidFill>
                  <a:srgbClr val="000000"/>
                </a:solidFill>
                <a:latin typeface="Baloo Thambi"/>
                <a:ea typeface="Baloo Thambi"/>
                <a:cs typeface="Baloo Thambi"/>
                <a:sym typeface="Baloo Thambi"/>
              </a:rPr>
              <a:t>JENIS-JENIS  EMISI </a:t>
            </a:r>
          </a:p>
        </p:txBody>
      </p:sp>
      <p:sp>
        <p:nvSpPr>
          <p:cNvPr name="TextBox 9" id="9"/>
          <p:cNvSpPr txBox="true"/>
          <p:nvPr/>
        </p:nvSpPr>
        <p:spPr>
          <a:xfrm rot="0">
            <a:off x="1785008" y="8926278"/>
            <a:ext cx="6716985" cy="5486888"/>
          </a:xfrm>
          <a:prstGeom prst="rect">
            <a:avLst/>
          </a:prstGeom>
        </p:spPr>
        <p:txBody>
          <a:bodyPr anchor="t" rtlCol="false" tIns="0" lIns="0" bIns="0" rIns="0">
            <a:spAutoFit/>
          </a:bodyPr>
          <a:lstStyle/>
          <a:p>
            <a:pPr algn="r">
              <a:lnSpc>
                <a:spcPts val="2906"/>
              </a:lnSpc>
            </a:pPr>
            <a:r>
              <a:rPr lang="en-US" sz="2076">
                <a:solidFill>
                  <a:srgbClr val="000000"/>
                </a:solidFill>
                <a:latin typeface="Baloo Thambi"/>
                <a:ea typeface="Baloo Thambi"/>
                <a:cs typeface="Baloo Thambi"/>
                <a:sym typeface="Baloo Thambi"/>
              </a:rPr>
              <a:t>Partikulat (PM₂.₅ &amp; PM₁₀)</a:t>
            </a:r>
          </a:p>
          <a:p>
            <a:pPr algn="r">
              <a:lnSpc>
                <a:spcPts val="2906"/>
              </a:lnSpc>
            </a:pPr>
            <a:r>
              <a:rPr lang="en-US" sz="2076">
                <a:solidFill>
                  <a:srgbClr val="000000"/>
                </a:solidFill>
                <a:latin typeface="Baloo Thambi"/>
                <a:ea typeface="Baloo Thambi"/>
                <a:cs typeface="Baloo Thambi"/>
                <a:sym typeface="Baloo Thambi"/>
              </a:rPr>
              <a:t>Debu dan jelaga sangat halus yang dapat masuk ke paru-paru.</a:t>
            </a:r>
          </a:p>
          <a:p>
            <a:pPr algn="r">
              <a:lnSpc>
                <a:spcPts val="2906"/>
              </a:lnSpc>
            </a:pPr>
          </a:p>
          <a:p>
            <a:pPr algn="r">
              <a:lnSpc>
                <a:spcPts val="2906"/>
              </a:lnSpc>
            </a:pPr>
            <a:r>
              <a:rPr lang="en-US" sz="2076">
                <a:solidFill>
                  <a:srgbClr val="000000"/>
                </a:solidFill>
                <a:latin typeface="Baloo Thambi"/>
                <a:ea typeface="Baloo Thambi"/>
                <a:cs typeface="Baloo Thambi"/>
                <a:sym typeface="Baloo Thambi"/>
              </a:rPr>
              <a:t>b. Berdasarkan Sumbernya</a:t>
            </a:r>
          </a:p>
          <a:p>
            <a:pPr algn="r">
              <a:lnSpc>
                <a:spcPts val="2906"/>
              </a:lnSpc>
            </a:pPr>
          </a:p>
          <a:p>
            <a:pPr algn="r">
              <a:lnSpc>
                <a:spcPts val="2906"/>
              </a:lnSpc>
            </a:pPr>
            <a:r>
              <a:rPr lang="en-US" sz="2076">
                <a:solidFill>
                  <a:srgbClr val="000000"/>
                </a:solidFill>
                <a:latin typeface="Baloo Thambi"/>
                <a:ea typeface="Baloo Thambi"/>
                <a:cs typeface="Baloo Thambi"/>
                <a:sym typeface="Baloo Thambi"/>
              </a:rPr>
              <a:t>1. Emisi dari pembakaran bahan bakar (mesin bensin/diesel).</a:t>
            </a:r>
          </a:p>
          <a:p>
            <a:pPr algn="r">
              <a:lnSpc>
                <a:spcPts val="2906"/>
              </a:lnSpc>
            </a:pPr>
          </a:p>
          <a:p>
            <a:pPr algn="r">
              <a:lnSpc>
                <a:spcPts val="2906"/>
              </a:lnSpc>
            </a:pPr>
            <a:r>
              <a:rPr lang="en-US" sz="2076">
                <a:solidFill>
                  <a:srgbClr val="000000"/>
                </a:solidFill>
                <a:latin typeface="Baloo Thambi"/>
                <a:ea typeface="Baloo Thambi"/>
                <a:cs typeface="Baloo Thambi"/>
                <a:sym typeface="Baloo Thambi"/>
              </a:rPr>
              <a:t>2. Emisi evaporatif – penguapan bahan bakar dari tangki atau sistem bahan bakar.</a:t>
            </a:r>
          </a:p>
          <a:p>
            <a:pPr algn="r">
              <a:lnSpc>
                <a:spcPts val="2906"/>
              </a:lnSpc>
            </a:pPr>
          </a:p>
          <a:p>
            <a:pPr algn="r">
              <a:lnSpc>
                <a:spcPts val="2906"/>
              </a:lnSpc>
            </a:pPr>
            <a:r>
              <a:rPr lang="en-US" sz="2076">
                <a:solidFill>
                  <a:srgbClr val="000000"/>
                </a:solidFill>
                <a:latin typeface="Baloo Thambi"/>
                <a:ea typeface="Baloo Thambi"/>
                <a:cs typeface="Baloo Thambi"/>
                <a:sym typeface="Baloo Thambi"/>
              </a:rPr>
              <a:t>3. Emisi non-exhaust – partikel dari gesekan rem, ban, dan permukaan jalan.</a:t>
            </a:r>
          </a:p>
          <a:p>
            <a:pPr algn="r">
              <a:lnSpc>
                <a:spcPts val="290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BE3B2"/>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44895" y="4332850"/>
            <a:ext cx="5058789" cy="4811150"/>
            <a:chOff x="0" y="0"/>
            <a:chExt cx="6273165" cy="5966079"/>
          </a:xfrm>
        </p:grpSpPr>
        <p:sp>
          <p:nvSpPr>
            <p:cNvPr name="Freeform 3" id="3"/>
            <p:cNvSpPr/>
            <p:nvPr/>
          </p:nvSpPr>
          <p:spPr>
            <a:xfrm flipH="false" flipV="false" rot="0">
              <a:off x="0" y="0"/>
              <a:ext cx="6273292" cy="5966079"/>
            </a:xfrm>
            <a:custGeom>
              <a:avLst/>
              <a:gdLst/>
              <a:ahLst/>
              <a:cxnLst/>
              <a:rect r="r" b="b" t="t" l="l"/>
              <a:pathLst>
                <a:path h="5966079" w="6273292">
                  <a:moveTo>
                    <a:pt x="4105783" y="0"/>
                  </a:moveTo>
                  <a:cubicBezTo>
                    <a:pt x="3582289" y="1611249"/>
                    <a:pt x="2690876" y="1611249"/>
                    <a:pt x="2167255" y="0"/>
                  </a:cubicBezTo>
                  <a:cubicBezTo>
                    <a:pt x="2690749" y="1611249"/>
                    <a:pt x="1969643" y="2135251"/>
                    <a:pt x="598932" y="1139444"/>
                  </a:cubicBezTo>
                  <a:cubicBezTo>
                    <a:pt x="1969643" y="2135251"/>
                    <a:pt x="1694180" y="2982976"/>
                    <a:pt x="0" y="2982976"/>
                  </a:cubicBezTo>
                  <a:cubicBezTo>
                    <a:pt x="1694180" y="2982976"/>
                    <a:pt x="1969643" y="3830828"/>
                    <a:pt x="599059" y="4826635"/>
                  </a:cubicBezTo>
                  <a:cubicBezTo>
                    <a:pt x="1969643" y="3830828"/>
                    <a:pt x="2690876" y="4354830"/>
                    <a:pt x="2167382" y="5966079"/>
                  </a:cubicBezTo>
                  <a:cubicBezTo>
                    <a:pt x="2690876" y="4354830"/>
                    <a:pt x="3582289" y="4354830"/>
                    <a:pt x="4105910" y="5966079"/>
                  </a:cubicBezTo>
                  <a:cubicBezTo>
                    <a:pt x="3582416" y="4354830"/>
                    <a:pt x="4303522" y="3830828"/>
                    <a:pt x="5674233" y="4826635"/>
                  </a:cubicBezTo>
                  <a:cubicBezTo>
                    <a:pt x="4303649" y="3830828"/>
                    <a:pt x="4579112" y="2982976"/>
                    <a:pt x="6273292" y="2982976"/>
                  </a:cubicBezTo>
                  <a:cubicBezTo>
                    <a:pt x="4579112" y="2982976"/>
                    <a:pt x="4303649" y="2135124"/>
                    <a:pt x="5674233" y="1139317"/>
                  </a:cubicBezTo>
                  <a:cubicBezTo>
                    <a:pt x="4303395" y="2135251"/>
                    <a:pt x="3582289" y="1611249"/>
                    <a:pt x="4105783" y="0"/>
                  </a:cubicBezTo>
                  <a:close/>
                </a:path>
              </a:pathLst>
            </a:custGeom>
            <a:blipFill>
              <a:blip r:embed="rId2"/>
              <a:stretch>
                <a:fillRect l="-20840" t="0" r="-20840" b="0"/>
              </a:stretch>
            </a:blipFill>
          </p:spPr>
        </p:sp>
      </p:grpSp>
      <p:sp>
        <p:nvSpPr>
          <p:cNvPr name="Freeform 4" id="4"/>
          <p:cNvSpPr/>
          <p:nvPr/>
        </p:nvSpPr>
        <p:spPr>
          <a:xfrm flipH="false" flipV="false" rot="0">
            <a:off x="1305313" y="9144000"/>
            <a:ext cx="7952987" cy="7058276"/>
          </a:xfrm>
          <a:custGeom>
            <a:avLst/>
            <a:gdLst/>
            <a:ahLst/>
            <a:cxnLst/>
            <a:rect r="r" b="b" t="t" l="l"/>
            <a:pathLst>
              <a:path h="7058276" w="7952987">
                <a:moveTo>
                  <a:pt x="0" y="0"/>
                </a:moveTo>
                <a:lnTo>
                  <a:pt x="7952987" y="0"/>
                </a:lnTo>
                <a:lnTo>
                  <a:pt x="7952987" y="7058276"/>
                </a:lnTo>
                <a:lnTo>
                  <a:pt x="0" y="70582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397100" y="164983"/>
            <a:ext cx="3722400" cy="2253269"/>
          </a:xfrm>
          <a:custGeom>
            <a:avLst/>
            <a:gdLst/>
            <a:ahLst/>
            <a:cxnLst/>
            <a:rect r="r" b="b" t="t" l="l"/>
            <a:pathLst>
              <a:path h="2253269" w="3722400">
                <a:moveTo>
                  <a:pt x="0" y="0"/>
                </a:moveTo>
                <a:lnTo>
                  <a:pt x="3722400" y="0"/>
                </a:lnTo>
                <a:lnTo>
                  <a:pt x="3722400" y="2253269"/>
                </a:lnTo>
                <a:lnTo>
                  <a:pt x="0" y="225326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3943946" y="4731987"/>
            <a:ext cx="3519476" cy="3436288"/>
          </a:xfrm>
          <a:custGeom>
            <a:avLst/>
            <a:gdLst/>
            <a:ahLst/>
            <a:cxnLst/>
            <a:rect r="r" b="b" t="t" l="l"/>
            <a:pathLst>
              <a:path h="3436288" w="3519476">
                <a:moveTo>
                  <a:pt x="0" y="0"/>
                </a:moveTo>
                <a:lnTo>
                  <a:pt x="3519476" y="0"/>
                </a:lnTo>
                <a:lnTo>
                  <a:pt x="3519476" y="3436288"/>
                </a:lnTo>
                <a:lnTo>
                  <a:pt x="0" y="343628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329125" y="16402301"/>
            <a:ext cx="5824967" cy="3177255"/>
          </a:xfrm>
          <a:custGeom>
            <a:avLst/>
            <a:gdLst/>
            <a:ahLst/>
            <a:cxnLst/>
            <a:rect r="r" b="b" t="t" l="l"/>
            <a:pathLst>
              <a:path h="3177255" w="5824967">
                <a:moveTo>
                  <a:pt x="0" y="0"/>
                </a:moveTo>
                <a:lnTo>
                  <a:pt x="5824967" y="0"/>
                </a:lnTo>
                <a:lnTo>
                  <a:pt x="5824967" y="3177255"/>
                </a:lnTo>
                <a:lnTo>
                  <a:pt x="0" y="31772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1117719">
            <a:off x="463935" y="1020336"/>
            <a:ext cx="3050292" cy="1628094"/>
          </a:xfrm>
          <a:custGeom>
            <a:avLst/>
            <a:gdLst/>
            <a:ahLst/>
            <a:cxnLst/>
            <a:rect r="r" b="b" t="t" l="l"/>
            <a:pathLst>
              <a:path h="1628094" w="3050292">
                <a:moveTo>
                  <a:pt x="0" y="0"/>
                </a:moveTo>
                <a:lnTo>
                  <a:pt x="3050293" y="0"/>
                </a:lnTo>
                <a:lnTo>
                  <a:pt x="3050293" y="1628094"/>
                </a:lnTo>
                <a:lnTo>
                  <a:pt x="0" y="162809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5249040">
            <a:off x="9626184" y="13868088"/>
            <a:ext cx="3464699" cy="4052280"/>
          </a:xfrm>
          <a:custGeom>
            <a:avLst/>
            <a:gdLst/>
            <a:ahLst/>
            <a:cxnLst/>
            <a:rect r="r" b="b" t="t" l="l"/>
            <a:pathLst>
              <a:path h="4052280" w="3464699">
                <a:moveTo>
                  <a:pt x="0" y="0"/>
                </a:moveTo>
                <a:lnTo>
                  <a:pt x="3464699" y="0"/>
                </a:lnTo>
                <a:lnTo>
                  <a:pt x="3464699" y="4052280"/>
                </a:lnTo>
                <a:lnTo>
                  <a:pt x="0" y="40522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0" id="10"/>
          <p:cNvSpPr txBox="true"/>
          <p:nvPr/>
        </p:nvSpPr>
        <p:spPr>
          <a:xfrm rot="0">
            <a:off x="644895" y="2551602"/>
            <a:ext cx="8997210" cy="2647950"/>
          </a:xfrm>
          <a:prstGeom prst="rect">
            <a:avLst/>
          </a:prstGeom>
        </p:spPr>
        <p:txBody>
          <a:bodyPr anchor="t" rtlCol="false" tIns="0" lIns="0" bIns="0" rIns="0">
            <a:spAutoFit/>
          </a:bodyPr>
          <a:lstStyle/>
          <a:p>
            <a:pPr algn="ctr">
              <a:lnSpc>
                <a:spcPts val="10349"/>
              </a:lnSpc>
            </a:pPr>
            <a:r>
              <a:rPr lang="en-US" sz="9000">
                <a:solidFill>
                  <a:srgbClr val="000000"/>
                </a:solidFill>
                <a:latin typeface="Baloo Thambi"/>
                <a:ea typeface="Baloo Thambi"/>
                <a:cs typeface="Baloo Thambi"/>
                <a:sym typeface="Baloo Thambi"/>
              </a:rPr>
              <a:t>PENYEBAB EMISI LALU LINTAS </a:t>
            </a:r>
          </a:p>
        </p:txBody>
      </p:sp>
      <p:sp>
        <p:nvSpPr>
          <p:cNvPr name="TextBox 11" id="11"/>
          <p:cNvSpPr txBox="true"/>
          <p:nvPr/>
        </p:nvSpPr>
        <p:spPr>
          <a:xfrm rot="366038">
            <a:off x="2764359" y="10230688"/>
            <a:ext cx="5882701" cy="5366142"/>
          </a:xfrm>
          <a:prstGeom prst="rect">
            <a:avLst/>
          </a:prstGeom>
        </p:spPr>
        <p:txBody>
          <a:bodyPr anchor="t" rtlCol="false" tIns="0" lIns="0" bIns="0" rIns="0">
            <a:spAutoFit/>
          </a:bodyPr>
          <a:lstStyle/>
          <a:p>
            <a:pPr algn="ctr">
              <a:lnSpc>
                <a:spcPts val="3276"/>
              </a:lnSpc>
            </a:pPr>
            <a:r>
              <a:rPr lang="en-US" sz="2340">
                <a:solidFill>
                  <a:srgbClr val="000000"/>
                </a:solidFill>
                <a:latin typeface="Baloo Thambi"/>
                <a:ea typeface="Baloo Thambi"/>
                <a:cs typeface="Baloo Thambi"/>
                <a:sym typeface="Baloo Thambi"/>
              </a:rPr>
              <a:t>Banyaknya jumlah kendaraan di jalan (kemacetan).</a:t>
            </a:r>
          </a:p>
          <a:p>
            <a:pPr algn="ctr">
              <a:lnSpc>
                <a:spcPts val="3276"/>
              </a:lnSpc>
            </a:pPr>
            <a:r>
              <a:rPr lang="en-US" sz="2340">
                <a:solidFill>
                  <a:srgbClr val="000000"/>
                </a:solidFill>
                <a:latin typeface="Baloo Thambi"/>
                <a:ea typeface="Baloo Thambi"/>
                <a:cs typeface="Baloo Thambi"/>
                <a:sym typeface="Baloo Thambi"/>
              </a:rPr>
              <a:t>Mesin tidak terawat sehingga pembakaran tidak sempurna.</a:t>
            </a:r>
          </a:p>
          <a:p>
            <a:pPr algn="ctr">
              <a:lnSpc>
                <a:spcPts val="3276"/>
              </a:lnSpc>
            </a:pPr>
            <a:r>
              <a:rPr lang="en-US" sz="2340">
                <a:solidFill>
                  <a:srgbClr val="000000"/>
                </a:solidFill>
                <a:latin typeface="Baloo Thambi"/>
                <a:ea typeface="Baloo Thambi"/>
                <a:cs typeface="Baloo Thambi"/>
                <a:sym typeface="Baloo Thambi"/>
              </a:rPr>
              <a:t>Penggunaan bahan bakar berkualitas rendah (tinggi sulfur).</a:t>
            </a:r>
          </a:p>
          <a:p>
            <a:pPr algn="ctr">
              <a:lnSpc>
                <a:spcPts val="3276"/>
              </a:lnSpc>
            </a:pPr>
            <a:r>
              <a:rPr lang="en-US" sz="2340">
                <a:solidFill>
                  <a:srgbClr val="000000"/>
                </a:solidFill>
                <a:latin typeface="Baloo Thambi"/>
                <a:ea typeface="Baloo Thambi"/>
                <a:cs typeface="Baloo Thambi"/>
                <a:sym typeface="Baloo Thambi"/>
              </a:rPr>
              <a:t>Pengemudian agresif (sering ngebut dan rem mendadak).</a:t>
            </a:r>
          </a:p>
          <a:p>
            <a:pPr algn="ctr">
              <a:lnSpc>
                <a:spcPts val="3276"/>
              </a:lnSpc>
            </a:pPr>
            <a:r>
              <a:rPr lang="en-US" sz="2340">
                <a:solidFill>
                  <a:srgbClr val="000000"/>
                </a:solidFill>
                <a:latin typeface="Baloo Thambi"/>
                <a:ea typeface="Baloo Thambi"/>
                <a:cs typeface="Baloo Thambi"/>
                <a:sym typeface="Baloo Thambi"/>
              </a:rPr>
              <a:t>Usia kendaraan tua yang teknologinya belum ramah lingkungan.</a:t>
            </a:r>
          </a:p>
          <a:p>
            <a:pPr algn="ctr">
              <a:lnSpc>
                <a:spcPts val="3276"/>
              </a:lnSpc>
            </a:pPr>
            <a:r>
              <a:rPr lang="en-US" sz="2340">
                <a:solidFill>
                  <a:srgbClr val="000000"/>
                </a:solidFill>
                <a:latin typeface="Baloo Thambi"/>
                <a:ea typeface="Baloo Thambi"/>
                <a:cs typeface="Baloo Thambi"/>
                <a:sym typeface="Baloo Thambi"/>
              </a:rPr>
              <a:t>Kepadatan lalu lintas yang membuat kendaraan sering berhenti dan jalan.</a:t>
            </a:r>
          </a:p>
          <a:p>
            <a:pPr algn="ctr">
              <a:lnSpc>
                <a:spcPts val="3276"/>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689576"/>
        </a:solidFill>
      </p:bgPr>
    </p:bg>
    <p:spTree>
      <p:nvGrpSpPr>
        <p:cNvPr id="1" name=""/>
        <p:cNvGrpSpPr/>
        <p:nvPr/>
      </p:nvGrpSpPr>
      <p:grpSpPr>
        <a:xfrm>
          <a:off x="0" y="0"/>
          <a:ext cx="0" cy="0"/>
          <a:chOff x="0" y="0"/>
          <a:chExt cx="0" cy="0"/>
        </a:xfrm>
      </p:grpSpPr>
      <p:sp>
        <p:nvSpPr>
          <p:cNvPr name="Freeform 2" id="2"/>
          <p:cNvSpPr/>
          <p:nvPr/>
        </p:nvSpPr>
        <p:spPr>
          <a:xfrm flipH="false" flipV="false" rot="0">
            <a:off x="4440752" y="5199552"/>
            <a:ext cx="15434590" cy="4437445"/>
          </a:xfrm>
          <a:custGeom>
            <a:avLst/>
            <a:gdLst/>
            <a:ahLst/>
            <a:cxnLst/>
            <a:rect r="r" b="b" t="t" l="l"/>
            <a:pathLst>
              <a:path h="4437445" w="15434590">
                <a:moveTo>
                  <a:pt x="0" y="0"/>
                </a:moveTo>
                <a:lnTo>
                  <a:pt x="15434590" y="0"/>
                </a:lnTo>
                <a:lnTo>
                  <a:pt x="15434590" y="4437445"/>
                </a:lnTo>
                <a:lnTo>
                  <a:pt x="0" y="44374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89987">
            <a:off x="7670345" y="592485"/>
            <a:ext cx="2915238" cy="4044260"/>
          </a:xfrm>
          <a:custGeom>
            <a:avLst/>
            <a:gdLst/>
            <a:ahLst/>
            <a:cxnLst/>
            <a:rect r="r" b="b" t="t" l="l"/>
            <a:pathLst>
              <a:path h="4044260" w="2915238">
                <a:moveTo>
                  <a:pt x="0" y="0"/>
                </a:moveTo>
                <a:lnTo>
                  <a:pt x="2915238" y="0"/>
                </a:lnTo>
                <a:lnTo>
                  <a:pt x="2915238" y="4044260"/>
                </a:lnTo>
                <a:lnTo>
                  <a:pt x="0" y="4044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363701">
            <a:off x="3016112" y="15583359"/>
            <a:ext cx="2849280" cy="3998990"/>
          </a:xfrm>
          <a:custGeom>
            <a:avLst/>
            <a:gdLst/>
            <a:ahLst/>
            <a:cxnLst/>
            <a:rect r="r" b="b" t="t" l="l"/>
            <a:pathLst>
              <a:path h="3998990" w="2849280">
                <a:moveTo>
                  <a:pt x="0" y="0"/>
                </a:moveTo>
                <a:lnTo>
                  <a:pt x="2849280" y="0"/>
                </a:lnTo>
                <a:lnTo>
                  <a:pt x="2849280" y="3998990"/>
                </a:lnTo>
                <a:lnTo>
                  <a:pt x="0" y="39989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412505" y="342481"/>
            <a:ext cx="3474513" cy="3514046"/>
          </a:xfrm>
          <a:custGeom>
            <a:avLst/>
            <a:gdLst/>
            <a:ahLst/>
            <a:cxnLst/>
            <a:rect r="r" b="b" t="t" l="l"/>
            <a:pathLst>
              <a:path h="3514046" w="3474513">
                <a:moveTo>
                  <a:pt x="0" y="0"/>
                </a:moveTo>
                <a:lnTo>
                  <a:pt x="3474513" y="0"/>
                </a:lnTo>
                <a:lnTo>
                  <a:pt x="3474513" y="3514046"/>
                </a:lnTo>
                <a:lnTo>
                  <a:pt x="0" y="35140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4334802">
            <a:off x="7770614" y="16720827"/>
            <a:ext cx="3101831" cy="2446569"/>
          </a:xfrm>
          <a:custGeom>
            <a:avLst/>
            <a:gdLst/>
            <a:ahLst/>
            <a:cxnLst/>
            <a:rect r="r" b="b" t="t" l="l"/>
            <a:pathLst>
              <a:path h="2446569" w="3101831">
                <a:moveTo>
                  <a:pt x="0" y="0"/>
                </a:moveTo>
                <a:lnTo>
                  <a:pt x="3101831" y="0"/>
                </a:lnTo>
                <a:lnTo>
                  <a:pt x="3101831" y="2446569"/>
                </a:lnTo>
                <a:lnTo>
                  <a:pt x="0" y="244656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854813" y="682616"/>
            <a:ext cx="980723" cy="945061"/>
          </a:xfrm>
          <a:custGeom>
            <a:avLst/>
            <a:gdLst/>
            <a:ahLst/>
            <a:cxnLst/>
            <a:rect r="r" b="b" t="t" l="l"/>
            <a:pathLst>
              <a:path h="945061" w="980723">
                <a:moveTo>
                  <a:pt x="0" y="0"/>
                </a:moveTo>
                <a:lnTo>
                  <a:pt x="980724" y="0"/>
                </a:lnTo>
                <a:lnTo>
                  <a:pt x="980724" y="945061"/>
                </a:lnTo>
                <a:lnTo>
                  <a:pt x="0" y="94506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669404" y="16743611"/>
            <a:ext cx="870912" cy="839243"/>
          </a:xfrm>
          <a:custGeom>
            <a:avLst/>
            <a:gdLst/>
            <a:ahLst/>
            <a:cxnLst/>
            <a:rect r="r" b="b" t="t" l="l"/>
            <a:pathLst>
              <a:path h="839243" w="870912">
                <a:moveTo>
                  <a:pt x="0" y="0"/>
                </a:moveTo>
                <a:lnTo>
                  <a:pt x="870912" y="0"/>
                </a:lnTo>
                <a:lnTo>
                  <a:pt x="870912" y="839243"/>
                </a:lnTo>
                <a:lnTo>
                  <a:pt x="0" y="8392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9" id="9"/>
          <p:cNvSpPr txBox="true"/>
          <p:nvPr/>
        </p:nvSpPr>
        <p:spPr>
          <a:xfrm rot="0">
            <a:off x="644895" y="2551602"/>
            <a:ext cx="8997210" cy="2647950"/>
          </a:xfrm>
          <a:prstGeom prst="rect">
            <a:avLst/>
          </a:prstGeom>
        </p:spPr>
        <p:txBody>
          <a:bodyPr anchor="t" rtlCol="false" tIns="0" lIns="0" bIns="0" rIns="0">
            <a:spAutoFit/>
          </a:bodyPr>
          <a:lstStyle/>
          <a:p>
            <a:pPr algn="ctr">
              <a:lnSpc>
                <a:spcPts val="10349"/>
              </a:lnSpc>
            </a:pPr>
            <a:r>
              <a:rPr lang="en-US" sz="9000">
                <a:solidFill>
                  <a:srgbClr val="000000"/>
                </a:solidFill>
                <a:latin typeface="Baloo Thambi"/>
                <a:ea typeface="Baloo Thambi"/>
                <a:cs typeface="Baloo Thambi"/>
                <a:sym typeface="Baloo Thambi"/>
              </a:rPr>
              <a:t>DAMPAK EMISI LALU LINTAS</a:t>
            </a:r>
          </a:p>
        </p:txBody>
      </p:sp>
      <p:sp>
        <p:nvSpPr>
          <p:cNvPr name="TextBox 10" id="10"/>
          <p:cNvSpPr txBox="true"/>
          <p:nvPr/>
        </p:nvSpPr>
        <p:spPr>
          <a:xfrm rot="0">
            <a:off x="-1683415" y="6087287"/>
            <a:ext cx="19468275" cy="3255991"/>
          </a:xfrm>
          <a:prstGeom prst="rect">
            <a:avLst/>
          </a:prstGeom>
        </p:spPr>
        <p:txBody>
          <a:bodyPr anchor="t" rtlCol="false" tIns="0" lIns="0" bIns="0" rIns="0">
            <a:spAutoFit/>
          </a:bodyPr>
          <a:lstStyle/>
          <a:p>
            <a:pPr algn="ctr">
              <a:lnSpc>
                <a:spcPts val="2872"/>
              </a:lnSpc>
            </a:pPr>
            <a:r>
              <a:rPr lang="en-US" sz="2051">
                <a:solidFill>
                  <a:srgbClr val="000000"/>
                </a:solidFill>
                <a:latin typeface="Baloo Thambi"/>
                <a:ea typeface="Baloo Thambi"/>
                <a:cs typeface="Baloo Thambi"/>
                <a:sym typeface="Baloo Thambi"/>
              </a:rPr>
              <a:t>a. Terhadap Kesehatan</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Gangguan pernapasan (asma, bronkitis, PPOK).</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Penyakit jantung dan pembuluh darah.</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Risiko kanker paru-paru.</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Keracunan CO (dapat fatal).</a:t>
            </a:r>
          </a:p>
        </p:txBody>
      </p:sp>
      <p:sp>
        <p:nvSpPr>
          <p:cNvPr name="Freeform 11" id="11"/>
          <p:cNvSpPr/>
          <p:nvPr/>
        </p:nvSpPr>
        <p:spPr>
          <a:xfrm flipH="false" flipV="false" rot="0">
            <a:off x="-10312676" y="9991851"/>
            <a:ext cx="18074248" cy="5196346"/>
          </a:xfrm>
          <a:custGeom>
            <a:avLst/>
            <a:gdLst/>
            <a:ahLst/>
            <a:cxnLst/>
            <a:rect r="r" b="b" t="t" l="l"/>
            <a:pathLst>
              <a:path h="5196346" w="18074248">
                <a:moveTo>
                  <a:pt x="0" y="0"/>
                </a:moveTo>
                <a:lnTo>
                  <a:pt x="18074248" y="0"/>
                </a:lnTo>
                <a:lnTo>
                  <a:pt x="18074248" y="5196347"/>
                </a:lnTo>
                <a:lnTo>
                  <a:pt x="0" y="51963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6218821" y="10765552"/>
            <a:ext cx="19468275" cy="3255991"/>
          </a:xfrm>
          <a:prstGeom prst="rect">
            <a:avLst/>
          </a:prstGeom>
        </p:spPr>
        <p:txBody>
          <a:bodyPr anchor="t" rtlCol="false" tIns="0" lIns="0" bIns="0" rIns="0">
            <a:spAutoFit/>
          </a:bodyPr>
          <a:lstStyle/>
          <a:p>
            <a:pPr algn="ctr">
              <a:lnSpc>
                <a:spcPts val="2872"/>
              </a:lnSpc>
            </a:pPr>
            <a:r>
              <a:rPr lang="en-US" sz="2051">
                <a:solidFill>
                  <a:srgbClr val="000000"/>
                </a:solidFill>
                <a:latin typeface="Baloo Thambi"/>
                <a:ea typeface="Baloo Thambi"/>
                <a:cs typeface="Baloo Thambi"/>
                <a:sym typeface="Baloo Thambi"/>
              </a:rPr>
              <a:t>b. Terhadap Lingkungan</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Pencemaran udara dan penurunan kualitas udara kota.</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Hujan asam yang merusak tanah, air, dan bangunan.</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Efek rumah kaca yang memicu perubahan iklim.</a:t>
            </a:r>
          </a:p>
          <a:p>
            <a:pPr algn="ctr">
              <a:lnSpc>
                <a:spcPts val="2872"/>
              </a:lnSpc>
            </a:pPr>
          </a:p>
          <a:p>
            <a:pPr algn="ctr">
              <a:lnSpc>
                <a:spcPts val="2872"/>
              </a:lnSpc>
            </a:pPr>
            <a:r>
              <a:rPr lang="en-US" sz="2051">
                <a:solidFill>
                  <a:srgbClr val="000000"/>
                </a:solidFill>
                <a:latin typeface="Baloo Thambi"/>
                <a:ea typeface="Baloo Thambi"/>
                <a:cs typeface="Baloo Thambi"/>
                <a:sym typeface="Baloo Thambi"/>
              </a:rPr>
              <a:t>Merusak ekosistem dan keanekaragaman hayati.</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DAGv6IdXUZQ</dc:identifier>
  <dcterms:modified xsi:type="dcterms:W3CDTF">2011-08-01T06:04:30Z</dcterms:modified>
  <cp:revision>1</cp:revision>
  <dc:title>Apa itu emisi lalu lintas</dc:title>
</cp:coreProperties>
</file>