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287000" cy="18288000"/>
  <p:notesSz cx="6858000" cy="9144000"/>
  <p:embeddedFontLst>
    <p:embeddedFont>
      <p:font typeface="Open Sans Light" charset="1" panose="00000000000000000000"/>
      <p:regular r:id="rId14"/>
    </p:embeddedFont>
    <p:embeddedFont>
      <p:font typeface="Coiny" charset="1" panose="02000903060500060000"/>
      <p:regular r:id="rId15"/>
    </p:embeddedFont>
    <p:embeddedFont>
      <p:font typeface="Canva Student Font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svg" Type="http://schemas.openxmlformats.org/officeDocument/2006/relationships/image"/><Relationship Id="rId12" Target="../media/image85.png" Type="http://schemas.openxmlformats.org/officeDocument/2006/relationships/image"/><Relationship Id="rId13" Target="../media/image86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77.png" Type="http://schemas.openxmlformats.org/officeDocument/2006/relationships/image"/><Relationship Id="rId5" Target="../media/image78.svg" Type="http://schemas.openxmlformats.org/officeDocument/2006/relationships/image"/><Relationship Id="rId6" Target="../media/image79.png" Type="http://schemas.openxmlformats.org/officeDocument/2006/relationships/image"/><Relationship Id="rId7" Target="../media/image80.svg" Type="http://schemas.openxmlformats.org/officeDocument/2006/relationships/image"/><Relationship Id="rId8" Target="../media/image81.png" Type="http://schemas.openxmlformats.org/officeDocument/2006/relationships/image"/><Relationship Id="rId9" Target="../media/image8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3.png" Type="http://schemas.openxmlformats.org/officeDocument/2006/relationships/image"/><Relationship Id="rId11" Target="../media/image94.svg" Type="http://schemas.openxmlformats.org/officeDocument/2006/relationships/image"/><Relationship Id="rId12" Target="../media/image95.png" Type="http://schemas.openxmlformats.org/officeDocument/2006/relationships/image"/><Relationship Id="rId13" Target="../media/image9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97.png" Type="http://schemas.openxmlformats.org/officeDocument/2006/relationships/image"/><Relationship Id="rId17" Target="../media/image9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7.png" Type="http://schemas.openxmlformats.org/officeDocument/2006/relationships/image"/><Relationship Id="rId5" Target="../media/image88.svg" Type="http://schemas.openxmlformats.org/officeDocument/2006/relationships/image"/><Relationship Id="rId6" Target="../media/image89.png" Type="http://schemas.openxmlformats.org/officeDocument/2006/relationships/image"/><Relationship Id="rId7" Target="../media/image90.svg" Type="http://schemas.openxmlformats.org/officeDocument/2006/relationships/image"/><Relationship Id="rId8" Target="../media/image91.png" Type="http://schemas.openxmlformats.org/officeDocument/2006/relationships/image"/><Relationship Id="rId9" Target="../media/image9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0576" y="857316"/>
            <a:ext cx="470508" cy="342768"/>
          </a:xfrm>
          <a:custGeom>
            <a:avLst/>
            <a:gdLst/>
            <a:ahLst/>
            <a:cxnLst/>
            <a:rect r="r" b="b" t="t" l="l"/>
            <a:pathLst>
              <a:path h="342768" w="470508">
                <a:moveTo>
                  <a:pt x="0" y="0"/>
                </a:moveTo>
                <a:lnTo>
                  <a:pt x="470508" y="0"/>
                </a:lnTo>
                <a:lnTo>
                  <a:pt x="470508" y="342768"/>
                </a:lnTo>
                <a:lnTo>
                  <a:pt x="0" y="342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375574">
            <a:off x="9072035" y="1911772"/>
            <a:ext cx="1831872" cy="1972405"/>
          </a:xfrm>
          <a:custGeom>
            <a:avLst/>
            <a:gdLst/>
            <a:ahLst/>
            <a:cxnLst/>
            <a:rect r="r" b="b" t="t" l="l"/>
            <a:pathLst>
              <a:path h="1972405" w="1831872">
                <a:moveTo>
                  <a:pt x="0" y="0"/>
                </a:moveTo>
                <a:lnTo>
                  <a:pt x="1831872" y="0"/>
                </a:lnTo>
                <a:lnTo>
                  <a:pt x="1831872" y="1972405"/>
                </a:lnTo>
                <a:lnTo>
                  <a:pt x="0" y="1972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55772" y="15105477"/>
            <a:ext cx="13198545" cy="4075051"/>
          </a:xfrm>
          <a:custGeom>
            <a:avLst/>
            <a:gdLst/>
            <a:ahLst/>
            <a:cxnLst/>
            <a:rect r="r" b="b" t="t" l="l"/>
            <a:pathLst>
              <a:path h="4075051" w="13198545">
                <a:moveTo>
                  <a:pt x="0" y="0"/>
                </a:moveTo>
                <a:lnTo>
                  <a:pt x="13198544" y="0"/>
                </a:lnTo>
                <a:lnTo>
                  <a:pt x="13198544" y="4075051"/>
                </a:lnTo>
                <a:lnTo>
                  <a:pt x="0" y="407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327" y="7065852"/>
            <a:ext cx="5555429" cy="10193448"/>
          </a:xfrm>
          <a:custGeom>
            <a:avLst/>
            <a:gdLst/>
            <a:ahLst/>
            <a:cxnLst/>
            <a:rect r="r" b="b" t="t" l="l"/>
            <a:pathLst>
              <a:path h="10193448" w="5555429">
                <a:moveTo>
                  <a:pt x="0" y="0"/>
                </a:moveTo>
                <a:lnTo>
                  <a:pt x="5555430" y="0"/>
                </a:lnTo>
                <a:lnTo>
                  <a:pt x="5555430" y="10193448"/>
                </a:lnTo>
                <a:lnTo>
                  <a:pt x="0" y="10193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719446">
            <a:off x="-475912" y="11515390"/>
            <a:ext cx="1425080" cy="1132939"/>
          </a:xfrm>
          <a:custGeom>
            <a:avLst/>
            <a:gdLst/>
            <a:ahLst/>
            <a:cxnLst/>
            <a:rect r="r" b="b" t="t" l="l"/>
            <a:pathLst>
              <a:path h="1132939" w="1425080">
                <a:moveTo>
                  <a:pt x="0" y="0"/>
                </a:moveTo>
                <a:lnTo>
                  <a:pt x="1425081" y="0"/>
                </a:lnTo>
                <a:lnTo>
                  <a:pt x="1425081" y="1132938"/>
                </a:lnTo>
                <a:lnTo>
                  <a:pt x="0" y="11329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43641" y="12848197"/>
            <a:ext cx="5313919" cy="4961872"/>
          </a:xfrm>
          <a:custGeom>
            <a:avLst/>
            <a:gdLst/>
            <a:ahLst/>
            <a:cxnLst/>
            <a:rect r="r" b="b" t="t" l="l"/>
            <a:pathLst>
              <a:path h="4961872" w="5313919">
                <a:moveTo>
                  <a:pt x="0" y="0"/>
                </a:moveTo>
                <a:lnTo>
                  <a:pt x="5313918" y="0"/>
                </a:lnTo>
                <a:lnTo>
                  <a:pt x="5313918" y="4961871"/>
                </a:lnTo>
                <a:lnTo>
                  <a:pt x="0" y="49618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18926" y="857316"/>
            <a:ext cx="571280" cy="342768"/>
          </a:xfrm>
          <a:custGeom>
            <a:avLst/>
            <a:gdLst/>
            <a:ahLst/>
            <a:cxnLst/>
            <a:rect r="r" b="b" t="t" l="l"/>
            <a:pathLst>
              <a:path h="342768" w="571280">
                <a:moveTo>
                  <a:pt x="0" y="0"/>
                </a:moveTo>
                <a:lnTo>
                  <a:pt x="571280" y="0"/>
                </a:lnTo>
                <a:lnTo>
                  <a:pt x="571280" y="342768"/>
                </a:lnTo>
                <a:lnTo>
                  <a:pt x="0" y="3427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9143254">
            <a:off x="7604876" y="8880904"/>
            <a:ext cx="4766191" cy="4057220"/>
          </a:xfrm>
          <a:custGeom>
            <a:avLst/>
            <a:gdLst/>
            <a:ahLst/>
            <a:cxnLst/>
            <a:rect r="r" b="b" t="t" l="l"/>
            <a:pathLst>
              <a:path h="4057220" w="4766191">
                <a:moveTo>
                  <a:pt x="0" y="0"/>
                </a:moveTo>
                <a:lnTo>
                  <a:pt x="4766191" y="0"/>
                </a:lnTo>
                <a:lnTo>
                  <a:pt x="4766191" y="4057220"/>
                </a:lnTo>
                <a:lnTo>
                  <a:pt x="0" y="40572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1825467">
            <a:off x="-2540283" y="4581972"/>
            <a:ext cx="4766191" cy="4057220"/>
          </a:xfrm>
          <a:custGeom>
            <a:avLst/>
            <a:gdLst/>
            <a:ahLst/>
            <a:cxnLst/>
            <a:rect r="r" b="b" t="t" l="l"/>
            <a:pathLst>
              <a:path h="4057220" w="4766191">
                <a:moveTo>
                  <a:pt x="0" y="0"/>
                </a:moveTo>
                <a:lnTo>
                  <a:pt x="4766191" y="0"/>
                </a:lnTo>
                <a:lnTo>
                  <a:pt x="4766191" y="4057220"/>
                </a:lnTo>
                <a:lnTo>
                  <a:pt x="0" y="40572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743000"/>
            <a:ext cx="291950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76787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12 agustus 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5298" y="2340250"/>
            <a:ext cx="8142261" cy="346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4"/>
              </a:lnSpc>
            </a:pPr>
            <a:r>
              <a:rPr lang="en-US" sz="8964">
                <a:solidFill>
                  <a:srgbClr val="EF8F8F"/>
                </a:solidFill>
                <a:latin typeface="Coiny"/>
                <a:ea typeface="Coiny"/>
                <a:cs typeface="Coiny"/>
                <a:sym typeface="Coiny"/>
              </a:rPr>
              <a:t>Analisis rute penerapan eco mobility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7742" y="673713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7"/>
                </a:lnTo>
                <a:lnTo>
                  <a:pt x="0" y="8470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742" y="9395896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6"/>
                </a:lnTo>
                <a:lnTo>
                  <a:pt x="0" y="847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24388">
            <a:off x="-3153039" y="2718271"/>
            <a:ext cx="17738175" cy="14407700"/>
          </a:xfrm>
          <a:custGeom>
            <a:avLst/>
            <a:gdLst/>
            <a:ahLst/>
            <a:cxnLst/>
            <a:rect r="r" b="b" t="t" l="l"/>
            <a:pathLst>
              <a:path h="14407700" w="17738175">
                <a:moveTo>
                  <a:pt x="0" y="0"/>
                </a:moveTo>
                <a:lnTo>
                  <a:pt x="17738175" y="0"/>
                </a:lnTo>
                <a:lnTo>
                  <a:pt x="17738175" y="14407701"/>
                </a:lnTo>
                <a:lnTo>
                  <a:pt x="0" y="14407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08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8283074" y="3690151"/>
            <a:ext cx="878992" cy="1218706"/>
          </a:xfrm>
          <a:custGeom>
            <a:avLst/>
            <a:gdLst/>
            <a:ahLst/>
            <a:cxnLst/>
            <a:rect r="r" b="b" t="t" l="l"/>
            <a:pathLst>
              <a:path h="1218706" w="878992">
                <a:moveTo>
                  <a:pt x="0" y="1218706"/>
                </a:moveTo>
                <a:lnTo>
                  <a:pt x="878991" y="1218706"/>
                </a:lnTo>
                <a:lnTo>
                  <a:pt x="878991" y="0"/>
                </a:lnTo>
                <a:lnTo>
                  <a:pt x="0" y="0"/>
                </a:lnTo>
                <a:lnTo>
                  <a:pt x="0" y="121870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9918" y="11011827"/>
            <a:ext cx="1467880" cy="2035189"/>
          </a:xfrm>
          <a:custGeom>
            <a:avLst/>
            <a:gdLst/>
            <a:ahLst/>
            <a:cxnLst/>
            <a:rect r="r" b="b" t="t" l="l"/>
            <a:pathLst>
              <a:path h="2035189" w="1467880">
                <a:moveTo>
                  <a:pt x="0" y="0"/>
                </a:moveTo>
                <a:lnTo>
                  <a:pt x="1467880" y="0"/>
                </a:lnTo>
                <a:lnTo>
                  <a:pt x="1467880" y="2035189"/>
                </a:lnTo>
                <a:lnTo>
                  <a:pt x="0" y="2035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20036" y="-997587"/>
            <a:ext cx="3379906" cy="2678576"/>
          </a:xfrm>
          <a:custGeom>
            <a:avLst/>
            <a:gdLst/>
            <a:ahLst/>
            <a:cxnLst/>
            <a:rect r="r" b="b" t="t" l="l"/>
            <a:pathLst>
              <a:path h="2678576" w="3379906">
                <a:moveTo>
                  <a:pt x="0" y="0"/>
                </a:moveTo>
                <a:lnTo>
                  <a:pt x="3379907" y="0"/>
                </a:lnTo>
                <a:lnTo>
                  <a:pt x="3379907" y="2678575"/>
                </a:lnTo>
                <a:lnTo>
                  <a:pt x="0" y="26785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878998" y="3962947"/>
            <a:ext cx="6843571" cy="966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4"/>
              </a:lnSpc>
            </a:pPr>
            <a:r>
              <a:rPr lang="en-US" sz="469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Pengertian Analisis Rute</a:t>
            </a:r>
          </a:p>
          <a:p>
            <a:pPr algn="l">
              <a:lnSpc>
                <a:spcPts val="5494"/>
              </a:lnSpc>
            </a:pPr>
          </a:p>
          <a:p>
            <a:pPr algn="l">
              <a:lnSpc>
                <a:spcPts val="5494"/>
              </a:lnSpc>
            </a:pPr>
            <a:r>
              <a:rPr lang="en-US" sz="469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Analisis rute adalah proses mengkaji dan menentukan jalur perjalanan yang paling efisien, aman, dan ramah lingkungan dengan mempertimbangkan jarak, waktu tempuh, kondisi jalan, kepadatan lalu lintas, serta emisi yang dihasilkan.</a:t>
            </a:r>
          </a:p>
          <a:p>
            <a:pPr algn="l">
              <a:lnSpc>
                <a:spcPts val="5494"/>
              </a:lnSpc>
            </a:pPr>
            <a:r>
              <a:rPr lang="en-US" sz="469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Dalam konteks eco mobility, analisis rute bertujuan untuk mengurangi konsumsi energi dan emisi karbon sekaligus meningkatkan kenyamanan serta aksesibilitas transportasi.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6784" y="601759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7"/>
                </a:lnTo>
                <a:lnTo>
                  <a:pt x="0" y="8470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742" y="9395896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6"/>
                </a:lnTo>
                <a:lnTo>
                  <a:pt x="0" y="847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1096" y="14286617"/>
            <a:ext cx="12995334" cy="5945365"/>
          </a:xfrm>
          <a:custGeom>
            <a:avLst/>
            <a:gdLst/>
            <a:ahLst/>
            <a:cxnLst/>
            <a:rect r="r" b="b" t="t" l="l"/>
            <a:pathLst>
              <a:path h="5945365" w="12995334">
                <a:moveTo>
                  <a:pt x="0" y="0"/>
                </a:moveTo>
                <a:lnTo>
                  <a:pt x="12995334" y="0"/>
                </a:lnTo>
                <a:lnTo>
                  <a:pt x="12995334" y="5945366"/>
                </a:lnTo>
                <a:lnTo>
                  <a:pt x="0" y="5945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403586">
            <a:off x="-422483" y="11903538"/>
            <a:ext cx="2014251" cy="2380208"/>
          </a:xfrm>
          <a:custGeom>
            <a:avLst/>
            <a:gdLst/>
            <a:ahLst/>
            <a:cxnLst/>
            <a:rect r="r" b="b" t="t" l="l"/>
            <a:pathLst>
              <a:path h="2380208" w="2014251">
                <a:moveTo>
                  <a:pt x="0" y="0"/>
                </a:moveTo>
                <a:lnTo>
                  <a:pt x="2014251" y="0"/>
                </a:lnTo>
                <a:lnTo>
                  <a:pt x="2014251" y="2380208"/>
                </a:lnTo>
                <a:lnTo>
                  <a:pt x="0" y="2380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4566">
            <a:off x="-2859291" y="-441694"/>
            <a:ext cx="7463727" cy="1968558"/>
          </a:xfrm>
          <a:custGeom>
            <a:avLst/>
            <a:gdLst/>
            <a:ahLst/>
            <a:cxnLst/>
            <a:rect r="r" b="b" t="t" l="l"/>
            <a:pathLst>
              <a:path h="1968558" w="7463727">
                <a:moveTo>
                  <a:pt x="0" y="0"/>
                </a:moveTo>
                <a:lnTo>
                  <a:pt x="7463727" y="0"/>
                </a:lnTo>
                <a:lnTo>
                  <a:pt x="7463727" y="1968558"/>
                </a:lnTo>
                <a:lnTo>
                  <a:pt x="0" y="1968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336961">
            <a:off x="2106543" y="11989264"/>
            <a:ext cx="1775957" cy="1243170"/>
          </a:xfrm>
          <a:custGeom>
            <a:avLst/>
            <a:gdLst/>
            <a:ahLst/>
            <a:cxnLst/>
            <a:rect r="r" b="b" t="t" l="l"/>
            <a:pathLst>
              <a:path h="1243170" w="1775957">
                <a:moveTo>
                  <a:pt x="0" y="0"/>
                </a:moveTo>
                <a:lnTo>
                  <a:pt x="1775956" y="0"/>
                </a:lnTo>
                <a:lnTo>
                  <a:pt x="1775956" y="1243170"/>
                </a:lnTo>
                <a:lnTo>
                  <a:pt x="0" y="12431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25748" y="-423987"/>
            <a:ext cx="3402286" cy="2760105"/>
          </a:xfrm>
          <a:custGeom>
            <a:avLst/>
            <a:gdLst/>
            <a:ahLst/>
            <a:cxnLst/>
            <a:rect r="r" b="b" t="t" l="l"/>
            <a:pathLst>
              <a:path h="2760105" w="3402286">
                <a:moveTo>
                  <a:pt x="0" y="0"/>
                </a:moveTo>
                <a:lnTo>
                  <a:pt x="3402286" y="0"/>
                </a:lnTo>
                <a:lnTo>
                  <a:pt x="3402286" y="2760104"/>
                </a:lnTo>
                <a:lnTo>
                  <a:pt x="0" y="27601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533407">
            <a:off x="7331858" y="9175440"/>
            <a:ext cx="4114800" cy="5033394"/>
          </a:xfrm>
          <a:custGeom>
            <a:avLst/>
            <a:gdLst/>
            <a:ahLst/>
            <a:cxnLst/>
            <a:rect r="r" b="b" t="t" l="l"/>
            <a:pathLst>
              <a:path h="5033394" w="4114800">
                <a:moveTo>
                  <a:pt x="0" y="0"/>
                </a:moveTo>
                <a:lnTo>
                  <a:pt x="4114800" y="0"/>
                </a:lnTo>
                <a:lnTo>
                  <a:pt x="4114800" y="5033395"/>
                </a:lnTo>
                <a:lnTo>
                  <a:pt x="0" y="50333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35827" y="5835269"/>
            <a:ext cx="8753431" cy="52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5"/>
              </a:lnSpc>
            </a:pPr>
          </a:p>
          <a:p>
            <a:pPr algn="ctr">
              <a:lnSpc>
                <a:spcPts val="4665"/>
              </a:lnSpc>
            </a:pPr>
            <a:r>
              <a:rPr lang="en-US" sz="335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Mengurangi emisi lalu lintas dengan meminimalkan jarak tempuh dan kemacetan.</a:t>
            </a:r>
          </a:p>
          <a:p>
            <a:pPr algn="ctr">
              <a:lnSpc>
                <a:spcPts val="4665"/>
              </a:lnSpc>
            </a:pPr>
            <a:r>
              <a:rPr lang="en-US" sz="335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Mendukung transportasi berkelanjutan seperti sepeda, kendaraan listrik, dan angkutan umum.</a:t>
            </a:r>
          </a:p>
          <a:p>
            <a:pPr algn="ctr">
              <a:lnSpc>
                <a:spcPts val="4665"/>
              </a:lnSpc>
            </a:pPr>
            <a:r>
              <a:rPr lang="en-US" sz="335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Mengoptimalkan infrastruktur jalan agar ramah untuk semua moda transportasi.</a:t>
            </a:r>
          </a:p>
          <a:p>
            <a:pPr algn="ctr">
              <a:lnSpc>
                <a:spcPts val="4665"/>
              </a:lnSpc>
            </a:pPr>
            <a:r>
              <a:rPr lang="en-US" sz="3356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Meningkatkan keselamatan pengguna jalan.</a:t>
            </a:r>
          </a:p>
          <a:p>
            <a:pPr algn="ctr">
              <a:lnSpc>
                <a:spcPts val="466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72572" y="3968571"/>
            <a:ext cx="8491516" cy="168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34"/>
              </a:lnSpc>
            </a:pPr>
            <a:r>
              <a:rPr lang="en-US" sz="11111">
                <a:solidFill>
                  <a:srgbClr val="919B8B"/>
                </a:solidFill>
                <a:latin typeface="Coiny"/>
                <a:ea typeface="Coiny"/>
                <a:cs typeface="Coiny"/>
                <a:sym typeface="Coiny"/>
              </a:rPr>
              <a:t>Rute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2212" y="2986514"/>
            <a:ext cx="9052236" cy="84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sz="6303">
                <a:solidFill>
                  <a:srgbClr val="F6B737"/>
                </a:solidFill>
                <a:latin typeface="Coiny"/>
                <a:ea typeface="Coiny"/>
                <a:cs typeface="Coiny"/>
                <a:sym typeface="Coiny"/>
              </a:rPr>
              <a:t>Tujuan analisis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6814" y="942647"/>
            <a:ext cx="9013371" cy="16402706"/>
          </a:xfrm>
          <a:custGeom>
            <a:avLst/>
            <a:gdLst/>
            <a:ahLst/>
            <a:cxnLst/>
            <a:rect r="r" b="b" t="t" l="l"/>
            <a:pathLst>
              <a:path h="16402706" w="9013371">
                <a:moveTo>
                  <a:pt x="0" y="0"/>
                </a:moveTo>
                <a:lnTo>
                  <a:pt x="9013372" y="0"/>
                </a:lnTo>
                <a:lnTo>
                  <a:pt x="9013372" y="16402706"/>
                </a:lnTo>
                <a:lnTo>
                  <a:pt x="0" y="16402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55" t="0" r="-20446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4670605">
            <a:off x="6673383" y="-416156"/>
            <a:ext cx="4114800" cy="3528441"/>
          </a:xfrm>
          <a:custGeom>
            <a:avLst/>
            <a:gdLst/>
            <a:ahLst/>
            <a:cxnLst/>
            <a:rect r="r" b="b" t="t" l="l"/>
            <a:pathLst>
              <a:path h="3528441" w="4114800">
                <a:moveTo>
                  <a:pt x="0" y="0"/>
                </a:moveTo>
                <a:lnTo>
                  <a:pt x="4114800" y="0"/>
                </a:lnTo>
                <a:lnTo>
                  <a:pt x="4114800" y="3528441"/>
                </a:lnTo>
                <a:lnTo>
                  <a:pt x="0" y="3528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55227">
            <a:off x="-2494798" y="17215657"/>
            <a:ext cx="6355654" cy="1644525"/>
          </a:xfrm>
          <a:custGeom>
            <a:avLst/>
            <a:gdLst/>
            <a:ahLst/>
            <a:cxnLst/>
            <a:rect r="r" b="b" t="t" l="l"/>
            <a:pathLst>
              <a:path h="1644525" w="6355654">
                <a:moveTo>
                  <a:pt x="0" y="0"/>
                </a:moveTo>
                <a:lnTo>
                  <a:pt x="6355654" y="0"/>
                </a:lnTo>
                <a:lnTo>
                  <a:pt x="6355654" y="1644526"/>
                </a:lnTo>
                <a:lnTo>
                  <a:pt x="0" y="1644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162852" y="6147546"/>
            <a:ext cx="5520452" cy="5355310"/>
            <a:chOff x="0" y="0"/>
            <a:chExt cx="5943600" cy="5765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43600" cy="5765800"/>
            </a:xfrm>
            <a:custGeom>
              <a:avLst/>
              <a:gdLst/>
              <a:ahLst/>
              <a:cxnLst/>
              <a:rect r="r" b="b" t="t" l="l"/>
              <a:pathLst>
                <a:path h="5765800" w="5943600">
                  <a:moveTo>
                    <a:pt x="4222750" y="5765800"/>
                  </a:moveTo>
                  <a:cubicBezTo>
                    <a:pt x="3751580" y="5765800"/>
                    <a:pt x="3295650" y="5568950"/>
                    <a:pt x="2971800" y="5226050"/>
                  </a:cubicBezTo>
                  <a:cubicBezTo>
                    <a:pt x="2647950" y="5568950"/>
                    <a:pt x="2192020" y="5765800"/>
                    <a:pt x="1720850" y="5765800"/>
                  </a:cubicBezTo>
                  <a:cubicBezTo>
                    <a:pt x="772160" y="5765800"/>
                    <a:pt x="0" y="4993640"/>
                    <a:pt x="0" y="4044950"/>
                  </a:cubicBezTo>
                  <a:cubicBezTo>
                    <a:pt x="0" y="3613150"/>
                    <a:pt x="160020" y="3200400"/>
                    <a:pt x="452120" y="2882900"/>
                  </a:cubicBezTo>
                  <a:cubicBezTo>
                    <a:pt x="160020" y="2565400"/>
                    <a:pt x="0" y="2152650"/>
                    <a:pt x="0" y="1720850"/>
                  </a:cubicBezTo>
                  <a:cubicBezTo>
                    <a:pt x="0" y="772160"/>
                    <a:pt x="772160" y="0"/>
                    <a:pt x="1720850" y="0"/>
                  </a:cubicBezTo>
                  <a:cubicBezTo>
                    <a:pt x="2192020" y="0"/>
                    <a:pt x="2647950" y="196850"/>
                    <a:pt x="2971800" y="539750"/>
                  </a:cubicBezTo>
                  <a:cubicBezTo>
                    <a:pt x="3295650" y="196850"/>
                    <a:pt x="3751580" y="0"/>
                    <a:pt x="4222750" y="0"/>
                  </a:cubicBezTo>
                  <a:cubicBezTo>
                    <a:pt x="5171440" y="0"/>
                    <a:pt x="5943600" y="772160"/>
                    <a:pt x="5943600" y="1720850"/>
                  </a:cubicBezTo>
                  <a:cubicBezTo>
                    <a:pt x="5943600" y="2152650"/>
                    <a:pt x="5783580" y="2565400"/>
                    <a:pt x="5491480" y="2882900"/>
                  </a:cubicBezTo>
                  <a:cubicBezTo>
                    <a:pt x="5782310" y="3200400"/>
                    <a:pt x="5943600" y="3613150"/>
                    <a:pt x="5943600" y="4044950"/>
                  </a:cubicBezTo>
                  <a:cubicBezTo>
                    <a:pt x="5943600" y="4993640"/>
                    <a:pt x="5171440" y="5765800"/>
                    <a:pt x="4222750" y="5765800"/>
                  </a:cubicBezTo>
                  <a:close/>
                </a:path>
              </a:pathLst>
            </a:custGeom>
            <a:solidFill>
              <a:srgbClr val="D1CFB9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347632" y="8758035"/>
            <a:ext cx="7950168" cy="7712343"/>
            <a:chOff x="0" y="0"/>
            <a:chExt cx="5943600" cy="5765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43600" cy="5765800"/>
            </a:xfrm>
            <a:custGeom>
              <a:avLst/>
              <a:gdLst/>
              <a:ahLst/>
              <a:cxnLst/>
              <a:rect r="r" b="b" t="t" l="l"/>
              <a:pathLst>
                <a:path h="5765800" w="5943600">
                  <a:moveTo>
                    <a:pt x="4222750" y="5765800"/>
                  </a:moveTo>
                  <a:cubicBezTo>
                    <a:pt x="3751580" y="5765800"/>
                    <a:pt x="3295650" y="5568950"/>
                    <a:pt x="2971800" y="5226050"/>
                  </a:cubicBezTo>
                  <a:cubicBezTo>
                    <a:pt x="2647950" y="5568950"/>
                    <a:pt x="2192020" y="5765800"/>
                    <a:pt x="1720850" y="5765800"/>
                  </a:cubicBezTo>
                  <a:cubicBezTo>
                    <a:pt x="772160" y="5765800"/>
                    <a:pt x="0" y="4993640"/>
                    <a:pt x="0" y="4044950"/>
                  </a:cubicBezTo>
                  <a:cubicBezTo>
                    <a:pt x="0" y="3613150"/>
                    <a:pt x="160020" y="3200400"/>
                    <a:pt x="452120" y="2882900"/>
                  </a:cubicBezTo>
                  <a:cubicBezTo>
                    <a:pt x="160020" y="2565400"/>
                    <a:pt x="0" y="2152650"/>
                    <a:pt x="0" y="1720850"/>
                  </a:cubicBezTo>
                  <a:cubicBezTo>
                    <a:pt x="0" y="772160"/>
                    <a:pt x="772160" y="0"/>
                    <a:pt x="1720850" y="0"/>
                  </a:cubicBezTo>
                  <a:cubicBezTo>
                    <a:pt x="2192020" y="0"/>
                    <a:pt x="2647950" y="196850"/>
                    <a:pt x="2971800" y="539750"/>
                  </a:cubicBezTo>
                  <a:cubicBezTo>
                    <a:pt x="3295650" y="196850"/>
                    <a:pt x="3751580" y="0"/>
                    <a:pt x="4222750" y="0"/>
                  </a:cubicBezTo>
                  <a:cubicBezTo>
                    <a:pt x="5171440" y="0"/>
                    <a:pt x="5943600" y="772160"/>
                    <a:pt x="5943600" y="1720850"/>
                  </a:cubicBezTo>
                  <a:cubicBezTo>
                    <a:pt x="5943600" y="2152650"/>
                    <a:pt x="5783580" y="2565400"/>
                    <a:pt x="5491480" y="2882900"/>
                  </a:cubicBezTo>
                  <a:cubicBezTo>
                    <a:pt x="5782310" y="3200400"/>
                    <a:pt x="5943600" y="3613150"/>
                    <a:pt x="5943600" y="4044950"/>
                  </a:cubicBezTo>
                  <a:cubicBezTo>
                    <a:pt x="5943600" y="4993640"/>
                    <a:pt x="5171440" y="5765800"/>
                    <a:pt x="4222750" y="5765800"/>
                  </a:cubicBezTo>
                  <a:close/>
                </a:path>
              </a:pathLst>
            </a:custGeom>
            <a:solidFill>
              <a:srgbClr val="BEC2D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-452653" y="9477660"/>
            <a:ext cx="6474228" cy="6280555"/>
            <a:chOff x="0" y="0"/>
            <a:chExt cx="5943600" cy="5765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43600" cy="5765800"/>
            </a:xfrm>
            <a:custGeom>
              <a:avLst/>
              <a:gdLst/>
              <a:ahLst/>
              <a:cxnLst/>
              <a:rect r="r" b="b" t="t" l="l"/>
              <a:pathLst>
                <a:path h="5765800" w="5943600">
                  <a:moveTo>
                    <a:pt x="4222750" y="5765800"/>
                  </a:moveTo>
                  <a:cubicBezTo>
                    <a:pt x="3751580" y="5765800"/>
                    <a:pt x="3295650" y="5568950"/>
                    <a:pt x="2971800" y="5226050"/>
                  </a:cubicBezTo>
                  <a:cubicBezTo>
                    <a:pt x="2647950" y="5568950"/>
                    <a:pt x="2192020" y="5765800"/>
                    <a:pt x="1720850" y="5765800"/>
                  </a:cubicBezTo>
                  <a:cubicBezTo>
                    <a:pt x="772160" y="5765800"/>
                    <a:pt x="0" y="4993640"/>
                    <a:pt x="0" y="4044950"/>
                  </a:cubicBezTo>
                  <a:cubicBezTo>
                    <a:pt x="0" y="3613150"/>
                    <a:pt x="160020" y="3200400"/>
                    <a:pt x="452120" y="2882900"/>
                  </a:cubicBezTo>
                  <a:cubicBezTo>
                    <a:pt x="160020" y="2565400"/>
                    <a:pt x="0" y="2152650"/>
                    <a:pt x="0" y="1720850"/>
                  </a:cubicBezTo>
                  <a:cubicBezTo>
                    <a:pt x="0" y="772160"/>
                    <a:pt x="772160" y="0"/>
                    <a:pt x="1720850" y="0"/>
                  </a:cubicBezTo>
                  <a:cubicBezTo>
                    <a:pt x="2192020" y="0"/>
                    <a:pt x="2647950" y="196850"/>
                    <a:pt x="2971800" y="539750"/>
                  </a:cubicBezTo>
                  <a:cubicBezTo>
                    <a:pt x="3295650" y="196850"/>
                    <a:pt x="3751580" y="0"/>
                    <a:pt x="4222750" y="0"/>
                  </a:cubicBezTo>
                  <a:cubicBezTo>
                    <a:pt x="5171440" y="0"/>
                    <a:pt x="5943600" y="772160"/>
                    <a:pt x="5943600" y="1720850"/>
                  </a:cubicBezTo>
                  <a:cubicBezTo>
                    <a:pt x="5943600" y="2152650"/>
                    <a:pt x="5783580" y="2565400"/>
                    <a:pt x="5491480" y="2882900"/>
                  </a:cubicBezTo>
                  <a:cubicBezTo>
                    <a:pt x="5782310" y="3200400"/>
                    <a:pt x="5943600" y="3613150"/>
                    <a:pt x="5943600" y="4044950"/>
                  </a:cubicBezTo>
                  <a:cubicBezTo>
                    <a:pt x="5943600" y="4993640"/>
                    <a:pt x="5171440" y="5765800"/>
                    <a:pt x="4222750" y="5765800"/>
                  </a:cubicBezTo>
                  <a:close/>
                </a:path>
              </a:pathLst>
            </a:custGeom>
            <a:solidFill>
              <a:srgbClr val="EAC478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1" id="11"/>
          <p:cNvSpPr/>
          <p:nvPr/>
        </p:nvSpPr>
        <p:spPr>
          <a:xfrm flipH="false" flipV="false" rot="-9833130">
            <a:off x="3820329" y="16287705"/>
            <a:ext cx="1439787" cy="365346"/>
          </a:xfrm>
          <a:custGeom>
            <a:avLst/>
            <a:gdLst/>
            <a:ahLst/>
            <a:cxnLst/>
            <a:rect r="r" b="b" t="t" l="l"/>
            <a:pathLst>
              <a:path h="365346" w="1439787">
                <a:moveTo>
                  <a:pt x="0" y="0"/>
                </a:moveTo>
                <a:lnTo>
                  <a:pt x="1439786" y="0"/>
                </a:lnTo>
                <a:lnTo>
                  <a:pt x="1439786" y="365346"/>
                </a:lnTo>
                <a:lnTo>
                  <a:pt x="0" y="365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306324">
            <a:off x="3899081" y="9578805"/>
            <a:ext cx="1439787" cy="365346"/>
          </a:xfrm>
          <a:custGeom>
            <a:avLst/>
            <a:gdLst/>
            <a:ahLst/>
            <a:cxnLst/>
            <a:rect r="r" b="b" t="t" l="l"/>
            <a:pathLst>
              <a:path h="365346" w="1439787">
                <a:moveTo>
                  <a:pt x="0" y="0"/>
                </a:moveTo>
                <a:lnTo>
                  <a:pt x="1439787" y="0"/>
                </a:lnTo>
                <a:lnTo>
                  <a:pt x="1439787" y="365346"/>
                </a:lnTo>
                <a:lnTo>
                  <a:pt x="0" y="3653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-1362352">
            <a:off x="4562639" y="12574218"/>
            <a:ext cx="1439787" cy="365346"/>
          </a:xfrm>
          <a:custGeom>
            <a:avLst/>
            <a:gdLst/>
            <a:ahLst/>
            <a:cxnLst/>
            <a:rect r="r" b="b" t="t" l="l"/>
            <a:pathLst>
              <a:path h="365346" w="1439787">
                <a:moveTo>
                  <a:pt x="0" y="365346"/>
                </a:moveTo>
                <a:lnTo>
                  <a:pt x="1439787" y="365346"/>
                </a:lnTo>
                <a:lnTo>
                  <a:pt x="1439787" y="0"/>
                </a:lnTo>
                <a:lnTo>
                  <a:pt x="0" y="0"/>
                </a:lnTo>
                <a:lnTo>
                  <a:pt x="0" y="365346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526037" y="16470378"/>
            <a:ext cx="3379906" cy="2678576"/>
          </a:xfrm>
          <a:custGeom>
            <a:avLst/>
            <a:gdLst/>
            <a:ahLst/>
            <a:cxnLst/>
            <a:rect r="r" b="b" t="t" l="l"/>
            <a:pathLst>
              <a:path h="2678576" w="3379906">
                <a:moveTo>
                  <a:pt x="0" y="0"/>
                </a:moveTo>
                <a:lnTo>
                  <a:pt x="3379906" y="0"/>
                </a:lnTo>
                <a:lnTo>
                  <a:pt x="3379906" y="2678576"/>
                </a:lnTo>
                <a:lnTo>
                  <a:pt x="0" y="26785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1120894">
            <a:off x="-1610753" y="-1034716"/>
            <a:ext cx="4114800" cy="2427732"/>
          </a:xfrm>
          <a:custGeom>
            <a:avLst/>
            <a:gdLst/>
            <a:ahLst/>
            <a:cxnLst/>
            <a:rect r="r" b="b" t="t" l="l"/>
            <a:pathLst>
              <a:path h="2427732" w="4114800">
                <a:moveTo>
                  <a:pt x="0" y="0"/>
                </a:moveTo>
                <a:lnTo>
                  <a:pt x="4114800" y="0"/>
                </a:lnTo>
                <a:lnTo>
                  <a:pt x="4114800" y="2427732"/>
                </a:lnTo>
                <a:lnTo>
                  <a:pt x="0" y="24277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971789" y="8010098"/>
            <a:ext cx="8621486" cy="735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0"/>
              </a:lnSpc>
            </a:pPr>
          </a:p>
          <a:p>
            <a:pPr algn="l">
              <a:lnSpc>
                <a:spcPts val="4150"/>
              </a:lnSpc>
            </a:pPr>
            <a:r>
              <a:rPr lang="en-US" sz="3547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Faktor	Penjelasan</a:t>
            </a:r>
          </a:p>
          <a:p>
            <a:pPr algn="l">
              <a:lnSpc>
                <a:spcPts val="4150"/>
              </a:lnSpc>
            </a:pPr>
          </a:p>
          <a:p>
            <a:pPr algn="l">
              <a:lnSpc>
                <a:spcPts val="4150"/>
              </a:lnSpc>
            </a:pPr>
            <a:r>
              <a:rPr lang="en-US" sz="3547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Jarak &amp; Waktu Tempuh	Rute dipilih agar jarak minimum dengan waktu perjalanan singkat.</a:t>
            </a:r>
          </a:p>
          <a:p>
            <a:pPr algn="l">
              <a:lnSpc>
                <a:spcPts val="4150"/>
              </a:lnSpc>
            </a:pPr>
            <a:r>
              <a:rPr lang="en-US" sz="3547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Kondisi Jalan	Kualitas aspal, keberadaan trotoar, jalur sepeda, dan penerangan.</a:t>
            </a:r>
          </a:p>
          <a:p>
            <a:pPr algn="l">
              <a:lnSpc>
                <a:spcPts val="4150"/>
              </a:lnSpc>
            </a:pPr>
            <a:r>
              <a:rPr lang="en-US" sz="3547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Kepadatan Lalu Lintas	Meminimalkan titik kemacetan untuk efisiensi energi.</a:t>
            </a:r>
          </a:p>
          <a:p>
            <a:pPr algn="l">
              <a:lnSpc>
                <a:spcPts val="4150"/>
              </a:lnSpc>
            </a:pPr>
            <a:r>
              <a:rPr lang="en-US" sz="3547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Konektivitas Moda	Ketersediaan halte, jalur sepeda, parkir sepeda, charging station EV.</a:t>
            </a:r>
          </a:p>
          <a:p>
            <a:pPr algn="l">
              <a:lnSpc>
                <a:spcPts val="4150"/>
              </a:lnSpc>
            </a:pPr>
            <a:r>
              <a:rPr lang="en-US" sz="3547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Lingkungan	Menghindari rute yang melewati kawasan sensitif seperti hutan lindung.</a:t>
            </a:r>
          </a:p>
          <a:p>
            <a:pPr algn="l">
              <a:lnSpc>
                <a:spcPts val="415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490940"/>
            <a:ext cx="6294016" cy="384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8"/>
              </a:lnSpc>
            </a:pPr>
            <a:r>
              <a:rPr lang="en-US" sz="9604">
                <a:solidFill>
                  <a:srgbClr val="969BBB"/>
                </a:solidFill>
                <a:latin typeface="Coiny"/>
                <a:ea typeface="Coiny"/>
                <a:cs typeface="Coiny"/>
                <a:sym typeface="Coiny"/>
              </a:rPr>
              <a:t>Faktor yang dianalisis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1656" y="323955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5" y="0"/>
                </a:lnTo>
                <a:lnTo>
                  <a:pt x="8491515" y="8470287"/>
                </a:lnTo>
                <a:lnTo>
                  <a:pt x="0" y="8470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742" y="9395896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6"/>
                </a:lnTo>
                <a:lnTo>
                  <a:pt x="0" y="847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6479">
            <a:off x="5899383" y="15020301"/>
            <a:ext cx="5580885" cy="4918155"/>
          </a:xfrm>
          <a:custGeom>
            <a:avLst/>
            <a:gdLst/>
            <a:ahLst/>
            <a:cxnLst/>
            <a:rect r="r" b="b" t="t" l="l"/>
            <a:pathLst>
              <a:path h="4918155" w="5580885">
                <a:moveTo>
                  <a:pt x="0" y="0"/>
                </a:moveTo>
                <a:lnTo>
                  <a:pt x="5580885" y="0"/>
                </a:lnTo>
                <a:lnTo>
                  <a:pt x="5580885" y="4918155"/>
                </a:lnTo>
                <a:lnTo>
                  <a:pt x="0" y="4918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1075" y="12072114"/>
            <a:ext cx="5728750" cy="4876598"/>
          </a:xfrm>
          <a:custGeom>
            <a:avLst/>
            <a:gdLst/>
            <a:ahLst/>
            <a:cxnLst/>
            <a:rect r="r" b="b" t="t" l="l"/>
            <a:pathLst>
              <a:path h="4876598" w="5728750">
                <a:moveTo>
                  <a:pt x="0" y="0"/>
                </a:moveTo>
                <a:lnTo>
                  <a:pt x="5728750" y="0"/>
                </a:lnTo>
                <a:lnTo>
                  <a:pt x="5728750" y="4876598"/>
                </a:lnTo>
                <a:lnTo>
                  <a:pt x="0" y="4876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0" y="2377061"/>
            <a:ext cx="9745681" cy="1213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1"/>
              </a:lnSpc>
            </a:pPr>
            <a:r>
              <a:rPr lang="en-US" sz="4155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Metode Analisis Rute</a:t>
            </a: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  <a:r>
              <a:rPr lang="en-US" sz="4155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Pemetaan Digital menggunakan GIS (Geographic Information System) untuk memetakan jalur.</a:t>
            </a: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  <a:r>
              <a:rPr lang="en-US" sz="4155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Traffic Counting (penghitungan arus lalu lintas) di titik strategis.</a:t>
            </a: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  <a:r>
              <a:rPr lang="en-US" sz="4155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Survei Lapangan untuk memeriksa kondisi jalan dan fasilitas pendukung.</a:t>
            </a: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  <a:r>
              <a:rPr lang="en-US" sz="4155">
                <a:solidFill>
                  <a:srgbClr val="58636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Simulasi Pergerakan untuk menghitung efisiensi bahan bakar &amp; potensi pengurangan emisi.</a:t>
            </a: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</a:p>
          <a:p>
            <a:pPr algn="l">
              <a:lnSpc>
                <a:spcPts val="565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9308"/>
            <a:ext cx="8491516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4"/>
              </a:lnSpc>
            </a:pPr>
            <a:r>
              <a:rPr lang="en-US" sz="11111">
                <a:solidFill>
                  <a:srgbClr val="969BBB"/>
                </a:solidFill>
                <a:latin typeface="Coiny"/>
                <a:ea typeface="Coiny"/>
                <a:cs typeface="Coiny"/>
                <a:sym typeface="Coiny"/>
              </a:rPr>
              <a:t>Metode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776029" y="-503417"/>
            <a:ext cx="3379906" cy="2678576"/>
          </a:xfrm>
          <a:custGeom>
            <a:avLst/>
            <a:gdLst/>
            <a:ahLst/>
            <a:cxnLst/>
            <a:rect r="r" b="b" t="t" l="l"/>
            <a:pathLst>
              <a:path h="2678576" w="3379906">
                <a:moveTo>
                  <a:pt x="0" y="0"/>
                </a:moveTo>
                <a:lnTo>
                  <a:pt x="3379906" y="0"/>
                </a:lnTo>
                <a:lnTo>
                  <a:pt x="3379906" y="2678576"/>
                </a:lnTo>
                <a:lnTo>
                  <a:pt x="0" y="26785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418831" y="16948712"/>
            <a:ext cx="3379906" cy="2678576"/>
          </a:xfrm>
          <a:custGeom>
            <a:avLst/>
            <a:gdLst/>
            <a:ahLst/>
            <a:cxnLst/>
            <a:rect r="r" b="b" t="t" l="l"/>
            <a:pathLst>
              <a:path h="2678576" w="3379906">
                <a:moveTo>
                  <a:pt x="0" y="0"/>
                </a:moveTo>
                <a:lnTo>
                  <a:pt x="3379906" y="0"/>
                </a:lnTo>
                <a:lnTo>
                  <a:pt x="3379906" y="2678576"/>
                </a:lnTo>
                <a:lnTo>
                  <a:pt x="0" y="26785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6814" y="942647"/>
            <a:ext cx="9013371" cy="16402706"/>
          </a:xfrm>
          <a:custGeom>
            <a:avLst/>
            <a:gdLst/>
            <a:ahLst/>
            <a:cxnLst/>
            <a:rect r="r" b="b" t="t" l="l"/>
            <a:pathLst>
              <a:path h="16402706" w="9013371">
                <a:moveTo>
                  <a:pt x="0" y="0"/>
                </a:moveTo>
                <a:lnTo>
                  <a:pt x="9013372" y="0"/>
                </a:lnTo>
                <a:lnTo>
                  <a:pt x="9013372" y="16402706"/>
                </a:lnTo>
                <a:lnTo>
                  <a:pt x="0" y="16402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55" t="0" r="-20446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204741">
            <a:off x="-294367" y="15060776"/>
            <a:ext cx="1695090" cy="1716547"/>
          </a:xfrm>
          <a:custGeom>
            <a:avLst/>
            <a:gdLst/>
            <a:ahLst/>
            <a:cxnLst/>
            <a:rect r="r" b="b" t="t" l="l"/>
            <a:pathLst>
              <a:path h="1716547" w="1695090">
                <a:moveTo>
                  <a:pt x="0" y="0"/>
                </a:moveTo>
                <a:lnTo>
                  <a:pt x="1695089" y="0"/>
                </a:lnTo>
                <a:lnTo>
                  <a:pt x="1695089" y="1716547"/>
                </a:lnTo>
                <a:lnTo>
                  <a:pt x="0" y="1716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19803" y="1006914"/>
            <a:ext cx="3974243" cy="616008"/>
          </a:xfrm>
          <a:custGeom>
            <a:avLst/>
            <a:gdLst/>
            <a:ahLst/>
            <a:cxnLst/>
            <a:rect r="r" b="b" t="t" l="l"/>
            <a:pathLst>
              <a:path h="616008" w="3974243">
                <a:moveTo>
                  <a:pt x="0" y="0"/>
                </a:moveTo>
                <a:lnTo>
                  <a:pt x="3974243" y="0"/>
                </a:lnTo>
                <a:lnTo>
                  <a:pt x="3974243" y="616007"/>
                </a:lnTo>
                <a:lnTo>
                  <a:pt x="0" y="6160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7318" y="390906"/>
            <a:ext cx="3974243" cy="616008"/>
          </a:xfrm>
          <a:custGeom>
            <a:avLst/>
            <a:gdLst/>
            <a:ahLst/>
            <a:cxnLst/>
            <a:rect r="r" b="b" t="t" l="l"/>
            <a:pathLst>
              <a:path h="616008" w="3974243">
                <a:moveTo>
                  <a:pt x="0" y="0"/>
                </a:moveTo>
                <a:lnTo>
                  <a:pt x="3974244" y="0"/>
                </a:lnTo>
                <a:lnTo>
                  <a:pt x="3974244" y="616008"/>
                </a:lnTo>
                <a:lnTo>
                  <a:pt x="0" y="616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6784" y="9534569"/>
            <a:ext cx="8753431" cy="8753431"/>
          </a:xfrm>
          <a:custGeom>
            <a:avLst/>
            <a:gdLst/>
            <a:ahLst/>
            <a:cxnLst/>
            <a:rect r="r" b="b" t="t" l="l"/>
            <a:pathLst>
              <a:path h="8753431" w="8753431">
                <a:moveTo>
                  <a:pt x="0" y="0"/>
                </a:moveTo>
                <a:lnTo>
                  <a:pt x="8753432" y="0"/>
                </a:lnTo>
                <a:lnTo>
                  <a:pt x="8753432" y="8753431"/>
                </a:lnTo>
                <a:lnTo>
                  <a:pt x="0" y="8753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300821">
            <a:off x="8725324" y="275168"/>
            <a:ext cx="2053505" cy="2079499"/>
          </a:xfrm>
          <a:custGeom>
            <a:avLst/>
            <a:gdLst/>
            <a:ahLst/>
            <a:cxnLst/>
            <a:rect r="r" b="b" t="t" l="l"/>
            <a:pathLst>
              <a:path h="2079499" w="2053505">
                <a:moveTo>
                  <a:pt x="0" y="0"/>
                </a:moveTo>
                <a:lnTo>
                  <a:pt x="2053505" y="0"/>
                </a:lnTo>
                <a:lnTo>
                  <a:pt x="2053505" y="2079499"/>
                </a:lnTo>
                <a:lnTo>
                  <a:pt x="0" y="2079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417" y="7398657"/>
            <a:ext cx="2638793" cy="2384809"/>
          </a:xfrm>
          <a:custGeom>
            <a:avLst/>
            <a:gdLst/>
            <a:ahLst/>
            <a:cxnLst/>
            <a:rect r="r" b="b" t="t" l="l"/>
            <a:pathLst>
              <a:path h="2384809" w="2638793">
                <a:moveTo>
                  <a:pt x="0" y="0"/>
                </a:moveTo>
                <a:lnTo>
                  <a:pt x="2638793" y="0"/>
                </a:lnTo>
                <a:lnTo>
                  <a:pt x="2638793" y="2384809"/>
                </a:lnTo>
                <a:lnTo>
                  <a:pt x="0" y="2384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69511" y="6523678"/>
            <a:ext cx="2747978" cy="2782763"/>
          </a:xfrm>
          <a:custGeom>
            <a:avLst/>
            <a:gdLst/>
            <a:ahLst/>
            <a:cxnLst/>
            <a:rect r="r" b="b" t="t" l="l"/>
            <a:pathLst>
              <a:path h="2782763" w="2747978">
                <a:moveTo>
                  <a:pt x="0" y="0"/>
                </a:moveTo>
                <a:lnTo>
                  <a:pt x="2747978" y="0"/>
                </a:lnTo>
                <a:lnTo>
                  <a:pt x="2747978" y="2782762"/>
                </a:lnTo>
                <a:lnTo>
                  <a:pt x="0" y="2782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88939" y="7915059"/>
            <a:ext cx="2953495" cy="2181894"/>
          </a:xfrm>
          <a:custGeom>
            <a:avLst/>
            <a:gdLst/>
            <a:ahLst/>
            <a:cxnLst/>
            <a:rect r="r" b="b" t="t" l="l"/>
            <a:pathLst>
              <a:path h="2181894" w="2953495">
                <a:moveTo>
                  <a:pt x="0" y="0"/>
                </a:moveTo>
                <a:lnTo>
                  <a:pt x="2953495" y="0"/>
                </a:lnTo>
                <a:lnTo>
                  <a:pt x="2953495" y="2181895"/>
                </a:lnTo>
                <a:lnTo>
                  <a:pt x="0" y="21818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66784" y="1622921"/>
            <a:ext cx="8229600" cy="867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Penerapan di Kutai Timur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a. Rute Prioritas Eco Mobility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1. Kawasan Pendidikan – Jalur ramah sepeda &amp; pejalan kaki (contoh: Sangatta Utara menuju SMAN 2 Sangatta Utara).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2. Pusat Perkantoran &amp; Layanan Publik – Jalur angkutan umum &amp; kendaraan listrik.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3. Rute Wisata Alam – Menggunakan transportasi rendah emisi menuju Pantai Teluk Lombok atau Bukit Pelangi.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b. Strategi Implementasi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Pembangunan jalur sepeda terhubung antar-kecamatan.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Penambahan halte angkutan umum ramah lingkungan.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Integrasi aplikasi digital untuk memilih rute paling hijau (green route).</a:t>
            </a:r>
          </a:p>
          <a:p>
            <a:pPr algn="ctr">
              <a:lnSpc>
                <a:spcPts val="2449"/>
              </a:lnSpc>
            </a:pPr>
          </a:p>
          <a:p>
            <a:pPr algn="ctr">
              <a:lnSpc>
                <a:spcPts val="2449"/>
              </a:lnSpc>
            </a:pPr>
            <a:r>
              <a:rPr lang="en-US" sz="2041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Penyediaan park &amp; ride di area strategis.</a:t>
            </a:r>
          </a:p>
          <a:p>
            <a:pPr algn="ctr">
              <a:lnSpc>
                <a:spcPts val="24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7742" y="673713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7"/>
                </a:lnTo>
                <a:lnTo>
                  <a:pt x="0" y="8470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742" y="9395896"/>
            <a:ext cx="8491516" cy="8470287"/>
          </a:xfrm>
          <a:custGeom>
            <a:avLst/>
            <a:gdLst/>
            <a:ahLst/>
            <a:cxnLst/>
            <a:rect r="r" b="b" t="t" l="l"/>
            <a:pathLst>
              <a:path h="8470287" w="8491516">
                <a:moveTo>
                  <a:pt x="0" y="0"/>
                </a:moveTo>
                <a:lnTo>
                  <a:pt x="8491516" y="0"/>
                </a:lnTo>
                <a:lnTo>
                  <a:pt x="8491516" y="8470286"/>
                </a:lnTo>
                <a:lnTo>
                  <a:pt x="0" y="847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22371">
            <a:off x="3127033" y="-974935"/>
            <a:ext cx="7201894" cy="1926507"/>
          </a:xfrm>
          <a:custGeom>
            <a:avLst/>
            <a:gdLst/>
            <a:ahLst/>
            <a:cxnLst/>
            <a:rect r="r" b="b" t="t" l="l"/>
            <a:pathLst>
              <a:path h="1926507" w="7201894">
                <a:moveTo>
                  <a:pt x="0" y="0"/>
                </a:moveTo>
                <a:lnTo>
                  <a:pt x="7201893" y="0"/>
                </a:lnTo>
                <a:lnTo>
                  <a:pt x="7201893" y="1926507"/>
                </a:lnTo>
                <a:lnTo>
                  <a:pt x="0" y="1926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47661">
            <a:off x="8027452" y="383022"/>
            <a:ext cx="2680781" cy="2446212"/>
          </a:xfrm>
          <a:custGeom>
            <a:avLst/>
            <a:gdLst/>
            <a:ahLst/>
            <a:cxnLst/>
            <a:rect r="r" b="b" t="t" l="l"/>
            <a:pathLst>
              <a:path h="2446212" w="2680781">
                <a:moveTo>
                  <a:pt x="0" y="0"/>
                </a:moveTo>
                <a:lnTo>
                  <a:pt x="2680781" y="0"/>
                </a:lnTo>
                <a:lnTo>
                  <a:pt x="2680781" y="2446213"/>
                </a:lnTo>
                <a:lnTo>
                  <a:pt x="0" y="2446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22371">
            <a:off x="-1913955" y="17385574"/>
            <a:ext cx="7201894" cy="1926507"/>
          </a:xfrm>
          <a:custGeom>
            <a:avLst/>
            <a:gdLst/>
            <a:ahLst/>
            <a:cxnLst/>
            <a:rect r="r" b="b" t="t" l="l"/>
            <a:pathLst>
              <a:path h="1926507" w="7201894">
                <a:moveTo>
                  <a:pt x="0" y="0"/>
                </a:moveTo>
                <a:lnTo>
                  <a:pt x="7201894" y="0"/>
                </a:lnTo>
                <a:lnTo>
                  <a:pt x="7201894" y="1926507"/>
                </a:lnTo>
                <a:lnTo>
                  <a:pt x="0" y="1926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4268">
            <a:off x="1037169" y="16581040"/>
            <a:ext cx="2112786" cy="2135925"/>
          </a:xfrm>
          <a:custGeom>
            <a:avLst/>
            <a:gdLst/>
            <a:ahLst/>
            <a:cxnLst/>
            <a:rect r="r" b="b" t="t" l="l"/>
            <a:pathLst>
              <a:path h="2135925" w="2112786">
                <a:moveTo>
                  <a:pt x="0" y="0"/>
                </a:moveTo>
                <a:lnTo>
                  <a:pt x="2112786" y="0"/>
                </a:lnTo>
                <a:lnTo>
                  <a:pt x="2112786" y="2135925"/>
                </a:lnTo>
                <a:lnTo>
                  <a:pt x="0" y="2135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48526">
            <a:off x="9156537" y="4272559"/>
            <a:ext cx="947405" cy="957781"/>
          </a:xfrm>
          <a:custGeom>
            <a:avLst/>
            <a:gdLst/>
            <a:ahLst/>
            <a:cxnLst/>
            <a:rect r="r" b="b" t="t" l="l"/>
            <a:pathLst>
              <a:path h="957781" w="947405">
                <a:moveTo>
                  <a:pt x="0" y="0"/>
                </a:moveTo>
                <a:lnTo>
                  <a:pt x="947405" y="0"/>
                </a:lnTo>
                <a:lnTo>
                  <a:pt x="947405" y="957781"/>
                </a:lnTo>
                <a:lnTo>
                  <a:pt x="0" y="957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948526">
            <a:off x="1083804" y="9304299"/>
            <a:ext cx="846246" cy="855514"/>
          </a:xfrm>
          <a:custGeom>
            <a:avLst/>
            <a:gdLst/>
            <a:ahLst/>
            <a:cxnLst/>
            <a:rect r="r" b="b" t="t" l="l"/>
            <a:pathLst>
              <a:path h="855514" w="846246">
                <a:moveTo>
                  <a:pt x="0" y="0"/>
                </a:moveTo>
                <a:lnTo>
                  <a:pt x="846246" y="0"/>
                </a:lnTo>
                <a:lnTo>
                  <a:pt x="846246" y="855514"/>
                </a:lnTo>
                <a:lnTo>
                  <a:pt x="0" y="8555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948526">
            <a:off x="-671485" y="261417"/>
            <a:ext cx="1688640" cy="1707134"/>
          </a:xfrm>
          <a:custGeom>
            <a:avLst/>
            <a:gdLst/>
            <a:ahLst/>
            <a:cxnLst/>
            <a:rect r="r" b="b" t="t" l="l"/>
            <a:pathLst>
              <a:path h="1707134" w="1688640">
                <a:moveTo>
                  <a:pt x="0" y="0"/>
                </a:moveTo>
                <a:lnTo>
                  <a:pt x="1688639" y="0"/>
                </a:lnTo>
                <a:lnTo>
                  <a:pt x="1688639" y="1707134"/>
                </a:lnTo>
                <a:lnTo>
                  <a:pt x="0" y="17071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00513" y="3058627"/>
            <a:ext cx="6163898" cy="11904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3917">
                <a:solidFill>
                  <a:srgbClr val="EF8F8F"/>
                </a:solidFill>
                <a:latin typeface="Coiny"/>
                <a:ea typeface="Coiny"/>
                <a:cs typeface="Coiny"/>
                <a:sym typeface="Coiny"/>
              </a:rPr>
              <a:t>Manfaat Analisis Rute untuk Eco Mobility</a:t>
            </a:r>
          </a:p>
          <a:p>
            <a:pPr algn="l">
              <a:lnSpc>
                <a:spcPts val="4700"/>
              </a:lnSpc>
            </a:pPr>
          </a:p>
          <a:p>
            <a:pPr algn="l">
              <a:lnSpc>
                <a:spcPts val="4700"/>
              </a:lnSpc>
            </a:pPr>
            <a:r>
              <a:rPr lang="en-US" sz="3917">
                <a:solidFill>
                  <a:srgbClr val="EF8F8F"/>
                </a:solidFill>
                <a:latin typeface="Coiny"/>
                <a:ea typeface="Coiny"/>
                <a:cs typeface="Coiny"/>
                <a:sym typeface="Coiny"/>
              </a:rPr>
              <a:t>Penurunan konsumsi BBM &amp; biaya transportasi.</a:t>
            </a:r>
          </a:p>
          <a:p>
            <a:pPr algn="l">
              <a:lnSpc>
                <a:spcPts val="4700"/>
              </a:lnSpc>
            </a:pPr>
          </a:p>
          <a:p>
            <a:pPr algn="l">
              <a:lnSpc>
                <a:spcPts val="4700"/>
              </a:lnSpc>
            </a:pPr>
            <a:r>
              <a:rPr lang="en-US" sz="3917">
                <a:solidFill>
                  <a:srgbClr val="EF8F8F"/>
                </a:solidFill>
                <a:latin typeface="Coiny"/>
                <a:ea typeface="Coiny"/>
                <a:cs typeface="Coiny"/>
                <a:sym typeface="Coiny"/>
              </a:rPr>
              <a:t>Penurunan tingkat polusi udara &amp; kebisingan.</a:t>
            </a:r>
          </a:p>
          <a:p>
            <a:pPr algn="l">
              <a:lnSpc>
                <a:spcPts val="4700"/>
              </a:lnSpc>
            </a:pPr>
          </a:p>
          <a:p>
            <a:pPr algn="l">
              <a:lnSpc>
                <a:spcPts val="4700"/>
              </a:lnSpc>
            </a:pPr>
            <a:r>
              <a:rPr lang="en-US" sz="3917">
                <a:solidFill>
                  <a:srgbClr val="EF8F8F"/>
                </a:solidFill>
                <a:latin typeface="Coiny"/>
                <a:ea typeface="Coiny"/>
                <a:cs typeface="Coiny"/>
                <a:sym typeface="Coiny"/>
              </a:rPr>
              <a:t>Peningkatan kesehatan masyarakat karena dorongan mobilitas aktif (berjalan, bersepeda).</a:t>
            </a:r>
          </a:p>
          <a:p>
            <a:pPr algn="l">
              <a:lnSpc>
                <a:spcPts val="4700"/>
              </a:lnSpc>
            </a:pPr>
          </a:p>
          <a:p>
            <a:pPr algn="l">
              <a:lnSpc>
                <a:spcPts val="4700"/>
              </a:lnSpc>
            </a:pPr>
            <a:r>
              <a:rPr lang="en-US" sz="3917">
                <a:solidFill>
                  <a:srgbClr val="EF8F8F"/>
                </a:solidFill>
                <a:latin typeface="Coiny"/>
                <a:ea typeface="Coiny"/>
                <a:cs typeface="Coiny"/>
                <a:sym typeface="Coiny"/>
              </a:rPr>
              <a:t>Mendukung target Kota Hijau Berkelanjutan Kutai Timur 2030.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60576" y="857316"/>
            <a:ext cx="470508" cy="342768"/>
          </a:xfrm>
          <a:custGeom>
            <a:avLst/>
            <a:gdLst/>
            <a:ahLst/>
            <a:cxnLst/>
            <a:rect r="r" b="b" t="t" l="l"/>
            <a:pathLst>
              <a:path h="342768" w="470508">
                <a:moveTo>
                  <a:pt x="0" y="0"/>
                </a:moveTo>
                <a:lnTo>
                  <a:pt x="470508" y="0"/>
                </a:lnTo>
                <a:lnTo>
                  <a:pt x="470508" y="342768"/>
                </a:lnTo>
                <a:lnTo>
                  <a:pt x="0" y="342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69045" y="14868346"/>
            <a:ext cx="10856045" cy="3419654"/>
          </a:xfrm>
          <a:custGeom>
            <a:avLst/>
            <a:gdLst/>
            <a:ahLst/>
            <a:cxnLst/>
            <a:rect r="r" b="b" t="t" l="l"/>
            <a:pathLst>
              <a:path h="3419654" w="10856045">
                <a:moveTo>
                  <a:pt x="0" y="0"/>
                </a:moveTo>
                <a:lnTo>
                  <a:pt x="10856045" y="0"/>
                </a:lnTo>
                <a:lnTo>
                  <a:pt x="10856045" y="3419654"/>
                </a:lnTo>
                <a:lnTo>
                  <a:pt x="0" y="3419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9012" y="8453870"/>
            <a:ext cx="4464488" cy="9812062"/>
          </a:xfrm>
          <a:custGeom>
            <a:avLst/>
            <a:gdLst/>
            <a:ahLst/>
            <a:cxnLst/>
            <a:rect r="r" b="b" t="t" l="l"/>
            <a:pathLst>
              <a:path h="9812062" w="4464488">
                <a:moveTo>
                  <a:pt x="0" y="0"/>
                </a:moveTo>
                <a:lnTo>
                  <a:pt x="4464488" y="0"/>
                </a:lnTo>
                <a:lnTo>
                  <a:pt x="4464488" y="9812062"/>
                </a:lnTo>
                <a:lnTo>
                  <a:pt x="0" y="9812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04863" y="8176829"/>
            <a:ext cx="3682067" cy="2084970"/>
          </a:xfrm>
          <a:custGeom>
            <a:avLst/>
            <a:gdLst/>
            <a:ahLst/>
            <a:cxnLst/>
            <a:rect r="r" b="b" t="t" l="l"/>
            <a:pathLst>
              <a:path h="2084970" w="3682067">
                <a:moveTo>
                  <a:pt x="0" y="0"/>
                </a:moveTo>
                <a:lnTo>
                  <a:pt x="3682067" y="0"/>
                </a:lnTo>
                <a:lnTo>
                  <a:pt x="3682067" y="2084970"/>
                </a:lnTo>
                <a:lnTo>
                  <a:pt x="0" y="2084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68974" y="3632620"/>
            <a:ext cx="2057400" cy="1165003"/>
          </a:xfrm>
          <a:custGeom>
            <a:avLst/>
            <a:gdLst/>
            <a:ahLst/>
            <a:cxnLst/>
            <a:rect r="r" b="b" t="t" l="l"/>
            <a:pathLst>
              <a:path h="1165003" w="2057400">
                <a:moveTo>
                  <a:pt x="0" y="0"/>
                </a:moveTo>
                <a:lnTo>
                  <a:pt x="2057400" y="0"/>
                </a:lnTo>
                <a:lnTo>
                  <a:pt x="2057400" y="1165003"/>
                </a:lnTo>
                <a:lnTo>
                  <a:pt x="0" y="11650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56296" y="435192"/>
            <a:ext cx="5646671" cy="3197428"/>
          </a:xfrm>
          <a:custGeom>
            <a:avLst/>
            <a:gdLst/>
            <a:ahLst/>
            <a:cxnLst/>
            <a:rect r="r" b="b" t="t" l="l"/>
            <a:pathLst>
              <a:path h="3197428" w="5646671">
                <a:moveTo>
                  <a:pt x="0" y="0"/>
                </a:moveTo>
                <a:lnTo>
                  <a:pt x="5646671" y="0"/>
                </a:lnTo>
                <a:lnTo>
                  <a:pt x="5646671" y="3197428"/>
                </a:lnTo>
                <a:lnTo>
                  <a:pt x="0" y="31974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93716">
            <a:off x="-301602" y="4990059"/>
            <a:ext cx="2488769" cy="1756656"/>
          </a:xfrm>
          <a:custGeom>
            <a:avLst/>
            <a:gdLst/>
            <a:ahLst/>
            <a:cxnLst/>
            <a:rect r="r" b="b" t="t" l="l"/>
            <a:pathLst>
              <a:path h="1756656" w="2488769">
                <a:moveTo>
                  <a:pt x="0" y="0"/>
                </a:moveTo>
                <a:lnTo>
                  <a:pt x="2488769" y="0"/>
                </a:lnTo>
                <a:lnTo>
                  <a:pt x="2488769" y="1756656"/>
                </a:lnTo>
                <a:lnTo>
                  <a:pt x="0" y="1756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50149">
            <a:off x="6785734" y="11701815"/>
            <a:ext cx="1636048" cy="1761559"/>
          </a:xfrm>
          <a:custGeom>
            <a:avLst/>
            <a:gdLst/>
            <a:ahLst/>
            <a:cxnLst/>
            <a:rect r="r" b="b" t="t" l="l"/>
            <a:pathLst>
              <a:path h="1761559" w="1636048">
                <a:moveTo>
                  <a:pt x="0" y="0"/>
                </a:moveTo>
                <a:lnTo>
                  <a:pt x="1636048" y="0"/>
                </a:lnTo>
                <a:lnTo>
                  <a:pt x="1636048" y="1761558"/>
                </a:lnTo>
                <a:lnTo>
                  <a:pt x="0" y="17615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18926" y="857316"/>
            <a:ext cx="571280" cy="342768"/>
          </a:xfrm>
          <a:custGeom>
            <a:avLst/>
            <a:gdLst/>
            <a:ahLst/>
            <a:cxnLst/>
            <a:rect r="r" b="b" t="t" l="l"/>
            <a:pathLst>
              <a:path h="342768" w="571280">
                <a:moveTo>
                  <a:pt x="0" y="0"/>
                </a:moveTo>
                <a:lnTo>
                  <a:pt x="571280" y="0"/>
                </a:lnTo>
                <a:lnTo>
                  <a:pt x="571280" y="342768"/>
                </a:lnTo>
                <a:lnTo>
                  <a:pt x="0" y="3427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795764">
            <a:off x="5817449" y="9307490"/>
            <a:ext cx="3310989" cy="1517035"/>
          </a:xfrm>
          <a:custGeom>
            <a:avLst/>
            <a:gdLst/>
            <a:ahLst/>
            <a:cxnLst/>
            <a:rect r="r" b="b" t="t" l="l"/>
            <a:pathLst>
              <a:path h="1517035" w="3310989">
                <a:moveTo>
                  <a:pt x="0" y="0"/>
                </a:moveTo>
                <a:lnTo>
                  <a:pt x="3310989" y="0"/>
                </a:lnTo>
                <a:lnTo>
                  <a:pt x="3310989" y="1517035"/>
                </a:lnTo>
                <a:lnTo>
                  <a:pt x="0" y="15170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743000"/>
            <a:ext cx="291950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76787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12 Agustus 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1241" y="1918011"/>
            <a:ext cx="8646433" cy="421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81"/>
              </a:lnSpc>
            </a:pPr>
            <a:r>
              <a:rPr lang="en-US" sz="13900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Terima</a:t>
            </a:r>
          </a:p>
          <a:p>
            <a:pPr algn="ctr">
              <a:lnSpc>
                <a:spcPts val="16681"/>
              </a:lnSpc>
            </a:pPr>
            <a:r>
              <a:rPr lang="en-US" sz="13900">
                <a:solidFill>
                  <a:srgbClr val="E8696F"/>
                </a:solidFill>
                <a:latin typeface="Coiny"/>
                <a:ea typeface="Coiny"/>
                <a:cs typeface="Coiny"/>
                <a:sym typeface="Coiny"/>
              </a:rPr>
              <a:t>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DAGv6PbWtLs</dc:identifier>
  <dcterms:modified xsi:type="dcterms:W3CDTF">2011-08-01T06:04:30Z</dcterms:modified>
  <cp:revision>1</cp:revision>
  <dc:title>Analisis Rute</dc:title>
</cp:coreProperties>
</file>