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9" r:id="rId3"/>
    <p:sldId id="280" r:id="rId4"/>
    <p:sldId id="283" r:id="rId5"/>
    <p:sldId id="281" r:id="rId6"/>
    <p:sldId id="284" r:id="rId7"/>
    <p:sldId id="28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5" r:id="rId16"/>
    <p:sldId id="29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8700"/>
    <a:srgbClr val="FF9800"/>
    <a:srgbClr val="FFECD9"/>
    <a:srgbClr val="FFDBB7"/>
    <a:srgbClr val="E1EEEF"/>
    <a:srgbClr val="FFDFAF"/>
    <a:srgbClr val="E7C1FF"/>
    <a:srgbClr val="FFC979"/>
    <a:srgbClr val="BAD9DC"/>
    <a:srgbClr val="4A89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1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7175-3163-828D-9DCF-71515FEB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9D825-946F-BDA2-917A-20B03EF5A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3632-1150-C887-174C-F0AF8F00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A8816-9A0A-F0E6-D37C-B25DF3ED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BE60-F555-EDA7-D2CF-D476EC99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6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DB8E-ACB0-7C11-E1A2-B89208E5A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4560-65F0-1DDE-AFC0-7588D333C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4CDE7-DA7E-7D7A-1805-29931DA1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31B0C-4730-91BB-A485-8A8264F1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9FCB-DD8E-1469-DE81-5D6C4BB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3EC0C-FF48-D230-D4E0-FC0C703F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0C9AB-1412-B050-FF49-AF161DE26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2602-9E6F-31DE-27B9-931F3F61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BBE7-C0B4-104B-44DE-49FC5685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C771-4A2F-38B9-13E7-ADF4CC26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922C-2EDE-DB35-8241-52DB00669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65DD-0A4D-17D4-807C-1DC7FDED8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4003-5B6B-4B63-89BA-724A21D1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AE889-184C-4587-50E0-16EB29F5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173A-0959-85C4-061D-6807EBCF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0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7BD-FF52-368F-B43A-370655E8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1C46-41B7-37B0-0865-C9165D7AC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D231-D916-7C59-00D6-BD73B19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3531-EB35-F781-E181-8B45EDDE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E73C9-3BA9-036D-C239-E2B3BB98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1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E78A-9A8D-0DAE-2F3A-0FB6BDACD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AD02-9328-9C24-F07B-43A9E58BD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13D8C-A29F-3FDA-0049-F89EB1B2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98AC2-895F-F7D5-0C76-11F3CA9B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A8A9-BB24-4484-7109-28A3666F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5E6F-ACA6-7037-901E-70B6A537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0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D46C-8BB3-C695-7562-91A7713A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9EB2-AC27-31EF-03F2-DD7ED48B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CC8B-DB1B-AF67-A771-2A85D1AD4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789824-E78D-25BA-6ACC-D2F16B3DF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A6346-433A-A8FB-53DE-75321B20D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AA5132-88BE-5AC2-CB62-7032EF5F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4354C-ECA9-6114-AB88-FAE3174C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71448-2854-B95F-BBE3-41028081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0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A637-84C5-9C5D-F7F1-BE022330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0B856-2635-4112-8E28-18BF7F31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CF64-F3FC-D163-D182-D722FCF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1FEF-51BC-9AA3-60CB-27DF3083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09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D233C-B7AD-3AF2-1377-DDD12C4B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175A1-954A-EC82-4DBB-0E6DC84FA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D0EC8-D2C9-1796-87CA-6757DA69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4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523A-FD58-B893-EC77-7E734D54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6344-239C-57BE-E76F-FD73B727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6D67D-9AA3-7A3A-6B10-D39B4549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E8CC-A44B-B6A6-9260-0DCA7C16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E98D0-A439-15E3-D110-36A3446C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69FD5-86DC-4328-A8F7-44041E8F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0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F062-9A16-BDE9-1A90-F6AD7431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399FD-EDD3-6F58-B338-E81E4974F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5A381-4DB0-8E37-82CA-549A72F62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90A25-9652-2D45-DD55-D7E34E9F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70E9-36D9-F023-99F9-F6456DBF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204DB-025D-D231-40BB-DE351114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E9904-84F5-6B1E-9741-17946F79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7430D-0850-9015-3A9E-58A0569F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4259-08DD-3374-E77E-D8F7181C5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622-6329-49C3-B17D-A57F3145E0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5020-E0F8-6593-6A2D-9FAE04DD9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EA4D3-A164-4E78-C831-F1D98C6B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44418-405D-4BBD-97AC-D3855EAB7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05106" y="4177744"/>
            <a:ext cx="6334905" cy="2359823"/>
            <a:chOff x="905106" y="4697289"/>
            <a:chExt cx="6334905" cy="2359823"/>
          </a:xfrm>
        </p:grpSpPr>
        <p:sp>
          <p:nvSpPr>
            <p:cNvPr id="7" name="TextBox 6"/>
            <p:cNvSpPr txBox="1"/>
            <p:nvPr/>
          </p:nvSpPr>
          <p:spPr>
            <a:xfrm>
              <a:off x="905106" y="4697289"/>
              <a:ext cx="24833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98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Presented By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25654" y="5272008"/>
              <a:ext cx="6314357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Sharia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Sarker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Canon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(011172009)</a:t>
              </a: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Mueen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Ishraq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Ananata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(0112230155)</a:t>
              </a: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Nurul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Alam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Siddiqei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Ador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(0112230170)</a:t>
              </a: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Md. Ali Arman </a:t>
              </a:r>
              <a:r>
                <a:rPr lang="en-US" sz="2200" b="1" dirty="0" err="1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Jayed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(0112231018)</a:t>
              </a: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 </a:t>
              </a:r>
              <a:endParaRPr lang="en-US" sz="22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  <a:p>
              <a:pPr marL="342900" indent="-342900">
                <a:buClr>
                  <a:srgbClr val="FF9800"/>
                </a:buClr>
                <a:buFont typeface="Arial" panose="020B0604020202020204" pitchFamily="34" charset="0"/>
                <a:buChar char="●"/>
              </a:pPr>
              <a:r>
                <a:rPr lang="en-US" sz="2200" b="1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Nahin Intesher </a:t>
              </a:r>
              <a:r>
                <a:rPr lang="en-US" sz="2200" dirty="0">
                  <a:latin typeface="Arial" panose="020B0604020202020204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(0112230169)</a:t>
              </a:r>
              <a:endParaRPr lang="en-US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3187" y="1872699"/>
            <a:ext cx="10004531" cy="2675874"/>
            <a:chOff x="833187" y="1534361"/>
            <a:chExt cx="10004531" cy="2281341"/>
          </a:xfrm>
        </p:grpSpPr>
        <p:sp>
          <p:nvSpPr>
            <p:cNvPr id="5" name="TextBox 4"/>
            <p:cNvSpPr txBox="1"/>
            <p:nvPr/>
          </p:nvSpPr>
          <p:spPr>
            <a:xfrm>
              <a:off x="905106" y="2477474"/>
              <a:ext cx="9932612" cy="1338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Microcontroller and </a:t>
              </a:r>
            </a:p>
            <a:p>
              <a:r>
                <a:rPr lang="en-US" sz="4800" dirty="0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Microprocessor</a:t>
              </a:r>
              <a:r>
                <a:rPr lang="en-US" sz="4800" dirty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4800" dirty="0" smtClean="0"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Laboratory </a:t>
              </a:r>
              <a:endParaRPr lang="en-US" sz="4800" dirty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3187" y="1534361"/>
              <a:ext cx="7176067" cy="865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 smtClean="0">
                  <a:solidFill>
                    <a:schemeClr val="bg1"/>
                  </a:solidFill>
                  <a:effectLst>
                    <a:outerShdw blurRad="444500" dist="38100" dir="2700000" algn="tl" rotWithShape="0">
                      <a:schemeClr val="bg1">
                        <a:alpha val="40000"/>
                      </a:schemeClr>
                    </a:outerShdw>
                  </a:effectLst>
                  <a:latin typeface="Arial Black" panose="020B0A04020102020204" pitchFamily="34" charset="0"/>
                  <a:cs typeface="Arial" panose="020B0604020202020204" pitchFamily="34" charset="0"/>
                </a:rPr>
                <a:t>Project Proposal</a:t>
              </a:r>
              <a:endParaRPr lang="en-US" sz="6000" dirty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03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410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5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-1.48148E-6 L 0.00117 -0.1467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388451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3943" y="271102"/>
            <a:ext cx="54841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Safety Features</a:t>
            </a:r>
            <a:endParaRPr lang="en-US" sz="48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257" y="1659553"/>
            <a:ext cx="1055816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Smart Alert System</a:t>
            </a:r>
            <a:endParaRPr lang="en-US" sz="3200" b="1" dirty="0">
              <a:solidFill>
                <a:srgbClr val="FF9800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/>
              <a:t>If gas leak, fire or earthquake is detected, it will be start alerting and notification will be send to the user.</a:t>
            </a:r>
          </a:p>
          <a:p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Smart Emergency Exit</a:t>
            </a:r>
            <a:endParaRPr lang="en-US" sz="2800" dirty="0" smtClean="0"/>
          </a:p>
          <a:p>
            <a:r>
              <a:rPr lang="en-US" sz="2800" dirty="0" smtClean="0"/>
              <a:t>If fire or earthquake is detected, emergency </a:t>
            </a:r>
            <a:r>
              <a:rPr lang="en-US" sz="2800" dirty="0" smtClean="0"/>
              <a:t>exit door will be opened and </a:t>
            </a:r>
            <a:r>
              <a:rPr lang="en-US" sz="2800" dirty="0" smtClean="0"/>
              <a:t>a ladder/stair will be opened to going there.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4174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55279" y="2921168"/>
            <a:ext cx="6481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Other Features</a:t>
            </a:r>
          </a:p>
        </p:txBody>
      </p:sp>
    </p:spTree>
    <p:extLst>
      <p:ext uri="{BB962C8B-B14F-4D97-AF65-F5344CB8AC3E}">
        <p14:creationId xmlns:p14="http://schemas.microsoft.com/office/powerpoint/2010/main" val="2999394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388451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743" y="271102"/>
            <a:ext cx="5220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Other Features</a:t>
            </a:r>
            <a:endParaRPr lang="en-US" sz="48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9025" y="1410832"/>
            <a:ext cx="63056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Smart Car Parking System</a:t>
            </a:r>
            <a:endParaRPr lang="en-US" sz="3200" b="1" dirty="0">
              <a:solidFill>
                <a:srgbClr val="FF9800"/>
              </a:solidFill>
              <a:latin typeface="Arial Black" panose="020B0A04020102020204" pitchFamily="34" charset="0"/>
            </a:endParaRPr>
          </a:p>
          <a:p>
            <a:r>
              <a:rPr lang="en-US" sz="2800" dirty="0" smtClean="0"/>
              <a:t>There will be a smart and secure car parking system, which can be controlled through mobile app.</a:t>
            </a:r>
          </a:p>
          <a:p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Smart Cloth Drying System</a:t>
            </a:r>
            <a:endParaRPr lang="en-US" sz="2800" dirty="0" smtClean="0"/>
          </a:p>
          <a:p>
            <a:r>
              <a:rPr lang="en-US" sz="2800" dirty="0" smtClean="0"/>
              <a:t>If rain is detected, than cloth will be shifted under shelter and cloth will be shift outside after rain is 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73170" y="2118719"/>
            <a:ext cx="393995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Automatic </a:t>
            </a:r>
          </a:p>
          <a:p>
            <a:r>
              <a:rPr lang="en-US" sz="32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Lighting System</a:t>
            </a:r>
            <a:endParaRPr lang="en-US" sz="3200" b="1" dirty="0">
              <a:solidFill>
                <a:srgbClr val="FF9800"/>
              </a:solidFill>
              <a:latin typeface="Arial Black" panose="020B0A04020102020204" pitchFamily="34" charset="0"/>
            </a:endParaRPr>
          </a:p>
          <a:p>
            <a:endParaRPr lang="en-US" sz="2800" dirty="0" smtClean="0"/>
          </a:p>
          <a:p>
            <a:r>
              <a:rPr lang="en-US" sz="2800" dirty="0" smtClean="0"/>
              <a:t>If user on Automatic Lighting System from mobile app, it will turn on or of lights based on outside environment.</a:t>
            </a:r>
          </a:p>
        </p:txBody>
      </p:sp>
    </p:spTree>
    <p:extLst>
      <p:ext uri="{BB962C8B-B14F-4D97-AF65-F5344CB8AC3E}">
        <p14:creationId xmlns:p14="http://schemas.microsoft.com/office/powerpoint/2010/main" val="141883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70391" y="2921168"/>
            <a:ext cx="94512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Required Components</a:t>
            </a:r>
          </a:p>
        </p:txBody>
      </p:sp>
    </p:spTree>
    <p:extLst>
      <p:ext uri="{BB962C8B-B14F-4D97-AF65-F5344CB8AC3E}">
        <p14:creationId xmlns:p14="http://schemas.microsoft.com/office/powerpoint/2010/main" val="266987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221887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6924" y="202912"/>
            <a:ext cx="6358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Required Components</a:t>
            </a:r>
            <a:endParaRPr lang="en-US" sz="40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3454" y="1514081"/>
            <a:ext cx="50333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Arduino Mega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SONAR (</a:t>
            </a:r>
            <a:r>
              <a:rPr lang="en-US" sz="3200" dirty="0"/>
              <a:t>Ultra </a:t>
            </a:r>
            <a:r>
              <a:rPr lang="en-US" sz="3200" dirty="0" smtClean="0"/>
              <a:t>Sonic) Sensor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Gas Sensor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Fire Sensor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Servo Motor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/>
              <a:t>OV7670</a:t>
            </a:r>
            <a:r>
              <a:rPr lang="en-US" sz="3200" dirty="0" smtClean="0"/>
              <a:t> Camera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96171" y="1514081"/>
            <a:ext cx="381707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err="1" smtClean="0"/>
              <a:t>ESP32</a:t>
            </a:r>
            <a:endParaRPr lang="en-US" sz="3200" dirty="0" smtClean="0"/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Resistance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Rain Sensor Module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err="1"/>
              <a:t>LDR</a:t>
            </a:r>
            <a:r>
              <a:rPr lang="en-US" sz="3200" dirty="0"/>
              <a:t> Sensor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LED Light</a:t>
            </a:r>
          </a:p>
          <a:p>
            <a:pPr marL="285750" indent="-285750">
              <a:buClr>
                <a:srgbClr val="FF9800"/>
              </a:buClr>
              <a:buFont typeface="Arial" panose="020B0604020202020204" pitchFamily="34" charset="0"/>
              <a:buChar char="•"/>
            </a:pPr>
            <a:r>
              <a:rPr lang="en-US" sz="3200" dirty="0" smtClean="0"/>
              <a:t>Buzzer</a:t>
            </a:r>
            <a:endParaRPr lang="en-US" sz="3200" dirty="0"/>
          </a:p>
        </p:txBody>
      </p:sp>
      <p:pic>
        <p:nvPicPr>
          <p:cNvPr id="3074" name="Picture 2" descr="Arduino Mega 2560 R3 (Revision 3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03" y="4953357"/>
            <a:ext cx="1841977" cy="14286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GA OV7670 Camera Module I2C 640X480 | Buy in Australia | 018-DB-OV7670 |  Core Electron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26" y="4953357"/>
            <a:ext cx="1428654" cy="1428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IYmall DEVIT V1 ESP32 Development Board WiFiBT BLE Dual-core Dev Module  for Arduino DO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826" y="4953357"/>
            <a:ext cx="1992757" cy="1428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Q-2 Gas Sensor Modul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29" y="4953357"/>
            <a:ext cx="1428654" cy="1428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ervo Motor Basics, Working Principle &amp; Theor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929" y="4940703"/>
            <a:ext cx="2252044" cy="144130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Fire Detection Sensor Module, Strong Driving Flame Sensor Module ABS LM393  Comparator for Light : Amazon.co.uk: Business, Industry &amp; Science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r="17055"/>
          <a:stretch/>
        </p:blipFill>
        <p:spPr bwMode="auto">
          <a:xfrm>
            <a:off x="10617797" y="4953357"/>
            <a:ext cx="978623" cy="14286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0214" y="2921168"/>
            <a:ext cx="70316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Project Diagram</a:t>
            </a:r>
            <a:endParaRPr lang="en-US" sz="6000" dirty="0" smtClean="0">
              <a:solidFill>
                <a:schemeClr val="bg1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36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9636" y="1461148"/>
            <a:ext cx="7984504" cy="4289203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99002" y="1772238"/>
            <a:ext cx="4656841" cy="3610466"/>
            <a:chOff x="1442301" y="999240"/>
            <a:chExt cx="4949073" cy="3610466"/>
          </a:xfrm>
        </p:grpSpPr>
        <p:sp>
          <p:nvSpPr>
            <p:cNvPr id="6" name="Rectangle 5"/>
            <p:cNvSpPr/>
            <p:nvPr/>
          </p:nvSpPr>
          <p:spPr>
            <a:xfrm>
              <a:off x="1442301" y="999240"/>
              <a:ext cx="4949073" cy="3610466"/>
            </a:xfrm>
            <a:prstGeom prst="rect">
              <a:avLst/>
            </a:prstGeom>
            <a:noFill/>
            <a:ln w="38100">
              <a:solidFill>
                <a:srgbClr val="E2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>
              <a:off x="3916838" y="999240"/>
              <a:ext cx="0" cy="1805233"/>
            </a:xfrm>
            <a:prstGeom prst="line">
              <a:avLst/>
            </a:prstGeom>
            <a:ln w="38100">
              <a:solidFill>
                <a:srgbClr val="E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1"/>
            </p:cNvCxnSpPr>
            <p:nvPr/>
          </p:nvCxnSpPr>
          <p:spPr>
            <a:xfrm>
              <a:off x="1442301" y="2804473"/>
              <a:ext cx="4949073" cy="0"/>
            </a:xfrm>
            <a:prstGeom prst="line">
              <a:avLst/>
            </a:prstGeom>
            <a:ln w="38100">
              <a:solidFill>
                <a:srgbClr val="E287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8795209" y="3577470"/>
            <a:ext cx="2290713" cy="1805234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795209" y="1772237"/>
            <a:ext cx="2290713" cy="1489437"/>
          </a:xfrm>
          <a:prstGeom prst="rect">
            <a:avLst/>
          </a:prstGeom>
          <a:noFill/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296863" y="2332289"/>
            <a:ext cx="12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Parking Slot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267368" y="4156921"/>
            <a:ext cx="134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Cloth Drying</a:t>
            </a:r>
            <a:br>
              <a:rPr lang="en-US" dirty="0" smtClean="0"/>
            </a:br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166648" y="5246015"/>
            <a:ext cx="1197204" cy="273377"/>
          </a:xfrm>
          <a:prstGeom prst="rect">
            <a:avLst/>
          </a:prstGeom>
          <a:solidFill>
            <a:schemeClr val="bg1"/>
          </a:solidFill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469091" y="3509126"/>
            <a:ext cx="988243" cy="136688"/>
          </a:xfrm>
          <a:prstGeom prst="rect">
            <a:avLst/>
          </a:prstGeom>
          <a:solidFill>
            <a:schemeClr val="bg1"/>
          </a:solidFill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797512" y="3509124"/>
            <a:ext cx="988243" cy="136688"/>
          </a:xfrm>
          <a:prstGeom prst="rect">
            <a:avLst/>
          </a:prstGeom>
          <a:solidFill>
            <a:schemeClr val="bg1"/>
          </a:solidFill>
          <a:ln w="38100">
            <a:solidFill>
              <a:srgbClr val="E2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536423" y="2467464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863794" y="2467464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75985" y="4471730"/>
            <a:ext cx="90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Room 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882326" y="616513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Door</a:t>
            </a:r>
            <a:endParaRPr lang="en-US" dirty="0"/>
          </a:p>
        </p:txBody>
      </p:sp>
      <p:cxnSp>
        <p:nvCxnSpPr>
          <p:cNvPr id="32" name="Elbow Connector 31"/>
          <p:cNvCxnSpPr>
            <a:stCxn id="30" idx="1"/>
            <a:endCxn id="23" idx="2"/>
          </p:cNvCxnSpPr>
          <p:nvPr/>
        </p:nvCxnSpPr>
        <p:spPr>
          <a:xfrm rot="10800000">
            <a:off x="4765250" y="5519392"/>
            <a:ext cx="1117076" cy="83040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34151" y="3787589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Internal Door</a:t>
            </a:r>
            <a:endParaRPr lang="en-US" dirty="0"/>
          </a:p>
        </p:txBody>
      </p:sp>
      <p:cxnSp>
        <p:nvCxnSpPr>
          <p:cNvPr id="34" name="Elbow Connector 33"/>
          <p:cNvCxnSpPr>
            <a:stCxn id="33" idx="1"/>
            <a:endCxn id="25" idx="2"/>
          </p:cNvCxnSpPr>
          <p:nvPr/>
        </p:nvCxnSpPr>
        <p:spPr>
          <a:xfrm rot="10800000">
            <a:off x="4963213" y="3645815"/>
            <a:ext cx="570938" cy="32644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33" idx="3"/>
            <a:endCxn id="26" idx="2"/>
          </p:cNvCxnSpPr>
          <p:nvPr/>
        </p:nvCxnSpPr>
        <p:spPr>
          <a:xfrm flipV="1">
            <a:off x="6970955" y="3645812"/>
            <a:ext cx="320679" cy="32644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0" y="-37322"/>
            <a:ext cx="12192000" cy="937976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6052" y="138666"/>
            <a:ext cx="3839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Project Diagram</a:t>
            </a:r>
            <a:endParaRPr lang="en-US" sz="32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9492" y="3077309"/>
            <a:ext cx="14640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/>
              <a:t>Top</a:t>
            </a:r>
          </a:p>
          <a:p>
            <a:pPr algn="ctr"/>
            <a:r>
              <a:rPr lang="en-US" sz="4800" b="1" dirty="0" smtClean="0"/>
              <a:t>View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29805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1885950"/>
            <a:ext cx="12192000" cy="308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TextBox 5"/>
          <p:cNvSpPr txBox="1"/>
          <p:nvPr/>
        </p:nvSpPr>
        <p:spPr>
          <a:xfrm>
            <a:off x="2812319" y="2447265"/>
            <a:ext cx="656736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Thanks for</a:t>
            </a:r>
          </a:p>
          <a:p>
            <a:pPr algn="ctr"/>
            <a:r>
              <a:rPr lang="en-US" sz="7200" dirty="0">
                <a:solidFill>
                  <a:srgbClr val="E287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Listening Us</a:t>
            </a:r>
          </a:p>
          <a:p>
            <a:pPr algn="ctr"/>
            <a:r>
              <a:rPr lang="en-US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6000" dirty="0">
                <a:solidFill>
                  <a:schemeClr val="accent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sz="1200" dirty="0">
              <a:solidFill>
                <a:schemeClr val="accent2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400" b="1" dirty="0">
                <a:solidFill>
                  <a:srgbClr val="FFECD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Any Query?</a:t>
            </a:r>
            <a:endParaRPr lang="en-US" sz="1600" b="1" dirty="0">
              <a:solidFill>
                <a:srgbClr val="FFECD9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9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7966" y="2921168"/>
            <a:ext cx="7176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Project Proposal</a:t>
            </a:r>
          </a:p>
        </p:txBody>
      </p:sp>
    </p:spTree>
    <p:extLst>
      <p:ext uri="{BB962C8B-B14F-4D97-AF65-F5344CB8AC3E}">
        <p14:creationId xmlns:p14="http://schemas.microsoft.com/office/powerpoint/2010/main" val="3176561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647914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7966" y="271102"/>
            <a:ext cx="7176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Project Proposal</a:t>
            </a:r>
            <a:endParaRPr lang="en-US" sz="60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25034" y="4533597"/>
            <a:ext cx="49419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err="1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SecurePlus</a:t>
            </a:r>
            <a:endParaRPr lang="en-US" sz="60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04998" y="5549260"/>
            <a:ext cx="7582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Home Automation System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al Estate Symbols Clipart Transparent Background, Real Estate House Logo  Template Free Logo Design Template, Estate, House, Real PNG Image For Free 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688" b="69219" l="10000" r="90000">
                        <a14:foregroundMark x1="48906" y1="50625" x2="48906" y2="50625"/>
                        <a14:foregroundMark x1="50938" y1="50625" x2="50938" y2="50625"/>
                        <a14:foregroundMark x1="51406" y1="54219" x2="51406" y2="54219"/>
                        <a14:foregroundMark x1="47969" y1="53438" x2="47969" y2="53438"/>
                        <a14:foregroundMark x1="32344" y1="57188" x2="32344" y2="57188"/>
                        <a14:foregroundMark x1="29531" y1="57188" x2="29531" y2="57188"/>
                        <a14:foregroundMark x1="29063" y1="60469" x2="29063" y2="60469"/>
                        <a14:foregroundMark x1="32188" y1="60156" x2="32188" y2="60156"/>
                        <a14:foregroundMark x1="67344" y1="57188" x2="67344" y2="57188"/>
                        <a14:foregroundMark x1="67500" y1="59375" x2="67500" y2="59375"/>
                        <a14:foregroundMark x1="70469" y1="59844" x2="70469" y2="59844"/>
                        <a14:foregroundMark x1="70625" y1="57188" x2="70625" y2="571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717" b="32701"/>
          <a:stretch/>
        </p:blipFill>
        <p:spPr bwMode="auto">
          <a:xfrm>
            <a:off x="2881305" y="2302428"/>
            <a:ext cx="6096000" cy="20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365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58514" y="2921168"/>
            <a:ext cx="38749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97194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388451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27687" y="271102"/>
            <a:ext cx="3136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Features</a:t>
            </a:r>
            <a:endParaRPr lang="en-US" sz="48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7001" y="4763281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Safety</a:t>
            </a:r>
          </a:p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99798" y="4763281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46072" y="4763281"/>
            <a:ext cx="16850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smtClean="0"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800" b="1" dirty="0"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Secure - Free security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71" y="2333363"/>
            <a:ext cx="1924736" cy="192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rvices Security icon SVG Vector &amp; PNG Free Download | UXWing"/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011" y="2333364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thers Svg Png Icon Free Download (#407367) - OnlineWebFonts.COM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048" y="227978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14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8193" y="2921168"/>
            <a:ext cx="7635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1182194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388451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4076" y="271102"/>
            <a:ext cx="614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Security Features</a:t>
            </a:r>
            <a:endParaRPr lang="en-US" sz="48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6048" y="1742681"/>
            <a:ext cx="3885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Stranger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6048" y="2511136"/>
            <a:ext cx="110145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User can turn on or off </a:t>
            </a:r>
            <a:r>
              <a:rPr lang="en-US" sz="2800" b="1" dirty="0" smtClean="0"/>
              <a:t>Stranger Mode </a:t>
            </a:r>
            <a:r>
              <a:rPr lang="en-US" sz="2800" dirty="0" smtClean="0"/>
              <a:t>from mobile app. If </a:t>
            </a:r>
            <a:r>
              <a:rPr lang="en-US" sz="2800" b="1" dirty="0" smtClean="0"/>
              <a:t>Stranger Mode</a:t>
            </a:r>
            <a:r>
              <a:rPr lang="en-US" sz="2800" dirty="0"/>
              <a:t> </a:t>
            </a:r>
            <a:r>
              <a:rPr lang="en-US" sz="2800" dirty="0" smtClean="0"/>
              <a:t>is turned on, no one can enter the house. If anyone try to enter house through main door while Stranger Mode is on:</a:t>
            </a:r>
          </a:p>
          <a:p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House owner will be notified through mobile app.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Image of stranger will be send to the house owner.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anyone try to break the door, initially he will be get warning. If he do not stop trying, he will be get electric shock.</a:t>
            </a:r>
          </a:p>
        </p:txBody>
      </p:sp>
    </p:spTree>
    <p:extLst>
      <p:ext uri="{BB962C8B-B14F-4D97-AF65-F5344CB8AC3E}">
        <p14:creationId xmlns:p14="http://schemas.microsoft.com/office/powerpoint/2010/main" val="181810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7323"/>
            <a:ext cx="12192000" cy="1388451"/>
          </a:xfrm>
          <a:prstGeom prst="rect">
            <a:avLst/>
          </a:prstGeom>
          <a:solidFill>
            <a:srgbClr val="FFEC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DBB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4076" y="271102"/>
            <a:ext cx="61438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9800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Security Features</a:t>
            </a:r>
            <a:endParaRPr lang="en-US" sz="4800" dirty="0">
              <a:solidFill>
                <a:srgbClr val="FF9800"/>
              </a:solidFill>
              <a:effectLst>
                <a:outerShdw blurRad="444500" dist="38100" dir="2700000" algn="tl" rotWithShape="0">
                  <a:schemeClr val="bg1">
                    <a:alpha val="40000"/>
                  </a:scheme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AutoShape 2" descr="Forms response chart. Question title: 1. What is your age group? (আপনার বয়স কত?). Number of responses: 70 responses."/>
          <p:cNvSpPr>
            <a:spLocks noChangeAspect="1" noChangeArrowheads="1"/>
          </p:cNvSpPr>
          <p:nvPr/>
        </p:nvSpPr>
        <p:spPr bwMode="auto">
          <a:xfrm>
            <a:off x="1555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96048" y="1742681"/>
            <a:ext cx="3885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Stranger Mode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6048" y="2511136"/>
            <a:ext cx="11014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 someone anyhow go inside the house, gas can be deployed in specific rooms (Because children or old people can stay in any room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If someone anyhow go inside the house, it will also call neighbor and nearby police station.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6048" y="4708180"/>
            <a:ext cx="4019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9800"/>
                </a:solidFill>
                <a:latin typeface="Arial Black" panose="020B0A04020102020204" pitchFamily="34" charset="0"/>
              </a:rPr>
              <a:t>Face Detection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6048" y="5476635"/>
            <a:ext cx="11014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House owner can set face detection in the main door, which can be used instead of traditional locking system</a:t>
            </a:r>
          </a:p>
        </p:txBody>
      </p:sp>
    </p:spTree>
    <p:extLst>
      <p:ext uri="{BB962C8B-B14F-4D97-AF65-F5344CB8AC3E}">
        <p14:creationId xmlns:p14="http://schemas.microsoft.com/office/powerpoint/2010/main" val="17254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90329" y="2921168"/>
            <a:ext cx="68113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 smtClean="0">
                <a:solidFill>
                  <a:schemeClr val="bg1"/>
                </a:solidFill>
                <a:effectLst>
                  <a:outerShdw blurRad="444500" dist="38100" dir="2700000" algn="tl" rotWithShape="0">
                    <a:schemeClr val="bg1">
                      <a:alpha val="40000"/>
                    </a:scheme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Safety Features</a:t>
            </a:r>
          </a:p>
        </p:txBody>
      </p:sp>
    </p:spTree>
    <p:extLst>
      <p:ext uri="{BB962C8B-B14F-4D97-AF65-F5344CB8AC3E}">
        <p14:creationId xmlns:p14="http://schemas.microsoft.com/office/powerpoint/2010/main" val="1735297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E287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rgbClr val="E287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7176</TotalTime>
  <Words>425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103</cp:revision>
  <dcterms:created xsi:type="dcterms:W3CDTF">2024-09-06T05:26:38Z</dcterms:created>
  <dcterms:modified xsi:type="dcterms:W3CDTF">2025-04-23T08:27:26Z</dcterms:modified>
</cp:coreProperties>
</file>