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Anton"/>
      <p:regular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CD2869-6617-419D-83B5-3C216BE667BE}">
  <a:tblStyle styleId="{F7CD2869-6617-419D-83B5-3C216BE667B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142D1A6-52D9-4DCD-8347-A7892C8BA9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Anton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a67ffd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da67ffd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da989951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eda98995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da98995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eda98995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da98995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eda98995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da98995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eda98995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da98995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eda98995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da98995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eda98995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da989951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eda989951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fb2ca50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fb2ca50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fb2ca50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fb2ca50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df585a2b3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fdf585a2b3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fb2ca50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fb2ca50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fb2ca506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fb2ca506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fb2ca506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fb2ca506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fb2ca50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fb2ca50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fb2ca50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fb2ca50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da989951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da989951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da989951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da98995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da989951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da989951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df585a2b3_3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fdf585a2b3_3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df585a2b3_3_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fdf585a2b3_3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df585a2b3_3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df585a2b3_3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df585a2b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df585a2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df585a2b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df585a2b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fb2ca506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fb2ca506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a989951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a989951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2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995925" y="1175700"/>
            <a:ext cx="68910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958050" y="521225"/>
            <a:ext cx="72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orund 4">
  <p:cSld name="TITLE_ONLY_2_1_1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-7050" y="1582050"/>
            <a:ext cx="9150900" cy="356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0" y="5006100"/>
            <a:ext cx="9144000" cy="13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Mini Project - Data Engineering</a:t>
            </a:r>
            <a:endParaRPr sz="4100"/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4b_Nurul Anggraeni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0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21850" l="15608" r="15601" t="0"/>
          <a:stretch/>
        </p:blipFill>
        <p:spPr>
          <a:xfrm>
            <a:off x="3792450" y="1483350"/>
            <a:ext cx="1559099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USA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Boise 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$360 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Save-a-Lot Co.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March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Beverages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1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30593" r="30593" t="0"/>
          <a:stretch/>
        </p:blipFill>
        <p:spPr>
          <a:xfrm>
            <a:off x="3792450" y="1483350"/>
            <a:ext cx="1559098" cy="26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Germany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Cunewalde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$250 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QuickStop Co.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April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Dairy Product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2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5854" r="5845" t="0"/>
          <a:stretch/>
        </p:blipFill>
        <p:spPr>
          <a:xfrm>
            <a:off x="3792450" y="1483350"/>
            <a:ext cx="1559098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Austria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Graz 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$300 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Ernst Handel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January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Confections (Gula-Gula)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3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32151" r="32151" t="0"/>
          <a:stretch/>
        </p:blipFill>
        <p:spPr>
          <a:xfrm>
            <a:off x="3792450" y="1483350"/>
            <a:ext cx="1559100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Brazil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Rio De Janeiro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$360 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Berglunds Co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Feb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Seafood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4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30506" r="30506" t="0"/>
          <a:stretch/>
        </p:blipFill>
        <p:spPr>
          <a:xfrm>
            <a:off x="3792450" y="1483350"/>
            <a:ext cx="1559100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USA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Albuquerque 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$360 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Rattlesnake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January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Dairy Products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5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30506" r="30506" t="0"/>
          <a:stretch/>
        </p:blipFill>
        <p:spPr>
          <a:xfrm>
            <a:off x="3792450" y="1483350"/>
            <a:ext cx="1559100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Germany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Munchen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$360 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Frankenversand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January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Beverages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6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0" l="33550" r="33547" t="0"/>
          <a:stretch/>
        </p:blipFill>
        <p:spPr>
          <a:xfrm>
            <a:off x="3792450" y="1483350"/>
            <a:ext cx="1559101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USA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Seattle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$570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Hungry Owl Co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April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Seafood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3312325" y="1483425"/>
            <a:ext cx="2427300" cy="26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1"/>
          <p:cNvSpPr txBox="1"/>
          <p:nvPr>
            <p:ph type="title"/>
          </p:nvPr>
        </p:nvSpPr>
        <p:spPr>
          <a:xfrm>
            <a:off x="727800" y="6328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Customer in Cluster 7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b="0" l="30529" r="30529" t="0"/>
          <a:stretch/>
        </p:blipFill>
        <p:spPr>
          <a:xfrm>
            <a:off x="3792450" y="1483350"/>
            <a:ext cx="1559100" cy="266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/>
          <p:nvPr/>
        </p:nvSpPr>
        <p:spPr>
          <a:xfrm>
            <a:off x="1026325" y="1483425"/>
            <a:ext cx="2427300" cy="3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1200523" y="16677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Shipment to France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1200523" y="247679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Marseille</a:t>
            </a: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City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1186932" y="3285849"/>
            <a:ext cx="2123400" cy="63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± $380 per transaction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5690375" y="1483350"/>
            <a:ext cx="2427300" cy="26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5864573" y="16676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Customer : Bon App’</a:t>
            </a:r>
            <a:endParaRPr b="0" i="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5864573" y="247672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No Discount</a:t>
            </a:r>
            <a:endParaRPr b="0" i="0" sz="16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5850982" y="3285774"/>
            <a:ext cx="2123400" cy="63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Mostly order on December</a:t>
            </a:r>
            <a:endParaRPr sz="1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3017551" y="4256025"/>
            <a:ext cx="3108900" cy="639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Recommended Product Promotion: </a:t>
            </a:r>
            <a:r>
              <a:rPr lang="en" sz="1600">
                <a:solidFill>
                  <a:srgbClr val="45818E"/>
                </a:solidFill>
                <a:latin typeface="Anton"/>
                <a:ea typeface="Anton"/>
                <a:cs typeface="Anton"/>
                <a:sym typeface="Anton"/>
              </a:rPr>
              <a:t>Condiments</a:t>
            </a:r>
            <a:endParaRPr b="0" i="0" sz="1600" u="none" cap="none" strike="noStrike">
              <a:solidFill>
                <a:srgbClr val="45818E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Shipment City</a:t>
            </a: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7688402" cy="27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3250"/>
            <a:ext cx="7688402" cy="27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089150" y="992550"/>
            <a:ext cx="68910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en"/>
              <a:t>Northwind Company adalah Perusahaan yang bergerak dalam bisnis Penyedia makanan dan minuman (</a:t>
            </a:r>
            <a:r>
              <a:rPr b="1" i="1" lang="en"/>
              <a:t>food and beverage</a:t>
            </a:r>
            <a:r>
              <a:rPr b="1" lang="en"/>
              <a:t>) di Amerika Serikat. Produk dari Northwind Company adalah Daging/Unggas, bumbu makanan, </a:t>
            </a:r>
            <a:r>
              <a:rPr b="1" i="1" lang="en"/>
              <a:t>seafood, </a:t>
            </a:r>
            <a:r>
              <a:rPr b="1" lang="en"/>
              <a:t>produk susu, minuman, sereal, dan makanan manis.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en"/>
              <a:t>Saat ini Northwind akan melakukan review kinerja </a:t>
            </a:r>
            <a:r>
              <a:rPr b="1" lang="en">
                <a:solidFill>
                  <a:srgbClr val="EA9999"/>
                </a:solidFill>
              </a:rPr>
              <a:t>penjualan</a:t>
            </a:r>
            <a:r>
              <a:rPr b="1" lang="en"/>
              <a:t>, </a:t>
            </a:r>
            <a:r>
              <a:rPr b="1" lang="en">
                <a:solidFill>
                  <a:srgbClr val="EA9999"/>
                </a:solidFill>
              </a:rPr>
              <a:t>distribusi</a:t>
            </a:r>
            <a:r>
              <a:rPr b="1" lang="en"/>
              <a:t> dan </a:t>
            </a:r>
            <a:r>
              <a:rPr b="1" lang="en">
                <a:solidFill>
                  <a:srgbClr val="EA9999"/>
                </a:solidFill>
              </a:rPr>
              <a:t>karyawan</a:t>
            </a:r>
            <a:r>
              <a:rPr b="1" lang="en"/>
              <a:t> pada periode tahun 1996 hingga 1998 untuk menentukan trend kinerja perusahaan dan memberikan “</a:t>
            </a:r>
            <a:r>
              <a:rPr b="1" i="1" lang="en"/>
              <a:t>reward”</a:t>
            </a:r>
            <a:r>
              <a:rPr b="1" lang="en"/>
              <a:t> bagi karyawan yang berprestasi dalam kinerja penjualan. 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b="1" lang="en"/>
              <a:t>Tim Data Science (DS Team) membantu dalam membuat dashboard yang merepresentasikan trend kinerja penjualan, distribusi, dan karyawan serta membuat rekomendasi untuk kepentingan perusahaan</a:t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b="1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958050" y="352625"/>
            <a:ext cx="72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BUSINESS UNDERSTANDING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Category</a:t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402" cy="275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Month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402" cy="2778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</a:t>
            </a:r>
            <a:endParaRPr/>
          </a:p>
        </p:txBody>
      </p:sp>
      <p:pic>
        <p:nvPicPr>
          <p:cNvPr id="315" name="Google Shape;3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6" y="2078875"/>
            <a:ext cx="7688402" cy="275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on single transaction</a:t>
            </a:r>
            <a:endParaRPr/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7688402" cy="2746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</a:t>
            </a:r>
            <a:endParaRPr/>
          </a:p>
        </p:txBody>
      </p:sp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27550"/>
            <a:ext cx="7688402" cy="275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PERFORMANCE ANALYSIS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 based on Product Category</a:t>
            </a:r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5600"/>
            <a:ext cx="7688702" cy="274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Performance based on Single Amt Transaction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73300"/>
            <a:ext cx="7688702" cy="275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958050" y="82475"/>
            <a:ext cx="72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DATA UNDERSTANDING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subTitle"/>
          </p:nvPr>
        </p:nvSpPr>
        <p:spPr>
          <a:xfrm>
            <a:off x="772675" y="787562"/>
            <a:ext cx="7696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Menggunakan dataset </a:t>
            </a:r>
            <a:r>
              <a:rPr i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prod &amp; shipment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berisi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list penjualan setiap bulan selama 1996-1997.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Data juga berisi mengenai demografi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pengiriman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Mempunyai 2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146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baris dan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kolom.</a:t>
            </a:r>
            <a:endParaRPr b="0" i="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914150" y="180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{F7CD2869-6617-419D-83B5-3C216BE667BE}</a:tableStyleId>
              </a:tblPr>
              <a:tblGrid>
                <a:gridCol w="551875"/>
                <a:gridCol w="590750"/>
                <a:gridCol w="2148100"/>
                <a:gridCol w="41225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Column</a:t>
                      </a:r>
                      <a:endParaRPr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ProductName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Nama Produk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salesorder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Total Penjualan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3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Month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Bulan Penjualan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4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YEAR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Tahun Penjualan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5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Discount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Diskon Harga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6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ShipCountry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Negara Pengiriman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88" y="2287000"/>
            <a:ext cx="220775" cy="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895" y="3854738"/>
            <a:ext cx="220775" cy="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7450" y="2641963"/>
            <a:ext cx="220775" cy="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0900" y="3065696"/>
            <a:ext cx="220775" cy="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7446" y="3489425"/>
            <a:ext cx="220775" cy="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7450" y="4282800"/>
            <a:ext cx="220775" cy="2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958050" y="82475"/>
            <a:ext cx="72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lt1"/>
                </a:solidFill>
              </a:rPr>
              <a:t>DATA UNDERSTANDING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subTitle"/>
          </p:nvPr>
        </p:nvSpPr>
        <p:spPr>
          <a:xfrm>
            <a:off x="772675" y="787562"/>
            <a:ext cx="76962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Menggunakan dataset </a:t>
            </a:r>
            <a:r>
              <a:rPr i="1"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prod &amp; shipment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Data berisi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list penjualan setiap bulan selama 1996-1997.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Data juga berisi mengenai demografi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pengiriman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 Mempunyai 2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146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baris dan 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0" i="0" lang="en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kolom.</a:t>
            </a:r>
            <a:endParaRPr b="0" i="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914150" y="180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{F7CD2869-6617-419D-83B5-3C216BE667BE}</a:tableStyleId>
              </a:tblPr>
              <a:tblGrid>
                <a:gridCol w="551875"/>
                <a:gridCol w="590750"/>
                <a:gridCol w="2148100"/>
                <a:gridCol w="41225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Column</a:t>
                      </a:r>
                      <a:endParaRPr sz="13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7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ShipCity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Kota Pengiriman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8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CompanyName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Nama Perusahaan Pelanggan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900" y="2666925"/>
            <a:ext cx="220775" cy="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00" y="2289700"/>
            <a:ext cx="220775" cy="2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yang </a:t>
            </a:r>
            <a:r>
              <a:rPr lang="en"/>
              <a:t>digunakan</a:t>
            </a:r>
            <a:r>
              <a:rPr lang="en"/>
              <a:t> dalam analisa adalah </a:t>
            </a:r>
            <a:r>
              <a:rPr i="1" lang="en"/>
              <a:t>join </a:t>
            </a:r>
            <a:r>
              <a:rPr lang="en"/>
              <a:t>dari tabel </a:t>
            </a:r>
            <a:r>
              <a:rPr i="1" lang="en"/>
              <a:t>Orders, Products, Order Detail, Customers, </a:t>
            </a:r>
            <a:r>
              <a:rPr lang="en"/>
              <a:t>dan</a:t>
            </a:r>
            <a:r>
              <a:rPr i="1" lang="en"/>
              <a:t> Categories.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Column yang digunakan: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426" y="1446625"/>
            <a:ext cx="4081375" cy="3041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19"/>
          <p:cNvGraphicFramePr/>
          <p:nvPr/>
        </p:nvGraphicFramePr>
        <p:xfrm>
          <a:off x="822500" y="325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{7142D1A6-52D9-4DCD-8347-A7892C8BA9A5}</a:tableStyleId>
              </a:tblPr>
              <a:tblGrid>
                <a:gridCol w="1295200"/>
                <a:gridCol w="1215200"/>
              </a:tblGrid>
              <a:tr h="35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OrderDate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UnitPrice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ShipCountry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Quantity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ShipCity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Discount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CompanyName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CategoryName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ato"/>
                          <a:ea typeface="Lato"/>
                          <a:cs typeface="Lato"/>
                          <a:sym typeface="Lato"/>
                        </a:rPr>
                        <a:t>ProductName</a:t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Trend</a:t>
            </a:r>
            <a:endParaRPr/>
          </a:p>
        </p:txBody>
      </p:sp>
      <p:pic>
        <p:nvPicPr>
          <p:cNvPr id="135" name="Google Shape;135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93" y="1954563"/>
            <a:ext cx="4247832" cy="263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50" y="1908663"/>
            <a:ext cx="4412493" cy="27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of Product Sales by Year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" y="2108830"/>
            <a:ext cx="2905746" cy="1864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875" y="2108825"/>
            <a:ext cx="2974079" cy="1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853" y="2108825"/>
            <a:ext cx="3204285" cy="1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325" y="3267250"/>
            <a:ext cx="3774300" cy="10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Algoritma yang digunakan untuk clustering adalah </a:t>
            </a:r>
            <a:r>
              <a:rPr i="1" lang="en" sz="1600">
                <a:solidFill>
                  <a:srgbClr val="000000"/>
                </a:solidFill>
              </a:rPr>
              <a:t>k-means</a:t>
            </a:r>
            <a:r>
              <a:rPr lang="en" sz="1600">
                <a:solidFill>
                  <a:srgbClr val="000000"/>
                </a:solidFill>
              </a:rPr>
              <a:t> dengan library </a:t>
            </a:r>
            <a:r>
              <a:rPr i="1" lang="en" sz="1600">
                <a:solidFill>
                  <a:srgbClr val="000000"/>
                </a:solidFill>
              </a:rPr>
              <a:t>k=modes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i="1" lang="en" sz="1600">
                <a:solidFill>
                  <a:srgbClr val="000000"/>
                </a:solidFill>
              </a:rPr>
              <a:t>Cao</a:t>
            </a:r>
            <a:r>
              <a:rPr lang="en" sz="1600">
                <a:solidFill>
                  <a:srgbClr val="000000"/>
                </a:solidFill>
              </a:rPr>
              <a:t> karena lebih sesuai dengan struktur data kategorikal. </a:t>
            </a:r>
            <a:endParaRPr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643600" y="3267250"/>
            <a:ext cx="3774300" cy="10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Cluster yang dibentuk sebanyak 8 cluster dengan </a:t>
            </a:r>
            <a:r>
              <a:rPr lang="en" sz="1450">
                <a:solidFill>
                  <a:srgbClr val="000000"/>
                </a:solidFill>
              </a:rPr>
              <a:t>pertimbangan</a:t>
            </a:r>
            <a:r>
              <a:rPr lang="en" sz="1450"/>
              <a:t> kategori </a:t>
            </a:r>
            <a:r>
              <a:rPr lang="en" sz="1450">
                <a:solidFill>
                  <a:srgbClr val="000000"/>
                </a:solidFill>
              </a:rPr>
              <a:t>produk</a:t>
            </a:r>
            <a:r>
              <a:rPr lang="en" sz="1450"/>
              <a:t> yang dimiliki Northwind saat ini.</a:t>
            </a:r>
            <a:endParaRPr sz="145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32628" l="0" r="0" t="0"/>
          <a:stretch/>
        </p:blipFill>
        <p:spPr>
          <a:xfrm>
            <a:off x="729450" y="1873913"/>
            <a:ext cx="7688399" cy="1395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RESULT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