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4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3" r:id="rId6"/>
    <p:sldId id="262" r:id="rId7"/>
    <p:sldId id="258" r:id="rId8"/>
    <p:sldId id="275" r:id="rId9"/>
    <p:sldId id="267" r:id="rId10"/>
    <p:sldId id="260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BCCF1-E4AB-5146-8317-A04DD0CE64FE}" v="7" dt="2021-03-24T06:36:25.2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5037"/>
  </p:normalViewPr>
  <p:slideViewPr>
    <p:cSldViewPr snapToGrid="0" snapToObjects="1">
      <p:cViewPr varScale="1">
        <p:scale>
          <a:sx n="88" d="100"/>
          <a:sy n="88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-n-i-s\Downloads\resale-flat-prices\resale-flat-prices\combined_hdb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a-n-i-s\Downloads\resale-flat-prices\resale-flat-prices\combined_hdb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[combined_hdb_data.csv]Sheet1!PivotTable3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41275" cap="rnd">
                <a:solidFill>
                  <a:srgbClr val="00B0F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Sheet1!$A$2:$A$9</c:f>
              <c:strCache>
                <c:ptCount val="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strCache>
            </c:strRef>
          </c:cat>
          <c:val>
            <c:numRef>
              <c:f>Sheet1!$B$2:$B$9</c:f>
              <c:numCache>
                <c:formatCode>"$"#,##0.00</c:formatCode>
                <c:ptCount val="7"/>
                <c:pt idx="0">
                  <c:v>63684.431435445069</c:v>
                </c:pt>
                <c:pt idx="1">
                  <c:v>130476.33336713996</c:v>
                </c:pt>
                <c:pt idx="2">
                  <c:v>187632.48851896677</c:v>
                </c:pt>
                <c:pt idx="3">
                  <c:v>298258.71290693304</c:v>
                </c:pt>
                <c:pt idx="4">
                  <c:v>400232.7902636113</c:v>
                </c:pt>
                <c:pt idx="5">
                  <c:v>486215.9942259079</c:v>
                </c:pt>
                <c:pt idx="6">
                  <c:v>507678.81335952849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F2-5D48-99BD-DCC6920BF2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31695824"/>
        <c:axId val="2063879472"/>
      </c:lineChart>
      <c:catAx>
        <c:axId val="213169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3879472"/>
        <c:crosses val="autoZero"/>
        <c:auto val="0"/>
        <c:lblAlgn val="ctr"/>
        <c:lblOffset val="100"/>
        <c:noMultiLvlLbl val="0"/>
      </c:catAx>
      <c:valAx>
        <c:axId val="206387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695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Sheet1!$B$40</c:f>
              <c:strCache>
                <c:ptCount val="1"/>
                <c:pt idx="0">
                  <c:v>Average of Resale Price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38100" cap="rnd">
                <a:solidFill>
                  <a:schemeClr val="tx2">
                    <a:lumMod val="60000"/>
                    <a:lumOff val="40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Sheet1!$A$41:$A$62</c:f>
              <c:numCache>
                <c:formatCode>General</c:formatCode>
                <c:ptCount val="22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8</c:v>
                </c:pt>
                <c:pt idx="4">
                  <c:v>11</c:v>
                </c:pt>
                <c:pt idx="5">
                  <c:v>13</c:v>
                </c:pt>
                <c:pt idx="6">
                  <c:v>14</c:v>
                </c:pt>
                <c:pt idx="7">
                  <c:v>17</c:v>
                </c:pt>
                <c:pt idx="8">
                  <c:v>18</c:v>
                </c:pt>
                <c:pt idx="9">
                  <c:v>20</c:v>
                </c:pt>
                <c:pt idx="10">
                  <c:v>23</c:v>
                </c:pt>
                <c:pt idx="11">
                  <c:v>26</c:v>
                </c:pt>
                <c:pt idx="12">
                  <c:v>28</c:v>
                </c:pt>
                <c:pt idx="13">
                  <c:v>29</c:v>
                </c:pt>
                <c:pt idx="14">
                  <c:v>32</c:v>
                </c:pt>
                <c:pt idx="15">
                  <c:v>33</c:v>
                </c:pt>
                <c:pt idx="16">
                  <c:v>35</c:v>
                </c:pt>
                <c:pt idx="17">
                  <c:v>38</c:v>
                </c:pt>
                <c:pt idx="18">
                  <c:v>41</c:v>
                </c:pt>
                <c:pt idx="19">
                  <c:v>44</c:v>
                </c:pt>
                <c:pt idx="20">
                  <c:v>47</c:v>
                </c:pt>
                <c:pt idx="21">
                  <c:v>50</c:v>
                </c:pt>
              </c:numCache>
            </c:numRef>
          </c:xVal>
          <c:yVal>
            <c:numRef>
              <c:f>Sheet1!$B$41:$B$62</c:f>
              <c:numCache>
                <c:formatCode>General</c:formatCode>
                <c:ptCount val="22"/>
                <c:pt idx="0">
                  <c:v>275866.39313816634</c:v>
                </c:pt>
                <c:pt idx="1">
                  <c:v>430741.28004451038</c:v>
                </c:pt>
                <c:pt idx="2">
                  <c:v>281047.80954565475</c:v>
                </c:pt>
                <c:pt idx="3">
                  <c:v>285856.35554385866</c:v>
                </c:pt>
                <c:pt idx="4">
                  <c:v>290727.54094254441</c:v>
                </c:pt>
                <c:pt idx="5">
                  <c:v>470573.57188244641</c:v>
                </c:pt>
                <c:pt idx="6">
                  <c:v>343583.60302564973</c:v>
                </c:pt>
                <c:pt idx="7">
                  <c:v>392272.34984195</c:v>
                </c:pt>
                <c:pt idx="8">
                  <c:v>553600.15471698111</c:v>
                </c:pt>
                <c:pt idx="9">
                  <c:v>418773.79916684201</c:v>
                </c:pt>
                <c:pt idx="10">
                  <c:v>464871.26172036084</c:v>
                </c:pt>
                <c:pt idx="11">
                  <c:v>518997.88230529602</c:v>
                </c:pt>
                <c:pt idx="12">
                  <c:v>684725.02564102563</c:v>
                </c:pt>
                <c:pt idx="13">
                  <c:v>647148.92596063728</c:v>
                </c:pt>
                <c:pt idx="14">
                  <c:v>770631.74242424243</c:v>
                </c:pt>
                <c:pt idx="15">
                  <c:v>706500</c:v>
                </c:pt>
                <c:pt idx="16">
                  <c:v>792007.26739926741</c:v>
                </c:pt>
                <c:pt idx="17">
                  <c:v>800202.68627450976</c:v>
                </c:pt>
                <c:pt idx="18">
                  <c:v>833012.52173913049</c:v>
                </c:pt>
                <c:pt idx="19">
                  <c:v>1027277.7777777778</c:v>
                </c:pt>
                <c:pt idx="20">
                  <c:v>1014179.1666666666</c:v>
                </c:pt>
                <c:pt idx="21">
                  <c:v>1031876.8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20-EF41-8286-A0B7386DE7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73812688"/>
        <c:axId val="1473434016"/>
      </c:scatterChart>
      <c:valAx>
        <c:axId val="1473812688"/>
        <c:scaling>
          <c:orientation val="minMax"/>
          <c:max val="5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434016"/>
        <c:crosses val="autoZero"/>
        <c:crossBetween val="midCat"/>
      </c:valAx>
      <c:valAx>
        <c:axId val="147343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8126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A49D-124A-BC40-9979-FD2604260ABC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C1A93-6D85-4A4B-A413-E4599F8AA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difficult to interpret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C1A93-6D85-4A4B-A413-E4599F8AA8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8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 chose the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model based on its interpretability. In the feature importance analysis,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model’s variables were jumbled up after the first three most important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C1A93-6D85-4A4B-A413-E4599F8AA8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5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287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66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71033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8971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37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79330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33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4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5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0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4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7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4/27/21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939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6" name="Rectangle 7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A group of colorful buildings&#10;&#10;Description automatically generated with low confidence">
            <a:extLst>
              <a:ext uri="{FF2B5EF4-FFF2-40B4-BE49-F238E27FC236}">
                <a16:creationId xmlns:a16="http://schemas.microsoft.com/office/drawing/2014/main" id="{D2B96888-0077-5949-92ED-A43AC38E86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A89FCC-9BBF-9D42-B06E-15CAF1577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What factors affect HDB resale prices?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B3446-3A5C-4A46-AFD0-2F0B15F8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7620555" cy="861420"/>
          </a:xfrm>
          <a:solidFill>
            <a:schemeClr val="bg1">
              <a:alpha val="52000"/>
            </a:schemeClr>
          </a:solidFill>
        </p:spPr>
        <p:txBody>
          <a:bodyPr>
            <a:normAutofit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Predicting HDB resale prices with machine learning methods </a:t>
            </a:r>
          </a:p>
          <a:p>
            <a:r>
              <a:rPr lang="en-US" dirty="0">
                <a:solidFill>
                  <a:schemeClr val="tx1"/>
                </a:solidFill>
              </a:rPr>
              <a:t>By Nurul Anis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9333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B4A0304-81AC-204E-96ED-1244BF1D4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3229"/>
              </p:ext>
            </p:extLst>
          </p:nvPr>
        </p:nvGraphicFramePr>
        <p:xfrm>
          <a:off x="918750" y="2424549"/>
          <a:ext cx="4235971" cy="42212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71528">
                  <a:extLst>
                    <a:ext uri="{9D8B030D-6E8A-4147-A177-3AD203B41FA5}">
                      <a16:colId xmlns:a16="http://schemas.microsoft.com/office/drawing/2014/main" val="84440459"/>
                    </a:ext>
                  </a:extLst>
                </a:gridCol>
                <a:gridCol w="1901786">
                  <a:extLst>
                    <a:ext uri="{9D8B030D-6E8A-4147-A177-3AD203B41FA5}">
                      <a16:colId xmlns:a16="http://schemas.microsoft.com/office/drawing/2014/main" val="2558186500"/>
                    </a:ext>
                  </a:extLst>
                </a:gridCol>
                <a:gridCol w="1862657">
                  <a:extLst>
                    <a:ext uri="{9D8B030D-6E8A-4147-A177-3AD203B41FA5}">
                      <a16:colId xmlns:a16="http://schemas.microsoft.com/office/drawing/2014/main" val="1144562436"/>
                    </a:ext>
                  </a:extLst>
                </a:gridCol>
              </a:tblGrid>
              <a:tr h="179922">
                <a:tc>
                  <a:txBody>
                    <a:bodyPr/>
                    <a:lstStyle/>
                    <a:p>
                      <a:pPr algn="r" fontAlgn="ctr"/>
                      <a:endParaRPr lang="en-SG" sz="1200" b="1" dirty="0">
                        <a:effectLst/>
                      </a:endParaRP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>
                          <a:effectLst/>
                        </a:rPr>
                        <a:t>Feature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>
                          <a:effectLst/>
                        </a:rPr>
                        <a:t>Coefficients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3579456579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>
                          <a:effectLst/>
                        </a:rPr>
                        <a:t>0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Floor Area (in sqm)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1739.869686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405235040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Remaining lease years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  <a:highlight>
                            <a:srgbClr val="FFFF00"/>
                          </a:highlight>
                        </a:rPr>
                        <a:t>-5036.774219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17054899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Dist. to nearest MRT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  <a:highlight>
                            <a:srgbClr val="FFFF00"/>
                          </a:highlight>
                        </a:rPr>
                        <a:t>-10848.898444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3309539429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3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2-room flat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30280.817780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162813085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4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3-room flat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67990.757662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3796289435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5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4-room flat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165264.151223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3947551466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6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5-room flat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222911.769907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3177518085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7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Executive flat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279336.598277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1203945139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8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Multi-generation flat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274483.901732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3802915613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9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3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120647.154475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1068847131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10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5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6674.079496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877270374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11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8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13293.053415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1930250198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12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11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16237.659661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2415961452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13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13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157075.235687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2088722066"/>
                  </a:ext>
                </a:extLst>
              </a:tr>
              <a:tr h="179922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14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14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51192.604237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225959223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802141-21CC-EB43-832C-53F0099B8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872844"/>
              </p:ext>
            </p:extLst>
          </p:nvPr>
        </p:nvGraphicFramePr>
        <p:xfrm>
          <a:off x="6549376" y="2424549"/>
          <a:ext cx="4235972" cy="422121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94447">
                  <a:extLst>
                    <a:ext uri="{9D8B030D-6E8A-4147-A177-3AD203B41FA5}">
                      <a16:colId xmlns:a16="http://schemas.microsoft.com/office/drawing/2014/main" val="457814989"/>
                    </a:ext>
                  </a:extLst>
                </a:gridCol>
                <a:gridCol w="2283355">
                  <a:extLst>
                    <a:ext uri="{9D8B030D-6E8A-4147-A177-3AD203B41FA5}">
                      <a16:colId xmlns:a16="http://schemas.microsoft.com/office/drawing/2014/main" val="2902636877"/>
                    </a:ext>
                  </a:extLst>
                </a:gridCol>
                <a:gridCol w="1558170">
                  <a:extLst>
                    <a:ext uri="{9D8B030D-6E8A-4147-A177-3AD203B41FA5}">
                      <a16:colId xmlns:a16="http://schemas.microsoft.com/office/drawing/2014/main" val="3491760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ctr"/>
                      <a:endParaRPr lang="en-SG" sz="1200" b="1" dirty="0">
                        <a:effectLst/>
                      </a:endParaRP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Feature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Coefficients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311953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>
                          <a:effectLst/>
                        </a:rPr>
                        <a:t>15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17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88028.766160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428032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16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18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228485.966362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46397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17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20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102394.538821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1697357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18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23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125534.537426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1398669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19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26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193492.443920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4146219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20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28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452491.321604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377858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21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29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376571.700537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241184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22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32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543855.695885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1350654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23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33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483445.865721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2769587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24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35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548713.664611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723251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25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38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565462.963399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878688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26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41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597944.935157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1382726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27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44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769913.407297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1608809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28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47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747533.759386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3396069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29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Storey 50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789565.350701</a:t>
                      </a:r>
                    </a:p>
                  </a:txBody>
                  <a:tcPr marL="80943" marR="80943" marT="40473" marB="40473" anchor="ctr"/>
                </a:tc>
                <a:extLst>
                  <a:ext uri="{0D108BD9-81ED-4DB2-BD59-A6C34878D82A}">
                    <a16:rowId xmlns:a16="http://schemas.microsoft.com/office/drawing/2014/main" val="2972283134"/>
                  </a:ext>
                </a:extLst>
              </a:tr>
            </a:tbl>
          </a:graphicData>
        </a:graphic>
      </p:graphicFrame>
      <p:sp>
        <p:nvSpPr>
          <p:cNvPr id="21" name="Title 1">
            <a:extLst>
              <a:ext uri="{FF2B5EF4-FFF2-40B4-BE49-F238E27FC236}">
                <a16:creationId xmlns:a16="http://schemas.microsoft.com/office/drawing/2014/main" id="{B40D7E37-58DF-F94F-9DA9-9F626C67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ML1: Linear Regression --      features and their coefficients</a:t>
            </a:r>
          </a:p>
        </p:txBody>
      </p:sp>
    </p:spTree>
    <p:extLst>
      <p:ext uri="{BB962C8B-B14F-4D97-AF65-F5344CB8AC3E}">
        <p14:creationId xmlns:p14="http://schemas.microsoft.com/office/powerpoint/2010/main" val="1720805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2DE5C-7713-5544-98A9-1B8F4A2E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ML1: Linear Regression     (2</a:t>
            </a:r>
            <a:r>
              <a:rPr lang="en-US" sz="3200" baseline="30000" dirty="0">
                <a:solidFill>
                  <a:srgbClr val="EBEBEB"/>
                </a:solidFill>
              </a:rPr>
              <a:t>nd</a:t>
            </a:r>
            <a:r>
              <a:rPr lang="en-US" sz="3200" dirty="0">
                <a:solidFill>
                  <a:srgbClr val="EBEBEB"/>
                </a:solidFill>
              </a:rPr>
              <a:t> model)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51F68D-911E-4A94-B029-1D77EA87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Root mean squared error: </a:t>
            </a:r>
            <a:r>
              <a:rPr lang="en-SG" dirty="0">
                <a:solidFill>
                  <a:schemeClr val="bg1"/>
                </a:solidFill>
              </a:rPr>
              <a:t>101678.39</a:t>
            </a:r>
          </a:p>
          <a:p>
            <a:r>
              <a:rPr lang="en-SG" dirty="0">
                <a:solidFill>
                  <a:schemeClr val="bg1"/>
                </a:solidFill>
              </a:rPr>
              <a:t>R-squared:                        0.5370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0011D2D-C1BB-AD49-972B-5E4A42721A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384209"/>
              </p:ext>
            </p:extLst>
          </p:nvPr>
        </p:nvGraphicFramePr>
        <p:xfrm>
          <a:off x="5201979" y="1447799"/>
          <a:ext cx="6188792" cy="49176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{00A15C55-8517-42AA-B614-E9B94910E393}</a:tableStyleId>
              </a:tblPr>
              <a:tblGrid>
                <a:gridCol w="623307">
                  <a:extLst>
                    <a:ext uri="{9D8B030D-6E8A-4147-A177-3AD203B41FA5}">
                      <a16:colId xmlns:a16="http://schemas.microsoft.com/office/drawing/2014/main" val="2874495341"/>
                    </a:ext>
                  </a:extLst>
                </a:gridCol>
                <a:gridCol w="3011538">
                  <a:extLst>
                    <a:ext uri="{9D8B030D-6E8A-4147-A177-3AD203B41FA5}">
                      <a16:colId xmlns:a16="http://schemas.microsoft.com/office/drawing/2014/main" val="2885262116"/>
                    </a:ext>
                  </a:extLst>
                </a:gridCol>
                <a:gridCol w="2553947">
                  <a:extLst>
                    <a:ext uri="{9D8B030D-6E8A-4147-A177-3AD203B41FA5}">
                      <a16:colId xmlns:a16="http://schemas.microsoft.com/office/drawing/2014/main" val="367493621"/>
                    </a:ext>
                  </a:extLst>
                </a:gridCol>
              </a:tblGrid>
              <a:tr h="476181">
                <a:tc>
                  <a:txBody>
                    <a:bodyPr/>
                    <a:lstStyle/>
                    <a:p>
                      <a:pPr algn="r" fontAlgn="ctr"/>
                      <a:endParaRPr lang="en-SG" sz="18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9929" marR="99898" marT="19980" marB="149847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 dirty="0">
                          <a:solidFill>
                            <a:schemeClr val="bg1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69929" marR="99898" marT="19980" marB="149847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 dirty="0">
                          <a:solidFill>
                            <a:schemeClr val="bg1"/>
                          </a:solidFill>
                          <a:effectLst/>
                        </a:rPr>
                        <a:t>Coefficients</a:t>
                      </a:r>
                    </a:p>
                  </a:txBody>
                  <a:tcPr marL="69929" marR="99898" marT="19980" marB="149847" anchor="b"/>
                </a:tc>
                <a:extLst>
                  <a:ext uri="{0D108BD9-81ED-4DB2-BD59-A6C34878D82A}">
                    <a16:rowId xmlns:a16="http://schemas.microsoft.com/office/drawing/2014/main" val="2874899042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dirty="0">
                          <a:effectLst/>
                        </a:rPr>
                        <a:t>Floor Area (in sqm)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</a:rPr>
                        <a:t>1619.474984</a:t>
                      </a:r>
                    </a:p>
                  </a:txBody>
                  <a:tcPr marL="69929" marR="99898" marT="19980" marB="149847" anchor="ctr"/>
                </a:tc>
                <a:extLst>
                  <a:ext uri="{0D108BD9-81ED-4DB2-BD59-A6C34878D82A}">
                    <a16:rowId xmlns:a16="http://schemas.microsoft.com/office/drawing/2014/main" val="442178310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dirty="0">
                          <a:effectLst/>
                        </a:rPr>
                        <a:t>Remaining lease years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-5007.775218</a:t>
                      </a:r>
                    </a:p>
                  </a:txBody>
                  <a:tcPr marL="69929" marR="99898" marT="19980" marB="149847" anchor="ctr"/>
                </a:tc>
                <a:extLst>
                  <a:ext uri="{0D108BD9-81ED-4DB2-BD59-A6C34878D82A}">
                    <a16:rowId xmlns:a16="http://schemas.microsoft.com/office/drawing/2014/main" val="3058824662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dirty="0">
                          <a:effectLst/>
                        </a:rPr>
                        <a:t>Dist. to nearest MRT</a:t>
                      </a:r>
                    </a:p>
                  </a:txBody>
                  <a:tcPr marL="80943" marR="80943" marT="40473" marB="4047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-12801.613741</a:t>
                      </a:r>
                    </a:p>
                  </a:txBody>
                  <a:tcPr marL="69929" marR="99898" marT="19980" marB="149847" anchor="ctr"/>
                </a:tc>
                <a:extLst>
                  <a:ext uri="{0D108BD9-81ED-4DB2-BD59-A6C34878D82A}">
                    <a16:rowId xmlns:a16="http://schemas.microsoft.com/office/drawing/2014/main" val="3067880419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</a:rPr>
                        <a:t>Midpoint of storey range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>
                          <a:solidFill>
                            <a:schemeClr val="tx1"/>
                          </a:solidFill>
                          <a:effectLst/>
                        </a:rPr>
                        <a:t>5520.060686</a:t>
                      </a:r>
                    </a:p>
                  </a:txBody>
                  <a:tcPr marL="69929" marR="99898" marT="19980" marB="149847" anchor="ctr"/>
                </a:tc>
                <a:extLst>
                  <a:ext uri="{0D108BD9-81ED-4DB2-BD59-A6C34878D82A}">
                    <a16:rowId xmlns:a16="http://schemas.microsoft.com/office/drawing/2014/main" val="3408953063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</a:rPr>
                        <a:t>2-room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34387.279854</a:t>
                      </a:r>
                    </a:p>
                  </a:txBody>
                  <a:tcPr marL="69929" marR="99898" marT="19980" marB="149847" anchor="ctr"/>
                </a:tc>
                <a:extLst>
                  <a:ext uri="{0D108BD9-81ED-4DB2-BD59-A6C34878D82A}">
                    <a16:rowId xmlns:a16="http://schemas.microsoft.com/office/drawing/2014/main" val="3238335224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</a:rPr>
                        <a:t>3-room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>
                          <a:solidFill>
                            <a:schemeClr val="tx1"/>
                          </a:solidFill>
                          <a:effectLst/>
                        </a:rPr>
                        <a:t>74099.088714</a:t>
                      </a:r>
                    </a:p>
                  </a:txBody>
                  <a:tcPr marL="69929" marR="99898" marT="19980" marB="149847" anchor="ctr"/>
                </a:tc>
                <a:extLst>
                  <a:ext uri="{0D108BD9-81ED-4DB2-BD59-A6C34878D82A}">
                    <a16:rowId xmlns:a16="http://schemas.microsoft.com/office/drawing/2014/main" val="2542735003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</a:rPr>
                        <a:t>4-room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>
                          <a:solidFill>
                            <a:schemeClr val="tx1"/>
                          </a:solidFill>
                          <a:effectLst/>
                        </a:rPr>
                        <a:t>176236.387608</a:t>
                      </a:r>
                    </a:p>
                  </a:txBody>
                  <a:tcPr marL="69929" marR="99898" marT="19980" marB="149847" anchor="ctr"/>
                </a:tc>
                <a:extLst>
                  <a:ext uri="{0D108BD9-81ED-4DB2-BD59-A6C34878D82A}">
                    <a16:rowId xmlns:a16="http://schemas.microsoft.com/office/drawing/2014/main" val="4182195935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</a:rPr>
                        <a:t>5-room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>
                          <a:solidFill>
                            <a:schemeClr val="tx1"/>
                          </a:solidFill>
                          <a:effectLst/>
                        </a:rPr>
                        <a:t>238160.327976</a:t>
                      </a:r>
                    </a:p>
                  </a:txBody>
                  <a:tcPr marL="69929" marR="99898" marT="19980" marB="149847" anchor="ctr"/>
                </a:tc>
                <a:extLst>
                  <a:ext uri="{0D108BD9-81ED-4DB2-BD59-A6C34878D82A}">
                    <a16:rowId xmlns:a16="http://schemas.microsoft.com/office/drawing/2014/main" val="4917818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</a:rPr>
                        <a:t>Executive flat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>
                          <a:solidFill>
                            <a:schemeClr val="tx1"/>
                          </a:solidFill>
                          <a:effectLst/>
                        </a:rPr>
                        <a:t>295312.749901</a:t>
                      </a:r>
                    </a:p>
                  </a:txBody>
                  <a:tcPr marL="69929" marR="99898" marT="19980" marB="149847" anchor="ctr"/>
                </a:tc>
                <a:extLst>
                  <a:ext uri="{0D108BD9-81ED-4DB2-BD59-A6C34878D82A}">
                    <a16:rowId xmlns:a16="http://schemas.microsoft.com/office/drawing/2014/main" val="2682343113"/>
                  </a:ext>
                </a:extLst>
              </a:tr>
              <a:tr h="409583"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b="1" cap="none" spc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</a:rPr>
                        <a:t>Multi-generation flat</a:t>
                      </a:r>
                    </a:p>
                  </a:txBody>
                  <a:tcPr marL="69929" marR="99898" marT="19980" marB="14984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800" cap="none" spc="0" dirty="0">
                          <a:solidFill>
                            <a:schemeClr val="tx1"/>
                          </a:solidFill>
                          <a:effectLst/>
                        </a:rPr>
                        <a:t>289306.675914</a:t>
                      </a:r>
                    </a:p>
                  </a:txBody>
                  <a:tcPr marL="69929" marR="99898" marT="19980" marB="149847" anchor="ctr"/>
                </a:tc>
                <a:extLst>
                  <a:ext uri="{0D108BD9-81ED-4DB2-BD59-A6C34878D82A}">
                    <a16:rowId xmlns:a16="http://schemas.microsoft.com/office/drawing/2014/main" val="63460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45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6908-7DD3-8F4A-9F96-AE52F697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ML2: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FD764-C4C3-704E-8D15-4CEFE5E8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Background: 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made up of smaller regression trees</a:t>
            </a:r>
            <a:r>
              <a:rPr lang="en-US" dirty="0"/>
              <a:t>, which combine to make the </a:t>
            </a:r>
            <a:r>
              <a:rPr lang="en-US" dirty="0" err="1"/>
              <a:t>XGBoost</a:t>
            </a:r>
            <a:r>
              <a:rPr lang="en-US" dirty="0"/>
              <a:t> model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has a </a:t>
            </a:r>
            <a:r>
              <a:rPr lang="en-US" b="1" dirty="0"/>
              <a:t>prediction error multiple times smaller than random forest</a:t>
            </a:r>
          </a:p>
          <a:p>
            <a:pPr lvl="1">
              <a:lnSpc>
                <a:spcPct val="90000"/>
              </a:lnSpc>
            </a:pP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Root mean squared error      (1</a:t>
            </a:r>
            <a:r>
              <a:rPr lang="en-US" baseline="30000" dirty="0"/>
              <a:t>st</a:t>
            </a:r>
            <a:r>
              <a:rPr lang="en-US" dirty="0"/>
              <a:t> model): </a:t>
            </a:r>
            <a:r>
              <a:rPr lang="en-SG" dirty="0">
                <a:highlight>
                  <a:srgbClr val="008000"/>
                </a:highlight>
              </a:rPr>
              <a:t>44555.79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9B323D-A5EB-CB42-AB0B-DDC2CFD39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28285"/>
              </p:ext>
            </p:extLst>
          </p:nvPr>
        </p:nvGraphicFramePr>
        <p:xfrm>
          <a:off x="6091916" y="2600896"/>
          <a:ext cx="5451628" cy="309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82470">
                  <a:extLst>
                    <a:ext uri="{9D8B030D-6E8A-4147-A177-3AD203B41FA5}">
                      <a16:colId xmlns:a16="http://schemas.microsoft.com/office/drawing/2014/main" val="1666449373"/>
                    </a:ext>
                  </a:extLst>
                </a:gridCol>
                <a:gridCol w="1627011">
                  <a:extLst>
                    <a:ext uri="{9D8B030D-6E8A-4147-A177-3AD203B41FA5}">
                      <a16:colId xmlns:a16="http://schemas.microsoft.com/office/drawing/2014/main" val="795924124"/>
                    </a:ext>
                  </a:extLst>
                </a:gridCol>
                <a:gridCol w="2442147">
                  <a:extLst>
                    <a:ext uri="{9D8B030D-6E8A-4147-A177-3AD203B41FA5}">
                      <a16:colId xmlns:a16="http://schemas.microsoft.com/office/drawing/2014/main" val="1439956985"/>
                    </a:ext>
                  </a:extLst>
                </a:gridCol>
              </a:tblGrid>
              <a:tr h="516470">
                <a:tc>
                  <a:txBody>
                    <a:bodyPr/>
                    <a:lstStyle/>
                    <a:p>
                      <a:pPr algn="r" fontAlgn="ctr"/>
                      <a:endParaRPr lang="en-SG" sz="2300" b="1" dirty="0">
                        <a:effectLst/>
                      </a:endParaRP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 dirty="0">
                          <a:effectLst/>
                        </a:rPr>
                        <a:t>Actual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Predicted</a:t>
                      </a:r>
                    </a:p>
                  </a:txBody>
                  <a:tcPr marL="117380" marR="117380" marT="58690" marB="58690" anchor="ctr"/>
                </a:tc>
                <a:extLst>
                  <a:ext uri="{0D108BD9-81ED-4DB2-BD59-A6C34878D82A}">
                    <a16:rowId xmlns:a16="http://schemas.microsoft.com/office/drawing/2014/main" val="1837845045"/>
                  </a:ext>
                </a:extLst>
              </a:tr>
              <a:tr h="516470"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140855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280000.0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215235.312500</a:t>
                      </a:r>
                    </a:p>
                  </a:txBody>
                  <a:tcPr marL="117380" marR="117380" marT="58690" marB="58690" anchor="ctr"/>
                </a:tc>
                <a:extLst>
                  <a:ext uri="{0D108BD9-81ED-4DB2-BD59-A6C34878D82A}">
                    <a16:rowId xmlns:a16="http://schemas.microsoft.com/office/drawing/2014/main" val="824841655"/>
                  </a:ext>
                </a:extLst>
              </a:tr>
              <a:tr h="516470"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639182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403000.0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376263.406250</a:t>
                      </a:r>
                    </a:p>
                  </a:txBody>
                  <a:tcPr marL="117380" marR="117380" marT="58690" marB="58690" anchor="ctr"/>
                </a:tc>
                <a:extLst>
                  <a:ext uri="{0D108BD9-81ED-4DB2-BD59-A6C34878D82A}">
                    <a16:rowId xmlns:a16="http://schemas.microsoft.com/office/drawing/2014/main" val="3093672479"/>
                  </a:ext>
                </a:extLst>
              </a:tr>
              <a:tr h="516470"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21695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65000.0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144094.500000</a:t>
                      </a:r>
                    </a:p>
                  </a:txBody>
                  <a:tcPr marL="117380" marR="117380" marT="58690" marB="58690" anchor="ctr"/>
                </a:tc>
                <a:extLst>
                  <a:ext uri="{0D108BD9-81ED-4DB2-BD59-A6C34878D82A}">
                    <a16:rowId xmlns:a16="http://schemas.microsoft.com/office/drawing/2014/main" val="4051154077"/>
                  </a:ext>
                </a:extLst>
              </a:tr>
              <a:tr h="516470"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472208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164000.0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166815.625000</a:t>
                      </a:r>
                    </a:p>
                  </a:txBody>
                  <a:tcPr marL="117380" marR="117380" marT="58690" marB="58690" anchor="ctr"/>
                </a:tc>
                <a:extLst>
                  <a:ext uri="{0D108BD9-81ED-4DB2-BD59-A6C34878D82A}">
                    <a16:rowId xmlns:a16="http://schemas.microsoft.com/office/drawing/2014/main" val="562480495"/>
                  </a:ext>
                </a:extLst>
              </a:tr>
              <a:tr h="516470"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163766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294000.0</a:t>
                      </a:r>
                    </a:p>
                  </a:txBody>
                  <a:tcPr marL="117380" marR="117380" marT="58690" marB="5869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dirty="0">
                          <a:effectLst/>
                        </a:rPr>
                        <a:t>261164.734375</a:t>
                      </a:r>
                    </a:p>
                  </a:txBody>
                  <a:tcPr marL="117380" marR="117380" marT="58690" marB="58690" anchor="ctr"/>
                </a:tc>
                <a:extLst>
                  <a:ext uri="{0D108BD9-81ED-4DB2-BD59-A6C34878D82A}">
                    <a16:rowId xmlns:a16="http://schemas.microsoft.com/office/drawing/2014/main" val="3211872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00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DE985-D2EC-024C-9238-796275BE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ML2: </a:t>
            </a:r>
            <a:r>
              <a:rPr lang="en-US" sz="3200" dirty="0" err="1">
                <a:solidFill>
                  <a:srgbClr val="EBEBEB"/>
                </a:solidFill>
              </a:rPr>
              <a:t>XGBoost</a:t>
            </a:r>
            <a:r>
              <a:rPr lang="en-US" sz="3200" dirty="0">
                <a:solidFill>
                  <a:srgbClr val="EBEBEB"/>
                </a:solidFill>
              </a:rPr>
              <a:t> (1</a:t>
            </a:r>
            <a:r>
              <a:rPr lang="en-US" sz="3200" baseline="30000" dirty="0">
                <a:solidFill>
                  <a:srgbClr val="EBEBEB"/>
                </a:solidFill>
              </a:rPr>
              <a:t>st</a:t>
            </a:r>
            <a:r>
              <a:rPr lang="en-US" sz="3200" dirty="0">
                <a:solidFill>
                  <a:srgbClr val="EBEBEB"/>
                </a:solidFill>
              </a:rPr>
              <a:t> model) Feature Importance</a:t>
            </a:r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5A42-FBC0-604C-91E2-A9B5B2439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3 most important features: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Distance to nearest MRT station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Years of remaining lease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rgbClr val="FFFFFF"/>
                </a:solidFill>
              </a:rPr>
              <a:t>Floor area</a:t>
            </a:r>
          </a:p>
        </p:txBody>
      </p:sp>
      <p:pic>
        <p:nvPicPr>
          <p:cNvPr id="5122" name="Picture 2" descr="Table&#10;&#10;Description automatically generated">
            <a:extLst>
              <a:ext uri="{FF2B5EF4-FFF2-40B4-BE49-F238E27FC236}">
                <a16:creationId xmlns:a16="http://schemas.microsoft.com/office/drawing/2014/main" id="{DF53644F-68C1-B349-A77A-AD18DA07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906021"/>
            <a:ext cx="6495847" cy="3655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990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64B2C-1A83-4142-9EA9-BA77B3DF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761" y="1516355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ML2: </a:t>
            </a:r>
            <a:r>
              <a:rPr lang="en-US" sz="3200" dirty="0" err="1">
                <a:solidFill>
                  <a:srgbClr val="EBEBEB"/>
                </a:solidFill>
              </a:rPr>
              <a:t>XGBoost</a:t>
            </a:r>
            <a:r>
              <a:rPr lang="en-US" sz="3200" dirty="0">
                <a:solidFill>
                  <a:srgbClr val="EBEBEB"/>
                </a:solidFill>
              </a:rPr>
              <a:t> (2</a:t>
            </a:r>
            <a:r>
              <a:rPr lang="en-US" sz="3200" baseline="30000" dirty="0">
                <a:solidFill>
                  <a:srgbClr val="EBEBEB"/>
                </a:solidFill>
              </a:rPr>
              <a:t>nd</a:t>
            </a:r>
            <a:r>
              <a:rPr lang="en-US" sz="3200" dirty="0">
                <a:solidFill>
                  <a:srgbClr val="EBEBEB"/>
                </a:solidFill>
              </a:rPr>
              <a:t> model)</a:t>
            </a:r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F2BB1A0-04C1-C645-9D7E-44140500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1" y="1844839"/>
            <a:ext cx="6495847" cy="377792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908A3B-A7A8-3145-9E7F-823450EC7CD5}"/>
              </a:ext>
            </a:extLst>
          </p:cNvPr>
          <p:cNvSpPr txBox="1">
            <a:spLocks/>
          </p:cNvSpPr>
          <p:nvPr/>
        </p:nvSpPr>
        <p:spPr>
          <a:xfrm>
            <a:off x="398761" y="3074658"/>
            <a:ext cx="3863158" cy="2947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Root mean squared error (2</a:t>
            </a:r>
            <a:r>
              <a:rPr lang="en-US" baseline="30000" dirty="0">
                <a:solidFill>
                  <a:schemeClr val="bg1"/>
                </a:solidFill>
              </a:rPr>
              <a:t>nd</a:t>
            </a:r>
            <a:r>
              <a:rPr lang="en-US" dirty="0">
                <a:solidFill>
                  <a:schemeClr val="bg1"/>
                </a:solidFill>
              </a:rPr>
              <a:t> model): </a:t>
            </a:r>
            <a:r>
              <a:rPr lang="en-SG" dirty="0">
                <a:solidFill>
                  <a:schemeClr val="bg1"/>
                </a:solidFill>
                <a:highlight>
                  <a:srgbClr val="FF0000"/>
                </a:highlight>
              </a:rPr>
              <a:t>50839.25 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3 most important features: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Distance to nearest MRT station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Years of remaining lease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>
                <a:solidFill>
                  <a:srgbClr val="FFFFFF"/>
                </a:solidFill>
              </a:rPr>
              <a:t>Storey/floor of flat</a:t>
            </a:r>
          </a:p>
        </p:txBody>
      </p:sp>
    </p:spTree>
    <p:extLst>
      <p:ext uri="{BB962C8B-B14F-4D97-AF65-F5344CB8AC3E}">
        <p14:creationId xmlns:p14="http://schemas.microsoft.com/office/powerpoint/2010/main" val="3193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EB5E-AB53-8047-BC79-B54F35998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ML3: K-Nearest </a:t>
            </a:r>
            <a:r>
              <a:rPr lang="en-US" sz="3900" err="1"/>
              <a:t>Neighbours</a:t>
            </a:r>
            <a:r>
              <a:rPr lang="en-US" sz="390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7FF-97B8-134F-9BE0-BE73D64E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5"/>
            <a:ext cx="4415293" cy="3065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Background:</a:t>
            </a:r>
          </a:p>
          <a:p>
            <a:r>
              <a:rPr lang="en-US" dirty="0"/>
              <a:t>based on theory that observations with similar features will return similar value in dependent variable</a:t>
            </a:r>
          </a:p>
          <a:p>
            <a:endParaRPr lang="en-US" dirty="0"/>
          </a:p>
          <a:p>
            <a:r>
              <a:rPr lang="en-US" dirty="0"/>
              <a:t>Root mean squared error: </a:t>
            </a:r>
            <a:r>
              <a:rPr lang="en-SG" dirty="0"/>
              <a:t>64953.35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91D451A-3218-7A49-9ADA-F28F88F29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08636"/>
              </p:ext>
            </p:extLst>
          </p:nvPr>
        </p:nvGraphicFramePr>
        <p:xfrm>
          <a:off x="797838" y="2052213"/>
          <a:ext cx="5129784" cy="4196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928">
                  <a:extLst>
                    <a:ext uri="{9D8B030D-6E8A-4147-A177-3AD203B41FA5}">
                      <a16:colId xmlns:a16="http://schemas.microsoft.com/office/drawing/2014/main" val="2375771772"/>
                    </a:ext>
                  </a:extLst>
                </a:gridCol>
                <a:gridCol w="1709928">
                  <a:extLst>
                    <a:ext uri="{9D8B030D-6E8A-4147-A177-3AD203B41FA5}">
                      <a16:colId xmlns:a16="http://schemas.microsoft.com/office/drawing/2014/main" val="3407349166"/>
                    </a:ext>
                  </a:extLst>
                </a:gridCol>
                <a:gridCol w="1709928">
                  <a:extLst>
                    <a:ext uri="{9D8B030D-6E8A-4147-A177-3AD203B41FA5}">
                      <a16:colId xmlns:a16="http://schemas.microsoft.com/office/drawing/2014/main" val="1480617124"/>
                    </a:ext>
                  </a:extLst>
                </a:gridCol>
              </a:tblGrid>
              <a:tr h="604121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Sample Observations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Actual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Predicted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1140103347"/>
                  </a:ext>
                </a:extLst>
              </a:tr>
              <a:tr h="35920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641888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675000.0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600836.936470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1681914817"/>
                  </a:ext>
                </a:extLst>
              </a:tr>
              <a:tr h="35920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222518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380000.0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333666.666667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191330635"/>
                  </a:ext>
                </a:extLst>
              </a:tr>
              <a:tr h="35920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237065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118300.0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118000.000000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455100889"/>
                  </a:ext>
                </a:extLst>
              </a:tr>
              <a:tr h="35920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109199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510000.0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377000.000000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560921156"/>
                  </a:ext>
                </a:extLst>
              </a:tr>
              <a:tr h="35920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50030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165000.0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297070.616898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565430293"/>
                  </a:ext>
                </a:extLst>
              </a:tr>
              <a:tr h="35920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626140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313000.0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307666.666667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2417863936"/>
                  </a:ext>
                </a:extLst>
              </a:tr>
              <a:tr h="35920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460492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170000.0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181375.000000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2112806009"/>
                  </a:ext>
                </a:extLst>
              </a:tr>
              <a:tr h="35920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44497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182000.0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147666.666667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2068879840"/>
                  </a:ext>
                </a:extLst>
              </a:tr>
              <a:tr h="35920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699668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448000.0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420000.000000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661061998"/>
                  </a:ext>
                </a:extLst>
              </a:tr>
              <a:tr h="359207"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b="1">
                          <a:effectLst/>
                        </a:rPr>
                        <a:t>157749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>
                          <a:effectLst/>
                        </a:rPr>
                        <a:t>235000.0</a:t>
                      </a:r>
                    </a:p>
                  </a:txBody>
                  <a:tcPr marL="81638" marR="81638" marT="40819" marB="40819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600" dirty="0">
                          <a:effectLst/>
                        </a:rPr>
                        <a:t>228500.000000</a:t>
                      </a:r>
                    </a:p>
                  </a:txBody>
                  <a:tcPr marL="81638" marR="81638" marT="40819" marB="40819" anchor="ctr"/>
                </a:tc>
                <a:extLst>
                  <a:ext uri="{0D108BD9-81ED-4DB2-BD59-A6C34878D82A}">
                    <a16:rowId xmlns:a16="http://schemas.microsoft.com/office/drawing/2014/main" val="224998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16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90FE-B305-2D43-AAE6-4C61A63D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A396C64-0087-D04A-ACD3-DC64B0AA6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956551"/>
              </p:ext>
            </p:extLst>
          </p:nvPr>
        </p:nvGraphicFramePr>
        <p:xfrm>
          <a:off x="909851" y="1347788"/>
          <a:ext cx="10372298" cy="101092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2009633">
                  <a:extLst>
                    <a:ext uri="{9D8B030D-6E8A-4147-A177-3AD203B41FA5}">
                      <a16:colId xmlns:a16="http://schemas.microsoft.com/office/drawing/2014/main" val="212464280"/>
                    </a:ext>
                  </a:extLst>
                </a:gridCol>
                <a:gridCol w="2787555">
                  <a:extLst>
                    <a:ext uri="{9D8B030D-6E8A-4147-A177-3AD203B41FA5}">
                      <a16:colId xmlns:a16="http://schemas.microsoft.com/office/drawing/2014/main" val="1202595022"/>
                    </a:ext>
                  </a:extLst>
                </a:gridCol>
                <a:gridCol w="2787555">
                  <a:extLst>
                    <a:ext uri="{9D8B030D-6E8A-4147-A177-3AD203B41FA5}">
                      <a16:colId xmlns:a16="http://schemas.microsoft.com/office/drawing/2014/main" val="2741789856"/>
                    </a:ext>
                  </a:extLst>
                </a:gridCol>
                <a:gridCol w="2787555">
                  <a:extLst>
                    <a:ext uri="{9D8B030D-6E8A-4147-A177-3AD203B41FA5}">
                      <a16:colId xmlns:a16="http://schemas.microsoft.com/office/drawing/2014/main" val="17508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K-Nearest </a:t>
                      </a:r>
                      <a:r>
                        <a:rPr lang="en-US" dirty="0" err="1"/>
                        <a:t>Neighbours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Root Mean Squared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99250.11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highlight>
                            <a:srgbClr val="C0C0C0"/>
                          </a:highlight>
                        </a:rPr>
                        <a:t>44555.79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64953.35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92172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E942B6-52F1-1E4B-9DA1-4B0BED366499}"/>
              </a:ext>
            </a:extLst>
          </p:cNvPr>
          <p:cNvSpPr txBox="1">
            <a:spLocks/>
          </p:cNvSpPr>
          <p:nvPr/>
        </p:nvSpPr>
        <p:spPr>
          <a:xfrm>
            <a:off x="1104293" y="2748318"/>
            <a:ext cx="8946541" cy="3656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/>
              <a:t>MISSION: </a:t>
            </a:r>
            <a:r>
              <a:rPr lang="en-US" dirty="0"/>
              <a:t>Find the drivers of HDB Resale Prices</a:t>
            </a:r>
          </a:p>
          <a:p>
            <a:r>
              <a:rPr lang="en-US" b="1" dirty="0"/>
              <a:t>CONCLUSION: </a:t>
            </a:r>
            <a:r>
              <a:rPr lang="en-US" dirty="0"/>
              <a:t>Using </a:t>
            </a:r>
            <a:r>
              <a:rPr lang="en-US" dirty="0" err="1"/>
              <a:t>XGBoost</a:t>
            </a:r>
            <a:r>
              <a:rPr lang="en-US" dirty="0"/>
              <a:t> model (2</a:t>
            </a:r>
            <a:r>
              <a:rPr lang="en-US" baseline="30000" dirty="0"/>
              <a:t>nd</a:t>
            </a:r>
            <a:r>
              <a:rPr lang="en-US" dirty="0"/>
              <a:t> model), the drivers of HDB resale prices are…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Distance to nearest MRT station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Years of remaining lease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Storey/floor of flat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Floor area in square </a:t>
            </a:r>
            <a:r>
              <a:rPr lang="en-US" dirty="0" err="1"/>
              <a:t>metres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Flat type (</a:t>
            </a:r>
            <a:r>
              <a:rPr lang="en-US" dirty="0" err="1"/>
              <a:t>e.g</a:t>
            </a:r>
            <a:r>
              <a:rPr lang="en-US" dirty="0"/>
              <a:t> 2-room, 3-room, etc.)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1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17A7-AE62-6344-851F-0C3471E0C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194" y="1599130"/>
            <a:ext cx="9404723" cy="1400530"/>
          </a:xfrm>
        </p:spPr>
        <p:txBody>
          <a:bodyPr/>
          <a:lstStyle/>
          <a:p>
            <a:r>
              <a:rPr lang="en-US" dirty="0"/>
              <a:t>Improvements for future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31E6-846A-364A-B2C8-5DF27027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812" y="2598829"/>
            <a:ext cx="8946541" cy="2792037"/>
          </a:xfrm>
        </p:spPr>
        <p:txBody>
          <a:bodyPr/>
          <a:lstStyle/>
          <a:p>
            <a:r>
              <a:rPr lang="en-US" dirty="0"/>
              <a:t>Inclusion of more data regarding surrounding area: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distance from Central Business District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distance to malls, hospitals, primary schools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prestigious schools nearby?</a:t>
            </a:r>
          </a:p>
          <a:p>
            <a:r>
              <a:rPr lang="en-SG" dirty="0"/>
              <a:t>Percentile of the storey of the flats in their respective blocks used as a numeric variable (e.g. highest floor in the block receives a score of 100%, middle floors receive score of 50%)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9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DF6B3-BE7D-5C45-A4DB-2531CE2F0039}"/>
              </a:ext>
            </a:extLst>
          </p:cNvPr>
          <p:cNvSpPr/>
          <p:nvPr/>
        </p:nvSpPr>
        <p:spPr>
          <a:xfrm>
            <a:off x="2140430" y="2497976"/>
            <a:ext cx="791114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1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354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5D35-0AF9-4048-9F14-D07AA03A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880D9-6A0C-3A43-ADC0-7A0B0107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29836"/>
            <a:ext cx="9787601" cy="2587321"/>
          </a:xfrm>
        </p:spPr>
        <p:txBody>
          <a:bodyPr>
            <a:noAutofit/>
          </a:bodyPr>
          <a:lstStyle/>
          <a:p>
            <a:r>
              <a:rPr lang="en-US" b="1" dirty="0"/>
              <a:t>AIM: </a:t>
            </a:r>
            <a:r>
              <a:rPr lang="en-US" dirty="0"/>
              <a:t>Combine the 5 .csv files provided into one cleaned dataset</a:t>
            </a:r>
          </a:p>
          <a:p>
            <a:r>
              <a:rPr lang="en-US" b="1" dirty="0"/>
              <a:t>STEPS TAKEN: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Removal of duplicate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Checking and removal of data will null entries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Added </a:t>
            </a:r>
            <a:r>
              <a:rPr lang="en-US" sz="2000" u="sng" dirty="0"/>
              <a:t>years of remaining lease</a:t>
            </a:r>
            <a:r>
              <a:rPr lang="en-US" sz="2000" dirty="0"/>
              <a:t> to all 5 data frames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Added </a:t>
            </a:r>
            <a:r>
              <a:rPr lang="en-US" sz="2000" u="sng" dirty="0"/>
              <a:t>average distance from every street to nearest MRT station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Instead of using </a:t>
            </a:r>
            <a:r>
              <a:rPr lang="en-US" sz="2000" dirty="0" err="1"/>
              <a:t>storey</a:t>
            </a:r>
            <a:r>
              <a:rPr lang="en-US" sz="2000" dirty="0"/>
              <a:t> range, </a:t>
            </a:r>
            <a:r>
              <a:rPr lang="en-US" sz="2000" u="sng" dirty="0"/>
              <a:t>midpoint of the </a:t>
            </a:r>
            <a:r>
              <a:rPr lang="en-US" sz="2000" u="sng" dirty="0" err="1"/>
              <a:t>storey</a:t>
            </a:r>
            <a:r>
              <a:rPr lang="en-US" sz="2000" u="sng" dirty="0"/>
              <a:t> range</a:t>
            </a:r>
            <a:r>
              <a:rPr lang="en-US" sz="2000" dirty="0"/>
              <a:t> was used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/>
              <a:t>Concatenated all 5 data frames together</a:t>
            </a:r>
          </a:p>
          <a:p>
            <a:pPr marL="800100" lvl="1" indent="-342900">
              <a:buFont typeface="+mj-lt"/>
              <a:buAutoNum type="arabicPeriod"/>
            </a:pPr>
            <a:endParaRPr lang="en-US" sz="2000" dirty="0"/>
          </a:p>
          <a:p>
            <a:pPr marL="400050"/>
            <a:r>
              <a:rPr lang="en-US" b="1" dirty="0"/>
              <a:t>Total number of observations after cleaning: </a:t>
            </a:r>
            <a:r>
              <a:rPr lang="en-SG" dirty="0"/>
              <a:t>832,311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05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E4F02-D112-DA46-9E1D-762A69F8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451844"/>
            <a:ext cx="7002622" cy="10166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Average Price of Resale Flats by Flat Type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7F361A8-809F-0B43-BF89-E6FE66536E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342040"/>
              </p:ext>
            </p:extLst>
          </p:nvPr>
        </p:nvGraphicFramePr>
        <p:xfrm>
          <a:off x="648930" y="2286162"/>
          <a:ext cx="7283193" cy="3928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EDF0FE-0628-2047-8D2E-FBFD44142779}"/>
              </a:ext>
            </a:extLst>
          </p:cNvPr>
          <p:cNvSpPr txBox="1"/>
          <p:nvPr/>
        </p:nvSpPr>
        <p:spPr>
          <a:xfrm>
            <a:off x="6095999" y="5930552"/>
            <a:ext cx="72039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Executive</a:t>
            </a:r>
            <a:endParaRPr 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BFC5C-B19D-7E42-BF22-F17D31064B0C}"/>
              </a:ext>
            </a:extLst>
          </p:cNvPr>
          <p:cNvSpPr txBox="1"/>
          <p:nvPr/>
        </p:nvSpPr>
        <p:spPr>
          <a:xfrm>
            <a:off x="6967856" y="5930552"/>
            <a:ext cx="96426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Multi-Gen</a:t>
            </a:r>
            <a:endParaRPr lang="en-US" sz="10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0A624E4-F2F9-3740-8991-3A0092304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68668"/>
              </p:ext>
            </p:extLst>
          </p:nvPr>
        </p:nvGraphicFramePr>
        <p:xfrm>
          <a:off x="8079474" y="2661119"/>
          <a:ext cx="3705447" cy="3178455"/>
        </p:xfrm>
        <a:graphic>
          <a:graphicData uri="http://schemas.openxmlformats.org/drawingml/2006/table">
            <a:tbl>
              <a:tblPr firstRow="1" firstCol="1">
                <a:tableStyleId>{1FECB4D8-DB02-4DC6-A0A2-4F2EBAE1DC90}</a:tableStyleId>
              </a:tblPr>
              <a:tblGrid>
                <a:gridCol w="1657423">
                  <a:extLst>
                    <a:ext uri="{9D8B030D-6E8A-4147-A177-3AD203B41FA5}">
                      <a16:colId xmlns:a16="http://schemas.microsoft.com/office/drawing/2014/main" val="1517010009"/>
                    </a:ext>
                  </a:extLst>
                </a:gridCol>
                <a:gridCol w="2048024">
                  <a:extLst>
                    <a:ext uri="{9D8B030D-6E8A-4147-A177-3AD203B41FA5}">
                      <a16:colId xmlns:a16="http://schemas.microsoft.com/office/drawing/2014/main" val="391955835"/>
                    </a:ext>
                  </a:extLst>
                </a:gridCol>
              </a:tblGrid>
              <a:tr h="623113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Flat Type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Average Resale Price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4831692"/>
                  </a:ext>
                </a:extLst>
              </a:tr>
              <a:tr h="316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1-room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$63,684.43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7284584"/>
                  </a:ext>
                </a:extLst>
              </a:tr>
              <a:tr h="316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2-room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$130,476.33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021419"/>
                  </a:ext>
                </a:extLst>
              </a:tr>
              <a:tr h="316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3-room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$187,632.49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4213863"/>
                  </a:ext>
                </a:extLst>
              </a:tr>
              <a:tr h="316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4-room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$298,258.71</a:t>
                      </a:r>
                      <a:endParaRPr lang="en-SG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8198291"/>
                  </a:ext>
                </a:extLst>
              </a:tr>
              <a:tr h="316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5-room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$400,232.79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1502998"/>
                  </a:ext>
                </a:extLst>
              </a:tr>
              <a:tr h="316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Executive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$486,215.99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3065699"/>
                  </a:ext>
                </a:extLst>
              </a:tr>
              <a:tr h="337238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Multi-Gen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$507,678.81</a:t>
                      </a:r>
                      <a:endParaRPr lang="en-SG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5478520"/>
                  </a:ext>
                </a:extLst>
              </a:tr>
              <a:tr h="316872"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Overall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$295,176.80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0452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041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2DDB4-70CB-6147-9DEE-316F3233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465492"/>
            <a:ext cx="6348218" cy="10166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EBEBEB"/>
                </a:solidFill>
              </a:rPr>
              <a:t>Average Resale Price against Floor/Storey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38" name="Content Placeholder 26">
            <a:extLst>
              <a:ext uri="{FF2B5EF4-FFF2-40B4-BE49-F238E27FC236}">
                <a16:creationId xmlns:a16="http://schemas.microsoft.com/office/drawing/2014/main" id="{5EE05964-D27B-FC4E-837B-2802EA4BB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615407"/>
              </p:ext>
            </p:extLst>
          </p:nvPr>
        </p:nvGraphicFramePr>
        <p:xfrm>
          <a:off x="128588" y="2286162"/>
          <a:ext cx="11944350" cy="4571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6139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DD33E-E7A3-5248-882C-EAFA5F05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rgbClr val="EBEBEB"/>
                </a:solidFill>
              </a:rPr>
              <a:t>Resale price against flat size (in square metres)</a:t>
            </a:r>
          </a:p>
        </p:txBody>
      </p:sp>
      <p:sp>
        <p:nvSpPr>
          <p:cNvPr id="139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D8D6-24E4-5D48-910B-09339A98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Trendline has a positive slope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3794A6-F76D-C44F-8375-9B9A0809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9264" y="1447799"/>
            <a:ext cx="6474220" cy="45720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702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8B86FA-0152-EB40-8CB3-3AD3ECAB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Resale price against years of remaining lease</a:t>
            </a:r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D0912-0EFF-4C45-A29B-B5331CE0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No clear trend for remaining lease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2DFBB5-6850-DC46-B0B8-98896095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7607" y="1447799"/>
            <a:ext cx="6457534" cy="457200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777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6392-5150-2B43-92EF-92AD27E5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7D32-CE88-894E-A49C-744A22C2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price sold for a resale flat: $1,258,000</a:t>
            </a:r>
          </a:p>
          <a:p>
            <a:r>
              <a:rPr lang="en-US" dirty="0"/>
              <a:t>Minimum price sold for a resale flat: $5,000</a:t>
            </a:r>
          </a:p>
          <a:p>
            <a:r>
              <a:rPr lang="en-US" dirty="0"/>
              <a:t>Average price of a resale flat: $295,176.80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20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39642C-F01C-9746-AB10-B3949349B46C}"/>
              </a:ext>
            </a:extLst>
          </p:cNvPr>
          <p:cNvSpPr/>
          <p:nvPr/>
        </p:nvSpPr>
        <p:spPr>
          <a:xfrm>
            <a:off x="2340313" y="3669227"/>
            <a:ext cx="7429484" cy="1417629"/>
          </a:xfrm>
          <a:prstGeom prst="rect">
            <a:avLst/>
          </a:prstGeom>
          <a:solidFill>
            <a:schemeClr val="dk1">
              <a:alpha val="36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D6392-5150-2B43-92EF-92AD27E5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for machine learning: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77D32-CE88-894E-A49C-744A22C2E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</a:t>
            </a:r>
            <a:r>
              <a:rPr lang="en-US" sz="1800" baseline="30000" dirty="0"/>
              <a:t>st</a:t>
            </a:r>
            <a:r>
              <a:rPr lang="en-US" sz="1800" dirty="0"/>
              <a:t> model: </a:t>
            </a:r>
            <a:r>
              <a:rPr lang="en-US" sz="1800" dirty="0" err="1"/>
              <a:t>storey</a:t>
            </a:r>
            <a:r>
              <a:rPr lang="en-US" sz="1800" dirty="0"/>
              <a:t> range and flat type separated into dummy columns</a:t>
            </a:r>
          </a:p>
          <a:p>
            <a:r>
              <a:rPr lang="en-US" sz="1800" dirty="0"/>
              <a:t>2</a:t>
            </a:r>
            <a:r>
              <a:rPr lang="en-US" sz="1800" baseline="30000" dirty="0"/>
              <a:t>nd</a:t>
            </a:r>
            <a:r>
              <a:rPr lang="en-US" sz="1800" dirty="0"/>
              <a:t> model: midpoint of the </a:t>
            </a:r>
            <a:r>
              <a:rPr lang="en-US" sz="1800" dirty="0" err="1"/>
              <a:t>storey</a:t>
            </a:r>
            <a:r>
              <a:rPr lang="en-US" sz="1800" dirty="0"/>
              <a:t> range was used as numeric variable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8A127D-9B08-954D-A20C-0DFE86B80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666611"/>
              </p:ext>
            </p:extLst>
          </p:nvPr>
        </p:nvGraphicFramePr>
        <p:xfrm>
          <a:off x="3510506" y="4146033"/>
          <a:ext cx="50890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4549">
                  <a:extLst>
                    <a:ext uri="{9D8B030D-6E8A-4147-A177-3AD203B41FA5}">
                      <a16:colId xmlns:a16="http://schemas.microsoft.com/office/drawing/2014/main" val="2766620495"/>
                    </a:ext>
                  </a:extLst>
                </a:gridCol>
                <a:gridCol w="2544549">
                  <a:extLst>
                    <a:ext uri="{9D8B030D-6E8A-4147-A177-3AD203B41FA5}">
                      <a16:colId xmlns:a16="http://schemas.microsoft.com/office/drawing/2014/main" val="1076053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 (70%)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Set (30%)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44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582,617 observations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249,694 observations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932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9DD771-DBC3-7D42-A2F5-168E74277AA3}"/>
              </a:ext>
            </a:extLst>
          </p:cNvPr>
          <p:cNvSpPr txBox="1"/>
          <p:nvPr/>
        </p:nvSpPr>
        <p:spPr>
          <a:xfrm>
            <a:off x="3439617" y="3730255"/>
            <a:ext cx="52308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the training and validation of models:</a:t>
            </a:r>
          </a:p>
        </p:txBody>
      </p:sp>
    </p:spTree>
    <p:extLst>
      <p:ext uri="{BB962C8B-B14F-4D97-AF65-F5344CB8AC3E}">
        <p14:creationId xmlns:p14="http://schemas.microsoft.com/office/powerpoint/2010/main" val="98126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4942-06E7-2849-A1D7-700E092C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ML1: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ADF5-5518-3F4C-9B56-C2AE7A59E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>
            <a:normAutofit/>
          </a:bodyPr>
          <a:lstStyle/>
          <a:p>
            <a:r>
              <a:rPr lang="en-US" dirty="0"/>
              <a:t>Root mean squared error: </a:t>
            </a:r>
            <a:r>
              <a:rPr lang="en-SG" dirty="0"/>
              <a:t>99250.11 </a:t>
            </a:r>
          </a:p>
          <a:p>
            <a:r>
              <a:rPr lang="en-SG" dirty="0"/>
              <a:t>R-squared: 0.5589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399C17-608E-4A49-8A39-C909A1FB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38174"/>
              </p:ext>
            </p:extLst>
          </p:nvPr>
        </p:nvGraphicFramePr>
        <p:xfrm>
          <a:off x="6091916" y="2613116"/>
          <a:ext cx="5451628" cy="307438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77805">
                  <a:extLst>
                    <a:ext uri="{9D8B030D-6E8A-4147-A177-3AD203B41FA5}">
                      <a16:colId xmlns:a16="http://schemas.microsoft.com/office/drawing/2014/main" val="1457779554"/>
                    </a:ext>
                  </a:extLst>
                </a:gridCol>
                <a:gridCol w="1624969">
                  <a:extLst>
                    <a:ext uri="{9D8B030D-6E8A-4147-A177-3AD203B41FA5}">
                      <a16:colId xmlns:a16="http://schemas.microsoft.com/office/drawing/2014/main" val="2891282002"/>
                    </a:ext>
                  </a:extLst>
                </a:gridCol>
                <a:gridCol w="2448854">
                  <a:extLst>
                    <a:ext uri="{9D8B030D-6E8A-4147-A177-3AD203B41FA5}">
                      <a16:colId xmlns:a16="http://schemas.microsoft.com/office/drawing/2014/main" val="3049151009"/>
                    </a:ext>
                  </a:extLst>
                </a:gridCol>
              </a:tblGrid>
              <a:tr h="512397">
                <a:tc>
                  <a:txBody>
                    <a:bodyPr/>
                    <a:lstStyle/>
                    <a:p>
                      <a:pPr algn="r" fontAlgn="ctr"/>
                      <a:endParaRPr lang="en-SG" sz="2300" b="1">
                        <a:effectLst/>
                      </a:endParaRP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Actual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Predicted</a:t>
                      </a:r>
                    </a:p>
                  </a:txBody>
                  <a:tcPr marL="118483" marR="118483" marT="59241" marB="59241" anchor="ctr"/>
                </a:tc>
                <a:extLst>
                  <a:ext uri="{0D108BD9-81ED-4DB2-BD59-A6C34878D82A}">
                    <a16:rowId xmlns:a16="http://schemas.microsoft.com/office/drawing/2014/main" val="3758582011"/>
                  </a:ext>
                </a:extLst>
              </a:tr>
              <a:tr h="512397"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8383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102000.0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236097.504180</a:t>
                      </a:r>
                    </a:p>
                  </a:txBody>
                  <a:tcPr marL="118483" marR="118483" marT="59241" marB="59241" anchor="ctr"/>
                </a:tc>
                <a:extLst>
                  <a:ext uri="{0D108BD9-81ED-4DB2-BD59-A6C34878D82A}">
                    <a16:rowId xmlns:a16="http://schemas.microsoft.com/office/drawing/2014/main" val="3490992176"/>
                  </a:ext>
                </a:extLst>
              </a:tr>
              <a:tr h="512397"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 dirty="0">
                          <a:effectLst/>
                        </a:rPr>
                        <a:t>365038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312000.0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372435.926998</a:t>
                      </a:r>
                    </a:p>
                  </a:txBody>
                  <a:tcPr marL="118483" marR="118483" marT="59241" marB="59241" anchor="ctr"/>
                </a:tc>
                <a:extLst>
                  <a:ext uri="{0D108BD9-81ED-4DB2-BD59-A6C34878D82A}">
                    <a16:rowId xmlns:a16="http://schemas.microsoft.com/office/drawing/2014/main" val="2480747878"/>
                  </a:ext>
                </a:extLst>
              </a:tr>
              <a:tr h="512397"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526953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178100.0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254895.707922</a:t>
                      </a:r>
                    </a:p>
                  </a:txBody>
                  <a:tcPr marL="118483" marR="118483" marT="59241" marB="59241" anchor="ctr"/>
                </a:tc>
                <a:extLst>
                  <a:ext uri="{0D108BD9-81ED-4DB2-BD59-A6C34878D82A}">
                    <a16:rowId xmlns:a16="http://schemas.microsoft.com/office/drawing/2014/main" val="2561389661"/>
                  </a:ext>
                </a:extLst>
              </a:tr>
              <a:tr h="512397"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717271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475000.0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372647.800049</a:t>
                      </a:r>
                    </a:p>
                  </a:txBody>
                  <a:tcPr marL="118483" marR="118483" marT="59241" marB="59241" anchor="ctr"/>
                </a:tc>
                <a:extLst>
                  <a:ext uri="{0D108BD9-81ED-4DB2-BD59-A6C34878D82A}">
                    <a16:rowId xmlns:a16="http://schemas.microsoft.com/office/drawing/2014/main" val="1091711829"/>
                  </a:ext>
                </a:extLst>
              </a:tr>
              <a:tr h="512397"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b="1">
                          <a:effectLst/>
                        </a:rPr>
                        <a:t>830146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>
                          <a:effectLst/>
                        </a:rPr>
                        <a:t>700000.0</a:t>
                      </a:r>
                    </a:p>
                  </a:txBody>
                  <a:tcPr marL="118483" marR="118483" marT="59241" marB="5924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2300" dirty="0">
                          <a:effectLst/>
                        </a:rPr>
                        <a:t>521418.450657</a:t>
                      </a:r>
                    </a:p>
                  </a:txBody>
                  <a:tcPr marL="118483" marR="118483" marT="59241" marB="59241" anchor="ctr"/>
                </a:tc>
                <a:extLst>
                  <a:ext uri="{0D108BD9-81ED-4DB2-BD59-A6C34878D82A}">
                    <a16:rowId xmlns:a16="http://schemas.microsoft.com/office/drawing/2014/main" val="210645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84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{D9152ED8-1013-FC4E-8C0B-880BBFE2F841}tf10001062</Template>
  <TotalTime>221</TotalTime>
  <Words>851</Words>
  <Application>Microsoft Macintosh PowerPoint</Application>
  <PresentationFormat>Widescreen</PresentationFormat>
  <Paragraphs>303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Courier New</vt:lpstr>
      <vt:lpstr>Wingdings 3</vt:lpstr>
      <vt:lpstr>Ion</vt:lpstr>
      <vt:lpstr>What factors affect HDB resale prices?</vt:lpstr>
      <vt:lpstr>Data Cleaning</vt:lpstr>
      <vt:lpstr>Average Price of Resale Flats by Flat Type</vt:lpstr>
      <vt:lpstr>Average Resale Price against Floor/Storey</vt:lpstr>
      <vt:lpstr>Resale price against flat size (in square metres)</vt:lpstr>
      <vt:lpstr>Resale price against years of remaining lease</vt:lpstr>
      <vt:lpstr>Overview of data</vt:lpstr>
      <vt:lpstr>Setting up for machine learning:</vt:lpstr>
      <vt:lpstr>ML1: Linear Regression</vt:lpstr>
      <vt:lpstr>ML1: Linear Regression --      features and their coefficients</vt:lpstr>
      <vt:lpstr>ML1: Linear Regression     (2nd model)</vt:lpstr>
      <vt:lpstr>ML2: XGBoost</vt:lpstr>
      <vt:lpstr>ML2: XGBoost (1st model) Feature Importance</vt:lpstr>
      <vt:lpstr>ML2: XGBoost (2nd model)</vt:lpstr>
      <vt:lpstr>ML3: K-Nearest Neighbours Regression</vt:lpstr>
      <vt:lpstr>Conclusion</vt:lpstr>
      <vt:lpstr>Improvements for future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HDB Resale Prices with Machine Learning Methods</dc:title>
  <dc:creator>#NURUL ANIS HUDA BINTE MOHD YEM#</dc:creator>
  <cp:lastModifiedBy>#NURUL ANIS HUDA BINTE MOHD YEM#</cp:lastModifiedBy>
  <cp:revision>20</cp:revision>
  <dcterms:created xsi:type="dcterms:W3CDTF">2021-03-18T13:26:16Z</dcterms:created>
  <dcterms:modified xsi:type="dcterms:W3CDTF">2021-04-27T15:50:21Z</dcterms:modified>
</cp:coreProperties>
</file>