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T Interphases" charset="1" panose="02000503020000020004"/>
      <p:regular r:id="rId14"/>
    </p:embeddedFont>
    <p:embeddedFont>
      <p:font typeface="TT Interphases Bold" charset="1" panose="02000803060000020004"/>
      <p:regular r:id="rId15"/>
    </p:embeddedFont>
    <p:embeddedFont>
      <p:font typeface="Arimo" charset="1" panose="020B0604020202020204"/>
      <p:regular r:id="rId16"/>
    </p:embeddedFont>
    <p:embeddedFont>
      <p:font typeface="Open Sans" charset="1" panose="020B06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https://github.com/nuruldwicahya/Sipster" TargetMode="External" Type="http://schemas.openxmlformats.org/officeDocument/2006/relationships/hyperlink"/><Relationship Id="rId5" Target="https://www.linkedin.com/in/nurul-dwi-cahya/" TargetMode="External" Type="http://schemas.openxmlformats.org/officeDocument/2006/relationships/hyperlink"/><Relationship Id="rId6" Target="https://www.datascienceportfol.io/nuruldwicahya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13896" y="1028700"/>
            <a:ext cx="6745404" cy="7331961"/>
          </a:xfrm>
          <a:custGeom>
            <a:avLst/>
            <a:gdLst/>
            <a:ahLst/>
            <a:cxnLst/>
            <a:rect r="r" b="b" t="t" l="l"/>
            <a:pathLst>
              <a:path h="7331961" w="6745404">
                <a:moveTo>
                  <a:pt x="0" y="0"/>
                </a:moveTo>
                <a:lnTo>
                  <a:pt x="6745404" y="0"/>
                </a:lnTo>
                <a:lnTo>
                  <a:pt x="6745404" y="7331961"/>
                </a:lnTo>
                <a:lnTo>
                  <a:pt x="0" y="7331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0266" y="2825625"/>
            <a:ext cx="9439151" cy="3182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9"/>
              </a:lnSpc>
            </a:pPr>
            <a:r>
              <a:rPr lang="en-US" sz="9343" spc="-45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Analisis Performa Penjualan &amp; Strategi Retensi SIPSTER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7183" y="6208122"/>
            <a:ext cx="6306344" cy="118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spc="-16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Data Analyst Project | Power BI + SQL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spc="-166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Deliver by Nurul Dwi Cahya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45076"/>
            <a:ext cx="7548480" cy="7013224"/>
          </a:xfrm>
          <a:custGeom>
            <a:avLst/>
            <a:gdLst/>
            <a:ahLst/>
            <a:cxnLst/>
            <a:rect r="r" b="b" t="t" l="l"/>
            <a:pathLst>
              <a:path h="7013224" w="7548480">
                <a:moveTo>
                  <a:pt x="0" y="0"/>
                </a:moveTo>
                <a:lnTo>
                  <a:pt x="7548480" y="0"/>
                </a:lnTo>
                <a:lnTo>
                  <a:pt x="7548480" y="7013224"/>
                </a:lnTo>
                <a:lnTo>
                  <a:pt x="0" y="7013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035449" y="1028700"/>
            <a:ext cx="1223851" cy="847795"/>
          </a:xfrm>
          <a:custGeom>
            <a:avLst/>
            <a:gdLst/>
            <a:ahLst/>
            <a:cxnLst/>
            <a:rect r="r" b="b" t="t" l="l"/>
            <a:pathLst>
              <a:path h="847795" w="1223851">
                <a:moveTo>
                  <a:pt x="1223851" y="0"/>
                </a:moveTo>
                <a:lnTo>
                  <a:pt x="0" y="0"/>
                </a:lnTo>
                <a:lnTo>
                  <a:pt x="0" y="847795"/>
                </a:lnTo>
                <a:lnTo>
                  <a:pt x="1223851" y="847795"/>
                </a:lnTo>
                <a:lnTo>
                  <a:pt x="12238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144000" y="1738347"/>
            <a:ext cx="7995560" cy="202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Ringkasan Eksekutif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3927968"/>
            <a:ext cx="7258509" cy="2888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0104" indent="-355052" lvl="1">
              <a:lnSpc>
                <a:spcPts val="4604"/>
              </a:lnSpc>
              <a:buFont typeface="Arial"/>
              <a:buChar char="•"/>
            </a:pPr>
            <a:r>
              <a:rPr lang="en-US" sz="328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Pe</a:t>
            </a:r>
            <a:r>
              <a:rPr lang="en-US" sz="328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nurunan penjualan Februari</a:t>
            </a:r>
          </a:p>
          <a:p>
            <a:pPr algn="just" marL="710104" indent="-355052" lvl="1">
              <a:lnSpc>
                <a:spcPts val="4604"/>
              </a:lnSpc>
              <a:buFont typeface="Arial"/>
              <a:buChar char="•"/>
            </a:pPr>
            <a:r>
              <a:rPr lang="en-US" sz="328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Repeat order masih rendah (62% hanya beli 1x)</a:t>
            </a:r>
          </a:p>
          <a:p>
            <a:pPr algn="just" marL="710104" indent="-355052" lvl="1">
              <a:lnSpc>
                <a:spcPts val="4604"/>
              </a:lnSpc>
              <a:buFont typeface="Arial"/>
              <a:buChar char="•"/>
            </a:pPr>
            <a:r>
              <a:rPr lang="en-US" sz="328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Peluang perbaikan di strategi promosi &amp; loyalitas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29974" y="2685728"/>
            <a:ext cx="6629326" cy="6111033"/>
          </a:xfrm>
          <a:custGeom>
            <a:avLst/>
            <a:gdLst/>
            <a:ahLst/>
            <a:cxnLst/>
            <a:rect r="r" b="b" t="t" l="l"/>
            <a:pathLst>
              <a:path h="6111033" w="6629326">
                <a:moveTo>
                  <a:pt x="0" y="0"/>
                </a:moveTo>
                <a:lnTo>
                  <a:pt x="6629326" y="0"/>
                </a:lnTo>
                <a:lnTo>
                  <a:pt x="6629326" y="6111033"/>
                </a:lnTo>
                <a:lnTo>
                  <a:pt x="0" y="6111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15448" y="1799247"/>
            <a:ext cx="13472366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Wawasan Channel &amp; Promosi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15448" y="3177649"/>
            <a:ext cx="8956092" cy="3155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6330" indent="-393165" lvl="1">
              <a:lnSpc>
                <a:spcPts val="5098"/>
              </a:lnSpc>
              <a:buFont typeface="Arial"/>
              <a:buChar char="•"/>
            </a:pPr>
            <a:r>
              <a:rPr lang="en-US" sz="3642" spc="-17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Channel: Website &amp; GoFood = pa</a:t>
            </a:r>
            <a:r>
              <a:rPr lang="en-US" sz="3642" spc="-17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ling efisien</a:t>
            </a:r>
          </a:p>
          <a:p>
            <a:pPr algn="l" marL="786330" indent="-393165" lvl="1">
              <a:lnSpc>
                <a:spcPts val="5098"/>
              </a:lnSpc>
              <a:buFont typeface="Arial"/>
              <a:buChar char="•"/>
            </a:pPr>
            <a:r>
              <a:rPr lang="en-US" sz="3642" spc="-17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Gym: kontribusi revenue terendah</a:t>
            </a:r>
          </a:p>
          <a:p>
            <a:pPr algn="l" marL="786330" indent="-393165" lvl="1">
              <a:lnSpc>
                <a:spcPts val="5098"/>
              </a:lnSpc>
              <a:buFont typeface="Arial"/>
              <a:buChar char="•"/>
            </a:pPr>
            <a:r>
              <a:rPr lang="en-US" sz="3642" spc="-17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Total diskon: Rp37M | Ongkir: Rp12M</a:t>
            </a:r>
          </a:p>
          <a:p>
            <a:pPr algn="l" marL="786330" indent="-393165" lvl="1">
              <a:lnSpc>
                <a:spcPts val="5098"/>
              </a:lnSpc>
              <a:buFont typeface="Arial"/>
              <a:buChar char="•"/>
            </a:pPr>
            <a:r>
              <a:rPr lang="en-US" sz="3642" spc="-17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Promosi belum efektif membangun loyalitas</a:t>
            </a:r>
          </a:p>
          <a:p>
            <a:pPr algn="l">
              <a:lnSpc>
                <a:spcPts val="509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506416"/>
            <a:ext cx="6730928" cy="5751884"/>
          </a:xfrm>
          <a:custGeom>
            <a:avLst/>
            <a:gdLst/>
            <a:ahLst/>
            <a:cxnLst/>
            <a:rect r="r" b="b" t="t" l="l"/>
            <a:pathLst>
              <a:path h="5751884" w="6730928">
                <a:moveTo>
                  <a:pt x="0" y="0"/>
                </a:moveTo>
                <a:lnTo>
                  <a:pt x="6730928" y="0"/>
                </a:lnTo>
                <a:lnTo>
                  <a:pt x="6730928" y="5751884"/>
                </a:lnTo>
                <a:lnTo>
                  <a:pt x="0" y="5751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69680" y="1035790"/>
            <a:ext cx="12944469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Loyalitas &amp; Kualitas Layanan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59628" y="2707421"/>
            <a:ext cx="7554521" cy="3211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5549" indent="-397774" lvl="1">
              <a:lnSpc>
                <a:spcPts val="5158"/>
              </a:lnSpc>
              <a:buFont typeface="Arial"/>
              <a:buChar char="•"/>
            </a:pPr>
            <a:r>
              <a:rPr lang="en-US" sz="3684" spc="-18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Hanya 31% pelanggan yang subscribe</a:t>
            </a:r>
          </a:p>
          <a:p>
            <a:pPr algn="l" marL="795549" indent="-397774" lvl="1">
              <a:lnSpc>
                <a:spcPts val="5158"/>
              </a:lnSpc>
              <a:buFont typeface="Arial"/>
              <a:buChar char="•"/>
            </a:pPr>
            <a:r>
              <a:rPr lang="en-US" sz="3684" spc="-18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Refund rate rendah: 4.3% → kualitas layanan bagus</a:t>
            </a:r>
          </a:p>
          <a:p>
            <a:pPr algn="l" marL="795549" indent="-397774" lvl="1">
              <a:lnSpc>
                <a:spcPts val="5158"/>
              </a:lnSpc>
              <a:buFont typeface="Arial"/>
              <a:buChar char="•"/>
            </a:pPr>
            <a:r>
              <a:rPr lang="en-US" sz="3684" spc="-18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Rating stabil: 4.2–4.3</a:t>
            </a:r>
          </a:p>
        </p:txBody>
      </p:sp>
      <p:sp>
        <p:nvSpPr>
          <p:cNvPr name="Freeform 5" id="5"/>
          <p:cNvSpPr/>
          <p:nvPr/>
        </p:nvSpPr>
        <p:spPr>
          <a:xfrm flipH="true" flipV="true" rot="0">
            <a:off x="16822619" y="1028700"/>
            <a:ext cx="436681" cy="339023"/>
          </a:xfrm>
          <a:custGeom>
            <a:avLst/>
            <a:gdLst/>
            <a:ahLst/>
            <a:cxnLst/>
            <a:rect r="r" b="b" t="t" l="l"/>
            <a:pathLst>
              <a:path h="339023" w="436681">
                <a:moveTo>
                  <a:pt x="436681" y="339023"/>
                </a:moveTo>
                <a:lnTo>
                  <a:pt x="0" y="339023"/>
                </a:lnTo>
                <a:lnTo>
                  <a:pt x="0" y="0"/>
                </a:lnTo>
                <a:lnTo>
                  <a:pt x="436681" y="0"/>
                </a:lnTo>
                <a:lnTo>
                  <a:pt x="436681" y="3390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6219" y="3472770"/>
            <a:ext cx="6771577" cy="4223001"/>
          </a:xfrm>
          <a:custGeom>
            <a:avLst/>
            <a:gdLst/>
            <a:ahLst/>
            <a:cxnLst/>
            <a:rect r="r" b="b" t="t" l="l"/>
            <a:pathLst>
              <a:path h="4223001" w="6771577">
                <a:moveTo>
                  <a:pt x="0" y="0"/>
                </a:moveTo>
                <a:lnTo>
                  <a:pt x="6771577" y="0"/>
                </a:lnTo>
                <a:lnTo>
                  <a:pt x="6771577" y="4223001"/>
                </a:lnTo>
                <a:lnTo>
                  <a:pt x="0" y="4223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6219" y="1522272"/>
            <a:ext cx="735454" cy="437261"/>
          </a:xfrm>
          <a:custGeom>
            <a:avLst/>
            <a:gdLst/>
            <a:ahLst/>
            <a:cxnLst/>
            <a:rect r="r" b="b" t="t" l="l"/>
            <a:pathLst>
              <a:path h="437261" w="735454">
                <a:moveTo>
                  <a:pt x="0" y="0"/>
                </a:moveTo>
                <a:lnTo>
                  <a:pt x="735454" y="0"/>
                </a:lnTo>
                <a:lnTo>
                  <a:pt x="735454" y="437261"/>
                </a:lnTo>
                <a:lnTo>
                  <a:pt x="0" y="4372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80438" y="1575103"/>
            <a:ext cx="11090306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Rekomendasi Strategis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06653" y="3298266"/>
            <a:ext cx="7664091" cy="439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3579" indent="-336789" lvl="1">
              <a:lnSpc>
                <a:spcPts val="4367"/>
              </a:lnSpc>
              <a:buFont typeface="Arial"/>
              <a:buChar char="•"/>
            </a:pPr>
            <a:r>
              <a:rPr lang="en-US" sz="3119" spc="-15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Tingkatkan program subscription</a:t>
            </a:r>
          </a:p>
          <a:p>
            <a:pPr algn="l" marL="673579" indent="-336789" lvl="1">
              <a:lnSpc>
                <a:spcPts val="4367"/>
              </a:lnSpc>
              <a:buFont typeface="Arial"/>
              <a:buChar char="•"/>
            </a:pPr>
            <a:r>
              <a:rPr lang="en-US" sz="3119" spc="-15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Kembangkan loyalitas berbasis insentif (points, cashback)</a:t>
            </a:r>
          </a:p>
          <a:p>
            <a:pPr algn="l" marL="673579" indent="-336789" lvl="1">
              <a:lnSpc>
                <a:spcPts val="4367"/>
              </a:lnSpc>
              <a:buFont typeface="Arial"/>
              <a:buChar char="•"/>
            </a:pPr>
            <a:r>
              <a:rPr lang="en-US" sz="3119" spc="-15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Fokus pada channel efisien (Website &amp; GoFood)</a:t>
            </a:r>
          </a:p>
          <a:p>
            <a:pPr algn="l" marL="673579" indent="-336789" lvl="1">
              <a:lnSpc>
                <a:spcPts val="4367"/>
              </a:lnSpc>
              <a:buFont typeface="Arial"/>
              <a:buChar char="•"/>
            </a:pPr>
            <a:r>
              <a:rPr lang="en-US" sz="3119" spc="-15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Evaluasi ulan</a:t>
            </a:r>
            <a:r>
              <a:rPr lang="en-US" sz="3119" spc="-15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 kampanye Februari</a:t>
            </a:r>
          </a:p>
          <a:p>
            <a:pPr algn="l" marL="673579" indent="-336789" lvl="1">
              <a:lnSpc>
                <a:spcPts val="4367"/>
              </a:lnSpc>
              <a:buFont typeface="Arial"/>
              <a:buChar char="•"/>
            </a:pPr>
            <a:r>
              <a:rPr lang="en-US" sz="3119" spc="-15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Pertahankan performa layanan (rating &amp; refund rendah)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78830" y="2072879"/>
            <a:ext cx="12330341" cy="6934517"/>
          </a:xfrm>
          <a:custGeom>
            <a:avLst/>
            <a:gdLst/>
            <a:ahLst/>
            <a:cxnLst/>
            <a:rect r="r" b="b" t="t" l="l"/>
            <a:pathLst>
              <a:path h="6934517" w="12330341">
                <a:moveTo>
                  <a:pt x="0" y="0"/>
                </a:moveTo>
                <a:lnTo>
                  <a:pt x="12330340" y="0"/>
                </a:lnTo>
                <a:lnTo>
                  <a:pt x="12330340" y="6934517"/>
                </a:lnTo>
                <a:lnTo>
                  <a:pt x="0" y="69345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5379"/>
            <a:ext cx="5057469" cy="716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5976" spc="-29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Visualization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76604" y="1675638"/>
            <a:ext cx="12334792" cy="6935725"/>
          </a:xfrm>
          <a:custGeom>
            <a:avLst/>
            <a:gdLst/>
            <a:ahLst/>
            <a:cxnLst/>
            <a:rect r="r" b="b" t="t" l="l"/>
            <a:pathLst>
              <a:path h="6935725" w="12334792">
                <a:moveTo>
                  <a:pt x="0" y="0"/>
                </a:moveTo>
                <a:lnTo>
                  <a:pt x="12334792" y="0"/>
                </a:lnTo>
                <a:lnTo>
                  <a:pt x="12334792" y="6935724"/>
                </a:lnTo>
                <a:lnTo>
                  <a:pt x="0" y="6935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45379"/>
            <a:ext cx="5057469" cy="716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5976" spc="-29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309033"/>
            <a:ext cx="7195906" cy="4644630"/>
          </a:xfrm>
          <a:custGeom>
            <a:avLst/>
            <a:gdLst/>
            <a:ahLst/>
            <a:cxnLst/>
            <a:rect r="r" b="b" t="t" l="l"/>
            <a:pathLst>
              <a:path h="4644630" w="7195906">
                <a:moveTo>
                  <a:pt x="0" y="0"/>
                </a:moveTo>
                <a:lnTo>
                  <a:pt x="7195906" y="0"/>
                </a:lnTo>
                <a:lnTo>
                  <a:pt x="7195906" y="4644630"/>
                </a:lnTo>
                <a:lnTo>
                  <a:pt x="0" y="464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644660"/>
            <a:ext cx="7577855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Link Portofolio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444435" y="3016052"/>
            <a:ext cx="5585979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-102" u="sng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  <a:hlinkClick r:id="rId4" tooltip="https://github.com/nuruldwicahya/Sipster"/>
              </a:rPr>
              <a:t>https://github.com/nuruldwicahya/Customer_Segmentation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444435" y="2459167"/>
            <a:ext cx="1214776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-146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Github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44435" y="4638849"/>
            <a:ext cx="5585979" cy="37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5" tooltip="https://www.linkedin.com/in/nurul-dwi-cahya/"/>
              </a:rPr>
              <a:t>https://www.linkedin.com/in/nurul-dwi-cahya/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44435" y="4001577"/>
            <a:ext cx="1718326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-146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LinkedIn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44435" y="6265588"/>
            <a:ext cx="581486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6" tooltip="https://www.datascienceportfol.io/nuruldwicahya"/>
              </a:rPr>
              <a:t>https://www.datascienceportfol.io/nuruldwicahya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44435" y="5468790"/>
            <a:ext cx="279298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-14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Data Science.io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28583" y="8896513"/>
            <a:ext cx="626457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Email : nuruldwicahya925@gmail.com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DAGtwt805oM</dc:identifier>
  <dcterms:modified xsi:type="dcterms:W3CDTF">2011-08-01T06:04:30Z</dcterms:modified>
  <cp:revision>1</cp:revision>
  <dc:title>Analisis Performa Penjualan &amp; Strategi Retensi SIPSTER</dc:title>
</cp:coreProperties>
</file>