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1" r:id="rId2"/>
    <p:sldId id="275" r:id="rId3"/>
    <p:sldId id="274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857" t="41667" r="37335" b="8333"/>
          <a:stretch>
            <a:fillRect/>
          </a:stretch>
        </p:blipFill>
        <p:spPr bwMode="auto">
          <a:xfrm>
            <a:off x="5910262" y="0"/>
            <a:ext cx="3233738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d-ID" sz="4800" dirty="0" smtClean="0"/>
              <a:t>Teknologi Informasi </a:t>
            </a:r>
            <a:r>
              <a:rPr lang="id-ID" sz="4800" dirty="0" smtClean="0"/>
              <a:t>Kesehatan </a:t>
            </a:r>
            <a:r>
              <a:rPr lang="id-ID" sz="4800" dirty="0" smtClean="0"/>
              <a:t>I</a:t>
            </a:r>
            <a:endParaRPr lang="id-ID" dirty="0"/>
          </a:p>
        </p:txBody>
      </p:sp>
      <p:sp>
        <p:nvSpPr>
          <p:cNvPr id="4" name="object 3"/>
          <p:cNvSpPr txBox="1"/>
          <p:nvPr/>
        </p:nvSpPr>
        <p:spPr>
          <a:xfrm>
            <a:off x="1981200" y="4724400"/>
            <a:ext cx="4767835" cy="102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800" spc="75" smtClean="0">
                <a:solidFill>
                  <a:schemeClr val="tx1"/>
                </a:solidFill>
                <a:latin typeface="+mn-lt"/>
                <a:cs typeface="Times New Roman"/>
              </a:rPr>
              <a:t>Oleh:</a:t>
            </a:r>
          </a:p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x-none" sz="2800" spc="75" smtClean="0">
                <a:solidFill>
                  <a:schemeClr val="tx1"/>
                </a:solidFill>
                <a:latin typeface="+mn-lt"/>
                <a:cs typeface="Times New Roman"/>
              </a:rPr>
              <a:t>Nurul Fuad, S.Kom.,M.Kom</a:t>
            </a:r>
            <a:endParaRPr sz="28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86000"/>
            <a:ext cx="2000529" cy="2086266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CONTOH:……..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237234"/>
            <a:ext cx="7642859" cy="848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a.</a:t>
            </a:r>
            <a:r>
              <a:rPr sz="1800" dirty="0">
                <a:latin typeface="Calibri"/>
                <a:cs typeface="Calibri"/>
              </a:rPr>
              <a:t>	Sistem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CAT </a:t>
            </a:r>
            <a:r>
              <a:rPr sz="1800" spc="-10" dirty="0">
                <a:latin typeface="Calibri"/>
                <a:cs typeface="Calibri"/>
              </a:rPr>
              <a:t>(Computerized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Axial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Tomography)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digunakan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untuk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menggambar </a:t>
            </a:r>
            <a:r>
              <a:rPr sz="1800" dirty="0">
                <a:latin typeface="Calibri"/>
                <a:cs typeface="Calibri"/>
              </a:rPr>
              <a:t>struktur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otak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mengambil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seluruh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tubuh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tidak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bergerak </a:t>
            </a:r>
            <a:r>
              <a:rPr sz="1800" dirty="0">
                <a:latin typeface="Calibri"/>
                <a:cs typeface="Calibri"/>
              </a:rPr>
              <a:t>dengan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menggunakan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sinar-</a:t>
            </a:r>
            <a:r>
              <a:rPr sz="1800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7143750" cy="3305175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75461"/>
            <a:ext cx="7658734" cy="2586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Sistem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DSR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(Dynamic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Spatial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Reconstructor),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yaitu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melihat </a:t>
            </a:r>
            <a:r>
              <a:rPr sz="2400" dirty="0">
                <a:latin typeface="Calibri"/>
                <a:cs typeface="Calibri"/>
              </a:rPr>
              <a:t>gambar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berbagai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sudut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organ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tubuh</a:t>
            </a:r>
            <a:endParaRPr sz="2400">
              <a:latin typeface="Calibri"/>
              <a:cs typeface="Calibri"/>
            </a:endParaRPr>
          </a:p>
          <a:p>
            <a:pPr marL="469900" marR="51435" indent="-457834">
              <a:lnSpc>
                <a:spcPct val="100000"/>
              </a:lnSpc>
              <a:spcBef>
                <a:spcPts val="2880"/>
              </a:spcBef>
              <a:buAutoNum type="alphaLcPeriod" startAt="2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SPECT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(Single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Photon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Emission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Tomography), merupakan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suatu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komputer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mempergunakan </a:t>
            </a:r>
            <a:r>
              <a:rPr sz="2400" dirty="0">
                <a:latin typeface="Calibri"/>
                <a:cs typeface="Calibri"/>
              </a:rPr>
              <a:t>gas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radioaktif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mendeteksi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partikel-</a:t>
            </a:r>
            <a:r>
              <a:rPr sz="2400" dirty="0">
                <a:latin typeface="Calibri"/>
                <a:cs typeface="Calibri"/>
              </a:rPr>
              <a:t>partikel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tubuh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ditampilkan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bentuk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gambar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8736" y="3505200"/>
            <a:ext cx="5025263" cy="3352797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8713"/>
            <a:ext cx="753999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/>
              <a:t>PET</a:t>
            </a:r>
            <a:r>
              <a:rPr sz="2000" spc="60" dirty="0"/>
              <a:t> </a:t>
            </a:r>
            <a:r>
              <a:rPr sz="2000" dirty="0"/>
              <a:t>(Position</a:t>
            </a:r>
            <a:r>
              <a:rPr sz="2000" spc="50" dirty="0"/>
              <a:t> </a:t>
            </a:r>
            <a:r>
              <a:rPr sz="2000" dirty="0"/>
              <a:t>Emission</a:t>
            </a:r>
            <a:r>
              <a:rPr sz="2000" spc="65" dirty="0"/>
              <a:t> </a:t>
            </a:r>
            <a:r>
              <a:rPr sz="2000" spc="-10" dirty="0"/>
              <a:t>Tomography)</a:t>
            </a:r>
            <a:r>
              <a:rPr sz="2000" spc="75" dirty="0"/>
              <a:t> </a:t>
            </a:r>
            <a:r>
              <a:rPr sz="2000" dirty="0"/>
              <a:t>merupakan</a:t>
            </a:r>
            <a:r>
              <a:rPr sz="2000" spc="65" dirty="0"/>
              <a:t> </a:t>
            </a:r>
            <a:r>
              <a:rPr sz="2000" dirty="0"/>
              <a:t>suatu</a:t>
            </a:r>
            <a:r>
              <a:rPr sz="2000" spc="70" dirty="0"/>
              <a:t> </a:t>
            </a:r>
            <a:r>
              <a:rPr sz="2000" dirty="0"/>
              <a:t>sistem</a:t>
            </a:r>
            <a:r>
              <a:rPr sz="2000" spc="50" dirty="0"/>
              <a:t> </a:t>
            </a:r>
            <a:r>
              <a:rPr sz="2000" spc="-10" dirty="0"/>
              <a:t>komputer </a:t>
            </a:r>
            <a:r>
              <a:rPr sz="2000" dirty="0"/>
              <a:t>yang</a:t>
            </a:r>
            <a:r>
              <a:rPr sz="2000" spc="-80" dirty="0"/>
              <a:t> </a:t>
            </a:r>
            <a:r>
              <a:rPr sz="2000" spc="-10" dirty="0"/>
              <a:t>menampilkan</a:t>
            </a:r>
            <a:r>
              <a:rPr sz="2000" spc="-35" dirty="0"/>
              <a:t> </a:t>
            </a:r>
            <a:r>
              <a:rPr sz="2000" dirty="0"/>
              <a:t>gambar</a:t>
            </a:r>
            <a:r>
              <a:rPr sz="2000" spc="-70" dirty="0"/>
              <a:t> </a:t>
            </a:r>
            <a:r>
              <a:rPr sz="2000" dirty="0"/>
              <a:t>yang</a:t>
            </a:r>
            <a:r>
              <a:rPr sz="2000" spc="-75" dirty="0"/>
              <a:t> </a:t>
            </a:r>
            <a:r>
              <a:rPr sz="2000" spc="-10" dirty="0"/>
              <a:t>mempergunakan</a:t>
            </a:r>
            <a:r>
              <a:rPr sz="2000" spc="-60" dirty="0"/>
              <a:t> </a:t>
            </a:r>
            <a:r>
              <a:rPr sz="2000" dirty="0"/>
              <a:t>isotop</a:t>
            </a:r>
            <a:r>
              <a:rPr sz="2000" spc="-40" dirty="0"/>
              <a:t> </a:t>
            </a:r>
            <a:r>
              <a:rPr sz="2000" spc="-10" dirty="0"/>
              <a:t>radioaktif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90675"/>
            <a:ext cx="6562725" cy="382905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7109"/>
            <a:ext cx="4393565" cy="2770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NMR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(Nuclear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Magnetic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Resonance),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yaitu </a:t>
            </a:r>
            <a:r>
              <a:rPr sz="2000" dirty="0">
                <a:latin typeface="Calibri"/>
                <a:cs typeface="Calibri"/>
              </a:rPr>
              <a:t>teknik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mendiagnosa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dengan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cara </a:t>
            </a:r>
            <a:r>
              <a:rPr sz="2000" dirty="0">
                <a:latin typeface="Calibri"/>
                <a:cs typeface="Calibri"/>
              </a:rPr>
              <a:t>memagnetikkan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nucleus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(pusat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atom)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dari </a:t>
            </a:r>
            <a:r>
              <a:rPr sz="2000" dirty="0">
                <a:latin typeface="Calibri"/>
                <a:cs typeface="Calibri"/>
              </a:rPr>
              <a:t>atom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hydrogen.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Dengan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munculnya pemanfaatan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komputer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dalam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bidang kedokteran,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tersebut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sangat </a:t>
            </a:r>
            <a:r>
              <a:rPr sz="2000" dirty="0">
                <a:latin typeface="Calibri"/>
                <a:cs typeface="Calibri"/>
              </a:rPr>
              <a:t>membantu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seorang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dokter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dalam </a:t>
            </a:r>
            <a:r>
              <a:rPr sz="2000" dirty="0">
                <a:latin typeface="Calibri"/>
                <a:cs typeface="Calibri"/>
              </a:rPr>
              <a:t>mendiagnosis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penyakit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sekaligus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memberi </a:t>
            </a:r>
            <a:r>
              <a:rPr sz="2000" spc="-20" dirty="0">
                <a:latin typeface="Calibri"/>
                <a:cs typeface="Calibri"/>
              </a:rPr>
              <a:t>obat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914400"/>
            <a:ext cx="3829050" cy="510540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98779"/>
            <a:ext cx="7823200" cy="1123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Medis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sonografi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(USG)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adalah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diagnostik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berbasis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teknik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pencitraan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yang </a:t>
            </a:r>
            <a:r>
              <a:rPr sz="1800" spc="-10" dirty="0">
                <a:latin typeface="Calibri"/>
                <a:cs typeface="Calibri"/>
              </a:rPr>
              <a:t>digunakan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untuk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memvisualisasikan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otot,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tendon,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banyak,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untuk menangkap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ukuran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mereka,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struktur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setiap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patologis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dengan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tomografi.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54885"/>
            <a:ext cx="6934200" cy="4645914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1070" y="674319"/>
            <a:ext cx="99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adalah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1339" y="674319"/>
            <a:ext cx="1878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pemeriksaan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448" y="674319"/>
            <a:ext cx="666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atau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2581" y="674319"/>
            <a:ext cx="128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tindakan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50698"/>
            <a:ext cx="1752600" cy="1302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Endoskopi Endoskopi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pengobatan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4514" y="1101343"/>
            <a:ext cx="5890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715" algn="l"/>
                <a:tab pos="1832610" algn="l"/>
                <a:tab pos="3182620" algn="l"/>
                <a:tab pos="5198110" algn="l"/>
              </a:tabLst>
            </a:pP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ke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saluran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pencernaan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531111"/>
            <a:ext cx="603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menggunakan</a:t>
            </a:r>
            <a:r>
              <a:rPr sz="28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peralatan</a:t>
            </a:r>
            <a:r>
              <a:rPr sz="28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berupa</a:t>
            </a:r>
            <a:r>
              <a:rPr sz="2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teropong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209825"/>
            <a:ext cx="5943600" cy="3946525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iped Right Arrow 5"/>
          <p:cNvSpPr/>
          <p:nvPr/>
        </p:nvSpPr>
        <p:spPr>
          <a:xfrm>
            <a:off x="228600" y="0"/>
            <a:ext cx="5486400" cy="14478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6009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Kelebihan</a:t>
            </a:r>
            <a:r>
              <a:rPr sz="2000" spc="-50" dirty="0"/>
              <a:t> </a:t>
            </a:r>
            <a:r>
              <a:rPr sz="2000" dirty="0"/>
              <a:t>dan</a:t>
            </a:r>
            <a:r>
              <a:rPr sz="2000" spc="-50" dirty="0"/>
              <a:t> </a:t>
            </a:r>
            <a:r>
              <a:rPr sz="2000" spc="-10"/>
              <a:t>Kekurangan</a:t>
            </a:r>
            <a:r>
              <a:rPr sz="2000" spc="-75"/>
              <a:t> </a:t>
            </a:r>
            <a:r>
              <a:rPr sz="2000" spc="-75" smtClean="0"/>
              <a:t/>
            </a:r>
            <a:br>
              <a:rPr sz="2000" spc="-75" smtClean="0"/>
            </a:br>
            <a:r>
              <a:rPr sz="2000" spc="-10" smtClean="0"/>
              <a:t>Penerapan</a:t>
            </a:r>
            <a:r>
              <a:rPr sz="2000" spc="-45" smtClean="0"/>
              <a:t> </a:t>
            </a:r>
            <a:r>
              <a:rPr sz="2000" dirty="0"/>
              <a:t>Komputer</a:t>
            </a:r>
            <a:r>
              <a:rPr sz="2000" spc="-65" dirty="0"/>
              <a:t> </a:t>
            </a:r>
            <a:r>
              <a:rPr sz="2000" dirty="0"/>
              <a:t>dalam</a:t>
            </a:r>
            <a:r>
              <a:rPr sz="2000" spc="-35" dirty="0"/>
              <a:t> </a:t>
            </a:r>
            <a:r>
              <a:rPr sz="2000" dirty="0"/>
              <a:t>Bidang</a:t>
            </a:r>
            <a:r>
              <a:rPr sz="2000" spc="-60" dirty="0"/>
              <a:t> </a:t>
            </a:r>
            <a:r>
              <a:rPr sz="2000" spc="-10" dirty="0"/>
              <a:t>Kesehatan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88340" y="1310386"/>
            <a:ext cx="163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Kelebihan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6057" y="1310386"/>
            <a:ext cx="5960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1400" algn="l"/>
                <a:tab pos="1885950" algn="l"/>
                <a:tab pos="3202940" algn="l"/>
                <a:tab pos="4410075" algn="l"/>
                <a:tab pos="5248275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dampak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positif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penerapan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bidang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617090"/>
            <a:ext cx="7768590" cy="4293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kesehatan</a:t>
            </a:r>
            <a:r>
              <a:rPr sz="2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antara</a:t>
            </a:r>
            <a:r>
              <a:rPr sz="2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lain</a:t>
            </a:r>
            <a:r>
              <a:rPr sz="2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adalah</a:t>
            </a:r>
            <a:r>
              <a:rPr sz="2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 marR="6985" indent="-457834">
              <a:lnSpc>
                <a:spcPts val="2400"/>
              </a:lnSpc>
              <a:spcBef>
                <a:spcPts val="70"/>
              </a:spcBef>
              <a:buAutoNum type="alphaLcPeriod"/>
              <a:tabLst>
                <a:tab pos="469900" algn="l"/>
                <a:tab pos="2077720" algn="l"/>
                <a:tab pos="2887345" algn="l"/>
                <a:tab pos="4428490" algn="l"/>
                <a:tab pos="5591175" algn="l"/>
                <a:tab pos="6435725" algn="l"/>
                <a:tab pos="6995159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Memudahkan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memasukkan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data-data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Calibri"/>
                <a:cs typeface="Calibri"/>
              </a:rPr>
              <a:t>riwayat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perawatan</a:t>
            </a:r>
            <a:r>
              <a:rPr sz="2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suatu</a:t>
            </a:r>
            <a:r>
              <a:rPr sz="20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sz="2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lebih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rapi,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ringkas,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25"/>
              </a:lnSpc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teratur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395"/>
              </a:lnSpc>
              <a:buAutoNum type="alphaLcPeriod" startAt="2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Mengurangi</a:t>
            </a:r>
            <a:r>
              <a:rPr sz="2000" spc="3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penggunaan</a:t>
            </a:r>
            <a:r>
              <a:rPr sz="2000" spc="3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sumber</a:t>
            </a:r>
            <a:r>
              <a:rPr sz="20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daya</a:t>
            </a:r>
            <a:r>
              <a:rPr sz="20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untuk</a:t>
            </a:r>
            <a:r>
              <a:rPr sz="2000" spc="3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menyimpan</a:t>
            </a:r>
            <a:r>
              <a:rPr sz="20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data-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 marR="5715">
              <a:lnSpc>
                <a:spcPts val="2410"/>
              </a:lnSpc>
              <a:spcBef>
                <a:spcPts val="75"/>
              </a:spcBef>
              <a:tabLst>
                <a:tab pos="1294130" algn="l"/>
                <a:tab pos="2757805" algn="l"/>
                <a:tab pos="3722370" algn="l"/>
                <a:tab pos="4499610" algn="l"/>
                <a:tab pos="5039360" algn="l"/>
                <a:tab pos="5940425" algn="l"/>
                <a:tab pos="657733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(mengurangi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sampah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kertas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tempat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dibutuhkan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untuk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menyimpan</a:t>
            </a:r>
            <a:r>
              <a:rPr sz="2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dokumen-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dokumen</a:t>
            </a:r>
            <a:r>
              <a:rPr sz="20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pasien)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310"/>
              </a:lnSpc>
              <a:buAutoNum type="alphaLcPeriod" startAt="3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Memudahkan</a:t>
            </a:r>
            <a:r>
              <a:rPr sz="2000" spc="3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akses</a:t>
            </a:r>
            <a:r>
              <a:rPr sz="20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pagi</a:t>
            </a:r>
            <a:r>
              <a:rPr sz="200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sz="20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tenaga</a:t>
            </a:r>
            <a:r>
              <a:rPr sz="20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kesehatan</a:t>
            </a:r>
            <a:r>
              <a:rPr sz="200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1814195" algn="l"/>
                <a:tab pos="3014980" algn="l"/>
                <a:tab pos="4001770" algn="l"/>
                <a:tab pos="4967605" algn="l"/>
                <a:tab pos="6274435" algn="l"/>
                <a:tab pos="715518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mengakses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data-data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beserta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riwayat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perawatan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untuk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95"/>
              </a:lnSpc>
              <a:spcBef>
                <a:spcPts val="1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kemudian</a:t>
            </a:r>
            <a:r>
              <a:rPr sz="20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memutuskan</a:t>
            </a:r>
            <a:r>
              <a:rPr sz="20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terapi</a:t>
            </a:r>
            <a:r>
              <a:rPr sz="20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selanjutnya</a:t>
            </a:r>
            <a:endParaRPr sz="2000">
              <a:latin typeface="Calibri"/>
              <a:cs typeface="Calibri"/>
            </a:endParaRPr>
          </a:p>
          <a:p>
            <a:pPr marL="469900" marR="6350" indent="-457834">
              <a:lnSpc>
                <a:spcPts val="2410"/>
              </a:lnSpc>
              <a:spcBef>
                <a:spcPts val="65"/>
              </a:spcBef>
              <a:buAutoNum type="alphaLcPeriod" startAt="4"/>
              <a:tabLst>
                <a:tab pos="469900" algn="l"/>
                <a:tab pos="2187575" algn="l"/>
                <a:tab pos="3144520" algn="l"/>
                <a:tab pos="4533265" algn="l"/>
                <a:tab pos="5234305" algn="l"/>
                <a:tab pos="5963285" algn="l"/>
                <a:tab pos="6991984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Meningkatkan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tingkat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keakuratan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didapat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melalui pemeriksaan</a:t>
            </a:r>
            <a:r>
              <a:rPr sz="20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bantuan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alat-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alat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medis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terkomputerisasi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310"/>
              </a:lnSpc>
              <a:buAutoNum type="alphaLcPeriod" startAt="4"/>
              <a:tabLst>
                <a:tab pos="469900" algn="l"/>
                <a:tab pos="1991360" algn="l"/>
                <a:tab pos="2980055" algn="l"/>
                <a:tab pos="4278630" algn="l"/>
                <a:tab pos="5454015" algn="l"/>
                <a:tab pos="6990715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Mengurangi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tingkat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kegagalan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tindakan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sehubungan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keakuratan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menggunakan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alat-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alat</a:t>
            </a:r>
            <a:r>
              <a:rPr sz="2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medis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terkomputerisasi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37463"/>
            <a:ext cx="8455025" cy="4906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Kekurangan</a:t>
            </a:r>
            <a:r>
              <a:rPr sz="20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dampak</a:t>
            </a:r>
            <a:r>
              <a:rPr sz="20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negatif</a:t>
            </a:r>
            <a:r>
              <a:rPr sz="20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penerapan</a:t>
            </a:r>
            <a:r>
              <a:rPr sz="2000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r>
              <a:rPr sz="20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dalam</a:t>
            </a:r>
            <a:r>
              <a:rPr sz="20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bidang</a:t>
            </a:r>
            <a:r>
              <a:rPr sz="2000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kesehatan antara</a:t>
            </a:r>
            <a:r>
              <a:rPr sz="2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lain</a:t>
            </a:r>
            <a:r>
              <a:rPr sz="2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adalah:</a:t>
            </a:r>
            <a:endParaRPr sz="2000">
              <a:latin typeface="Calibri"/>
              <a:cs typeface="Calibri"/>
            </a:endParaRPr>
          </a:p>
          <a:p>
            <a:pPr marL="467359" marR="6350" indent="-454659" algn="just">
              <a:lnSpc>
                <a:spcPct val="100499"/>
              </a:lnSpc>
              <a:spcBef>
                <a:spcPts val="2390"/>
              </a:spcBef>
              <a:buAutoNum type="alphaLcPeriod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Kemungkinan</a:t>
            </a:r>
            <a:r>
              <a:rPr sz="2000" spc="2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tergesernya</a:t>
            </a:r>
            <a:r>
              <a:rPr sz="2000" spc="2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sumber</a:t>
            </a:r>
            <a:r>
              <a:rPr sz="2000" spc="2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daya</a:t>
            </a:r>
            <a:r>
              <a:rPr sz="2000" spc="2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manusia</a:t>
            </a:r>
            <a:r>
              <a:rPr sz="2000" spc="2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r>
              <a:rPr sz="2000" spc="254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penggunaan 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robot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lebih</a:t>
            </a:r>
            <a:r>
              <a:rPr sz="2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efisien</a:t>
            </a:r>
            <a:endParaRPr sz="2000">
              <a:latin typeface="Calibri"/>
              <a:cs typeface="Calibri"/>
            </a:endParaRPr>
          </a:p>
          <a:p>
            <a:pPr marL="467995" marR="5080" indent="-455295" algn="just">
              <a:lnSpc>
                <a:spcPts val="2400"/>
              </a:lnSpc>
              <a:spcBef>
                <a:spcPts val="70"/>
              </a:spcBef>
              <a:buAutoNum type="alphaLcPeriod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Penerapan</a:t>
            </a:r>
            <a:r>
              <a:rPr sz="20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teknologi</a:t>
            </a:r>
            <a:r>
              <a:rPr sz="20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canggih</a:t>
            </a:r>
            <a:r>
              <a:rPr sz="20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membutuhkan</a:t>
            </a:r>
            <a:r>
              <a:rPr sz="20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kemampuan</a:t>
            </a:r>
            <a:r>
              <a:rPr sz="20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sumber</a:t>
            </a:r>
            <a:r>
              <a:rPr sz="20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daya 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manusia</a:t>
            </a:r>
            <a:r>
              <a:rPr sz="20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terlatih</a:t>
            </a:r>
            <a:r>
              <a:rPr sz="20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untuk</a:t>
            </a:r>
            <a:r>
              <a:rPr sz="20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mengoperasikannya.</a:t>
            </a:r>
            <a:r>
              <a:rPr sz="20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Namun,</a:t>
            </a:r>
            <a:r>
              <a:rPr sz="20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seringkali</a:t>
            </a:r>
            <a:r>
              <a:rPr sz="20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sumber 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daya</a:t>
            </a:r>
            <a:r>
              <a:rPr sz="20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manusia</a:t>
            </a:r>
            <a:r>
              <a:rPr sz="20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ada</a:t>
            </a:r>
            <a:r>
              <a:rPr sz="20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belum</a:t>
            </a:r>
            <a:r>
              <a:rPr sz="20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cukup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terlatih</a:t>
            </a:r>
            <a:r>
              <a:rPr sz="20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sehingga</a:t>
            </a:r>
            <a:r>
              <a:rPr sz="2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alat-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alat</a:t>
            </a:r>
            <a:r>
              <a:rPr sz="20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canggih</a:t>
            </a:r>
            <a:r>
              <a:rPr sz="20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endParaRPr sz="2000">
              <a:latin typeface="Calibri"/>
              <a:cs typeface="Calibri"/>
            </a:endParaRPr>
          </a:p>
          <a:p>
            <a:pPr marL="469900" algn="just">
              <a:lnSpc>
                <a:spcPts val="2325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ada</a:t>
            </a:r>
            <a:r>
              <a:rPr sz="20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tidak</a:t>
            </a:r>
            <a:r>
              <a:rPr sz="2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dapat</a:t>
            </a:r>
            <a:r>
              <a:rPr sz="2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digunakan</a:t>
            </a:r>
            <a:r>
              <a:rPr sz="20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r>
              <a:rPr sz="20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semaksimal</a:t>
            </a:r>
            <a:r>
              <a:rPr sz="20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mungkin</a:t>
            </a:r>
            <a:endParaRPr sz="2000">
              <a:latin typeface="Calibri"/>
              <a:cs typeface="Calibri"/>
            </a:endParaRPr>
          </a:p>
          <a:p>
            <a:pPr marL="467359" indent="-454659" algn="just">
              <a:lnSpc>
                <a:spcPts val="2395"/>
              </a:lnSpc>
              <a:buAutoNum type="alphaLcPeriod" startAt="3"/>
              <a:tabLst>
                <a:tab pos="467359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Adanya</a:t>
            </a:r>
            <a:r>
              <a:rPr sz="2000" spc="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kemungkinan</a:t>
            </a:r>
            <a:r>
              <a:rPr sz="2000" spc="1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program</a:t>
            </a:r>
            <a:r>
              <a:rPr sz="2000" spc="1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r>
              <a:rPr sz="20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terserang</a:t>
            </a:r>
            <a:r>
              <a:rPr sz="2000" spc="1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virus</a:t>
            </a:r>
            <a:r>
              <a:rPr sz="2000" spc="1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atau</a:t>
            </a:r>
            <a:r>
              <a:rPr sz="2000" spc="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dirusak</a:t>
            </a:r>
            <a:endParaRPr sz="2000">
              <a:latin typeface="Calibri"/>
              <a:cs typeface="Calibri"/>
            </a:endParaRPr>
          </a:p>
          <a:p>
            <a:pPr marL="469900" algn="just">
              <a:lnSpc>
                <a:spcPts val="2395"/>
              </a:lnSpc>
              <a:spcBef>
                <a:spcPts val="1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oleh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‘hacker’</a:t>
            </a:r>
            <a:endParaRPr sz="2000">
              <a:latin typeface="Calibri"/>
              <a:cs typeface="Calibri"/>
            </a:endParaRPr>
          </a:p>
          <a:p>
            <a:pPr marL="467359" marR="6350" indent="-454659" algn="just">
              <a:lnSpc>
                <a:spcPts val="2400"/>
              </a:lnSpc>
              <a:spcBef>
                <a:spcPts val="70"/>
              </a:spcBef>
              <a:buAutoNum type="alphaLcPeriod" startAt="4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Radiasi</a:t>
            </a:r>
            <a:r>
              <a:rPr sz="2000" spc="6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dipancarkan</a:t>
            </a:r>
            <a:r>
              <a:rPr sz="2000" spc="7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oleh</a:t>
            </a:r>
            <a:r>
              <a:rPr sz="2000" spc="6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beberapa</a:t>
            </a:r>
            <a:r>
              <a:rPr sz="2000" spc="6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alat</a:t>
            </a:r>
            <a:r>
              <a:rPr sz="2000" spc="7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digunakan</a:t>
            </a:r>
            <a:r>
              <a:rPr sz="2000" spc="60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dapat</a:t>
            </a:r>
            <a:r>
              <a:rPr sz="2000" spc="6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merusak 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sz="20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tubuh</a:t>
            </a:r>
            <a:r>
              <a:rPr sz="200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dan</a:t>
            </a:r>
            <a:r>
              <a:rPr sz="2000" spc="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menimbulkan</a:t>
            </a:r>
            <a:r>
              <a:rPr sz="200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penyakit</a:t>
            </a:r>
            <a:r>
              <a:rPr sz="200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baru</a:t>
            </a:r>
            <a:r>
              <a:rPr sz="2000" spc="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bagi</a:t>
            </a:r>
            <a:r>
              <a:rPr sz="200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pasien</a:t>
            </a:r>
            <a:r>
              <a:rPr sz="2000" spc="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maupun</a:t>
            </a:r>
            <a:r>
              <a:rPr sz="20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tenaga 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kesehatan</a:t>
            </a:r>
            <a:r>
              <a:rPr sz="20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yang</a:t>
            </a:r>
            <a:r>
              <a:rPr sz="2000" spc="3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mengoperasikan</a:t>
            </a:r>
            <a:r>
              <a:rPr sz="20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apabila</a:t>
            </a:r>
            <a:r>
              <a:rPr sz="20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tidak</a:t>
            </a:r>
            <a:r>
              <a:rPr sz="20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menggunakan</a:t>
            </a:r>
            <a:r>
              <a:rPr sz="20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r>
              <a:rPr sz="20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hati-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30"/>
              </a:lnSpc>
            </a:pP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hati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lphaLcPeriod" startAt="5"/>
              <a:tabLst>
                <a:tab pos="469265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Manusia</a:t>
            </a:r>
            <a:r>
              <a:rPr sz="2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menjadi</a:t>
            </a:r>
            <a:r>
              <a:rPr sz="2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sangat</a:t>
            </a:r>
            <a:r>
              <a:rPr sz="2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tergantung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dengan</a:t>
            </a:r>
            <a:r>
              <a:rPr sz="2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 smtClean="0"/>
              <a:t>Terima Kasih</a:t>
            </a:r>
            <a:endParaRPr lang="id-ID" sz="4000" b="1" dirty="0"/>
          </a:p>
        </p:txBody>
      </p:sp>
      <p:pic>
        <p:nvPicPr>
          <p:cNvPr id="3" name="Content Placeholder 3" descr="teknologi informas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2286000"/>
            <a:ext cx="4429169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Kontrak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Kehadiran		: 10 %</a:t>
            </a:r>
          </a:p>
          <a:p>
            <a:r>
              <a:rPr lang="id-ID" dirty="0" smtClean="0"/>
              <a:t>Keaktifan		: 20%</a:t>
            </a:r>
          </a:p>
          <a:p>
            <a:r>
              <a:rPr lang="id-ID" dirty="0" smtClean="0"/>
              <a:t>Tugas		:</a:t>
            </a:r>
            <a:r>
              <a:rPr lang="id-ID" dirty="0" smtClean="0"/>
              <a:t> </a:t>
            </a:r>
            <a:r>
              <a:rPr lang="id-ID" dirty="0" smtClean="0"/>
              <a:t>20%</a:t>
            </a:r>
          </a:p>
          <a:p>
            <a:r>
              <a:rPr lang="id-ID" dirty="0" smtClean="0"/>
              <a:t>UTS			:</a:t>
            </a:r>
            <a:r>
              <a:rPr lang="id-ID" dirty="0" smtClean="0"/>
              <a:t> </a:t>
            </a:r>
            <a:r>
              <a:rPr lang="id-ID" dirty="0" smtClean="0"/>
              <a:t>25%</a:t>
            </a:r>
          </a:p>
          <a:p>
            <a:r>
              <a:rPr lang="id-ID" dirty="0" smtClean="0"/>
              <a:t>UAS			:</a:t>
            </a:r>
            <a:r>
              <a:rPr lang="id-ID" dirty="0" smtClean="0"/>
              <a:t> </a:t>
            </a:r>
            <a:r>
              <a:rPr lang="id-ID" dirty="0" smtClean="0"/>
              <a:t>25%</a:t>
            </a:r>
            <a:endParaRPr lang="id-ID" dirty="0"/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Pengenalan dan Perkembangan Komputer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Sistem Komputer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Sistem Informasi Kesehatan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Perkembangan Teknologi Informasi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Menu-Menu pada Aplikasi Pengolah Kata</a:t>
            </a:r>
          </a:p>
          <a:p>
            <a:pPr marL="514350" indent="-514350">
              <a:buFont typeface="+mj-lt"/>
              <a:buAutoNum type="arabicParenR"/>
            </a:pPr>
            <a:r>
              <a:rPr lang="id-ID" dirty="0" smtClean="0"/>
              <a:t>Fungsi-Fungsi pada Aplikasi Pengolah </a:t>
            </a:r>
            <a:r>
              <a:rPr lang="id-ID" dirty="0" smtClean="0"/>
              <a:t>Kata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i="1" dirty="0" smtClean="0"/>
              <a:t>Mail Marge</a:t>
            </a:r>
            <a:endParaRPr lang="id-ID" dirty="0" smtClean="0"/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Menu pada Aplikasi Pengolah Angka</a:t>
            </a:r>
          </a:p>
          <a:p>
            <a:pPr marL="514350" lvl="0" indent="-514350">
              <a:buFont typeface="+mj-lt"/>
              <a:buAutoNum type="arabicParenR"/>
            </a:pPr>
            <a:r>
              <a:rPr lang="id-ID" dirty="0" smtClean="0"/>
              <a:t>Pembuatan Tabel dan Grafik dengan Menggunakan Aplikasi Pengolah Angka</a:t>
            </a:r>
          </a:p>
          <a:p>
            <a:pPr marL="514350" indent="-514350">
              <a:buFont typeface="+mj-lt"/>
              <a:buAutoNum type="arabicParenR"/>
            </a:pPr>
            <a:r>
              <a:rPr lang="id-ID" dirty="0" smtClean="0"/>
              <a:t>Fungsi-Fungsi pada Aplikasi Pengolah Angka</a:t>
            </a:r>
            <a:endParaRPr lang="id-ID" dirty="0"/>
          </a:p>
        </p:txBody>
      </p: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b="1" dirty="0" smtClean="0">
                <a:solidFill>
                  <a:srgbClr val="000000"/>
                </a:solidFill>
              </a:rPr>
              <a:t>SEJARAH</a:t>
            </a:r>
            <a:r>
              <a:rPr lang="id-ID" sz="5400" b="1" spc="-105" dirty="0" smtClean="0">
                <a:solidFill>
                  <a:srgbClr val="000000"/>
                </a:solidFill>
              </a:rPr>
              <a:t> </a:t>
            </a:r>
            <a:r>
              <a:rPr lang="id-ID" sz="5400" b="1" dirty="0" smtClean="0">
                <a:solidFill>
                  <a:srgbClr val="000000"/>
                </a:solidFill>
              </a:rPr>
              <a:t>KOMPUTER</a:t>
            </a:r>
            <a:r>
              <a:rPr lang="id-ID" sz="5400" b="1" spc="-105" dirty="0" smtClean="0">
                <a:solidFill>
                  <a:srgbClr val="000000"/>
                </a:solidFill>
              </a:rPr>
              <a:t> </a:t>
            </a:r>
            <a:r>
              <a:rPr lang="id-ID" sz="5400" b="1" dirty="0" smtClean="0">
                <a:solidFill>
                  <a:srgbClr val="000000"/>
                </a:solidFill>
              </a:rPr>
              <a:t>DI</a:t>
            </a:r>
            <a:r>
              <a:rPr lang="id-ID" sz="5400" b="1" spc="-100" dirty="0" smtClean="0">
                <a:solidFill>
                  <a:srgbClr val="000000"/>
                </a:solidFill>
              </a:rPr>
              <a:t> </a:t>
            </a:r>
            <a:r>
              <a:rPr lang="id-ID" sz="5400" b="1" spc="-10" dirty="0" smtClean="0">
                <a:solidFill>
                  <a:srgbClr val="000000"/>
                </a:solidFill>
              </a:rPr>
              <a:t>BIDANG KESEHATAN</a:t>
            </a:r>
            <a:endParaRPr lang="id-ID" dirty="0"/>
          </a:p>
        </p:txBody>
      </p:sp>
      <p:sp>
        <p:nvSpPr>
          <p:cNvPr id="4" name="object 3"/>
          <p:cNvSpPr txBox="1"/>
          <p:nvPr/>
        </p:nvSpPr>
        <p:spPr>
          <a:xfrm>
            <a:off x="1981200" y="4724400"/>
            <a:ext cx="4767835" cy="102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800" spc="75" smtClean="0">
                <a:solidFill>
                  <a:schemeClr val="tx1"/>
                </a:solidFill>
                <a:latin typeface="+mn-lt"/>
                <a:cs typeface="Times New Roman"/>
              </a:rPr>
              <a:t>Oleh:</a:t>
            </a:r>
          </a:p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x-none" sz="2800" spc="75" smtClean="0">
                <a:solidFill>
                  <a:schemeClr val="tx1"/>
                </a:solidFill>
                <a:latin typeface="+mn-lt"/>
                <a:cs typeface="Times New Roman"/>
              </a:rPr>
              <a:t>Nurul Fuad, S.Kom.,M.Kom</a:t>
            </a:r>
            <a:endParaRPr sz="28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0"/>
            <a:ext cx="2000529" cy="2086266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ched Right Arrow 5"/>
          <p:cNvSpPr/>
          <p:nvPr/>
        </p:nvSpPr>
        <p:spPr>
          <a:xfrm>
            <a:off x="762000" y="0"/>
            <a:ext cx="3733800" cy="1295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8382000" cy="381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bject 2"/>
          <p:cNvSpPr txBox="1"/>
          <p:nvPr/>
        </p:nvSpPr>
        <p:spPr>
          <a:xfrm>
            <a:off x="533400" y="1600200"/>
            <a:ext cx="8302956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Komputer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telah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dikenal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sekitar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lima </a:t>
            </a:r>
            <a:r>
              <a:rPr sz="3600" dirty="0">
                <a:latin typeface="Calibri"/>
                <a:cs typeface="Calibri"/>
              </a:rPr>
              <a:t>puluh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tahun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yang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lalu,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tetapi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rumah </a:t>
            </a:r>
            <a:r>
              <a:rPr sz="3600" dirty="0">
                <a:latin typeface="Calibri"/>
                <a:cs typeface="Calibri"/>
              </a:rPr>
              <a:t>sakit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lambat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dalam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menangkap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revolusi </a:t>
            </a:r>
            <a:r>
              <a:rPr sz="3600" spc="-50" dirty="0">
                <a:latin typeface="Calibri"/>
                <a:cs typeface="Calibri"/>
              </a:rPr>
              <a:t>komputer.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Saat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ini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hampir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setiap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rumah </a:t>
            </a:r>
            <a:r>
              <a:rPr sz="3600" dirty="0">
                <a:latin typeface="Calibri"/>
                <a:cs typeface="Calibri"/>
              </a:rPr>
              <a:t>sakit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menggunakan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jasa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komputer, setidaknya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untuk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manajemen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keuangan.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-228600"/>
            <a:ext cx="8229600" cy="1143000"/>
          </a:xfrm>
          <a:prstGeom prst="rect">
            <a:avLst/>
          </a:prstGeom>
        </p:spPr>
        <p:txBody>
          <a:bodyPr vert="horz" wrap="square" lIns="0" tIns="183718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SEJARAH</a:t>
            </a:r>
            <a:endParaRPr sz="4400"/>
          </a:p>
        </p:txBody>
      </p:sp>
      <p:pic>
        <p:nvPicPr>
          <p:cNvPr id="4" name="Content Placeholder 3" descr="teknologi informas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5181600"/>
            <a:ext cx="2743200" cy="1887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228600" y="1524000"/>
            <a:ext cx="8610600" cy="457200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ntagon 3"/>
          <p:cNvSpPr/>
          <p:nvPr/>
        </p:nvSpPr>
        <p:spPr>
          <a:xfrm>
            <a:off x="1066800" y="152400"/>
            <a:ext cx="7162800" cy="10668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892" y="271094"/>
            <a:ext cx="62871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000000"/>
                </a:solidFill>
              </a:rPr>
              <a:t>Sistem</a:t>
            </a:r>
            <a:r>
              <a:rPr sz="3600" b="1" spc="-165" dirty="0">
                <a:solidFill>
                  <a:srgbClr val="000000"/>
                </a:solidFill>
              </a:rPr>
              <a:t> </a:t>
            </a:r>
            <a:r>
              <a:rPr sz="3600" b="1" dirty="0">
                <a:solidFill>
                  <a:srgbClr val="000000"/>
                </a:solidFill>
              </a:rPr>
              <a:t>Informasi</a:t>
            </a:r>
            <a:r>
              <a:rPr sz="3600" b="1" spc="-165" dirty="0">
                <a:solidFill>
                  <a:srgbClr val="000000"/>
                </a:solidFill>
              </a:rPr>
              <a:t> </a:t>
            </a:r>
            <a:r>
              <a:rPr sz="3600" b="1" spc="-10" dirty="0">
                <a:solidFill>
                  <a:srgbClr val="000000"/>
                </a:solidFill>
              </a:rPr>
              <a:t>Kesehatan</a:t>
            </a:r>
            <a:endParaRPr sz="3600" b="1"/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7896859" cy="4220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25" dirty="0">
                <a:latin typeface="Calibri"/>
                <a:cs typeface="Calibri"/>
              </a:rPr>
              <a:t>Tujuan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(Hannah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al.,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2006):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Mengurangi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redundansi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Menyediakan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yang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berkualitas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4368165" algn="l"/>
              </a:tabLst>
            </a:pPr>
            <a:r>
              <a:rPr sz="3200" dirty="0">
                <a:latin typeface="Calibri"/>
                <a:cs typeface="Calibri"/>
              </a:rPr>
              <a:t>Memelihara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integritas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Memelihara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keamanan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marR="332740" indent="-34353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Memudahkan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antarmuka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dengan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kemajuan teknologi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Memudahkan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akses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yang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terintegrasi.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29600" cy="98777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200" b="1" spc="-25" dirty="0"/>
              <a:t>Kegiatan-</a:t>
            </a:r>
            <a:r>
              <a:rPr sz="3200" b="1" spc="-10" dirty="0"/>
              <a:t>Kegiatan</a:t>
            </a:r>
            <a:r>
              <a:rPr sz="3200" b="1" spc="-95" dirty="0"/>
              <a:t> </a:t>
            </a:r>
            <a:r>
              <a:rPr sz="3200" b="1" dirty="0"/>
              <a:t>Bidang</a:t>
            </a:r>
            <a:r>
              <a:rPr sz="3200" b="1" spc="-75" dirty="0"/>
              <a:t> </a:t>
            </a:r>
            <a:r>
              <a:rPr sz="3200" b="1" spc="-10" dirty="0"/>
              <a:t>Kesehatan</a:t>
            </a:r>
            <a:r>
              <a:rPr sz="3200" b="1" spc="-65" dirty="0"/>
              <a:t> </a:t>
            </a:r>
            <a:r>
              <a:rPr sz="3200" b="1" spc="-20" dirty="0"/>
              <a:t>yang </a:t>
            </a:r>
            <a:r>
              <a:rPr sz="3200" b="1" spc="-10" dirty="0"/>
              <a:t>Menggunakan</a:t>
            </a:r>
            <a:r>
              <a:rPr sz="3200" b="1" spc="-90" dirty="0"/>
              <a:t> </a:t>
            </a:r>
            <a:r>
              <a:rPr sz="3200" b="1" spc="-10" dirty="0"/>
              <a:t>Penerapan</a:t>
            </a:r>
            <a:r>
              <a:rPr sz="3200" b="1" spc="-100" dirty="0"/>
              <a:t> </a:t>
            </a:r>
            <a:r>
              <a:rPr sz="3200" b="1" spc="-10" dirty="0"/>
              <a:t>Komputer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295400"/>
            <a:ext cx="8229600" cy="5404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355600" marR="405130" indent="-3435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2400" spc="-10" dirty="0"/>
              <a:t>Pelayanan</a:t>
            </a:r>
            <a:r>
              <a:rPr sz="2400" spc="-95" dirty="0"/>
              <a:t> </a:t>
            </a:r>
            <a:r>
              <a:rPr sz="2400" spc="-10" dirty="0"/>
              <a:t>kesehatan</a:t>
            </a:r>
            <a:r>
              <a:rPr sz="2400" spc="-55" dirty="0"/>
              <a:t> </a:t>
            </a:r>
            <a:r>
              <a:rPr sz="2400" dirty="0"/>
              <a:t>berbasis</a:t>
            </a:r>
            <a:r>
              <a:rPr sz="2400" spc="-85" dirty="0"/>
              <a:t> </a:t>
            </a:r>
            <a:r>
              <a:rPr sz="2400" dirty="0"/>
              <a:t>teknologi</a:t>
            </a:r>
            <a:r>
              <a:rPr sz="2400" spc="-65" dirty="0"/>
              <a:t> </a:t>
            </a:r>
            <a:r>
              <a:rPr sz="2400" spc="-10" dirty="0"/>
              <a:t>informasi</a:t>
            </a:r>
            <a:r>
              <a:rPr sz="2400" spc="-75" dirty="0"/>
              <a:t> </a:t>
            </a:r>
            <a:r>
              <a:rPr sz="2400" spc="-25" dirty="0"/>
              <a:t>dan </a:t>
            </a:r>
            <a:r>
              <a:rPr sz="2400" spc="-10" dirty="0"/>
              <a:t>komunikasi</a:t>
            </a:r>
            <a:r>
              <a:rPr sz="2400" spc="-55" dirty="0"/>
              <a:t> </a:t>
            </a:r>
            <a:r>
              <a:rPr sz="2400" dirty="0"/>
              <a:t>(TIK)</a:t>
            </a:r>
            <a:r>
              <a:rPr sz="2400" spc="-45" dirty="0"/>
              <a:t> </a:t>
            </a:r>
            <a:r>
              <a:rPr sz="2400" spc="-35" dirty="0"/>
              <a:t>komputer,</a:t>
            </a:r>
            <a:r>
              <a:rPr sz="2400" spc="-15" dirty="0"/>
              <a:t> </a:t>
            </a:r>
            <a:r>
              <a:rPr sz="2400" dirty="0"/>
              <a:t>atau</a:t>
            </a:r>
            <a:r>
              <a:rPr sz="2400" spc="-50" dirty="0"/>
              <a:t> </a:t>
            </a:r>
            <a:r>
              <a:rPr sz="2400" dirty="0"/>
              <a:t>yang</a:t>
            </a:r>
            <a:r>
              <a:rPr sz="2400" spc="-45" dirty="0"/>
              <a:t> </a:t>
            </a:r>
            <a:r>
              <a:rPr sz="2400" dirty="0"/>
              <a:t>biasa</a:t>
            </a:r>
            <a:r>
              <a:rPr sz="2400" spc="-55" dirty="0"/>
              <a:t> </a:t>
            </a:r>
            <a:r>
              <a:rPr sz="2400" dirty="0"/>
              <a:t>disebut</a:t>
            </a:r>
            <a:r>
              <a:rPr sz="2400" spc="-60" dirty="0"/>
              <a:t> </a:t>
            </a:r>
            <a:r>
              <a:rPr sz="2400" dirty="0"/>
              <a:t>sebagai</a:t>
            </a:r>
            <a:r>
              <a:rPr sz="2400" spc="-55" dirty="0"/>
              <a:t> </a:t>
            </a:r>
            <a:r>
              <a:rPr sz="2400" spc="-25" dirty="0"/>
              <a:t>e- </a:t>
            </a:r>
            <a:r>
              <a:rPr sz="2400" spc="-10" dirty="0"/>
              <a:t>Health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/>
              <a:t>Smart</a:t>
            </a:r>
            <a:r>
              <a:rPr sz="2400" spc="-50" dirty="0"/>
              <a:t> </a:t>
            </a:r>
            <a:r>
              <a:rPr sz="2400" spc="-20" dirty="0"/>
              <a:t>Card</a:t>
            </a: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/>
              <a:t>Smartcard</a:t>
            </a:r>
            <a:r>
              <a:rPr sz="2400" spc="-105" dirty="0"/>
              <a:t> </a:t>
            </a:r>
            <a:r>
              <a:rPr sz="2400" spc="-10" dirty="0"/>
              <a:t>mempunyai</a:t>
            </a:r>
            <a:r>
              <a:rPr sz="2400" spc="-70" dirty="0"/>
              <a:t> </a:t>
            </a:r>
            <a:r>
              <a:rPr sz="2400" spc="-10" dirty="0"/>
              <a:t>kemampuan</a:t>
            </a:r>
            <a:r>
              <a:rPr sz="2400" spc="-75" dirty="0"/>
              <a:t> </a:t>
            </a:r>
            <a:r>
              <a:rPr sz="2400" dirty="0"/>
              <a:t>untuk</a:t>
            </a:r>
            <a:r>
              <a:rPr sz="2400" spc="-95" dirty="0"/>
              <a:t> </a:t>
            </a:r>
            <a:r>
              <a:rPr sz="2400" dirty="0"/>
              <a:t>memproses</a:t>
            </a:r>
            <a:r>
              <a:rPr sz="2400" spc="-65" dirty="0"/>
              <a:t> </a:t>
            </a:r>
            <a:r>
              <a:rPr sz="2400" spc="-25" dirty="0"/>
              <a:t>dan </a:t>
            </a:r>
            <a:r>
              <a:rPr sz="2400" spc="-10" dirty="0"/>
              <a:t>menginterpretasikan</a:t>
            </a:r>
            <a:r>
              <a:rPr sz="2400" spc="-80" dirty="0"/>
              <a:t> </a:t>
            </a:r>
            <a:r>
              <a:rPr sz="2400" dirty="0"/>
              <a:t>data,</a:t>
            </a:r>
            <a:r>
              <a:rPr sz="2400" spc="-80" dirty="0"/>
              <a:t> </a:t>
            </a:r>
            <a:r>
              <a:rPr sz="2400" dirty="0"/>
              <a:t>serta</a:t>
            </a:r>
            <a:r>
              <a:rPr sz="2400" spc="-75" dirty="0"/>
              <a:t> </a:t>
            </a:r>
            <a:r>
              <a:rPr sz="2400" dirty="0"/>
              <a:t>menyimpan</a:t>
            </a:r>
            <a:r>
              <a:rPr sz="2400" spc="-80" dirty="0"/>
              <a:t> </a:t>
            </a:r>
            <a:r>
              <a:rPr sz="2400" dirty="0"/>
              <a:t>data</a:t>
            </a:r>
            <a:r>
              <a:rPr sz="2400" spc="-90" dirty="0"/>
              <a:t> </a:t>
            </a:r>
            <a:r>
              <a:rPr sz="2400" dirty="0"/>
              <a:t>tersebut</a:t>
            </a:r>
            <a:r>
              <a:rPr sz="2400" spc="-80" dirty="0"/>
              <a:t> </a:t>
            </a:r>
            <a:r>
              <a:rPr sz="2400" spc="-10" dirty="0"/>
              <a:t>secara aman.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10" dirty="0"/>
              <a:t>Administrasi</a:t>
            </a:r>
            <a:r>
              <a:rPr sz="2400" spc="-85" dirty="0"/>
              <a:t> </a:t>
            </a:r>
            <a:r>
              <a:rPr sz="2400" dirty="0"/>
              <a:t>Rumah</a:t>
            </a:r>
            <a:r>
              <a:rPr sz="2400" spc="-65" dirty="0"/>
              <a:t> </a:t>
            </a:r>
            <a:r>
              <a:rPr sz="2400" spc="-10" dirty="0"/>
              <a:t>Sakit</a:t>
            </a:r>
          </a:p>
          <a:p>
            <a:pPr marL="355600" marR="302895">
              <a:lnSpc>
                <a:spcPct val="100000"/>
              </a:lnSpc>
            </a:pPr>
            <a:r>
              <a:rPr sz="2400" dirty="0"/>
              <a:t>Digunakan</a:t>
            </a:r>
            <a:r>
              <a:rPr sz="2400" spc="-65" dirty="0"/>
              <a:t> </a:t>
            </a:r>
            <a:r>
              <a:rPr sz="2400" dirty="0"/>
              <a:t>pada</a:t>
            </a:r>
            <a:r>
              <a:rPr sz="2400" spc="-45" dirty="0"/>
              <a:t> </a:t>
            </a:r>
            <a:r>
              <a:rPr sz="2400" dirty="0"/>
              <a:t>saat</a:t>
            </a:r>
            <a:r>
              <a:rPr sz="2400" spc="-35" dirty="0"/>
              <a:t> </a:t>
            </a:r>
            <a:r>
              <a:rPr sz="2400" dirty="0"/>
              <a:t>menginput</a:t>
            </a:r>
            <a:r>
              <a:rPr sz="2400" spc="-25" dirty="0"/>
              <a:t> </a:t>
            </a:r>
            <a:r>
              <a:rPr sz="2400" spc="-20" dirty="0"/>
              <a:t>data-</a:t>
            </a:r>
            <a:r>
              <a:rPr sz="2400" dirty="0"/>
              <a:t>data</a:t>
            </a:r>
            <a:r>
              <a:rPr sz="2400" spc="-55" dirty="0"/>
              <a:t> </a:t>
            </a:r>
            <a:r>
              <a:rPr sz="2400" dirty="0"/>
              <a:t>pasien,</a:t>
            </a:r>
            <a:r>
              <a:rPr sz="2400" spc="-45" dirty="0"/>
              <a:t> </a:t>
            </a:r>
            <a:r>
              <a:rPr sz="2400" spc="-10" dirty="0"/>
              <a:t>pemesanan </a:t>
            </a:r>
            <a:r>
              <a:rPr sz="2400" dirty="0"/>
              <a:t>kamar</a:t>
            </a:r>
            <a:r>
              <a:rPr sz="2400" spc="-65" dirty="0"/>
              <a:t> </a:t>
            </a:r>
            <a:r>
              <a:rPr sz="2400" spc="-10" dirty="0"/>
              <a:t>rawat</a:t>
            </a:r>
            <a:r>
              <a:rPr sz="2400" spc="-60" dirty="0"/>
              <a:t> </a:t>
            </a:r>
            <a:r>
              <a:rPr sz="2400" dirty="0"/>
              <a:t>inap,</a:t>
            </a:r>
            <a:r>
              <a:rPr sz="2400" spc="-60" dirty="0"/>
              <a:t> </a:t>
            </a:r>
            <a:r>
              <a:rPr sz="2400" dirty="0"/>
              <a:t>penulisan</a:t>
            </a:r>
            <a:r>
              <a:rPr sz="2400" spc="-65" dirty="0"/>
              <a:t> </a:t>
            </a:r>
            <a:r>
              <a:rPr sz="2400" spc="-10" dirty="0"/>
              <a:t>rencana-</a:t>
            </a:r>
            <a:r>
              <a:rPr sz="2400" dirty="0"/>
              <a:t>rencana</a:t>
            </a:r>
            <a:r>
              <a:rPr sz="2400" spc="-65" dirty="0"/>
              <a:t> </a:t>
            </a:r>
            <a:r>
              <a:rPr sz="2400" dirty="0"/>
              <a:t>tindakan</a:t>
            </a:r>
            <a:r>
              <a:rPr sz="2400" spc="-60" dirty="0"/>
              <a:t> </a:t>
            </a:r>
            <a:r>
              <a:rPr sz="2400" spc="-25" dirty="0"/>
              <a:t>dan therapy,</a:t>
            </a:r>
            <a:r>
              <a:rPr sz="2400" spc="-35" dirty="0"/>
              <a:t> </a:t>
            </a:r>
            <a:r>
              <a:rPr sz="2400" dirty="0"/>
              <a:t>perincian</a:t>
            </a:r>
            <a:r>
              <a:rPr sz="2400" spc="-45" dirty="0"/>
              <a:t> </a:t>
            </a:r>
            <a:r>
              <a:rPr sz="2400" dirty="0"/>
              <a:t>penggunaan</a:t>
            </a:r>
            <a:r>
              <a:rPr sz="2400" spc="-35" dirty="0"/>
              <a:t> </a:t>
            </a:r>
            <a:r>
              <a:rPr sz="2400" dirty="0"/>
              <a:t>alat</a:t>
            </a:r>
            <a:r>
              <a:rPr sz="2400" spc="-50" dirty="0"/>
              <a:t> </a:t>
            </a:r>
            <a:r>
              <a:rPr sz="2400" dirty="0"/>
              <a:t>medis</a:t>
            </a:r>
            <a:r>
              <a:rPr sz="2400" spc="-15" dirty="0"/>
              <a:t> </a:t>
            </a:r>
            <a:r>
              <a:rPr sz="2400" dirty="0"/>
              <a:t>dan</a:t>
            </a:r>
            <a:r>
              <a:rPr sz="2400" spc="-40" dirty="0"/>
              <a:t> </a:t>
            </a:r>
            <a:r>
              <a:rPr sz="2400" spc="-20" dirty="0"/>
              <a:t>obat-</a:t>
            </a:r>
            <a:r>
              <a:rPr sz="2400" spc="-10" dirty="0"/>
              <a:t>obatan </a:t>
            </a:r>
            <a:r>
              <a:rPr sz="2400" dirty="0"/>
              <a:t>pasien,</a:t>
            </a:r>
            <a:r>
              <a:rPr sz="2400" spc="-55" dirty="0"/>
              <a:t> </a:t>
            </a:r>
            <a:r>
              <a:rPr sz="2400" dirty="0"/>
              <a:t>perincian</a:t>
            </a:r>
            <a:r>
              <a:rPr sz="2400" spc="-60" dirty="0"/>
              <a:t> </a:t>
            </a:r>
            <a:r>
              <a:rPr sz="2400" dirty="0"/>
              <a:t>biaya</a:t>
            </a:r>
            <a:r>
              <a:rPr sz="2400" spc="-60" dirty="0"/>
              <a:t> </a:t>
            </a:r>
            <a:r>
              <a:rPr sz="2400" spc="-10" dirty="0"/>
              <a:t>perawatan,</a:t>
            </a:r>
            <a:r>
              <a:rPr sz="2400" spc="-55" dirty="0"/>
              <a:t> </a:t>
            </a:r>
            <a:r>
              <a:rPr sz="2400" dirty="0"/>
              <a:t>dan</a:t>
            </a:r>
            <a:r>
              <a:rPr sz="2400" spc="-55" dirty="0"/>
              <a:t> </a:t>
            </a:r>
            <a:r>
              <a:rPr sz="2400" dirty="0"/>
              <a:t>pada</a:t>
            </a:r>
            <a:r>
              <a:rPr sz="2400" spc="-60" dirty="0"/>
              <a:t> </a:t>
            </a:r>
            <a:r>
              <a:rPr sz="2400" spc="-10" dirty="0"/>
              <a:t>system</a:t>
            </a:r>
            <a:r>
              <a:rPr sz="2400" spc="-25" dirty="0"/>
              <a:t> </a:t>
            </a:r>
            <a:r>
              <a:rPr sz="2400" spc="-10" dirty="0"/>
              <a:t>pelaporan antara</a:t>
            </a:r>
            <a:r>
              <a:rPr sz="2400" spc="-95" dirty="0"/>
              <a:t> </a:t>
            </a:r>
            <a:r>
              <a:rPr sz="2400" dirty="0"/>
              <a:t>tenaga</a:t>
            </a:r>
            <a:r>
              <a:rPr sz="2400" spc="-75" dirty="0"/>
              <a:t> </a:t>
            </a:r>
            <a:r>
              <a:rPr sz="2400" dirty="0"/>
              <a:t>medis</a:t>
            </a:r>
            <a:r>
              <a:rPr sz="2400" spc="-65" dirty="0"/>
              <a:t> </a:t>
            </a:r>
            <a:r>
              <a:rPr sz="2400" dirty="0"/>
              <a:t>selama</a:t>
            </a:r>
            <a:r>
              <a:rPr sz="2400" spc="-85" dirty="0"/>
              <a:t> </a:t>
            </a:r>
            <a:r>
              <a:rPr sz="2400" spc="-10" dirty="0"/>
              <a:t>perawatan</a:t>
            </a:r>
            <a:r>
              <a:rPr sz="2400" spc="-85" dirty="0"/>
              <a:t> </a:t>
            </a:r>
            <a:r>
              <a:rPr sz="2400" spc="-10" dirty="0"/>
              <a:t>pasien.</a:t>
            </a:r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11861"/>
            <a:ext cx="7866380" cy="24657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4.</a:t>
            </a:r>
            <a:r>
              <a:rPr sz="3200" spc="1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Penggunaan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monitor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dan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alat-</a:t>
            </a:r>
            <a:r>
              <a:rPr sz="3200" dirty="0">
                <a:solidFill>
                  <a:srgbClr val="000000"/>
                </a:solidFill>
              </a:rPr>
              <a:t>alat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kesehatan </a:t>
            </a:r>
            <a:r>
              <a:rPr sz="3200" dirty="0">
                <a:solidFill>
                  <a:srgbClr val="000000"/>
                </a:solidFill>
              </a:rPr>
              <a:t>dengan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system</a:t>
            </a:r>
            <a:r>
              <a:rPr sz="3200" spc="-13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computer</a:t>
            </a:r>
            <a:r>
              <a:rPr sz="3200" spc="-13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yang</a:t>
            </a:r>
            <a:r>
              <a:rPr sz="3200" spc="-13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terhubung </a:t>
            </a:r>
            <a:r>
              <a:rPr sz="3200" dirty="0">
                <a:solidFill>
                  <a:srgbClr val="000000"/>
                </a:solidFill>
              </a:rPr>
              <a:t>dengan</a:t>
            </a:r>
            <a:r>
              <a:rPr sz="3200" spc="-10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pasien</a:t>
            </a:r>
            <a:r>
              <a:rPr sz="3200" spc="-10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untuk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memantau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keadaan </a:t>
            </a:r>
            <a:r>
              <a:rPr sz="3200" dirty="0">
                <a:solidFill>
                  <a:srgbClr val="000000"/>
                </a:solidFill>
              </a:rPr>
              <a:t>pasien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terutama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pada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pasien-</a:t>
            </a:r>
            <a:r>
              <a:rPr sz="3200" dirty="0">
                <a:solidFill>
                  <a:srgbClr val="000000"/>
                </a:solidFill>
              </a:rPr>
              <a:t>pasien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yang </a:t>
            </a:r>
            <a:r>
              <a:rPr sz="3200" dirty="0">
                <a:solidFill>
                  <a:srgbClr val="000000"/>
                </a:solidFill>
              </a:rPr>
              <a:t>memerlukan</a:t>
            </a:r>
            <a:r>
              <a:rPr sz="3200" spc="-10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perawatan</a:t>
            </a:r>
            <a:r>
              <a:rPr sz="3200" spc="-13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intensif.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90900"/>
            <a:ext cx="4038600" cy="30289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9725" y="3724275"/>
            <a:ext cx="2581275" cy="230505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381000" y="838200"/>
            <a:ext cx="7848600" cy="3352800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bject 2"/>
          <p:cNvSpPr txBox="1"/>
          <p:nvPr/>
        </p:nvSpPr>
        <p:spPr>
          <a:xfrm>
            <a:off x="612140" y="1001013"/>
            <a:ext cx="697547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92710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 dirty="0">
                <a:latin typeface="Calibri"/>
                <a:cs typeface="Calibri"/>
              </a:rPr>
              <a:t>5.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Pendiagnosaan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penyakit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keadaan </a:t>
            </a:r>
            <a:r>
              <a:rPr sz="2800" spc="-20" dirty="0">
                <a:latin typeface="Calibri"/>
                <a:cs typeface="Calibri"/>
              </a:rPr>
              <a:t>kesehatan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pasien</a:t>
            </a:r>
            <a:endParaRPr sz="2800">
              <a:latin typeface="Calibri"/>
              <a:cs typeface="Calibri"/>
            </a:endParaRPr>
          </a:p>
          <a:p>
            <a:pPr marL="527685" marR="5080">
              <a:lnSpc>
                <a:spcPct val="100000"/>
              </a:lnSpc>
              <a:spcBef>
                <a:spcPts val="3360"/>
              </a:spcBef>
            </a:pPr>
            <a:r>
              <a:rPr sz="2800" spc="-10" dirty="0">
                <a:latin typeface="Calibri"/>
                <a:cs typeface="Calibri"/>
              </a:rPr>
              <a:t>Kegunaan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komputer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bidang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kedokteran </a:t>
            </a:r>
            <a:r>
              <a:rPr sz="2800" dirty="0">
                <a:latin typeface="Calibri"/>
                <a:cs typeface="Calibri"/>
              </a:rPr>
              <a:t>salah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satunya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untuk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mendiagnosa </a:t>
            </a:r>
            <a:r>
              <a:rPr sz="2800" dirty="0">
                <a:latin typeface="Calibri"/>
                <a:cs typeface="Calibri"/>
              </a:rPr>
              <a:t>penyakit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tidak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terlihat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menemukan </a:t>
            </a:r>
            <a:r>
              <a:rPr sz="2800" dirty="0">
                <a:latin typeface="Calibri"/>
                <a:cs typeface="Calibri"/>
              </a:rPr>
              <a:t>obat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tepat.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432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Teknologi Informasi Kesehatan I</vt:lpstr>
      <vt:lpstr>Kontrak Kuliah</vt:lpstr>
      <vt:lpstr>Topik Pembahasan</vt:lpstr>
      <vt:lpstr>SEJARAH KOMPUTER DI BIDANG KESEHATAN</vt:lpstr>
      <vt:lpstr>SEJARAH</vt:lpstr>
      <vt:lpstr>Sistem Informasi Kesehatan</vt:lpstr>
      <vt:lpstr>Kegiatan-Kegiatan Bidang Kesehatan yang Menggunakan Penerapan Komputer</vt:lpstr>
      <vt:lpstr>4. Penggunaan monitor dan alat-alat kesehatan dengan system computer yang terhubung dengan pasien untuk memantau keadaan pasien terutama pada pasien-pasien yang memerlukan perawatan intensif.</vt:lpstr>
      <vt:lpstr>Slide 9</vt:lpstr>
      <vt:lpstr>CONTOH:……..</vt:lpstr>
      <vt:lpstr>Slide 11</vt:lpstr>
      <vt:lpstr>PET (Position Emission Tomography) merupakan suatu sistem komputer yang menampilkan gambar yang mempergunakan isotop radioaktif</vt:lpstr>
      <vt:lpstr>Slide 13</vt:lpstr>
      <vt:lpstr>Slide 14</vt:lpstr>
      <vt:lpstr>Slide 15</vt:lpstr>
      <vt:lpstr>Kelebihan dan Kekurangan  Penerapan Komputer dalam Bidang Kesehatan</vt:lpstr>
      <vt:lpstr>Slide 17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KOMPUTER DI BIDANG KESEHATAN</dc:title>
  <dc:creator>Arga</dc:creator>
  <cp:lastModifiedBy>Laborat</cp:lastModifiedBy>
  <cp:revision>10</cp:revision>
  <dcterms:created xsi:type="dcterms:W3CDTF">2024-09-09T04:43:43Z</dcterms:created>
  <dcterms:modified xsi:type="dcterms:W3CDTF">2024-09-09T07:23:01Z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2024-09-09T00:00:00Z</vt:filetime>
  </property>
  <property fmtid="{D5CDD505-2E9C-101B-9397-08002B2CF9AE}" pid="5" name="Producer">
    <vt:lpwstr>Microsoft® PowerPoint® 2010</vt:lpwstr>
  </property>
</Properties>
</file>