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72" r:id="rId3"/>
    <p:sldId id="374" r:id="rId4"/>
    <p:sldId id="375" r:id="rId5"/>
    <p:sldId id="373" r:id="rId6"/>
    <p:sldId id="376" r:id="rId7"/>
    <p:sldId id="381" r:id="rId8"/>
    <p:sldId id="377" r:id="rId9"/>
    <p:sldId id="380" r:id="rId10"/>
    <p:sldId id="378" r:id="rId11"/>
    <p:sldId id="379" r:id="rId12"/>
    <p:sldId id="257" r:id="rId13"/>
    <p:sldId id="325" r:id="rId14"/>
    <p:sldId id="326" r:id="rId15"/>
    <p:sldId id="320" r:id="rId16"/>
    <p:sldId id="263" r:id="rId17"/>
    <p:sldId id="264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5" r:id="rId46"/>
    <p:sldId id="356" r:id="rId47"/>
    <p:sldId id="357" r:id="rId48"/>
    <p:sldId id="354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Open Sans" panose="020B0606030504020204" pitchFamily="34" charset="0"/>
      <p:regular r:id="rId70"/>
      <p:bold r:id="rId71"/>
      <p:italic r:id="rId72"/>
      <p:boldItalic r:id="rId73"/>
    </p:embeddedFont>
    <p:embeddedFont>
      <p:font typeface="Open Sans" panose="020B0606030504020204" pitchFamily="34" charset="0"/>
      <p:regular r:id="rId70"/>
      <p:bold r:id="rId71"/>
      <p:italic r:id="rId72"/>
      <p:boldItalic r:id="rId73"/>
    </p:embeddedFont>
    <p:embeddedFont>
      <p:font typeface="Roboto" panose="020B060402020202020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828"/>
    <a:srgbClr val="E4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font" Target="fonts/font8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C08D49-8514-4576-8638-00562A336D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F1D00-4393-43C3-B3F7-5A3F1D2A6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9B962-84E1-4043-A002-F3D806A55489}" type="datetimeFigureOut">
              <a:rPr lang="en-ID" smtClean="0"/>
              <a:t>05/11/2020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E44FD-E2D6-471F-BD9B-C151EE6F83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77BDD-3F26-4D37-B8AB-378BF43E39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25CB-F927-4EC2-A8BE-315D9608A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06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39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90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84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E4050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2E2828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074951" y="0"/>
            <a:ext cx="8069049" cy="453884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0E70-A188-414F-AF30-4BEE797A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F9FF-0548-4619-9C30-F4C9D5D5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6005-C797-41BE-A9A0-EBFF2807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4CD9-9C39-4C90-BCCC-AED12B43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17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9CC2-4E69-46F6-86E0-28BBF5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C454-EA62-44A7-AA96-A653B7F1B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7409A-94DE-4223-865D-624819C7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492E-2B83-4182-A389-399B5FA6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5DC3-4F72-4EFC-93CD-5A5AA39A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34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4050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E40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E40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 userDrawn="1"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 userDrawn="1"/>
        </p:nvPicPr>
        <p:blipFill>
          <a:blip r:embed="rId15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join/czegtsau-dewabrata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Guide/Iterators_and_Generators#Iterator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riadic_function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HTML" TargetMode="External"/><Relationship Id="rId2" Type="http://schemas.openxmlformats.org/officeDocument/2006/relationships/hyperlink" Target="https://id.wikipedia.org/w/index.php?title=Object_model&amp;action=edit&amp;redlink=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d.wikipedia.org/wiki/JavaScript" TargetMode="External"/><Relationship Id="rId5" Type="http://schemas.openxmlformats.org/officeDocument/2006/relationships/hyperlink" Target="https://id.wikipedia.org/wiki/Web_browser" TargetMode="External"/><Relationship Id="rId4" Type="http://schemas.openxmlformats.org/officeDocument/2006/relationships/hyperlink" Target="https://id.wikipedia.org/wiki/XM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/>
              <a:t>Training Preparation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</a:t>
            </a:r>
            <a:r>
              <a:rPr lang="en" dirty="0"/>
              <a:t> Developer Fundamentals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1DFB-C1ED-4EE8-8957-1EF70314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1F96-FAA2-4FAE-8215-99E6C3BE3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Function </a:t>
            </a:r>
            <a:r>
              <a:rPr lang="en-US" dirty="0" err="1"/>
              <a:t>cetak</a:t>
            </a:r>
            <a:r>
              <a:rPr lang="en-US" dirty="0"/>
              <a:t> (</a:t>
            </a:r>
            <a:r>
              <a:rPr lang="en-US" dirty="0" err="1"/>
              <a:t>a,b,c</a:t>
            </a:r>
            <a:r>
              <a:rPr lang="en-US" dirty="0"/>
              <a:t>){</a:t>
            </a:r>
          </a:p>
          <a:p>
            <a:pPr marL="76200" indent="0">
              <a:buNone/>
            </a:pPr>
            <a:r>
              <a:rPr lang="en-US" dirty="0"/>
              <a:t>Console.log(</a:t>
            </a:r>
            <a:r>
              <a:rPr lang="en-US" dirty="0" err="1"/>
              <a:t>a+b+c</a:t>
            </a:r>
            <a:r>
              <a:rPr lang="en-US" dirty="0"/>
              <a:t>)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err="1"/>
              <a:t>cetak</a:t>
            </a:r>
            <a:r>
              <a:rPr lang="en-US" dirty="0"/>
              <a:t>(“</a:t>
            </a:r>
            <a:r>
              <a:rPr lang="en-US" dirty="0" err="1"/>
              <a:t>selamat</a:t>
            </a:r>
            <a:r>
              <a:rPr lang="en-US" dirty="0"/>
              <a:t>”,”</a:t>
            </a:r>
            <a:r>
              <a:rPr lang="en-US" dirty="0" err="1"/>
              <a:t>datang</a:t>
            </a:r>
            <a:r>
              <a:rPr lang="en-US" dirty="0"/>
              <a:t>”,”</a:t>
            </a:r>
            <a:r>
              <a:rPr lang="en-US" dirty="0" err="1"/>
              <a:t>juara</a:t>
            </a:r>
            <a:r>
              <a:rPr lang="en-US" dirty="0"/>
              <a:t>”);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073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85C6-0DE5-4B10-8B42-DCA47A48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4845-84B1-49EF-BC3C-BCBA87738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Var </a:t>
            </a:r>
            <a:r>
              <a:rPr lang="en-US" dirty="0" err="1"/>
              <a:t>perkalian</a:t>
            </a:r>
            <a:r>
              <a:rPr lang="en-US" dirty="0"/>
              <a:t> = function(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76200" indent="0">
              <a:buNone/>
            </a:pPr>
            <a:r>
              <a:rPr lang="en-US" dirty="0"/>
              <a:t>Return a*b;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Var </a:t>
            </a:r>
            <a:r>
              <a:rPr lang="en-US" dirty="0" err="1"/>
              <a:t>hasil</a:t>
            </a:r>
            <a:r>
              <a:rPr lang="en-US" dirty="0"/>
              <a:t> = </a:t>
            </a:r>
            <a:r>
              <a:rPr lang="en-US" dirty="0" err="1"/>
              <a:t>perkalian</a:t>
            </a:r>
            <a:r>
              <a:rPr lang="en-US" dirty="0"/>
              <a:t>(10,5);</a:t>
            </a:r>
          </a:p>
          <a:p>
            <a:pPr marL="76200" indent="0">
              <a:buNone/>
            </a:pPr>
            <a:r>
              <a:rPr lang="en-US" dirty="0"/>
              <a:t>Console.log (</a:t>
            </a:r>
            <a:r>
              <a:rPr lang="en-US" dirty="0" err="1"/>
              <a:t>hasil</a:t>
            </a:r>
            <a:r>
              <a:rPr lang="en-US" dirty="0"/>
              <a:t>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310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 err="1"/>
              <a:t>Ecma</a:t>
            </a:r>
            <a:r>
              <a:rPr lang="en-ID" dirty="0"/>
              <a:t> 6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F2396-CCBF-4750-A5DD-A9A629A42048}"/>
              </a:ext>
            </a:extLst>
          </p:cNvPr>
          <p:cNvSpPr txBox="1"/>
          <p:nvPr/>
        </p:nvSpPr>
        <p:spPr>
          <a:xfrm>
            <a:off x="304825" y="1140834"/>
            <a:ext cx="73805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Bahasa JavaScript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ECMA-262. Bahasa yang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ECMAScript. Browser dan Node.js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ECMA-262/ECMAScript. </a:t>
            </a:r>
            <a:r>
              <a:rPr lang="en-ID" dirty="0" err="1"/>
              <a:t>Kedua</a:t>
            </a:r>
            <a:r>
              <a:rPr lang="en-ID" dirty="0"/>
              <a:t> platform </a:t>
            </a:r>
            <a:r>
              <a:rPr lang="en-ID" dirty="0" err="1"/>
              <a:t>tersebut</a:t>
            </a:r>
            <a:r>
              <a:rPr lang="en-ID" dirty="0"/>
              <a:t> (Browser dan Node.js)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JavaScript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Bagi</a:t>
            </a:r>
            <a:r>
              <a:rPr lang="en-ID" dirty="0"/>
              <a:t> browser, JavaScript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website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Node.js, JavaScript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diluar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Browser, </a:t>
            </a:r>
            <a:r>
              <a:rPr lang="en-ID" dirty="0" err="1"/>
              <a:t>seperti</a:t>
            </a:r>
            <a:r>
              <a:rPr lang="en-ID" dirty="0"/>
              <a:t> Server, Desktop, Mobile, </a:t>
            </a:r>
            <a:r>
              <a:rPr lang="en-ID" dirty="0" err="1"/>
              <a:t>bahkan</a:t>
            </a:r>
            <a:r>
              <a:rPr lang="en-ID" dirty="0"/>
              <a:t> Game. </a:t>
            </a:r>
            <a:r>
              <a:rPr lang="en-ID" dirty="0" err="1"/>
              <a:t>Sehingga</a:t>
            </a:r>
            <a:r>
              <a:rPr lang="en-ID" dirty="0"/>
              <a:t> Browser dan Node.js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dan method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masing</a:t>
            </a:r>
            <a:r>
              <a:rPr lang="en-ID" dirty="0"/>
              <a:t> - </a:t>
            </a:r>
            <a:r>
              <a:rPr lang="en-ID" dirty="0" err="1"/>
              <a:t>masing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, </a:t>
            </a:r>
            <a:r>
              <a:rPr lang="en-ID" dirty="0" err="1"/>
              <a:t>bahwa</a:t>
            </a:r>
            <a:r>
              <a:rPr lang="en-ID" dirty="0"/>
              <a:t> inti </a:t>
            </a:r>
            <a:r>
              <a:rPr lang="en-ID" dirty="0" err="1"/>
              <a:t>dari</a:t>
            </a:r>
            <a:r>
              <a:rPr lang="en-ID" dirty="0"/>
              <a:t> JavaScript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ECMAScript.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heran</a:t>
            </a:r>
            <a:r>
              <a:rPr lang="en-ID" dirty="0"/>
              <a:t>,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ECMA-262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vital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kesuksesan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JavaScript.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 err="1"/>
              <a:t>Ecma</a:t>
            </a:r>
            <a:r>
              <a:rPr lang="en-ID" dirty="0"/>
              <a:t> 6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1AE6C-36CD-4636-9F98-9CF57F93473A}"/>
              </a:ext>
            </a:extLst>
          </p:cNvPr>
          <p:cNvSpPr txBox="1"/>
          <p:nvPr/>
        </p:nvSpPr>
        <p:spPr>
          <a:xfrm>
            <a:off x="259538" y="1184366"/>
            <a:ext cx="73805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Sejarah </a:t>
            </a:r>
            <a:r>
              <a:rPr lang="en-ID" dirty="0" err="1"/>
              <a:t>singkat</a:t>
            </a:r>
            <a:r>
              <a:rPr lang="en-ID" dirty="0"/>
              <a:t> JavaScript </a:t>
            </a:r>
            <a:r>
              <a:rPr lang="en-ID" dirty="0" err="1"/>
              <a:t>Merunut</a:t>
            </a:r>
            <a:r>
              <a:rPr lang="en-ID" dirty="0"/>
              <a:t> </a:t>
            </a:r>
            <a:r>
              <a:rPr lang="en-ID" dirty="0" err="1"/>
              <a:t>sejarah</a:t>
            </a:r>
            <a:r>
              <a:rPr lang="en-ID" dirty="0"/>
              <a:t>, </a:t>
            </a:r>
            <a:r>
              <a:rPr lang="en-ID" dirty="0" err="1"/>
              <a:t>sebenarnya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1995 Netscape </a:t>
            </a:r>
            <a:r>
              <a:rPr lang="en-ID" dirty="0" err="1"/>
              <a:t>melahirkan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“</a:t>
            </a:r>
            <a:r>
              <a:rPr lang="en-ID" dirty="0" err="1"/>
              <a:t>LiveScript</a:t>
            </a:r>
            <a:r>
              <a:rPr lang="en-ID" dirty="0"/>
              <a:t>”, </a:t>
            </a:r>
            <a:r>
              <a:rPr lang="en-ID" dirty="0" err="1"/>
              <a:t>namun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Java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populer</a:t>
            </a:r>
            <a:r>
              <a:rPr lang="en-ID" dirty="0"/>
              <a:t>. </a:t>
            </a:r>
            <a:r>
              <a:rPr lang="en-ID" dirty="0" err="1"/>
              <a:t>Netspace</a:t>
            </a:r>
            <a:r>
              <a:rPr lang="en-ID" dirty="0"/>
              <a:t> dan Sun </a:t>
            </a:r>
            <a:r>
              <a:rPr lang="en-ID" dirty="0" err="1"/>
              <a:t>selaku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Java (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Oracle)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perjanjian</a:t>
            </a:r>
            <a:r>
              <a:rPr lang="en-ID" dirty="0"/>
              <a:t> </a:t>
            </a:r>
            <a:r>
              <a:rPr lang="en-ID" dirty="0" err="1"/>
              <a:t>lisensi</a:t>
            </a:r>
            <a:r>
              <a:rPr lang="en-ID" dirty="0"/>
              <a:t> dan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</a:t>
            </a:r>
            <a:r>
              <a:rPr lang="en-ID" dirty="0" err="1"/>
              <a:t>LiveScript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JavaScript. Setelah </a:t>
            </a:r>
            <a:r>
              <a:rPr lang="en-ID" dirty="0" err="1"/>
              <a:t>diadopsi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Netscape, JavaScript </a:t>
            </a:r>
            <a:r>
              <a:rPr lang="en-ID" dirty="0" err="1"/>
              <a:t>distandarisasi</a:t>
            </a:r>
            <a:r>
              <a:rPr lang="en-ID" dirty="0"/>
              <a:t> oleh European Computer Manufacturer’s Association (ECMA). </a:t>
            </a:r>
            <a:r>
              <a:rPr lang="en-ID" dirty="0" err="1"/>
              <a:t>Itulah</a:t>
            </a:r>
            <a:r>
              <a:rPr lang="en-ID" dirty="0"/>
              <a:t> </a:t>
            </a:r>
            <a:r>
              <a:rPr lang="en-ID" dirty="0" err="1"/>
              <a:t>sebabnya</a:t>
            </a:r>
            <a:r>
              <a:rPr lang="en-ID" dirty="0"/>
              <a:t> </a:t>
            </a:r>
            <a:r>
              <a:rPr lang="en-ID" dirty="0" err="1"/>
              <a:t>terkadang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menyebutnya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ECMAScript.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JavaScript. Pada </a:t>
            </a:r>
            <a:r>
              <a:rPr lang="en-ID" dirty="0" err="1"/>
              <a:t>tahun</a:t>
            </a:r>
            <a:r>
              <a:rPr lang="en-ID" dirty="0"/>
              <a:t> 2000 - 2010, ECMAScript 3 (ES3)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JavaScript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mendominasi</a:t>
            </a:r>
            <a:r>
              <a:rPr lang="en-ID" dirty="0"/>
              <a:t>.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ECMAScript 4 (ES4)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harapan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improvisasi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ambisi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mulus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pengembangan</a:t>
            </a:r>
            <a:r>
              <a:rPr lang="en-ID" dirty="0"/>
              <a:t> ES4 </a:t>
            </a:r>
            <a:r>
              <a:rPr lang="en-ID" dirty="0" err="1"/>
              <a:t>ditinggalkan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129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 err="1"/>
              <a:t>Ecma</a:t>
            </a:r>
            <a:r>
              <a:rPr lang="en-ID" dirty="0"/>
              <a:t> 6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B35E8-C8C4-45D7-9534-CDE9F8EECCCA}"/>
              </a:ext>
            </a:extLst>
          </p:cNvPr>
          <p:cNvSpPr txBox="1"/>
          <p:nvPr/>
        </p:nvSpPr>
        <p:spPr>
          <a:xfrm>
            <a:off x="486420" y="1448365"/>
            <a:ext cx="7380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,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JavaScript.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digantikan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ECMAScript 5 (ES5)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ambisinya</a:t>
            </a:r>
            <a:r>
              <a:rPr lang="en-ID" dirty="0"/>
              <a:t>.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?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pada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nonkontroversial</a:t>
            </a:r>
            <a:r>
              <a:rPr lang="en-ID" dirty="0"/>
              <a:t>. </a:t>
            </a:r>
            <a:r>
              <a:rPr lang="en-ID" dirty="0" err="1"/>
              <a:t>Pembaruan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dan </a:t>
            </a:r>
            <a:r>
              <a:rPr lang="en-ID" dirty="0" err="1"/>
              <a:t>akhirnya</a:t>
            </a:r>
            <a:r>
              <a:rPr lang="en-ID" dirty="0"/>
              <a:t> ES5 pun </a:t>
            </a:r>
            <a:r>
              <a:rPr lang="en-ID" dirty="0" err="1"/>
              <a:t>rilis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2009. </a:t>
            </a:r>
            <a:r>
              <a:rPr lang="en-ID" dirty="0" err="1"/>
              <a:t>Akhirnya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2015 ECMAScript 6 (ES6) </a:t>
            </a:r>
            <a:r>
              <a:rPr lang="en-ID" dirty="0" err="1"/>
              <a:t>rilis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membawa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ide - ide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direncanakan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4.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JavaScript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menyentuh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ECMAScript 10 (ES10),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pembaharuan</a:t>
            </a:r>
            <a:r>
              <a:rPr lang="en-ID" dirty="0"/>
              <a:t> ES6, JavaScript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update </a:t>
            </a:r>
            <a:r>
              <a:rPr lang="en-ID" dirty="0" err="1"/>
              <a:t>tahunan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minor. 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lihat</a:t>
            </a:r>
            <a:r>
              <a:rPr lang="en-ID" dirty="0"/>
              <a:t> </a:t>
            </a:r>
            <a:r>
              <a:rPr lang="en-ID" dirty="0" err="1"/>
              <a:t>rincian</a:t>
            </a:r>
            <a:r>
              <a:rPr lang="en-ID" dirty="0"/>
              <a:t> </a:t>
            </a:r>
            <a:r>
              <a:rPr lang="en-ID" dirty="0" err="1"/>
              <a:t>updatenya</a:t>
            </a:r>
            <a:r>
              <a:rPr lang="en-ID" dirty="0"/>
              <a:t> pada </a:t>
            </a:r>
            <a:r>
              <a:rPr lang="en-ID" dirty="0" err="1"/>
              <a:t>laman</a:t>
            </a:r>
            <a:r>
              <a:rPr lang="en-ID" dirty="0"/>
              <a:t> </a:t>
            </a:r>
            <a:r>
              <a:rPr lang="en-ID" dirty="0" err="1"/>
              <a:t>wikipedia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 Pada </a:t>
            </a:r>
            <a:r>
              <a:rPr lang="en-ID" dirty="0" err="1"/>
              <a:t>modul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pembaharuan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ES6,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template string, function syntax, class, promise, </a:t>
            </a:r>
            <a:r>
              <a:rPr lang="en-ID" dirty="0" err="1"/>
              <a:t>hingga</a:t>
            </a:r>
            <a:r>
              <a:rPr lang="en-ID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295092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/>
              <a:t>Javascript</a:t>
            </a:r>
            <a:r>
              <a:rPr lang="en-ID" dirty="0"/>
              <a:t> Fundamental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Javascript</a:t>
            </a:r>
            <a:r>
              <a:rPr lang="en-US" dirty="0"/>
              <a:t> Fundamental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07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2151-0832-49D6-8C33-F7089791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dan Hoisting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C3F9-33DB-4168-9C8E-F8418C6719C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5E454-28D5-4E83-AB1A-17F897E35DAE}"/>
              </a:ext>
            </a:extLst>
          </p:cNvPr>
          <p:cNvSpPr txBox="1"/>
          <p:nvPr/>
        </p:nvSpPr>
        <p:spPr>
          <a:xfrm>
            <a:off x="311700" y="1200430"/>
            <a:ext cx="73805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Karena pada JavaScript </a:t>
            </a:r>
            <a:r>
              <a:rPr lang="en-ID" sz="1000" dirty="0" err="1"/>
              <a:t>berbeda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bahasa</a:t>
            </a:r>
            <a:r>
              <a:rPr lang="en-ID" sz="1000" dirty="0"/>
              <a:t> </a:t>
            </a:r>
            <a:r>
              <a:rPr lang="en-ID" sz="1000" dirty="0" err="1"/>
              <a:t>pemrograman</a:t>
            </a:r>
            <a:r>
              <a:rPr lang="en-ID" sz="1000" dirty="0"/>
              <a:t> </a:t>
            </a:r>
            <a:r>
              <a:rPr lang="en-ID" sz="1000" dirty="0" err="1"/>
              <a:t>berbasis</a:t>
            </a:r>
            <a:r>
              <a:rPr lang="en-ID" sz="1000" dirty="0"/>
              <a:t> </a:t>
            </a:r>
            <a:r>
              <a:rPr lang="en-ID" sz="1000" dirty="0" err="1"/>
              <a:t>bahasa</a:t>
            </a:r>
            <a:r>
              <a:rPr lang="en-ID" sz="1000" dirty="0"/>
              <a:t> Java yang </a:t>
            </a:r>
            <a:r>
              <a:rPr lang="en-ID" sz="1000" dirty="0" err="1"/>
              <a:t>umumnya</a:t>
            </a:r>
            <a:r>
              <a:rPr lang="en-ID" sz="1000" dirty="0"/>
              <a:t> </a:t>
            </a:r>
            <a:r>
              <a:rPr lang="en-ID" sz="1000" dirty="0" err="1"/>
              <a:t>variabel</a:t>
            </a:r>
            <a:r>
              <a:rPr lang="en-ID" sz="1000" dirty="0"/>
              <a:t> </a:t>
            </a:r>
            <a:r>
              <a:rPr lang="en-ID" sz="1000" dirty="0" err="1"/>
              <a:t>tersedia</a:t>
            </a:r>
            <a:r>
              <a:rPr lang="en-ID" sz="1000" dirty="0"/>
              <a:t> pada </a:t>
            </a:r>
            <a:r>
              <a:rPr lang="en-ID" sz="1000" dirty="0" err="1"/>
              <a:t>blok</a:t>
            </a:r>
            <a:r>
              <a:rPr lang="en-ID" sz="1000" dirty="0"/>
              <a:t> </a:t>
            </a:r>
            <a:r>
              <a:rPr lang="en-ID" sz="1000" dirty="0" err="1"/>
              <a:t>ketika</a:t>
            </a:r>
            <a:r>
              <a:rPr lang="en-ID" sz="1000" dirty="0"/>
              <a:t> </a:t>
            </a:r>
            <a:r>
              <a:rPr lang="en-ID" sz="1000" dirty="0" err="1"/>
              <a:t>ia</a:t>
            </a:r>
            <a:r>
              <a:rPr lang="en-ID" sz="1000" dirty="0"/>
              <a:t> </a:t>
            </a:r>
            <a:r>
              <a:rPr lang="en-ID" sz="1000" dirty="0" err="1"/>
              <a:t>dibuat</a:t>
            </a:r>
            <a:r>
              <a:rPr lang="en-ID" sz="1000" dirty="0"/>
              <a:t>.</a:t>
            </a:r>
          </a:p>
          <a:p>
            <a:endParaRPr lang="en-ID" sz="1000" dirty="0"/>
          </a:p>
          <a:p>
            <a:r>
              <a:rPr lang="en-ID" sz="1000" dirty="0" err="1"/>
              <a:t>Variabel</a:t>
            </a:r>
            <a:r>
              <a:rPr lang="en-ID" sz="1000" dirty="0"/>
              <a:t> pada JavaScript </a:t>
            </a:r>
            <a:r>
              <a:rPr lang="en-ID" sz="1000" dirty="0" err="1"/>
              <a:t>akan</a:t>
            </a:r>
            <a:r>
              <a:rPr lang="en-ID" sz="1000" dirty="0"/>
              <a:t> </a:t>
            </a:r>
            <a:r>
              <a:rPr lang="en-ID" sz="1000" dirty="0" err="1"/>
              <a:t>dibuat</a:t>
            </a:r>
            <a:r>
              <a:rPr lang="en-ID" sz="1000" dirty="0"/>
              <a:t> </a:t>
            </a:r>
            <a:r>
              <a:rPr lang="en-ID" sz="1000" dirty="0" err="1"/>
              <a:t>tergantung</a:t>
            </a:r>
            <a:r>
              <a:rPr lang="en-ID" sz="1000" dirty="0"/>
              <a:t> </a:t>
            </a:r>
            <a:r>
              <a:rPr lang="en-ID" sz="1000" dirty="0" err="1"/>
              <a:t>bagaimana</a:t>
            </a:r>
            <a:r>
              <a:rPr lang="en-ID" sz="1000" dirty="0"/>
              <a:t> </a:t>
            </a:r>
            <a:r>
              <a:rPr lang="en-ID" sz="1000" dirty="0" err="1"/>
              <a:t>cara</a:t>
            </a:r>
            <a:r>
              <a:rPr lang="en-ID" sz="1000" dirty="0"/>
              <a:t> </a:t>
            </a:r>
            <a:r>
              <a:rPr lang="en-ID" sz="1000" dirty="0" err="1"/>
              <a:t>kita</a:t>
            </a:r>
            <a:r>
              <a:rPr lang="en-ID" sz="1000" dirty="0"/>
              <a:t> </a:t>
            </a:r>
            <a:r>
              <a:rPr lang="en-ID" sz="1000" dirty="0" err="1"/>
              <a:t>mendeklarasikannya</a:t>
            </a:r>
            <a:r>
              <a:rPr lang="en-ID" sz="1000" dirty="0"/>
              <a:t>. </a:t>
            </a:r>
          </a:p>
          <a:p>
            <a:endParaRPr lang="en-ID" sz="1000" dirty="0"/>
          </a:p>
          <a:p>
            <a:r>
              <a:rPr lang="en-ID" sz="1000" dirty="0" err="1"/>
              <a:t>Deklarasi</a:t>
            </a:r>
            <a:r>
              <a:rPr lang="en-ID" sz="1000" dirty="0"/>
              <a:t> var dan Hoisting </a:t>
            </a:r>
            <a:r>
              <a:rPr lang="en-ID" sz="1000" dirty="0" err="1"/>
              <a:t>Variabel</a:t>
            </a:r>
            <a:r>
              <a:rPr lang="en-ID" sz="1000" dirty="0"/>
              <a:t> yang </a:t>
            </a:r>
            <a:r>
              <a:rPr lang="en-ID" sz="1000" dirty="0" err="1"/>
              <a:t>dideklarasikan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var </a:t>
            </a:r>
            <a:r>
              <a:rPr lang="en-ID" sz="1000" dirty="0" err="1"/>
              <a:t>akan</a:t>
            </a:r>
            <a:r>
              <a:rPr lang="en-ID" sz="1000" dirty="0"/>
              <a:t> </a:t>
            </a:r>
            <a:r>
              <a:rPr lang="en-ID" sz="1000" dirty="0" err="1"/>
              <a:t>selalu</a:t>
            </a:r>
            <a:r>
              <a:rPr lang="en-ID" sz="1000" dirty="0"/>
              <a:t> </a:t>
            </a:r>
            <a:r>
              <a:rPr lang="en-ID" sz="1000" dirty="0" err="1"/>
              <a:t>diangkat</a:t>
            </a:r>
            <a:r>
              <a:rPr lang="en-ID" sz="1000" dirty="0"/>
              <a:t> pada </a:t>
            </a:r>
            <a:r>
              <a:rPr lang="en-ID" sz="1000" dirty="0" err="1"/>
              <a:t>tingkatan</a:t>
            </a:r>
            <a:r>
              <a:rPr lang="en-ID" sz="1000" dirty="0"/>
              <a:t> </a:t>
            </a:r>
            <a:r>
              <a:rPr lang="en-ID" sz="1000" dirty="0" err="1"/>
              <a:t>atas</a:t>
            </a:r>
            <a:r>
              <a:rPr lang="en-ID" sz="1000" dirty="0"/>
              <a:t> </a:t>
            </a:r>
            <a:r>
              <a:rPr lang="en-ID" sz="1000" dirty="0" err="1"/>
              <a:t>sebuah</a:t>
            </a:r>
            <a:r>
              <a:rPr lang="en-ID" sz="1000" dirty="0"/>
              <a:t> </a:t>
            </a:r>
            <a:r>
              <a:rPr lang="en-ID" sz="1000" dirty="0" err="1"/>
              <a:t>fungsi</a:t>
            </a:r>
            <a:r>
              <a:rPr lang="en-ID" sz="1000" dirty="0"/>
              <a:t> </a:t>
            </a:r>
            <a:r>
              <a:rPr lang="en-ID" sz="1000" dirty="0" err="1"/>
              <a:t>walaupun</a:t>
            </a:r>
            <a:r>
              <a:rPr lang="en-ID" sz="1000" dirty="0"/>
              <a:t> </a:t>
            </a:r>
            <a:r>
              <a:rPr lang="en-ID" sz="1000" dirty="0" err="1"/>
              <a:t>kita</a:t>
            </a:r>
            <a:r>
              <a:rPr lang="en-ID" sz="1000" dirty="0"/>
              <a:t> </a:t>
            </a:r>
            <a:r>
              <a:rPr lang="en-ID" sz="1000" dirty="0" err="1"/>
              <a:t>menuliskannya</a:t>
            </a:r>
            <a:r>
              <a:rPr lang="en-ID" sz="1000" dirty="0"/>
              <a:t> </a:t>
            </a:r>
            <a:r>
              <a:rPr lang="en-ID" sz="1000" dirty="0" err="1"/>
              <a:t>bukan</a:t>
            </a:r>
            <a:r>
              <a:rPr lang="en-ID" sz="1000" dirty="0"/>
              <a:t> pada </a:t>
            </a:r>
            <a:r>
              <a:rPr lang="en-ID" sz="1000" dirty="0" err="1"/>
              <a:t>tingkatan</a:t>
            </a:r>
            <a:r>
              <a:rPr lang="en-ID" sz="1000" dirty="0"/>
              <a:t> </a:t>
            </a:r>
            <a:r>
              <a:rPr lang="en-ID" sz="1000" dirty="0" err="1"/>
              <a:t>atas</a:t>
            </a:r>
            <a:r>
              <a:rPr lang="en-ID" sz="1000" dirty="0"/>
              <a:t> </a:t>
            </a:r>
            <a:r>
              <a:rPr lang="en-ID" sz="1000" dirty="0" err="1"/>
              <a:t>fungsi</a:t>
            </a:r>
            <a:r>
              <a:rPr lang="en-ID" sz="1000" dirty="0"/>
              <a:t>. Proses </a:t>
            </a:r>
            <a:r>
              <a:rPr lang="en-ID" sz="1000" dirty="0" err="1"/>
              <a:t>pengangkatan</a:t>
            </a:r>
            <a:r>
              <a:rPr lang="en-ID" sz="1000" dirty="0"/>
              <a:t> </a:t>
            </a:r>
            <a:r>
              <a:rPr lang="en-ID" sz="1000" dirty="0" err="1"/>
              <a:t>deklarasi</a:t>
            </a:r>
            <a:r>
              <a:rPr lang="en-ID" sz="1000" dirty="0"/>
              <a:t> </a:t>
            </a:r>
            <a:r>
              <a:rPr lang="en-ID" sz="1000" dirty="0" err="1"/>
              <a:t>variabel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disebut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hoisting.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D46E2-6E8A-47DA-87B6-9F4AA309B512}"/>
              </a:ext>
            </a:extLst>
          </p:cNvPr>
          <p:cNvSpPr txBox="1"/>
          <p:nvPr/>
        </p:nvSpPr>
        <p:spPr>
          <a:xfrm>
            <a:off x="574200" y="2826890"/>
            <a:ext cx="738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2"/>
              </a:rPr>
              <a:t>https://repl.it/join/czegtsau-dewabrata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296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6E4A-78BE-47B9-9A22-EC7A87E2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Let &amp; </a:t>
            </a:r>
            <a:r>
              <a:rPr lang="en-ID" dirty="0" err="1"/>
              <a:t>Const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3DF6-D70A-4E8B-9AF0-F7342F1EC269}"/>
              </a:ext>
            </a:extLst>
          </p:cNvPr>
          <p:cNvSpPr txBox="1"/>
          <p:nvPr/>
        </p:nvSpPr>
        <p:spPr>
          <a:xfrm>
            <a:off x="178200" y="1186755"/>
            <a:ext cx="7383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Sejak</a:t>
            </a:r>
            <a:r>
              <a:rPr lang="en-ID" dirty="0"/>
              <a:t> ES6 </a:t>
            </a:r>
            <a:r>
              <a:rPr lang="en-ID" dirty="0" err="1"/>
              <a:t>selain</a:t>
            </a:r>
            <a:r>
              <a:rPr lang="en-ID" dirty="0"/>
              <a:t> var , </a:t>
            </a:r>
            <a:r>
              <a:rPr lang="en-ID" dirty="0" err="1"/>
              <a:t>menginisialisasikan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let dan </a:t>
            </a:r>
            <a:r>
              <a:rPr lang="en-ID" dirty="0" err="1"/>
              <a:t>const</a:t>
            </a:r>
            <a:r>
              <a:rPr lang="en-ID" dirty="0"/>
              <a:t> . </a:t>
            </a:r>
          </a:p>
          <a:p>
            <a:r>
              <a:rPr lang="en-ID" dirty="0"/>
              <a:t>ES6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improvisasi</a:t>
            </a:r>
            <a:r>
              <a:rPr lang="en-ID" dirty="0"/>
              <a:t> pada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var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kontroversial</a:t>
            </a:r>
            <a:r>
              <a:rPr lang="en-ID" dirty="0"/>
              <a:t>, salah </a:t>
            </a:r>
            <a:r>
              <a:rPr lang="en-ID" dirty="0" err="1"/>
              <a:t>satunya</a:t>
            </a:r>
            <a:r>
              <a:rPr lang="en-ID" dirty="0"/>
              <a:t> hoisting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tadi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let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const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menghilangkan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hoisting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pada </a:t>
            </a:r>
            <a:r>
              <a:rPr lang="en-ID" dirty="0" err="1"/>
              <a:t>cakupan</a:t>
            </a:r>
            <a:r>
              <a:rPr lang="en-ID" dirty="0"/>
              <a:t> block (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C), </a:t>
            </a:r>
            <a:r>
              <a:rPr lang="en-ID" dirty="0" err="1"/>
              <a:t>bukan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243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2C9A9-B457-4FAA-892B-F1F49920A88F}"/>
              </a:ext>
            </a:extLst>
          </p:cNvPr>
          <p:cNvSpPr txBox="1"/>
          <p:nvPr/>
        </p:nvSpPr>
        <p:spPr>
          <a:xfrm>
            <a:off x="311700" y="1275590"/>
            <a:ext cx="738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ES6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developer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string. </a:t>
            </a:r>
            <a:r>
              <a:rPr lang="en-ID" dirty="0" err="1"/>
              <a:t>Sebelum</a:t>
            </a:r>
            <a:r>
              <a:rPr lang="en-ID" dirty="0"/>
              <a:t> ES6, </a:t>
            </a:r>
            <a:r>
              <a:rPr lang="en-ID" dirty="0" err="1"/>
              <a:t>cara</a:t>
            </a:r>
            <a:r>
              <a:rPr lang="en-ID" dirty="0"/>
              <a:t> lama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string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operator (+).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6D34E-7103-4C07-B157-11D2963202C0}"/>
              </a:ext>
            </a:extLst>
          </p:cNvPr>
          <p:cNvSpPr txBox="1"/>
          <p:nvPr/>
        </p:nvSpPr>
        <p:spPr>
          <a:xfrm>
            <a:off x="531000" y="2062894"/>
            <a:ext cx="73836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"Dewabrata",</a:t>
            </a: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"Dewa",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 30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console.log("Nama: " +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user.firstName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" " +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user.lastName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",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" +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output Nama: Dewabrata Dewa,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18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b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8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D89F6-B910-452B-97CD-B70045ABBB16}"/>
              </a:ext>
            </a:extLst>
          </p:cNvPr>
          <p:cNvSpPr txBox="1"/>
          <p:nvPr/>
        </p:nvSpPr>
        <p:spPr>
          <a:xfrm>
            <a:off x="492869" y="1394989"/>
            <a:ext cx="73800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= {</a:t>
            </a: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"Dewabrata",</a:t>
            </a: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keren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 18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console.log(`Nama: ${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user.firstName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${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user.lastName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${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}`);</a:t>
            </a:r>
          </a:p>
        </p:txBody>
      </p:sp>
    </p:spTree>
    <p:extLst>
      <p:ext uri="{BB962C8B-B14F-4D97-AF65-F5344CB8AC3E}">
        <p14:creationId xmlns:p14="http://schemas.microsoft.com/office/powerpoint/2010/main" val="134096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004D-9D49-4B20-A7B8-AF4E958F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(JS)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47D93-CBFF-449E-80D1-BD61E1608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pemograman</a:t>
            </a:r>
            <a:r>
              <a:rPr lang="en-US" dirty="0"/>
              <a:t> scripting yang </a:t>
            </a:r>
            <a:r>
              <a:rPr lang="en-US" dirty="0" err="1"/>
              <a:t>ringan</a:t>
            </a:r>
            <a:r>
              <a:rPr lang="en-US" dirty="0"/>
              <a:t>(lightweight) dan </a:t>
            </a:r>
            <a:r>
              <a:rPr lang="en-US" dirty="0" err="1"/>
              <a:t>berorientasi</a:t>
            </a:r>
            <a:r>
              <a:rPr lang="en-US" dirty="0"/>
              <a:t> object,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dan </a:t>
            </a:r>
            <a:r>
              <a:rPr lang="en-US" dirty="0" err="1"/>
              <a:t>mengontrol</a:t>
            </a:r>
            <a:r>
              <a:rPr lang="en-US" dirty="0"/>
              <a:t> object-object pada environment </a:t>
            </a:r>
            <a:r>
              <a:rPr lang="en-US" dirty="0" err="1"/>
              <a:t>hostnya</a:t>
            </a:r>
            <a:r>
              <a:rPr lang="en-US" dirty="0"/>
              <a:t>.</a:t>
            </a:r>
          </a:p>
          <a:p>
            <a:r>
              <a:rPr lang="en-US" dirty="0"/>
              <a:t>Pada client side JS </a:t>
            </a:r>
            <a:r>
              <a:rPr lang="en-US" dirty="0" err="1"/>
              <a:t>menggunakan</a:t>
            </a:r>
            <a:r>
              <a:rPr lang="en-US" dirty="0"/>
              <a:t> Document Object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menghandle</a:t>
            </a:r>
            <a:r>
              <a:rPr lang="en-US" dirty="0"/>
              <a:t> user </a:t>
            </a:r>
            <a:r>
              <a:rPr lang="en-US" dirty="0" err="1"/>
              <a:t>interaksinya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82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Destucturing</a:t>
            </a:r>
            <a:r>
              <a:rPr lang="en-US" dirty="0"/>
              <a:t> Object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5181185" y="1138454"/>
            <a:ext cx="365111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const</a:t>
            </a:r>
            <a:r>
              <a:rPr lang="en-ID" dirty="0"/>
              <a:t> profile = {</a:t>
            </a:r>
          </a:p>
          <a:p>
            <a:r>
              <a:rPr lang="en-ID" dirty="0"/>
              <a:t>    </a:t>
            </a:r>
            <a:r>
              <a:rPr lang="en-ID" dirty="0" err="1"/>
              <a:t>firstName</a:t>
            </a:r>
            <a:r>
              <a:rPr lang="en-ID" dirty="0"/>
              <a:t>: "John",</a:t>
            </a:r>
          </a:p>
          <a:p>
            <a:r>
              <a:rPr lang="en-ID" dirty="0"/>
              <a:t>    </a:t>
            </a:r>
            <a:r>
              <a:rPr lang="en-ID" dirty="0" err="1"/>
              <a:t>lastName</a:t>
            </a:r>
            <a:r>
              <a:rPr lang="en-ID" dirty="0"/>
              <a:t>: "Doe",</a:t>
            </a:r>
          </a:p>
          <a:p>
            <a:r>
              <a:rPr lang="en-ID" dirty="0"/>
              <a:t>    age: 18</a:t>
            </a:r>
          </a:p>
          <a:p>
            <a:r>
              <a:rPr lang="en-ID" dirty="0"/>
              <a:t>}</a:t>
            </a:r>
          </a:p>
          <a:p>
            <a:r>
              <a:rPr lang="en-ID" dirty="0"/>
              <a:t> </a:t>
            </a:r>
          </a:p>
          <a:p>
            <a:r>
              <a:rPr lang="en-ID" dirty="0" err="1"/>
              <a:t>const</a:t>
            </a:r>
            <a:r>
              <a:rPr lang="en-ID" dirty="0"/>
              <a:t> {</a:t>
            </a:r>
            <a:r>
              <a:rPr lang="en-ID" dirty="0" err="1"/>
              <a:t>firstName</a:t>
            </a:r>
            <a:r>
              <a:rPr lang="en-ID" dirty="0"/>
              <a:t>, </a:t>
            </a:r>
            <a:r>
              <a:rPr lang="en-ID" dirty="0" err="1"/>
              <a:t>lastName</a:t>
            </a:r>
            <a:r>
              <a:rPr lang="en-ID" dirty="0"/>
              <a:t>, age} = profile;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console.log(</a:t>
            </a:r>
            <a:r>
              <a:rPr lang="en-ID" dirty="0" err="1"/>
              <a:t>firstName</a:t>
            </a:r>
            <a:r>
              <a:rPr lang="en-ID" dirty="0"/>
              <a:t>, </a:t>
            </a:r>
            <a:r>
              <a:rPr lang="en-ID" dirty="0" err="1"/>
              <a:t>lastName</a:t>
            </a:r>
            <a:r>
              <a:rPr lang="en-ID" dirty="0"/>
              <a:t>, age);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/* output:</a:t>
            </a:r>
          </a:p>
          <a:p>
            <a:r>
              <a:rPr lang="en-ID" dirty="0"/>
              <a:t>John Doe 18</a:t>
            </a:r>
          </a:p>
          <a:p>
            <a:r>
              <a:rPr lang="en-ID" dirty="0"/>
              <a:t>*/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2" y="1138454"/>
            <a:ext cx="35732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 object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bisa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menspesifikasikan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salah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ingin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desktruksikan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Sehingga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perlu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sebanyak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dimiliki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contohnya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310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Destucturing</a:t>
            </a:r>
            <a:r>
              <a:rPr lang="en-US" dirty="0"/>
              <a:t> Assignment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5181185" y="1138454"/>
            <a:ext cx="365111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const</a:t>
            </a:r>
            <a:r>
              <a:rPr lang="en-ID" dirty="0"/>
              <a:t> profile = {</a:t>
            </a:r>
          </a:p>
          <a:p>
            <a:r>
              <a:rPr lang="en-ID" dirty="0"/>
              <a:t>    </a:t>
            </a:r>
            <a:r>
              <a:rPr lang="en-ID" dirty="0" err="1"/>
              <a:t>firstName</a:t>
            </a:r>
            <a:r>
              <a:rPr lang="en-ID" dirty="0"/>
              <a:t>: "John",</a:t>
            </a:r>
          </a:p>
          <a:p>
            <a:r>
              <a:rPr lang="en-ID" dirty="0"/>
              <a:t>    </a:t>
            </a:r>
            <a:r>
              <a:rPr lang="en-ID" dirty="0" err="1"/>
              <a:t>lastName</a:t>
            </a:r>
            <a:r>
              <a:rPr lang="en-ID" dirty="0"/>
              <a:t>: "Doe",</a:t>
            </a:r>
          </a:p>
          <a:p>
            <a:r>
              <a:rPr lang="en-ID" dirty="0"/>
              <a:t>    age: 18</a:t>
            </a:r>
          </a:p>
          <a:p>
            <a:r>
              <a:rPr lang="en-ID" dirty="0"/>
              <a:t>}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let </a:t>
            </a:r>
            <a:r>
              <a:rPr lang="en-ID" dirty="0" err="1"/>
              <a:t>firstName</a:t>
            </a:r>
            <a:r>
              <a:rPr lang="en-ID" dirty="0"/>
              <a:t> = "Dimas";</a:t>
            </a:r>
          </a:p>
          <a:p>
            <a:r>
              <a:rPr lang="en-ID" dirty="0"/>
              <a:t>let age = 20;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// </a:t>
            </a:r>
            <a:r>
              <a:rPr lang="en-ID" dirty="0" err="1"/>
              <a:t>menginisialisasi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object destruction</a:t>
            </a:r>
          </a:p>
          <a:p>
            <a:r>
              <a:rPr lang="en-ID" dirty="0"/>
              <a:t>({</a:t>
            </a:r>
            <a:r>
              <a:rPr lang="en-ID" dirty="0" err="1"/>
              <a:t>firstName</a:t>
            </a:r>
            <a:r>
              <a:rPr lang="en-ID" dirty="0"/>
              <a:t>, age} = profile);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console.log(</a:t>
            </a:r>
            <a:r>
              <a:rPr lang="en-ID" dirty="0" err="1"/>
              <a:t>firstName</a:t>
            </a:r>
            <a:r>
              <a:rPr lang="en-ID" dirty="0"/>
              <a:t>);</a:t>
            </a:r>
          </a:p>
          <a:p>
            <a:r>
              <a:rPr lang="en-ID" dirty="0"/>
              <a:t>console.log(age);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2" y="1138454"/>
            <a:ext cx="35732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melakukan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 assignment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perlu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menuliskan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 object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di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Jika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dituliskan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di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buka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kurawal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JavaScript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mengira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block statement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dan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block statement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tentu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bisa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berada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sisi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assignment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 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330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5181185" y="1138454"/>
            <a:ext cx="365111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const</a:t>
            </a:r>
            <a:r>
              <a:rPr lang="en-ID" dirty="0"/>
              <a:t> profile = {</a:t>
            </a:r>
          </a:p>
          <a:p>
            <a:r>
              <a:rPr lang="en-ID" dirty="0"/>
              <a:t>    </a:t>
            </a:r>
            <a:r>
              <a:rPr lang="en-ID" dirty="0" err="1"/>
              <a:t>firstName</a:t>
            </a:r>
            <a:r>
              <a:rPr lang="en-ID" dirty="0"/>
              <a:t>: "John",</a:t>
            </a:r>
          </a:p>
          <a:p>
            <a:r>
              <a:rPr lang="en-ID" dirty="0"/>
              <a:t>    </a:t>
            </a:r>
            <a:r>
              <a:rPr lang="en-ID" dirty="0" err="1"/>
              <a:t>lastName</a:t>
            </a:r>
            <a:r>
              <a:rPr lang="en-ID" dirty="0"/>
              <a:t>: "Doe",</a:t>
            </a:r>
          </a:p>
          <a:p>
            <a:r>
              <a:rPr lang="en-ID" dirty="0"/>
              <a:t>    age: 18</a:t>
            </a:r>
          </a:p>
          <a:p>
            <a:r>
              <a:rPr lang="en-ID" dirty="0"/>
              <a:t>}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 </a:t>
            </a:r>
          </a:p>
          <a:p>
            <a:r>
              <a:rPr lang="en-ID" dirty="0" err="1"/>
              <a:t>const</a:t>
            </a:r>
            <a:r>
              <a:rPr lang="en-ID" dirty="0"/>
              <a:t> {</a:t>
            </a:r>
            <a:r>
              <a:rPr lang="en-ID" dirty="0" err="1"/>
              <a:t>firstName</a:t>
            </a:r>
            <a:r>
              <a:rPr lang="en-ID" dirty="0"/>
              <a:t>, age, </a:t>
            </a:r>
            <a:r>
              <a:rPr lang="en-ID" dirty="0" err="1"/>
              <a:t>isMale</a:t>
            </a:r>
            <a:r>
              <a:rPr lang="en-ID" dirty="0"/>
              <a:t> = false} = profile;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console.log(</a:t>
            </a:r>
            <a:r>
              <a:rPr lang="en-ID" dirty="0" err="1"/>
              <a:t>firstName</a:t>
            </a:r>
            <a:r>
              <a:rPr lang="en-ID" dirty="0"/>
              <a:t>)</a:t>
            </a:r>
          </a:p>
          <a:p>
            <a:r>
              <a:rPr lang="en-ID" dirty="0"/>
              <a:t>console.log(age)</a:t>
            </a:r>
          </a:p>
          <a:p>
            <a:r>
              <a:rPr lang="en-ID" dirty="0"/>
              <a:t>console.log(</a:t>
            </a:r>
            <a:r>
              <a:rPr lang="en-ID" dirty="0" err="1"/>
              <a:t>isMale</a:t>
            </a:r>
            <a:r>
              <a:rPr lang="en-ID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2" y="1138454"/>
            <a:ext cx="35732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Ketika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mendestruksikan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dan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menetapkan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maka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tersebut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menjadi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undefined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A29D1-96BB-4A7E-88C3-CFABA20A3BC8}"/>
              </a:ext>
            </a:extLst>
          </p:cNvPr>
          <p:cNvSpPr txBox="1"/>
          <p:nvPr/>
        </p:nvSpPr>
        <p:spPr>
          <a:xfrm>
            <a:off x="389522" y="2571750"/>
            <a:ext cx="37544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Alternatifnya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bisa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secara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opsional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mendefinisikan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default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tertentu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ditemukan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melakukanya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tambahkan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assignment (=)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setelah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dan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tentukan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defaultnya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20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Assigning to Different Local Variable Names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5181185" y="1138454"/>
            <a:ext cx="365111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const</a:t>
            </a:r>
            <a:r>
              <a:rPr lang="en-ID" dirty="0"/>
              <a:t> profile = {</a:t>
            </a:r>
          </a:p>
          <a:p>
            <a:r>
              <a:rPr lang="en-ID" dirty="0"/>
              <a:t>    </a:t>
            </a:r>
            <a:r>
              <a:rPr lang="en-ID" dirty="0" err="1"/>
              <a:t>firstName</a:t>
            </a:r>
            <a:r>
              <a:rPr lang="en-ID" dirty="0"/>
              <a:t>: "John",</a:t>
            </a:r>
          </a:p>
          <a:p>
            <a:r>
              <a:rPr lang="en-ID" dirty="0"/>
              <a:t>    </a:t>
            </a:r>
            <a:r>
              <a:rPr lang="en-ID" dirty="0" err="1"/>
              <a:t>lastName</a:t>
            </a:r>
            <a:r>
              <a:rPr lang="en-ID" dirty="0"/>
              <a:t>: "Doe",</a:t>
            </a:r>
          </a:p>
          <a:p>
            <a:r>
              <a:rPr lang="en-ID" dirty="0"/>
              <a:t>    age: 18</a:t>
            </a:r>
          </a:p>
          <a:p>
            <a:r>
              <a:rPr lang="en-ID" dirty="0"/>
              <a:t>}</a:t>
            </a:r>
          </a:p>
          <a:p>
            <a:r>
              <a:rPr lang="en-ID" dirty="0"/>
              <a:t> </a:t>
            </a:r>
          </a:p>
          <a:p>
            <a:r>
              <a:rPr lang="en-ID" dirty="0" err="1"/>
              <a:t>const</a:t>
            </a:r>
            <a:r>
              <a:rPr lang="en-ID" dirty="0"/>
              <a:t> {</a:t>
            </a:r>
            <a:r>
              <a:rPr lang="en-ID" dirty="0" err="1"/>
              <a:t>firstName</a:t>
            </a:r>
            <a:r>
              <a:rPr lang="en-ID" dirty="0"/>
              <a:t>: </a:t>
            </a:r>
            <a:r>
              <a:rPr lang="en-ID" dirty="0" err="1"/>
              <a:t>localFirstName</a:t>
            </a:r>
            <a:r>
              <a:rPr lang="en-ID" dirty="0"/>
              <a:t>, </a:t>
            </a:r>
            <a:r>
              <a:rPr lang="en-ID" dirty="0" err="1"/>
              <a:t>lastName</a:t>
            </a:r>
            <a:r>
              <a:rPr lang="en-ID" dirty="0"/>
              <a:t>: </a:t>
            </a:r>
            <a:r>
              <a:rPr lang="en-ID" dirty="0" err="1"/>
              <a:t>localLastName</a:t>
            </a:r>
            <a:r>
              <a:rPr lang="en-ID" dirty="0"/>
              <a:t>, age: </a:t>
            </a:r>
            <a:r>
              <a:rPr lang="en-ID" dirty="0" err="1"/>
              <a:t>localAge</a:t>
            </a:r>
            <a:r>
              <a:rPr lang="en-ID" dirty="0"/>
              <a:t>} = profile;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console.log(</a:t>
            </a:r>
            <a:r>
              <a:rPr lang="en-ID" dirty="0" err="1"/>
              <a:t>localFirstName</a:t>
            </a:r>
            <a:r>
              <a:rPr lang="en-ID" dirty="0"/>
              <a:t>);</a:t>
            </a:r>
          </a:p>
          <a:p>
            <a:r>
              <a:rPr lang="en-ID" dirty="0"/>
              <a:t>console.log(</a:t>
            </a:r>
            <a:r>
              <a:rPr lang="en-ID" dirty="0" err="1"/>
              <a:t>localLastName</a:t>
            </a:r>
            <a:r>
              <a:rPr lang="en-ID" dirty="0"/>
              <a:t>);</a:t>
            </a:r>
          </a:p>
          <a:p>
            <a:r>
              <a:rPr lang="en-ID" dirty="0"/>
              <a:t>console.log(</a:t>
            </a:r>
            <a:r>
              <a:rPr lang="en-ID" dirty="0" err="1"/>
              <a:t>localAge</a:t>
            </a:r>
            <a:r>
              <a:rPr lang="en-ID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2" y="1138454"/>
            <a:ext cx="357329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Sampai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tahu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bahwa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mendekstruksikan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lokal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perlu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menyeragamkan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penamaan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lokal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Namun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sebenarnya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mendestruksikan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bisa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penamaan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lokal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berbeda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ES6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menyediakan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sintaks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tambahan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melakukan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hal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tersebut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Penulisannya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mirip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ketika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beserta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 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8946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Destructuring</a:t>
            </a:r>
            <a:r>
              <a:rPr lang="en-US" sz="2800" dirty="0"/>
              <a:t> Array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5181185" y="1138454"/>
            <a:ext cx="36511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const</a:t>
            </a:r>
            <a:r>
              <a:rPr lang="en-ID" dirty="0"/>
              <a:t> </a:t>
            </a:r>
            <a:r>
              <a:rPr lang="en-ID" dirty="0" err="1"/>
              <a:t>favorites</a:t>
            </a:r>
            <a:r>
              <a:rPr lang="en-ID" dirty="0"/>
              <a:t> = ["Seafood", "Salad", "Nugget", "Soup"];</a:t>
            </a:r>
          </a:p>
          <a:p>
            <a:r>
              <a:rPr lang="en-ID" dirty="0"/>
              <a:t> </a:t>
            </a:r>
          </a:p>
          <a:p>
            <a:r>
              <a:rPr lang="en-ID" dirty="0" err="1"/>
              <a:t>const</a:t>
            </a:r>
            <a:r>
              <a:rPr lang="en-ID" dirty="0"/>
              <a:t> [</a:t>
            </a:r>
            <a:r>
              <a:rPr lang="en-ID" dirty="0" err="1"/>
              <a:t>firstFood</a:t>
            </a:r>
            <a:r>
              <a:rPr lang="en-ID" dirty="0"/>
              <a:t>, </a:t>
            </a:r>
            <a:r>
              <a:rPr lang="en-ID" dirty="0" err="1"/>
              <a:t>secondFood</a:t>
            </a:r>
            <a:r>
              <a:rPr lang="en-ID" dirty="0"/>
              <a:t>, </a:t>
            </a:r>
            <a:r>
              <a:rPr lang="en-ID" dirty="0" err="1"/>
              <a:t>thirdFood</a:t>
            </a:r>
            <a:r>
              <a:rPr lang="en-ID" dirty="0"/>
              <a:t>, </a:t>
            </a:r>
            <a:r>
              <a:rPr lang="en-ID" dirty="0" err="1"/>
              <a:t>fourthFood</a:t>
            </a:r>
            <a:r>
              <a:rPr lang="en-ID" dirty="0"/>
              <a:t>] = </a:t>
            </a:r>
            <a:r>
              <a:rPr lang="en-ID" dirty="0" err="1"/>
              <a:t>favorites</a:t>
            </a:r>
            <a:r>
              <a:rPr lang="en-ID" dirty="0"/>
              <a:t>;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console.log(</a:t>
            </a:r>
            <a:r>
              <a:rPr lang="en-ID" dirty="0" err="1"/>
              <a:t>firstFood</a:t>
            </a:r>
            <a:r>
              <a:rPr lang="en-ID" dirty="0"/>
              <a:t>);</a:t>
            </a:r>
          </a:p>
          <a:p>
            <a:r>
              <a:rPr lang="en-ID" dirty="0"/>
              <a:t>console.log(</a:t>
            </a:r>
            <a:r>
              <a:rPr lang="en-ID" dirty="0" err="1"/>
              <a:t>secondFood</a:t>
            </a:r>
            <a:r>
              <a:rPr lang="en-ID" dirty="0"/>
              <a:t>);</a:t>
            </a:r>
          </a:p>
          <a:p>
            <a:r>
              <a:rPr lang="en-ID" dirty="0"/>
              <a:t>console.log(</a:t>
            </a:r>
            <a:r>
              <a:rPr lang="en-ID" dirty="0" err="1"/>
              <a:t>thirdFood</a:t>
            </a:r>
            <a:r>
              <a:rPr lang="en-ID" dirty="0"/>
              <a:t>);</a:t>
            </a:r>
          </a:p>
          <a:p>
            <a:r>
              <a:rPr lang="en-ID" dirty="0"/>
              <a:t>console.log(</a:t>
            </a:r>
            <a:r>
              <a:rPr lang="en-ID" dirty="0" err="1"/>
              <a:t>fourthFood</a:t>
            </a:r>
            <a:r>
              <a:rPr lang="en-ID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2" y="1138454"/>
            <a:ext cx="35732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serupa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object. Jika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kurawal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{ }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sedangkan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siku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[ ].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Perbedaan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lainnya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bekerja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berdasarkan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posisi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daripada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penamaan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Berikut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contoh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 pada ES6: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32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Destructuring</a:t>
            </a:r>
            <a:r>
              <a:rPr lang="en-US" sz="2800" dirty="0"/>
              <a:t> Array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5181185" y="1138454"/>
            <a:ext cx="36511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favorites = ["Seafood", "Salad", "Nugget", "Soup"];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const [, , </a:t>
            </a:r>
            <a:r>
              <a:rPr lang="en-US" dirty="0" err="1"/>
              <a:t>thirdFood</a:t>
            </a:r>
            <a:r>
              <a:rPr lang="en-US" dirty="0"/>
              <a:t> ] = favorites;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</a:t>
            </a:r>
            <a:r>
              <a:rPr lang="en-US" dirty="0" err="1"/>
              <a:t>thirdFood</a:t>
            </a:r>
            <a:r>
              <a:rPr lang="en-US" dirty="0"/>
              <a:t>);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2" y="1138454"/>
            <a:ext cx="35732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Kita juga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bisa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memilih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index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tertentu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didestruksikan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array.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Contohnya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ingin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mengambil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ketiga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perlu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menyiapkan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lokal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menampung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pertama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kedua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pun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keempat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Kita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bisa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melakukannya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membiarkan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index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array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inginkan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tetap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kosong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(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menulis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lokal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).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Lebih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lanjut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tetap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(,)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tetap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diperlukan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menunjukkan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posisi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index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-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74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Destructuring</a:t>
            </a:r>
            <a:r>
              <a:rPr lang="en-US" sz="2800" dirty="0"/>
              <a:t> Assignment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5181185" y="1138454"/>
            <a:ext cx="36511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favorites = ["Seafood", "Salad", "Nugget", "Soup"];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myFood</a:t>
            </a:r>
            <a:r>
              <a:rPr lang="en-US" dirty="0"/>
              <a:t> = "Ice Cream";</a:t>
            </a:r>
          </a:p>
          <a:p>
            <a:r>
              <a:rPr lang="en-US" dirty="0"/>
              <a:t>let </a:t>
            </a:r>
            <a:r>
              <a:rPr lang="en-US" dirty="0" err="1"/>
              <a:t>herFood</a:t>
            </a:r>
            <a:r>
              <a:rPr lang="en-US" dirty="0"/>
              <a:t> = "Noodles";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[</a:t>
            </a:r>
            <a:r>
              <a:rPr lang="en-US" dirty="0" err="1"/>
              <a:t>myFood</a:t>
            </a:r>
            <a:r>
              <a:rPr lang="en-US" dirty="0"/>
              <a:t>, </a:t>
            </a:r>
            <a:r>
              <a:rPr lang="en-US" dirty="0" err="1"/>
              <a:t>herFood</a:t>
            </a:r>
            <a:r>
              <a:rPr lang="en-US" dirty="0"/>
              <a:t>] = favorites;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</a:t>
            </a:r>
            <a:r>
              <a:rPr lang="en-US" dirty="0" err="1"/>
              <a:t>myFood</a:t>
            </a:r>
            <a:r>
              <a:rPr lang="en-US" dirty="0"/>
              <a:t>);</a:t>
            </a:r>
          </a:p>
          <a:p>
            <a:r>
              <a:rPr lang="en-US" dirty="0"/>
              <a:t>console.log(</a:t>
            </a:r>
            <a:r>
              <a:rPr lang="en-US" dirty="0" err="1"/>
              <a:t>herFood</a:t>
            </a:r>
            <a:r>
              <a:rPr lang="en-US" dirty="0"/>
              <a:t>);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2" y="1138454"/>
            <a:ext cx="35732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Kita juga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bisa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melakukan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assignment pada array.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Namun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perlu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membungkusnya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Contohnya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berikut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2252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Destructuring</a:t>
            </a:r>
            <a:r>
              <a:rPr lang="en-US" sz="2800" dirty="0"/>
              <a:t> Assignment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5181185" y="1138454"/>
            <a:ext cx="365111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 a = 1;</a:t>
            </a:r>
          </a:p>
          <a:p>
            <a:r>
              <a:rPr lang="en-US" dirty="0"/>
              <a:t>var b = 2;</a:t>
            </a:r>
          </a:p>
          <a:p>
            <a:r>
              <a:rPr lang="en-US" dirty="0"/>
              <a:t>var temp;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console.log("</a:t>
            </a:r>
            <a:r>
              <a:rPr lang="en-US" dirty="0" err="1"/>
              <a:t>Sebelum</a:t>
            </a:r>
            <a:r>
              <a:rPr lang="en-US" dirty="0"/>
              <a:t> swap");</a:t>
            </a:r>
          </a:p>
          <a:p>
            <a:r>
              <a:rPr lang="en-US" dirty="0"/>
              <a:t>console.log("Nilai a: " + a);</a:t>
            </a:r>
          </a:p>
          <a:p>
            <a:r>
              <a:rPr lang="en-US" dirty="0"/>
              <a:t>console.log("Nilai b: " + b);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temp = a;</a:t>
            </a:r>
          </a:p>
          <a:p>
            <a:r>
              <a:rPr lang="en-US" dirty="0"/>
              <a:t>a = b;</a:t>
            </a:r>
          </a:p>
          <a:p>
            <a:r>
              <a:rPr lang="en-US" dirty="0"/>
              <a:t>b = temp;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console.log("Setelah swap");</a:t>
            </a:r>
          </a:p>
          <a:p>
            <a:r>
              <a:rPr lang="en-US" dirty="0"/>
              <a:t>console.log("Nilai a: " + a);</a:t>
            </a:r>
          </a:p>
          <a:p>
            <a:r>
              <a:rPr lang="en-US" dirty="0"/>
              <a:t>console.log("Nilai b: " + b);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2" y="1138454"/>
            <a:ext cx="35732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melakukan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pertukaran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membutuhkan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penengah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contoh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kode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di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atas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tersebut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temp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penengah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dibutuhkan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menyimpan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data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sementara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ditukar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Hal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menjadi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kurang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efektif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karena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harus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baru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sebenarnya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hanya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bersifat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sementara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 </a:t>
            </a:r>
            <a:r>
              <a:rPr lang="en-ID" b="0" i="1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 assignment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bisa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menukar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mudah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dan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tentu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extra.  </a:t>
            </a:r>
          </a:p>
        </p:txBody>
      </p:sp>
    </p:spTree>
    <p:extLst>
      <p:ext uri="{BB962C8B-B14F-4D97-AF65-F5344CB8AC3E}">
        <p14:creationId xmlns:p14="http://schemas.microsoft.com/office/powerpoint/2010/main" val="42478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Default Value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5181185" y="1138454"/>
            <a:ext cx="365111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favorites = ["Seafood"];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const [</a:t>
            </a:r>
            <a:r>
              <a:rPr lang="en-US" dirty="0" err="1"/>
              <a:t>myFood</a:t>
            </a:r>
            <a:r>
              <a:rPr lang="en-US" dirty="0"/>
              <a:t>, </a:t>
            </a:r>
            <a:r>
              <a:rPr lang="en-US" dirty="0" err="1"/>
              <a:t>herFood</a:t>
            </a:r>
            <a:r>
              <a:rPr lang="en-US" dirty="0"/>
              <a:t> = "Salad"] = favorites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</a:t>
            </a:r>
            <a:r>
              <a:rPr lang="en-US" dirty="0" err="1"/>
              <a:t>myFood</a:t>
            </a:r>
            <a:r>
              <a:rPr lang="en-US" dirty="0"/>
              <a:t>);</a:t>
            </a:r>
          </a:p>
          <a:p>
            <a:r>
              <a:rPr lang="en-US" dirty="0"/>
              <a:t>console.log(</a:t>
            </a:r>
            <a:r>
              <a:rPr lang="en-US" dirty="0" err="1"/>
              <a:t>herFood</a:t>
            </a:r>
            <a:r>
              <a:rPr lang="en-US" dirty="0"/>
              <a:t>);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2" y="1138454"/>
            <a:ext cx="35732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pada array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juga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memberikan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default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terjangkau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oleh array,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sehingga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menjadi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undefined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694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Spreading Operator and Rest Parameter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311700" y="2487495"/>
            <a:ext cx="36511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favorites = ["Seafood", "Salad", "Nugget", "Soup"];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console.log(favorites);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1" y="1138454"/>
            <a:ext cx="80216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1" i="0" dirty="0">
                <a:solidFill>
                  <a:srgbClr val="3D3D3D"/>
                </a:solidFill>
                <a:effectLst/>
                <a:latin typeface="Quicksand"/>
              </a:rPr>
              <a:t>Spreading Operator</a:t>
            </a:r>
          </a:p>
          <a:p>
            <a:pPr algn="l" rtl="0"/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Spreading operator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dituliskan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three consecutive dots (....).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Sesuai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namanya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“Spread”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fitur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baru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ES6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membentangkan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lebih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tepatnya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u="none" strike="noStrike" dirty="0" err="1">
                <a:solidFill>
                  <a:srgbClr val="FF5483"/>
                </a:solidFill>
                <a:effectLst/>
                <a:latin typeface="Quicksand"/>
                <a:hlinkClick r:id="rId2"/>
              </a:rPr>
              <a:t>iterable</a:t>
            </a:r>
            <a:r>
              <a:rPr lang="en-ID" b="0" i="1" u="none" strike="noStrike" dirty="0">
                <a:solidFill>
                  <a:srgbClr val="FF5483"/>
                </a:solidFill>
                <a:effectLst/>
                <a:latin typeface="Quicksand"/>
                <a:hlinkClick r:id="rId2"/>
              </a:rPr>
              <a:t> object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menjadi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beberapa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elements. Mari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lihat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contoh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kode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berikut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5B68B-0E5C-4C87-B97D-AA9D01EA6C04}"/>
              </a:ext>
            </a:extLst>
          </p:cNvPr>
          <p:cNvSpPr txBox="1"/>
          <p:nvPr/>
        </p:nvSpPr>
        <p:spPr>
          <a:xfrm>
            <a:off x="4909223" y="2413373"/>
            <a:ext cx="38521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const</a:t>
            </a:r>
            <a:r>
              <a:rPr lang="en-ID" dirty="0"/>
              <a:t> </a:t>
            </a:r>
            <a:r>
              <a:rPr lang="en-ID" dirty="0" err="1"/>
              <a:t>favorites</a:t>
            </a:r>
            <a:r>
              <a:rPr lang="en-ID" dirty="0"/>
              <a:t> = ["Seafood", "Salad", "Nugget", "Soup"];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console.log(...</a:t>
            </a:r>
            <a:r>
              <a:rPr lang="en-ID" dirty="0" err="1"/>
              <a:t>favorites</a:t>
            </a:r>
            <a:r>
              <a:rPr lang="en-ID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981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A060-E0C6-4A13-A6FC-CBFDEC17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 vs Scripting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7C4C4-F799-4DA0-AA00-725B5127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122412"/>
            <a:ext cx="73914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8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Spreading Operator and Rest Parameter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658238" y="2124328"/>
            <a:ext cx="628731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/* </a:t>
            </a:r>
            <a:r>
              <a:rPr lang="en-US" dirty="0" err="1"/>
              <a:t>Math.max</a:t>
            </a:r>
            <a:r>
              <a:rPr lang="en-US" dirty="0"/>
              <a:t>() -&gt;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*/</a:t>
            </a:r>
          </a:p>
          <a:p>
            <a:r>
              <a:rPr lang="en-US" dirty="0"/>
              <a:t>const numbers = [12, 32, 90, 12, 32];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Sama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menuliskan</a:t>
            </a:r>
            <a:endParaRPr lang="en-US" dirty="0"/>
          </a:p>
          <a:p>
            <a:r>
              <a:rPr lang="en-US" dirty="0"/>
              <a:t>// console.log(</a:t>
            </a:r>
            <a:r>
              <a:rPr lang="en-US" dirty="0" err="1"/>
              <a:t>Math.max</a:t>
            </a:r>
            <a:r>
              <a:rPr lang="en-US" dirty="0"/>
              <a:t>(numbers[0], numbers[1], numbers[2], numbers[3])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</a:t>
            </a:r>
            <a:r>
              <a:rPr lang="en-US" dirty="0" err="1"/>
              <a:t>Math.max</a:t>
            </a:r>
            <a:r>
              <a:rPr lang="en-US" dirty="0"/>
              <a:t>(...numbers));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1" y="1138454"/>
            <a:ext cx="802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Spread operator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cocok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sekali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sebagai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parameter pada </a:t>
            </a:r>
            <a:r>
              <a:rPr lang="en-ID" b="0" i="1" u="none" strike="noStrike" dirty="0">
                <a:solidFill>
                  <a:srgbClr val="FF5483"/>
                </a:solidFill>
                <a:effectLst/>
                <a:latin typeface="Quicksand"/>
                <a:hlinkClick r:id="rId2"/>
              </a:rPr>
              <a:t>variadic functions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console.log()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 err="1">
                <a:solidFill>
                  <a:srgbClr val="C7254E"/>
                </a:solidFill>
                <a:effectLst/>
                <a:latin typeface="Quicksand"/>
              </a:rPr>
              <a:t>Math.max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()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987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Rest parameter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658238" y="2124328"/>
            <a:ext cx="62873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sum(...numbers) {</a:t>
            </a:r>
          </a:p>
          <a:p>
            <a:r>
              <a:rPr lang="en-US" dirty="0"/>
              <a:t>    var result = 0;</a:t>
            </a:r>
          </a:p>
          <a:p>
            <a:r>
              <a:rPr lang="en-US" dirty="0"/>
              <a:t>    for(let number of numbers) {</a:t>
            </a:r>
          </a:p>
          <a:p>
            <a:r>
              <a:rPr lang="en-US" dirty="0"/>
              <a:t>        result += number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console.log(sum(1,2,3,4,5));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1" y="1138454"/>
            <a:ext cx="8021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Rest parameter juga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dituliskan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three consecutive dots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(...).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rest parameter,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menggabungkan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beberapa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elemen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menjadi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Tentu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teknik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sangat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bermanfaat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ketika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hendak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variadic function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21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Rest parameter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658238" y="2124328"/>
            <a:ext cx="62873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refrigerator = ["Samsung", 50, 2, "milk", "cheese", "egg", "butter"];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const [manufacture, weight, door, ...items] = refrigerator;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console.log(manufacture);</a:t>
            </a:r>
          </a:p>
          <a:p>
            <a:r>
              <a:rPr lang="en-US" dirty="0"/>
              <a:t>console.log(weight);</a:t>
            </a:r>
          </a:p>
          <a:p>
            <a:r>
              <a:rPr lang="en-US" dirty="0"/>
              <a:t>console.log(door);</a:t>
            </a:r>
          </a:p>
          <a:p>
            <a:r>
              <a:rPr lang="en-US" dirty="0"/>
              <a:t>console.log(items);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1" y="1138454"/>
            <a:ext cx="8021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Rest parameter juga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array </a:t>
            </a:r>
            <a:r>
              <a:rPr lang="en-ID" b="0" i="1" dirty="0" err="1">
                <a:solidFill>
                  <a:srgbClr val="3D3D3D"/>
                </a:solidFill>
                <a:effectLst/>
                <a:latin typeface="Quicksand"/>
              </a:rPr>
              <a:t>destructuring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di mana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mengelompokkan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nilai-nilai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terdestruksi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array yang lain.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Sedikit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bingung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? Mari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lihat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contoh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kode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berikut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4358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Arrow Function Expression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311701" y="2530711"/>
            <a:ext cx="36831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const </a:t>
            </a:r>
            <a:r>
              <a:rPr lang="en-US" sz="1100" dirty="0" err="1"/>
              <a:t>upperizedNames</a:t>
            </a:r>
            <a:r>
              <a:rPr lang="en-US" sz="1100" dirty="0"/>
              <a:t> = [“Dewa", “</a:t>
            </a:r>
            <a:r>
              <a:rPr lang="en-US" sz="1100" dirty="0" err="1"/>
              <a:t>Brata</a:t>
            </a:r>
            <a:r>
              <a:rPr lang="en-US" sz="1100" dirty="0"/>
              <a:t>", “Keren"]</a:t>
            </a:r>
          </a:p>
          <a:p>
            <a:r>
              <a:rPr lang="en-US" sz="1100" dirty="0"/>
              <a:t>    .map(function(name) {</a:t>
            </a:r>
          </a:p>
          <a:p>
            <a:r>
              <a:rPr lang="en-US" sz="1100" dirty="0"/>
              <a:t>        return </a:t>
            </a:r>
            <a:r>
              <a:rPr lang="en-US" sz="1100" dirty="0" err="1"/>
              <a:t>name.toUpperCase</a:t>
            </a:r>
            <a:r>
              <a:rPr lang="en-US" sz="1100" dirty="0"/>
              <a:t>();</a:t>
            </a:r>
          </a:p>
          <a:p>
            <a:r>
              <a:rPr lang="en-US" sz="1100" dirty="0"/>
              <a:t>});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console.log(...</a:t>
            </a:r>
            <a:r>
              <a:rPr lang="en-US" sz="1100" dirty="0" err="1"/>
              <a:t>upperizedNames</a:t>
            </a:r>
            <a:r>
              <a:rPr lang="en-US" sz="1100" dirty="0"/>
              <a:t>);</a:t>
            </a:r>
            <a:endParaRPr lang="en-ID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1" y="1138454"/>
            <a:ext cx="80216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ES6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memperkenalkan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baru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dinamakan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arrow function expression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lebih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dikenal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sebagai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arrow function. Arrow function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mirip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regular function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secara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perilaku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namun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penulisannya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jauh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berbeda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Sama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namanya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didefinisikan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panah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(=&gt;) dan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tentu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penulisan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arrow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lebih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singkat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9A75D-6057-43D5-9ADC-C451D41FB11C}"/>
              </a:ext>
            </a:extLst>
          </p:cNvPr>
          <p:cNvSpPr txBox="1"/>
          <p:nvPr/>
        </p:nvSpPr>
        <p:spPr>
          <a:xfrm>
            <a:off x="4572000" y="2666219"/>
            <a:ext cx="36831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const </a:t>
            </a:r>
            <a:r>
              <a:rPr lang="en-US" sz="1100" i="1" dirty="0" err="1"/>
              <a:t>upperizedNames</a:t>
            </a:r>
            <a:r>
              <a:rPr lang="en-US" sz="1100" i="1" dirty="0"/>
              <a:t> = [“Dewa", “</a:t>
            </a:r>
            <a:r>
              <a:rPr lang="en-US" sz="1100" i="1" dirty="0" err="1"/>
              <a:t>Brata</a:t>
            </a:r>
            <a:r>
              <a:rPr lang="en-US" sz="1100" i="1" dirty="0"/>
              <a:t>", “Keren"]</a:t>
            </a:r>
          </a:p>
          <a:p>
            <a:r>
              <a:rPr lang="en-US" sz="1100" i="1" dirty="0"/>
              <a:t>    .map(name =&gt; </a:t>
            </a:r>
            <a:r>
              <a:rPr lang="en-US" sz="1100" i="1" dirty="0" err="1"/>
              <a:t>name.toUpperCase</a:t>
            </a:r>
            <a:r>
              <a:rPr lang="en-US" sz="1100" i="1" dirty="0"/>
              <a:t>());</a:t>
            </a:r>
          </a:p>
          <a:p>
            <a:r>
              <a:rPr lang="en-US" sz="1100" i="1" dirty="0"/>
              <a:t> </a:t>
            </a:r>
          </a:p>
          <a:p>
            <a:r>
              <a:rPr lang="en-US" sz="1100" i="1" dirty="0"/>
              <a:t>console.log(...</a:t>
            </a:r>
            <a:r>
              <a:rPr lang="en-US" sz="1100" i="1" dirty="0" err="1"/>
              <a:t>upperizedNames</a:t>
            </a:r>
            <a:r>
              <a:rPr lang="en-US" sz="1100" i="1" dirty="0"/>
              <a:t>);</a:t>
            </a:r>
            <a:endParaRPr lang="en-ID" sz="1100" i="1" dirty="0"/>
          </a:p>
        </p:txBody>
      </p:sp>
    </p:spTree>
    <p:extLst>
      <p:ext uri="{BB962C8B-B14F-4D97-AF65-F5344CB8AC3E}">
        <p14:creationId xmlns:p14="http://schemas.microsoft.com/office/powerpoint/2010/main" val="283691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Regular function vs Arrow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311701" y="2530711"/>
            <a:ext cx="368312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// function declaration</a:t>
            </a:r>
          </a:p>
          <a:p>
            <a:r>
              <a:rPr lang="en-US" sz="1100" dirty="0"/>
              <a:t>function </a:t>
            </a:r>
            <a:r>
              <a:rPr lang="en-US" sz="1100" dirty="0" err="1"/>
              <a:t>sayHello</a:t>
            </a:r>
            <a:r>
              <a:rPr lang="en-US" sz="1100" dirty="0"/>
              <a:t>(greet) {</a:t>
            </a:r>
          </a:p>
          <a:p>
            <a:r>
              <a:rPr lang="en-US" sz="1100" dirty="0"/>
              <a:t>    console.log(`${greet}!`);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// function expression</a:t>
            </a:r>
          </a:p>
          <a:p>
            <a:r>
              <a:rPr lang="en-US" sz="1100" dirty="0"/>
              <a:t>const </a:t>
            </a:r>
            <a:r>
              <a:rPr lang="en-US" sz="1100" dirty="0" err="1"/>
              <a:t>sayName</a:t>
            </a:r>
            <a:r>
              <a:rPr lang="en-US" sz="1100" dirty="0"/>
              <a:t> = function (name) {</a:t>
            </a:r>
          </a:p>
          <a:p>
            <a:r>
              <a:rPr lang="en-US" sz="1100" dirty="0"/>
              <a:t>    console.log(`Nama </a:t>
            </a:r>
            <a:r>
              <a:rPr lang="en-US" sz="1100" dirty="0" err="1"/>
              <a:t>saya</a:t>
            </a:r>
            <a:r>
              <a:rPr lang="en-US" sz="1100" dirty="0"/>
              <a:t> ${name}`)</a:t>
            </a:r>
          </a:p>
          <a:p>
            <a:r>
              <a:rPr lang="en-US" sz="1100" dirty="0"/>
              <a:t>}</a:t>
            </a:r>
            <a:endParaRPr lang="en-ID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389521" y="1138454"/>
            <a:ext cx="8021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Selain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perbedaan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segi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sintaksis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juga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perbedaan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perilaku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antara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keduanya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Regular function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berupa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function declaration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function expression,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namun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arrow function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hanya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berupa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function expression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saja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sebabnya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arrow function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memiliki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lengkap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 “arrow function expressions”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9A75D-6057-43D5-9ADC-C451D41FB11C}"/>
              </a:ext>
            </a:extLst>
          </p:cNvPr>
          <p:cNvSpPr txBox="1"/>
          <p:nvPr/>
        </p:nvSpPr>
        <p:spPr>
          <a:xfrm>
            <a:off x="4572000" y="2666219"/>
            <a:ext cx="36831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// function expression</a:t>
            </a:r>
          </a:p>
          <a:p>
            <a:r>
              <a:rPr lang="en-US" sz="1100" i="1" dirty="0"/>
              <a:t>const </a:t>
            </a:r>
            <a:r>
              <a:rPr lang="en-US" sz="1100" i="1" dirty="0" err="1"/>
              <a:t>sayHello</a:t>
            </a:r>
            <a:r>
              <a:rPr lang="en-US" sz="1100" i="1" dirty="0"/>
              <a:t> = greet =&gt; console.log(`${greet}!`);</a:t>
            </a:r>
          </a:p>
          <a:p>
            <a:r>
              <a:rPr lang="en-US" sz="1100" i="1" dirty="0"/>
              <a:t>const </a:t>
            </a:r>
            <a:r>
              <a:rPr lang="en-US" sz="1100" i="1" dirty="0" err="1"/>
              <a:t>sayName</a:t>
            </a:r>
            <a:r>
              <a:rPr lang="en-US" sz="1100" i="1" dirty="0"/>
              <a:t> = name =&gt; console.log(`Nama </a:t>
            </a:r>
            <a:r>
              <a:rPr lang="en-US" sz="1100" i="1" dirty="0" err="1"/>
              <a:t>saya</a:t>
            </a:r>
            <a:r>
              <a:rPr lang="en-US" sz="1100" i="1" dirty="0"/>
              <a:t> ${name}`);</a:t>
            </a:r>
            <a:endParaRPr lang="en-ID" sz="1100" i="1" dirty="0"/>
          </a:p>
        </p:txBody>
      </p:sp>
    </p:spTree>
    <p:extLst>
      <p:ext uri="{BB962C8B-B14F-4D97-AF65-F5344CB8AC3E}">
        <p14:creationId xmlns:p14="http://schemas.microsoft.com/office/powerpoint/2010/main" val="1523189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Regular function vs Arrow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5DEB9-51DD-4D0E-B6CF-C998B430E6F3}"/>
              </a:ext>
            </a:extLst>
          </p:cNvPr>
          <p:cNvSpPr txBox="1"/>
          <p:nvPr/>
        </p:nvSpPr>
        <p:spPr>
          <a:xfrm>
            <a:off x="1472533" y="1890867"/>
            <a:ext cx="4556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const </a:t>
            </a:r>
            <a:r>
              <a:rPr lang="en-US" sz="1100" dirty="0" err="1"/>
              <a:t>sayName</a:t>
            </a:r>
            <a:r>
              <a:rPr lang="en-US" sz="1100" dirty="0"/>
              <a:t> = name =&gt; console.log(`Nama </a:t>
            </a:r>
            <a:r>
              <a:rPr lang="en-US" sz="1100" dirty="0" err="1"/>
              <a:t>saya</a:t>
            </a:r>
            <a:r>
              <a:rPr lang="en-US" sz="1100" dirty="0"/>
              <a:t> ${name}`);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BFA-D10A-42E5-8C2F-6D5F589EFD04}"/>
              </a:ext>
            </a:extLst>
          </p:cNvPr>
          <p:cNvSpPr txBox="1"/>
          <p:nvPr/>
        </p:nvSpPr>
        <p:spPr>
          <a:xfrm>
            <a:off x="1472533" y="1572957"/>
            <a:ext cx="7282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1" i="0" dirty="0">
                <a:solidFill>
                  <a:srgbClr val="3D3D3D"/>
                </a:solidFill>
                <a:effectLst/>
                <a:latin typeface="Quicksand"/>
              </a:rPr>
              <a:t>Stored in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9A75D-6057-43D5-9ADC-C451D41FB11C}"/>
              </a:ext>
            </a:extLst>
          </p:cNvPr>
          <p:cNvSpPr txBox="1"/>
          <p:nvPr/>
        </p:nvSpPr>
        <p:spPr>
          <a:xfrm>
            <a:off x="1472533" y="2485168"/>
            <a:ext cx="5928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[“</a:t>
            </a:r>
            <a:r>
              <a:rPr lang="en-US" sz="1100" i="1" dirty="0" err="1"/>
              <a:t>Dinda</a:t>
            </a:r>
            <a:r>
              <a:rPr lang="en-US" sz="1100" i="1" dirty="0"/>
              <a:t>", “Deri", “Dewa"].</a:t>
            </a:r>
            <a:r>
              <a:rPr lang="en-US" sz="1100" i="1" dirty="0" err="1"/>
              <a:t>forEach</a:t>
            </a:r>
            <a:r>
              <a:rPr lang="en-US" sz="1100" i="1" dirty="0"/>
              <a:t>(name =&gt; console.log(`Nama </a:t>
            </a:r>
            <a:r>
              <a:rPr lang="en-US" sz="1100" i="1" dirty="0" err="1"/>
              <a:t>saya</a:t>
            </a:r>
            <a:r>
              <a:rPr lang="en-US" sz="1100" i="1" dirty="0"/>
              <a:t> ${name}`));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3769F-CA77-4622-93C2-9AA2F15BF591}"/>
              </a:ext>
            </a:extLst>
          </p:cNvPr>
          <p:cNvSpPr txBox="1"/>
          <p:nvPr/>
        </p:nvSpPr>
        <p:spPr>
          <a:xfrm>
            <a:off x="1472533" y="2164934"/>
            <a:ext cx="7282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1" i="0" dirty="0">
                <a:solidFill>
                  <a:srgbClr val="3D3D3D"/>
                </a:solidFill>
                <a:effectLst/>
                <a:latin typeface="Quicksand"/>
              </a:rPr>
              <a:t>Passed an Argument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93552-C4F8-4710-8C41-47C6B371B98A}"/>
              </a:ext>
            </a:extLst>
          </p:cNvPr>
          <p:cNvSpPr txBox="1"/>
          <p:nvPr/>
        </p:nvSpPr>
        <p:spPr>
          <a:xfrm>
            <a:off x="1472532" y="2759235"/>
            <a:ext cx="7282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1" i="0" dirty="0">
                <a:solidFill>
                  <a:srgbClr val="3D3D3D"/>
                </a:solidFill>
                <a:effectLst/>
                <a:latin typeface="Quicksand"/>
              </a:rPr>
              <a:t>Stored in Object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11D4F-1AE3-4EB1-9042-CA849ED453F2}"/>
              </a:ext>
            </a:extLst>
          </p:cNvPr>
          <p:cNvSpPr txBox="1"/>
          <p:nvPr/>
        </p:nvSpPr>
        <p:spPr>
          <a:xfrm>
            <a:off x="1524414" y="3064688"/>
            <a:ext cx="59282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const user = {</a:t>
            </a:r>
          </a:p>
          <a:p>
            <a:r>
              <a:rPr lang="en-US" sz="1100" i="1" dirty="0"/>
              <a:t>    introduce: name =&gt; console.log(`Nama </a:t>
            </a:r>
            <a:r>
              <a:rPr lang="en-US" sz="1100" i="1" dirty="0" err="1"/>
              <a:t>saya</a:t>
            </a:r>
            <a:r>
              <a:rPr lang="en-US" sz="1100" i="1" dirty="0"/>
              <a:t> ${name}`)</a:t>
            </a:r>
          </a:p>
          <a:p>
            <a:r>
              <a:rPr lang="en-US" sz="11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92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Function Parameter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0D74F-75FB-49CC-96AB-FE8AEBA37185}"/>
              </a:ext>
            </a:extLst>
          </p:cNvPr>
          <p:cNvSpPr txBox="1"/>
          <p:nvPr/>
        </p:nvSpPr>
        <p:spPr>
          <a:xfrm>
            <a:off x="421533" y="1024823"/>
            <a:ext cx="738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penggunaan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arrow function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melihat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bahwa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variabel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diletakan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sebelum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panah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(=&gt;)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parameter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 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07D5A-549F-4582-91DC-CF59270C947C}"/>
              </a:ext>
            </a:extLst>
          </p:cNvPr>
          <p:cNvSpPr txBox="1"/>
          <p:nvPr/>
        </p:nvSpPr>
        <p:spPr>
          <a:xfrm>
            <a:off x="525294" y="1570202"/>
            <a:ext cx="73800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i="1" dirty="0" err="1"/>
              <a:t>const</a:t>
            </a:r>
            <a:r>
              <a:rPr lang="en-ID" sz="1100" i="1" dirty="0"/>
              <a:t> </a:t>
            </a:r>
            <a:r>
              <a:rPr lang="en-ID" sz="1100" i="1" dirty="0" err="1"/>
              <a:t>sayName</a:t>
            </a:r>
            <a:r>
              <a:rPr lang="en-ID" sz="1100" i="1" dirty="0"/>
              <a:t> = name =&gt; console.log(`Nama </a:t>
            </a:r>
            <a:r>
              <a:rPr lang="en-ID" sz="1100" i="1" dirty="0" err="1"/>
              <a:t>saya</a:t>
            </a:r>
            <a:r>
              <a:rPr lang="en-ID" sz="1100" i="1" dirty="0"/>
              <a:t> ${name}`);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40384-BF78-4985-B34C-2FA8DB787C9F}"/>
              </a:ext>
            </a:extLst>
          </p:cNvPr>
          <p:cNvSpPr txBox="1"/>
          <p:nvPr/>
        </p:nvSpPr>
        <p:spPr>
          <a:xfrm>
            <a:off x="311700" y="1875512"/>
            <a:ext cx="738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Pada arrow function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dua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lebih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parameter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perlu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membungkusnya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: 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57FF9B-5BF4-417D-9D96-0BF995ECD641}"/>
              </a:ext>
            </a:extLst>
          </p:cNvPr>
          <p:cNvSpPr txBox="1"/>
          <p:nvPr/>
        </p:nvSpPr>
        <p:spPr>
          <a:xfrm>
            <a:off x="525294" y="2471957"/>
            <a:ext cx="73800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i="1" dirty="0" err="1"/>
              <a:t>const</a:t>
            </a:r>
            <a:r>
              <a:rPr lang="en-ID" sz="1100" i="1" dirty="0"/>
              <a:t> </a:t>
            </a:r>
            <a:r>
              <a:rPr lang="en-ID" sz="1100" i="1" dirty="0" err="1"/>
              <a:t>sayHello</a:t>
            </a:r>
            <a:r>
              <a:rPr lang="en-ID" sz="1100" i="1" dirty="0"/>
              <a:t> = (name, greet) =&gt; console.log(`${greet}, ${name}!`);</a:t>
            </a:r>
          </a:p>
          <a:p>
            <a:r>
              <a:rPr lang="en-ID" sz="1100" i="1" dirty="0"/>
              <a:t> </a:t>
            </a:r>
          </a:p>
          <a:p>
            <a:r>
              <a:rPr lang="en-ID" sz="1100" i="1" dirty="0" err="1"/>
              <a:t>sayHello</a:t>
            </a:r>
            <a:r>
              <a:rPr lang="en-ID" sz="1100" i="1" dirty="0"/>
              <a:t>(“Dewa", "</a:t>
            </a:r>
            <a:r>
              <a:rPr lang="en-ID" sz="1100" i="1" dirty="0" err="1"/>
              <a:t>Selamat</a:t>
            </a:r>
            <a:r>
              <a:rPr lang="en-ID" sz="1100" i="1" dirty="0"/>
              <a:t> Pagi")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9CCD03-3415-4FEA-BC4B-6F11B6DA48C6}"/>
              </a:ext>
            </a:extLst>
          </p:cNvPr>
          <p:cNvSpPr txBox="1"/>
          <p:nvPr/>
        </p:nvSpPr>
        <p:spPr>
          <a:xfrm>
            <a:off x="311700" y="3222947"/>
            <a:ext cx="738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sekali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membutuhkan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parameter,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biarkan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saja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kurung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tersebut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kosong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3F5451-7F1B-46C1-A8C4-117D235D848B}"/>
              </a:ext>
            </a:extLst>
          </p:cNvPr>
          <p:cNvSpPr txBox="1"/>
          <p:nvPr/>
        </p:nvSpPr>
        <p:spPr>
          <a:xfrm>
            <a:off x="525294" y="3807722"/>
            <a:ext cx="73800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i="1" dirty="0" err="1"/>
              <a:t>const</a:t>
            </a:r>
            <a:r>
              <a:rPr lang="en-ID" sz="1100" i="1" dirty="0"/>
              <a:t> </a:t>
            </a:r>
            <a:r>
              <a:rPr lang="en-ID" sz="1100" i="1" dirty="0" err="1"/>
              <a:t>sayHello</a:t>
            </a:r>
            <a:r>
              <a:rPr lang="en-ID" sz="1100" i="1" dirty="0"/>
              <a:t> = () =&gt; console.log("</a:t>
            </a:r>
            <a:r>
              <a:rPr lang="en-ID" sz="1100" i="1" dirty="0" err="1"/>
              <a:t>Selamat</a:t>
            </a:r>
            <a:r>
              <a:rPr lang="en-ID" sz="1100" i="1" dirty="0"/>
              <a:t> </a:t>
            </a:r>
            <a:r>
              <a:rPr lang="en-ID" sz="1100" i="1" dirty="0" err="1"/>
              <a:t>pagi</a:t>
            </a:r>
            <a:r>
              <a:rPr lang="en-ID" sz="1100" i="1" dirty="0"/>
              <a:t> </a:t>
            </a:r>
            <a:r>
              <a:rPr lang="en-ID" sz="1100" i="1" dirty="0" err="1"/>
              <a:t>semuanya</a:t>
            </a:r>
            <a:r>
              <a:rPr lang="en-ID" sz="1100" i="1" dirty="0"/>
              <a:t>!");</a:t>
            </a:r>
          </a:p>
        </p:txBody>
      </p:sp>
    </p:spTree>
    <p:extLst>
      <p:ext uri="{BB962C8B-B14F-4D97-AF65-F5344CB8AC3E}">
        <p14:creationId xmlns:p14="http://schemas.microsoft.com/office/powerpoint/2010/main" val="1497835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Block Body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0D74F-75FB-49CC-96AB-FE8AEBA37185}"/>
              </a:ext>
            </a:extLst>
          </p:cNvPr>
          <p:cNvSpPr txBox="1"/>
          <p:nvPr/>
        </p:nvSpPr>
        <p:spPr>
          <a:xfrm>
            <a:off x="421533" y="1024823"/>
            <a:ext cx="738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Jika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butuh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lebih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satu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baris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body function,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bisa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menuliskannya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: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07D5A-549F-4582-91DC-CF59270C947C}"/>
              </a:ext>
            </a:extLst>
          </p:cNvPr>
          <p:cNvSpPr txBox="1"/>
          <p:nvPr/>
        </p:nvSpPr>
        <p:spPr>
          <a:xfrm>
            <a:off x="525294" y="1570202"/>
            <a:ext cx="73800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i="1" dirty="0" err="1"/>
              <a:t>const</a:t>
            </a:r>
            <a:r>
              <a:rPr lang="en-ID" sz="1100" i="1" dirty="0"/>
              <a:t> </a:t>
            </a:r>
            <a:r>
              <a:rPr lang="en-ID" sz="1100" i="1" dirty="0" err="1"/>
              <a:t>sayHello</a:t>
            </a:r>
            <a:r>
              <a:rPr lang="en-ID" sz="1100" i="1" dirty="0"/>
              <a:t> = language =&gt; {</a:t>
            </a:r>
          </a:p>
          <a:p>
            <a:r>
              <a:rPr lang="en-ID" sz="1100" i="1" dirty="0"/>
              <a:t>    if(</a:t>
            </a:r>
            <a:r>
              <a:rPr lang="en-ID" sz="1100" i="1" dirty="0" err="1"/>
              <a:t>language.toUpperCase</a:t>
            </a:r>
            <a:r>
              <a:rPr lang="en-ID" sz="1100" i="1" dirty="0"/>
              <a:t>() === “JUARACODING") {</a:t>
            </a:r>
          </a:p>
          <a:p>
            <a:r>
              <a:rPr lang="en-ID" sz="1100" i="1" dirty="0"/>
              <a:t>        return "</a:t>
            </a:r>
            <a:r>
              <a:rPr lang="en-ID" sz="1100" i="1" dirty="0" err="1"/>
              <a:t>Selamat</a:t>
            </a:r>
            <a:r>
              <a:rPr lang="en-ID" sz="1100" i="1" dirty="0"/>
              <a:t> Pagi!";</a:t>
            </a:r>
          </a:p>
          <a:p>
            <a:r>
              <a:rPr lang="en-ID" sz="1100" i="1" dirty="0"/>
              <a:t>    } else {</a:t>
            </a:r>
          </a:p>
          <a:p>
            <a:r>
              <a:rPr lang="en-ID" sz="1100" i="1" dirty="0"/>
              <a:t>        return "Good Morning!";</a:t>
            </a:r>
          </a:p>
          <a:p>
            <a:r>
              <a:rPr lang="en-ID" sz="1100" i="1" dirty="0"/>
              <a:t>    }</a:t>
            </a:r>
          </a:p>
          <a:p>
            <a:r>
              <a:rPr lang="en-ID" sz="1100" i="1" dirty="0"/>
              <a:t>}</a:t>
            </a:r>
          </a:p>
          <a:p>
            <a:r>
              <a:rPr lang="en-ID" sz="1100" i="1" dirty="0"/>
              <a:t> </a:t>
            </a:r>
          </a:p>
          <a:p>
            <a:r>
              <a:rPr lang="en-ID" sz="1100" i="1" dirty="0"/>
              <a:t>console.log(</a:t>
            </a:r>
            <a:r>
              <a:rPr lang="en-ID" sz="1100" i="1" dirty="0" err="1"/>
              <a:t>sayHello</a:t>
            </a:r>
            <a:r>
              <a:rPr lang="en-ID" sz="1100" i="1" dirty="0"/>
              <a:t>(“</a:t>
            </a:r>
            <a:r>
              <a:rPr lang="en-ID" sz="1100" i="1" dirty="0" err="1"/>
              <a:t>Juaracoding</a:t>
            </a:r>
            <a:r>
              <a:rPr lang="en-ID" sz="1100" i="1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281741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C827E-A7FE-4A36-ACEC-6C3FC1224B8D}"/>
              </a:ext>
            </a:extLst>
          </p:cNvPr>
          <p:cNvSpPr txBox="1"/>
          <p:nvPr/>
        </p:nvSpPr>
        <p:spPr>
          <a:xfrm>
            <a:off x="311700" y="1131970"/>
            <a:ext cx="7380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Class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blueprint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dikembangkan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Blueprint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template yang di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menjelaskan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perilaku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(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berupa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ataupun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method).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1A0C4-2CAD-46ED-AF8A-0EDCFE3C1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16" y="1819896"/>
            <a:ext cx="3370878" cy="2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9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Class Before ES6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C827E-A7FE-4A36-ACEC-6C3FC1224B8D}"/>
              </a:ext>
            </a:extLst>
          </p:cNvPr>
          <p:cNvSpPr txBox="1"/>
          <p:nvPr/>
        </p:nvSpPr>
        <p:spPr>
          <a:xfrm>
            <a:off x="311700" y="1131970"/>
            <a:ext cx="7380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Sebelum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ES6, Hal yang paling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mendekati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class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yaitu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constructor function dan keyword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new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lalu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menambahkan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method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konsep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prototype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0CFBD-7842-46C5-9DF3-8BFEE9EED178}"/>
              </a:ext>
            </a:extLst>
          </p:cNvPr>
          <p:cNvSpPr txBox="1"/>
          <p:nvPr/>
        </p:nvSpPr>
        <p:spPr>
          <a:xfrm>
            <a:off x="654997" y="2128206"/>
            <a:ext cx="28988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/>
              <a:t>function Car(manufacture, </a:t>
            </a:r>
            <a:r>
              <a:rPr lang="en-ID" sz="1050" dirty="0" err="1"/>
              <a:t>color</a:t>
            </a:r>
            <a:r>
              <a:rPr lang="en-ID" sz="1050" dirty="0"/>
              <a:t>) {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this.manufacture</a:t>
            </a:r>
            <a:r>
              <a:rPr lang="en-ID" sz="1050" dirty="0"/>
              <a:t> = manufacture;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this.color</a:t>
            </a:r>
            <a:r>
              <a:rPr lang="en-ID" sz="1050" dirty="0"/>
              <a:t> = </a:t>
            </a:r>
            <a:r>
              <a:rPr lang="en-ID" sz="1050" dirty="0" err="1"/>
              <a:t>color</a:t>
            </a:r>
            <a:r>
              <a:rPr lang="en-ID" sz="1050" dirty="0"/>
              <a:t>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this.enginesActive</a:t>
            </a:r>
            <a:r>
              <a:rPr lang="en-ID" sz="1050" dirty="0"/>
              <a:t> = false;</a:t>
            </a:r>
          </a:p>
          <a:p>
            <a:r>
              <a:rPr lang="en-ID" sz="1050" dirty="0"/>
              <a:t>}</a:t>
            </a:r>
          </a:p>
          <a:p>
            <a:r>
              <a:rPr lang="en-ID" sz="1050" dirty="0"/>
              <a:t> </a:t>
            </a:r>
          </a:p>
          <a:p>
            <a:r>
              <a:rPr lang="en-ID" sz="1050" dirty="0" err="1"/>
              <a:t>Car.prototype.startEngines</a:t>
            </a:r>
            <a:r>
              <a:rPr lang="en-ID" sz="1050" dirty="0"/>
              <a:t> = function () {</a:t>
            </a:r>
          </a:p>
          <a:p>
            <a:r>
              <a:rPr lang="en-ID" sz="1050" dirty="0"/>
              <a:t>    console.log('Mobil </a:t>
            </a:r>
            <a:r>
              <a:rPr lang="en-ID" sz="1050" dirty="0" err="1"/>
              <a:t>dinyalakan</a:t>
            </a:r>
            <a:r>
              <a:rPr lang="en-ID" sz="1050" dirty="0"/>
              <a:t>...');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this.enginesActive</a:t>
            </a:r>
            <a:r>
              <a:rPr lang="en-ID" sz="1050" dirty="0"/>
              <a:t> = true;</a:t>
            </a:r>
          </a:p>
          <a:p>
            <a:r>
              <a:rPr lang="en-ID" sz="1050" dirty="0"/>
              <a:t>};</a:t>
            </a:r>
          </a:p>
          <a:p>
            <a:r>
              <a:rPr lang="en-ID" sz="1050" dirty="0"/>
              <a:t> </a:t>
            </a:r>
          </a:p>
          <a:p>
            <a:endParaRPr lang="en-ID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8F3F5-5D29-48F4-8CD6-32E5C01E79B1}"/>
              </a:ext>
            </a:extLst>
          </p:cNvPr>
          <p:cNvSpPr txBox="1"/>
          <p:nvPr/>
        </p:nvSpPr>
        <p:spPr>
          <a:xfrm>
            <a:off x="4857345" y="2019050"/>
            <a:ext cx="38067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Car.prototype.info = function () {</a:t>
            </a:r>
          </a:p>
          <a:p>
            <a:r>
              <a:rPr lang="en-ID" sz="1000" dirty="0"/>
              <a:t>    console.log("Manufacture: " + </a:t>
            </a:r>
            <a:r>
              <a:rPr lang="en-ID" sz="1000" dirty="0" err="1"/>
              <a:t>this.manufacture</a:t>
            </a:r>
            <a:r>
              <a:rPr lang="en-ID" sz="1000" dirty="0"/>
              <a:t>);</a:t>
            </a:r>
          </a:p>
          <a:p>
            <a:r>
              <a:rPr lang="en-ID" sz="1000" dirty="0"/>
              <a:t>    console.log("</a:t>
            </a:r>
            <a:r>
              <a:rPr lang="en-ID" sz="1000" dirty="0" err="1"/>
              <a:t>Color</a:t>
            </a:r>
            <a:r>
              <a:rPr lang="en-ID" sz="1000" dirty="0"/>
              <a:t>: " + </a:t>
            </a:r>
            <a:r>
              <a:rPr lang="en-ID" sz="1000" dirty="0" err="1"/>
              <a:t>this.color</a:t>
            </a:r>
            <a:r>
              <a:rPr lang="en-ID" sz="1000" dirty="0"/>
              <a:t>);</a:t>
            </a:r>
          </a:p>
          <a:p>
            <a:r>
              <a:rPr lang="en-ID" sz="1000" dirty="0"/>
              <a:t>    console.log("Engines: " + (</a:t>
            </a:r>
            <a:r>
              <a:rPr lang="en-ID" sz="1000" dirty="0" err="1"/>
              <a:t>this.enginesActive</a:t>
            </a:r>
            <a:r>
              <a:rPr lang="en-ID" sz="1000" dirty="0"/>
              <a:t> ? "Active" : "Inactive"));</a:t>
            </a:r>
          </a:p>
          <a:p>
            <a:r>
              <a:rPr lang="en-ID" sz="1000" dirty="0"/>
              <a:t>}</a:t>
            </a:r>
          </a:p>
          <a:p>
            <a:r>
              <a:rPr lang="en-ID" sz="1000" dirty="0"/>
              <a:t> </a:t>
            </a:r>
          </a:p>
          <a:p>
            <a:r>
              <a:rPr lang="en-ID" sz="1000" dirty="0"/>
              <a:t>var </a:t>
            </a:r>
            <a:r>
              <a:rPr lang="en-ID" sz="1000" dirty="0" err="1"/>
              <a:t>johnCar</a:t>
            </a:r>
            <a:r>
              <a:rPr lang="en-ID" sz="1000" dirty="0"/>
              <a:t> = new Car("Honda", "Red");</a:t>
            </a:r>
          </a:p>
          <a:p>
            <a:r>
              <a:rPr lang="en-ID" sz="1000" dirty="0" err="1"/>
              <a:t>johnCar.startEngines</a:t>
            </a:r>
            <a:r>
              <a:rPr lang="en-ID" sz="1000" dirty="0"/>
              <a:t>();</a:t>
            </a:r>
          </a:p>
          <a:p>
            <a:r>
              <a:rPr lang="en-ID" sz="1000" dirty="0"/>
              <a:t>johnCar.info();</a:t>
            </a:r>
          </a:p>
        </p:txBody>
      </p:sp>
    </p:spTree>
    <p:extLst>
      <p:ext uri="{BB962C8B-B14F-4D97-AF65-F5344CB8AC3E}">
        <p14:creationId xmlns:p14="http://schemas.microsoft.com/office/powerpoint/2010/main" val="67005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1312-2297-4CC9-8AF4-6BDB9D67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4327-F20F-499E-932B-B8E75C13F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endParaRPr lang="en-US" dirty="0"/>
          </a:p>
          <a:p>
            <a:r>
              <a:rPr lang="en-US" dirty="0"/>
              <a:t>Multiplatform</a:t>
            </a:r>
          </a:p>
          <a:p>
            <a:r>
              <a:rPr lang="en-US" dirty="0"/>
              <a:t>Flexible</a:t>
            </a:r>
          </a:p>
          <a:p>
            <a:r>
              <a:rPr lang="en-US" dirty="0" err="1"/>
              <a:t>Fullstack</a:t>
            </a:r>
            <a:r>
              <a:rPr lang="en-US" dirty="0"/>
              <a:t> developer (Frontend dan Backend)</a:t>
            </a:r>
          </a:p>
          <a:p>
            <a:r>
              <a:rPr lang="en-US" dirty="0"/>
              <a:t>Development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memory </a:t>
            </a:r>
            <a:r>
              <a:rPr lang="en-US" dirty="0" err="1"/>
              <a:t>besar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0665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Class Before ES6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C827E-A7FE-4A36-ACEC-6C3FC1224B8D}"/>
              </a:ext>
            </a:extLst>
          </p:cNvPr>
          <p:cNvSpPr txBox="1"/>
          <p:nvPr/>
        </p:nvSpPr>
        <p:spPr>
          <a:xfrm>
            <a:off x="311700" y="1131970"/>
            <a:ext cx="7380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Sebelum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ES6, Hal yang paling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mendekati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class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yaitu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constructor function dan keyword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new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lalu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menambahkan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method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konsep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prototype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0CFBD-7842-46C5-9DF3-8BFEE9EED178}"/>
              </a:ext>
            </a:extLst>
          </p:cNvPr>
          <p:cNvSpPr txBox="1"/>
          <p:nvPr/>
        </p:nvSpPr>
        <p:spPr>
          <a:xfrm>
            <a:off x="654997" y="2128206"/>
            <a:ext cx="28988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/>
              <a:t>function Car(manufacture, </a:t>
            </a:r>
            <a:r>
              <a:rPr lang="en-ID" sz="1050" dirty="0" err="1"/>
              <a:t>color</a:t>
            </a:r>
            <a:r>
              <a:rPr lang="en-ID" sz="1050" dirty="0"/>
              <a:t>) {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this.manufacture</a:t>
            </a:r>
            <a:r>
              <a:rPr lang="en-ID" sz="1050" dirty="0"/>
              <a:t> = manufacture;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this.color</a:t>
            </a:r>
            <a:r>
              <a:rPr lang="en-ID" sz="1050" dirty="0"/>
              <a:t> = </a:t>
            </a:r>
            <a:r>
              <a:rPr lang="en-ID" sz="1050" dirty="0" err="1"/>
              <a:t>color</a:t>
            </a:r>
            <a:r>
              <a:rPr lang="en-ID" sz="1050" dirty="0"/>
              <a:t>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this.enginesActive</a:t>
            </a:r>
            <a:r>
              <a:rPr lang="en-ID" sz="1050" dirty="0"/>
              <a:t> = false;</a:t>
            </a:r>
          </a:p>
          <a:p>
            <a:r>
              <a:rPr lang="en-ID" sz="1050" dirty="0"/>
              <a:t>}</a:t>
            </a:r>
          </a:p>
          <a:p>
            <a:r>
              <a:rPr lang="en-ID" sz="1050" dirty="0"/>
              <a:t> </a:t>
            </a:r>
          </a:p>
          <a:p>
            <a:r>
              <a:rPr lang="en-ID" sz="1050" dirty="0" err="1"/>
              <a:t>Car.prototype.startEngines</a:t>
            </a:r>
            <a:r>
              <a:rPr lang="en-ID" sz="1050" dirty="0"/>
              <a:t> = function () {</a:t>
            </a:r>
          </a:p>
          <a:p>
            <a:r>
              <a:rPr lang="en-ID" sz="1050" dirty="0"/>
              <a:t>    console.log('Mobil </a:t>
            </a:r>
            <a:r>
              <a:rPr lang="en-ID" sz="1050" dirty="0" err="1"/>
              <a:t>dinyalakan</a:t>
            </a:r>
            <a:r>
              <a:rPr lang="en-ID" sz="1050" dirty="0"/>
              <a:t>...');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this.enginesActive</a:t>
            </a:r>
            <a:r>
              <a:rPr lang="en-ID" sz="1050" dirty="0"/>
              <a:t> = true;</a:t>
            </a:r>
          </a:p>
          <a:p>
            <a:r>
              <a:rPr lang="en-ID" sz="1050" dirty="0"/>
              <a:t>};</a:t>
            </a:r>
          </a:p>
          <a:p>
            <a:r>
              <a:rPr lang="en-ID" sz="1050" dirty="0"/>
              <a:t> </a:t>
            </a:r>
          </a:p>
          <a:p>
            <a:endParaRPr lang="en-ID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8F3F5-5D29-48F4-8CD6-32E5C01E79B1}"/>
              </a:ext>
            </a:extLst>
          </p:cNvPr>
          <p:cNvSpPr txBox="1"/>
          <p:nvPr/>
        </p:nvSpPr>
        <p:spPr>
          <a:xfrm>
            <a:off x="4857345" y="2019050"/>
            <a:ext cx="38067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Car.prototype.info = function () {</a:t>
            </a:r>
          </a:p>
          <a:p>
            <a:r>
              <a:rPr lang="en-ID" sz="1000" dirty="0"/>
              <a:t>    console.log("Manufacture: " + </a:t>
            </a:r>
            <a:r>
              <a:rPr lang="en-ID" sz="1000" dirty="0" err="1"/>
              <a:t>this.manufacture</a:t>
            </a:r>
            <a:r>
              <a:rPr lang="en-ID" sz="1000" dirty="0"/>
              <a:t>);</a:t>
            </a:r>
          </a:p>
          <a:p>
            <a:r>
              <a:rPr lang="en-ID" sz="1000" dirty="0"/>
              <a:t>    console.log("</a:t>
            </a:r>
            <a:r>
              <a:rPr lang="en-ID" sz="1000" dirty="0" err="1"/>
              <a:t>Color</a:t>
            </a:r>
            <a:r>
              <a:rPr lang="en-ID" sz="1000" dirty="0"/>
              <a:t>: " + </a:t>
            </a:r>
            <a:r>
              <a:rPr lang="en-ID" sz="1000" dirty="0" err="1"/>
              <a:t>this.color</a:t>
            </a:r>
            <a:r>
              <a:rPr lang="en-ID" sz="1000" dirty="0"/>
              <a:t>);</a:t>
            </a:r>
          </a:p>
          <a:p>
            <a:r>
              <a:rPr lang="en-ID" sz="1000" dirty="0"/>
              <a:t>    console.log("Engines: " + (</a:t>
            </a:r>
            <a:r>
              <a:rPr lang="en-ID" sz="1000" dirty="0" err="1"/>
              <a:t>this.enginesActive</a:t>
            </a:r>
            <a:r>
              <a:rPr lang="en-ID" sz="1000" dirty="0"/>
              <a:t> ? "Active" : "Inactive"));</a:t>
            </a:r>
          </a:p>
          <a:p>
            <a:r>
              <a:rPr lang="en-ID" sz="1000" dirty="0"/>
              <a:t>}</a:t>
            </a:r>
          </a:p>
          <a:p>
            <a:r>
              <a:rPr lang="en-ID" sz="1000" dirty="0"/>
              <a:t> </a:t>
            </a:r>
          </a:p>
          <a:p>
            <a:r>
              <a:rPr lang="en-ID" sz="1000" dirty="0"/>
              <a:t>var </a:t>
            </a:r>
            <a:r>
              <a:rPr lang="en-ID" sz="1000" dirty="0" err="1"/>
              <a:t>johnCar</a:t>
            </a:r>
            <a:r>
              <a:rPr lang="en-ID" sz="1000" dirty="0"/>
              <a:t> = new Car("Honda", "Red");</a:t>
            </a:r>
          </a:p>
          <a:p>
            <a:r>
              <a:rPr lang="en-ID" sz="1000" dirty="0" err="1"/>
              <a:t>johnCar.startEngines</a:t>
            </a:r>
            <a:r>
              <a:rPr lang="en-ID" sz="1000" dirty="0"/>
              <a:t>();</a:t>
            </a:r>
          </a:p>
          <a:p>
            <a:r>
              <a:rPr lang="en-ID" sz="1000" dirty="0"/>
              <a:t>johnCar.info();</a:t>
            </a:r>
          </a:p>
        </p:txBody>
      </p:sp>
    </p:spTree>
    <p:extLst>
      <p:ext uri="{BB962C8B-B14F-4D97-AF65-F5344CB8AC3E}">
        <p14:creationId xmlns:p14="http://schemas.microsoft.com/office/powerpoint/2010/main" val="309852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Class Before ES6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C827E-A7FE-4A36-ACEC-6C3FC1224B8D}"/>
              </a:ext>
            </a:extLst>
          </p:cNvPr>
          <p:cNvSpPr txBox="1"/>
          <p:nvPr/>
        </p:nvSpPr>
        <p:spPr>
          <a:xfrm>
            <a:off x="707291" y="1858302"/>
            <a:ext cx="73800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“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Mengapa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method pada instance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harus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disimpan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pada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prototype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__proto__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?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Mengapa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disimpan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pada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constructor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sama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seperti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? </a:t>
            </a:r>
          </a:p>
          <a:p>
            <a:pPr algn="l" rtl="0"/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Alasannya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menyimpan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method pada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constructor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maka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method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tersebut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selalu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dibuat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ketika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5E35B1"/>
                </a:solidFill>
                <a:effectLst/>
                <a:latin typeface="Quicksand"/>
              </a:rPr>
              <a:t>instance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dibuat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bukan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pendekatan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baik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karena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method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memiliki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kode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banyak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maka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memakan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memori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banyak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.</a:t>
            </a:r>
          </a:p>
          <a:p>
            <a:pPr algn="l" rtl="0"/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Sedangkan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menggunakan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prototype, method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hanya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dibuat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satu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kali. Dan method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tersebut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diwarisi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kepada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setiap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5E35B1"/>
                </a:solidFill>
                <a:effectLst/>
                <a:latin typeface="Quicksand"/>
              </a:rPr>
              <a:t>instance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yang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dibuat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526101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ES6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78767-6F00-47C1-91EA-AAF729D3788A}"/>
              </a:ext>
            </a:extLst>
          </p:cNvPr>
          <p:cNvSpPr txBox="1"/>
          <p:nvPr/>
        </p:nvSpPr>
        <p:spPr>
          <a:xfrm>
            <a:off x="84307" y="1058109"/>
            <a:ext cx="35214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Pembuatan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class pada ES6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menggunakan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keyword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class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itu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sendiri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kemudian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diikuti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class-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 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60778-206F-4501-855A-56ABB31F12D7}"/>
              </a:ext>
            </a:extLst>
          </p:cNvPr>
          <p:cNvSpPr txBox="1"/>
          <p:nvPr/>
        </p:nvSpPr>
        <p:spPr>
          <a:xfrm>
            <a:off x="4740613" y="1058109"/>
            <a:ext cx="35927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800" dirty="0"/>
              <a:t>class Car {</a:t>
            </a:r>
          </a:p>
          <a:p>
            <a:r>
              <a:rPr lang="en-ID" sz="800" dirty="0"/>
              <a:t>    </a:t>
            </a:r>
          </a:p>
          <a:p>
            <a:r>
              <a:rPr lang="en-ID" sz="800" dirty="0"/>
              <a:t>    // Sama </a:t>
            </a:r>
            <a:r>
              <a:rPr lang="en-ID" sz="800" dirty="0" err="1"/>
              <a:t>seperti</a:t>
            </a:r>
            <a:r>
              <a:rPr lang="en-ID" sz="800" dirty="0"/>
              <a:t> function constructor</a:t>
            </a:r>
          </a:p>
          <a:p>
            <a:r>
              <a:rPr lang="en-ID" sz="800" dirty="0"/>
              <a:t>    constructor(manufacture, </a:t>
            </a:r>
            <a:r>
              <a:rPr lang="en-ID" sz="800" dirty="0" err="1"/>
              <a:t>color</a:t>
            </a:r>
            <a:r>
              <a:rPr lang="en-ID" sz="800" dirty="0"/>
              <a:t>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this.manufacture</a:t>
            </a:r>
            <a:r>
              <a:rPr lang="en-ID" sz="800" dirty="0"/>
              <a:t> = manufacture;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this.color</a:t>
            </a:r>
            <a:r>
              <a:rPr lang="en-ID" sz="800" dirty="0"/>
              <a:t> = </a:t>
            </a:r>
            <a:r>
              <a:rPr lang="en-ID" sz="800" dirty="0" err="1"/>
              <a:t>color</a:t>
            </a:r>
            <a:r>
              <a:rPr lang="en-ID" sz="800" dirty="0"/>
              <a:t>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this.enginesActive</a:t>
            </a:r>
            <a:r>
              <a:rPr lang="en-ID" sz="800" dirty="0"/>
              <a:t> = false;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    </a:t>
            </a:r>
          </a:p>
          <a:p>
            <a:r>
              <a:rPr lang="en-ID" sz="800" dirty="0"/>
              <a:t>    // Sama </a:t>
            </a:r>
            <a:r>
              <a:rPr lang="en-ID" sz="800" dirty="0" err="1"/>
              <a:t>seperti</a:t>
            </a:r>
            <a:r>
              <a:rPr lang="en-ID" sz="800" dirty="0"/>
              <a:t> </a:t>
            </a:r>
            <a:r>
              <a:rPr lang="en-ID" sz="800" dirty="0" err="1"/>
              <a:t>Car.prototype.startEngine</a:t>
            </a:r>
            <a:endParaRPr lang="en-ID" sz="800" dirty="0"/>
          </a:p>
          <a:p>
            <a:r>
              <a:rPr lang="en-ID" sz="800" dirty="0"/>
              <a:t>    </a:t>
            </a:r>
            <a:r>
              <a:rPr lang="en-ID" sz="800" dirty="0" err="1"/>
              <a:t>startEngines</a:t>
            </a:r>
            <a:r>
              <a:rPr lang="en-ID" sz="800" dirty="0"/>
              <a:t>() {</a:t>
            </a:r>
          </a:p>
          <a:p>
            <a:r>
              <a:rPr lang="en-ID" sz="800" dirty="0"/>
              <a:t>        console.log('Mobil </a:t>
            </a:r>
            <a:r>
              <a:rPr lang="en-ID" sz="800" dirty="0" err="1"/>
              <a:t>dinyalakan</a:t>
            </a:r>
            <a:r>
              <a:rPr lang="en-ID" sz="800" dirty="0"/>
              <a:t>...');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this.enginesActive</a:t>
            </a:r>
            <a:r>
              <a:rPr lang="en-ID" sz="800" dirty="0"/>
              <a:t> = true;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    </a:t>
            </a:r>
          </a:p>
          <a:p>
            <a:r>
              <a:rPr lang="en-ID" sz="800" dirty="0"/>
              <a:t>    // Sama </a:t>
            </a:r>
            <a:r>
              <a:rPr lang="en-ID" sz="800" dirty="0" err="1"/>
              <a:t>seperti</a:t>
            </a:r>
            <a:r>
              <a:rPr lang="en-ID" sz="800" dirty="0"/>
              <a:t> car.prototype.info</a:t>
            </a:r>
          </a:p>
          <a:p>
            <a:r>
              <a:rPr lang="en-ID" sz="800" dirty="0"/>
              <a:t>    info() {</a:t>
            </a:r>
          </a:p>
          <a:p>
            <a:r>
              <a:rPr lang="en-ID" sz="800" dirty="0"/>
              <a:t>        console.log(`Manufacture: ${</a:t>
            </a:r>
            <a:r>
              <a:rPr lang="en-ID" sz="800" dirty="0" err="1"/>
              <a:t>this.manufacture</a:t>
            </a:r>
            <a:r>
              <a:rPr lang="en-ID" sz="800" dirty="0"/>
              <a:t>}`);</a:t>
            </a:r>
          </a:p>
          <a:p>
            <a:r>
              <a:rPr lang="en-ID" sz="800" dirty="0"/>
              <a:t>        console.log(`</a:t>
            </a:r>
            <a:r>
              <a:rPr lang="en-ID" sz="800" dirty="0" err="1"/>
              <a:t>Color</a:t>
            </a:r>
            <a:r>
              <a:rPr lang="en-ID" sz="800" dirty="0"/>
              <a:t>:  ${</a:t>
            </a:r>
            <a:r>
              <a:rPr lang="en-ID" sz="800" dirty="0" err="1"/>
              <a:t>this.color</a:t>
            </a:r>
            <a:r>
              <a:rPr lang="en-ID" sz="800" dirty="0"/>
              <a:t>}`);</a:t>
            </a:r>
          </a:p>
          <a:p>
            <a:r>
              <a:rPr lang="en-ID" sz="800" dirty="0"/>
              <a:t>        console.log(`Engines: ${</a:t>
            </a:r>
            <a:r>
              <a:rPr lang="en-ID" sz="800" dirty="0" err="1"/>
              <a:t>this.enginesActive</a:t>
            </a:r>
            <a:r>
              <a:rPr lang="en-ID" sz="800" dirty="0"/>
              <a:t> ? "Active" : "Inactive"}`);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    </a:t>
            </a:r>
          </a:p>
          <a:p>
            <a:r>
              <a:rPr lang="en-ID" sz="800" dirty="0"/>
              <a:t>}</a:t>
            </a:r>
          </a:p>
          <a:p>
            <a:r>
              <a:rPr lang="en-ID" sz="800" dirty="0"/>
              <a:t> </a:t>
            </a:r>
          </a:p>
          <a:p>
            <a:r>
              <a:rPr lang="en-ID" sz="800" dirty="0" err="1"/>
              <a:t>const</a:t>
            </a:r>
            <a:r>
              <a:rPr lang="en-ID" sz="800" dirty="0"/>
              <a:t> </a:t>
            </a:r>
            <a:r>
              <a:rPr lang="en-ID" sz="800" dirty="0" err="1"/>
              <a:t>johnCar</a:t>
            </a:r>
            <a:r>
              <a:rPr lang="en-ID" sz="800" dirty="0"/>
              <a:t> = new Car("Honda", "Red");</a:t>
            </a:r>
          </a:p>
          <a:p>
            <a:r>
              <a:rPr lang="en-ID" sz="800" dirty="0" err="1"/>
              <a:t>johnCar.startEngines</a:t>
            </a:r>
            <a:r>
              <a:rPr lang="en-ID" sz="800" dirty="0"/>
              <a:t>();</a:t>
            </a:r>
          </a:p>
          <a:p>
            <a:r>
              <a:rPr lang="en-ID" sz="800" dirty="0"/>
              <a:t>johnCar.info();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BFAF8-7D7E-4BFC-AE41-E291302F53D4}"/>
              </a:ext>
            </a:extLst>
          </p:cNvPr>
          <p:cNvSpPr txBox="1"/>
          <p:nvPr/>
        </p:nvSpPr>
        <p:spPr>
          <a:xfrm>
            <a:off x="181582" y="2837223"/>
            <a:ext cx="41115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“Ketika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hendak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5E35B1"/>
                </a:solidFill>
                <a:effectLst/>
                <a:latin typeface="Quicksand"/>
              </a:rPr>
              <a:t>constructor function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ataupun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5E35B1"/>
                </a:solidFill>
                <a:effectLst/>
                <a:latin typeface="Quicksand"/>
              </a:rPr>
              <a:t>class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Secara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5E35B1"/>
                </a:solidFill>
                <a:effectLst/>
                <a:latin typeface="Quicksand"/>
              </a:rPr>
              <a:t>code convention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(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aturan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penulisan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),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gunakan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PascalCase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penamaannya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. 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Contohnya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Car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daripada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car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, </a:t>
            </a:r>
            <a:r>
              <a:rPr lang="en-ID" b="1" i="1" dirty="0" err="1">
                <a:solidFill>
                  <a:srgbClr val="C7254E"/>
                </a:solidFill>
                <a:effectLst/>
                <a:latin typeface="Quicksand"/>
              </a:rPr>
              <a:t>SportCar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daripada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1" i="1" dirty="0" err="1">
                <a:solidFill>
                  <a:srgbClr val="C7254E"/>
                </a:solidFill>
                <a:effectLst/>
                <a:latin typeface="Quicksand"/>
              </a:rPr>
              <a:t>sportCar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5E35B1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 </a:t>
            </a:r>
            <a:r>
              <a:rPr lang="en-ID" b="1" i="1" dirty="0" err="1">
                <a:solidFill>
                  <a:srgbClr val="C7254E"/>
                </a:solidFill>
                <a:effectLst/>
                <a:latin typeface="Quicksand"/>
              </a:rPr>
              <a:t>Sportcar</a:t>
            </a:r>
            <a:r>
              <a:rPr lang="en-ID" b="0" i="0" dirty="0">
                <a:solidFill>
                  <a:srgbClr val="5E35B1"/>
                </a:solidFill>
                <a:effectLst/>
                <a:latin typeface="Quicksand"/>
              </a:rPr>
              <a:t>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4108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78767-6F00-47C1-91EA-AAF729D3788A}"/>
              </a:ext>
            </a:extLst>
          </p:cNvPr>
          <p:cNvSpPr txBox="1"/>
          <p:nvPr/>
        </p:nvSpPr>
        <p:spPr>
          <a:xfrm>
            <a:off x="84307" y="1058109"/>
            <a:ext cx="80350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1" dirty="0">
                <a:solidFill>
                  <a:srgbClr val="C7254E"/>
                </a:solidFill>
                <a:latin typeface="Quicksand"/>
              </a:rPr>
              <a:t>C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onstructor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biasanya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hanya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menetapkan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awal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berdasarkan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dikirimkan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pada constructor.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Namun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sebenarnya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juga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menuliskan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logika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di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constructor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memang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memerlukan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beberapa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kondisi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sebelum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diinisialisasi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60778-206F-4501-855A-56ABB31F12D7}"/>
              </a:ext>
            </a:extLst>
          </p:cNvPr>
          <p:cNvSpPr txBox="1"/>
          <p:nvPr/>
        </p:nvSpPr>
        <p:spPr>
          <a:xfrm>
            <a:off x="1990928" y="2111362"/>
            <a:ext cx="35927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Car {</a:t>
            </a:r>
          </a:p>
          <a:p>
            <a:r>
              <a:rPr lang="en-US" dirty="0"/>
              <a:t>    constructor(manufacture, color) {</a:t>
            </a:r>
          </a:p>
          <a:p>
            <a:r>
              <a:rPr lang="en-US" dirty="0"/>
              <a:t>        </a:t>
            </a:r>
            <a:r>
              <a:rPr lang="en-US" dirty="0" err="1"/>
              <a:t>this.manufacture</a:t>
            </a:r>
            <a:r>
              <a:rPr lang="en-US" dirty="0"/>
              <a:t> = manufacture;</a:t>
            </a:r>
          </a:p>
          <a:p>
            <a:r>
              <a:rPr lang="en-US" dirty="0"/>
              <a:t>        </a:t>
            </a:r>
            <a:r>
              <a:rPr lang="en-US" dirty="0" err="1"/>
              <a:t>this.color</a:t>
            </a:r>
            <a:r>
              <a:rPr lang="en-US" dirty="0"/>
              <a:t> = color;</a:t>
            </a:r>
          </a:p>
          <a:p>
            <a:r>
              <a:rPr lang="en-US" dirty="0"/>
              <a:t>        </a:t>
            </a:r>
            <a:r>
              <a:rPr lang="en-US" dirty="0" err="1"/>
              <a:t>this.enginesActive</a:t>
            </a:r>
            <a:r>
              <a:rPr lang="en-US" dirty="0"/>
              <a:t> = false;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0510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78767-6F00-47C1-91EA-AAF729D3788A}"/>
              </a:ext>
            </a:extLst>
          </p:cNvPr>
          <p:cNvSpPr txBox="1"/>
          <p:nvPr/>
        </p:nvSpPr>
        <p:spPr>
          <a:xfrm>
            <a:off x="84307" y="1058109"/>
            <a:ext cx="8035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Instance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memiliki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dan method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telah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ditentukan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oleh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blueprint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-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(class),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singkatnya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hasil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realisasi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blueprint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60778-206F-4501-855A-56ABB31F12D7}"/>
              </a:ext>
            </a:extLst>
          </p:cNvPr>
          <p:cNvSpPr txBox="1"/>
          <p:nvPr/>
        </p:nvSpPr>
        <p:spPr>
          <a:xfrm>
            <a:off x="2775626" y="1895918"/>
            <a:ext cx="35927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Car {</a:t>
            </a:r>
          </a:p>
          <a:p>
            <a:r>
              <a:rPr lang="en-US" dirty="0"/>
              <a:t>    constructor(manufacture, color) {</a:t>
            </a:r>
          </a:p>
          <a:p>
            <a:r>
              <a:rPr lang="en-US" dirty="0"/>
              <a:t>        </a:t>
            </a:r>
            <a:r>
              <a:rPr lang="en-US" dirty="0" err="1"/>
              <a:t>this.manufacture</a:t>
            </a:r>
            <a:r>
              <a:rPr lang="en-US" dirty="0"/>
              <a:t> = manufacture;</a:t>
            </a:r>
          </a:p>
          <a:p>
            <a:r>
              <a:rPr lang="en-US" dirty="0"/>
              <a:t>        </a:t>
            </a:r>
            <a:r>
              <a:rPr lang="en-US" dirty="0" err="1"/>
              <a:t>this.color</a:t>
            </a:r>
            <a:r>
              <a:rPr lang="en-US" dirty="0"/>
              <a:t> = color;</a:t>
            </a:r>
          </a:p>
          <a:p>
            <a:r>
              <a:rPr lang="en-US" dirty="0"/>
              <a:t>        </a:t>
            </a:r>
            <a:r>
              <a:rPr lang="en-US" dirty="0" err="1"/>
              <a:t>this.enginesActive</a:t>
            </a:r>
            <a:r>
              <a:rPr lang="en-US" dirty="0"/>
              <a:t> = false;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const </a:t>
            </a:r>
            <a:r>
              <a:rPr lang="en-US" dirty="0" err="1"/>
              <a:t>johnCar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Car("Honda", "Red");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26058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Property Accessor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78767-6F00-47C1-91EA-AAF729D3788A}"/>
              </a:ext>
            </a:extLst>
          </p:cNvPr>
          <p:cNvSpPr txBox="1"/>
          <p:nvPr/>
        </p:nvSpPr>
        <p:spPr>
          <a:xfrm>
            <a:off x="84307" y="1058109"/>
            <a:ext cx="8035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Tanda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underscore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sebagai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tanda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bahwa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properti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_</a:t>
            </a:r>
            <a:r>
              <a:rPr lang="en-ID" b="1" i="1" dirty="0" err="1">
                <a:solidFill>
                  <a:srgbClr val="C7254E"/>
                </a:solidFill>
                <a:effectLst/>
                <a:latin typeface="Quicksand"/>
              </a:rPr>
              <a:t>color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sebaiknya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diakses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langsung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namun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harus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melalui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property accessor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(getter/setter).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60778-206F-4501-855A-56ABB31F12D7}"/>
              </a:ext>
            </a:extLst>
          </p:cNvPr>
          <p:cNvSpPr txBox="1"/>
          <p:nvPr/>
        </p:nvSpPr>
        <p:spPr>
          <a:xfrm>
            <a:off x="726335" y="1581329"/>
            <a:ext cx="35927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class Car {</a:t>
            </a:r>
          </a:p>
          <a:p>
            <a:r>
              <a:rPr lang="en-US" sz="1100" dirty="0"/>
              <a:t>    constructor(manufacture, color)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this.manufacture</a:t>
            </a:r>
            <a:r>
              <a:rPr lang="en-US" sz="1100" dirty="0"/>
              <a:t> = manufacture;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this._color</a:t>
            </a:r>
            <a:r>
              <a:rPr lang="en-US" sz="1100" dirty="0"/>
              <a:t> = color;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this.enginesActive</a:t>
            </a:r>
            <a:r>
              <a:rPr lang="en-US" sz="1100" dirty="0"/>
              <a:t> = false;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get color() {</a:t>
            </a:r>
          </a:p>
          <a:p>
            <a:r>
              <a:rPr lang="en-US" sz="1100" dirty="0"/>
              <a:t>        return `</a:t>
            </a:r>
            <a:r>
              <a:rPr lang="en-US" sz="1100" dirty="0" err="1"/>
              <a:t>Warna</a:t>
            </a:r>
            <a:r>
              <a:rPr lang="en-US" sz="1100" dirty="0"/>
              <a:t> </a:t>
            </a:r>
            <a:r>
              <a:rPr lang="en-US" sz="1100" dirty="0" err="1"/>
              <a:t>mobil</a:t>
            </a:r>
            <a:r>
              <a:rPr lang="en-US" sz="1100" dirty="0"/>
              <a:t> ${</a:t>
            </a:r>
            <a:r>
              <a:rPr lang="en-US" sz="1100" dirty="0" err="1"/>
              <a:t>this._color</a:t>
            </a:r>
            <a:r>
              <a:rPr lang="en-US" sz="1100" dirty="0"/>
              <a:t>}`;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set color(value) {</a:t>
            </a:r>
          </a:p>
          <a:p>
            <a:r>
              <a:rPr lang="en-US" sz="1100" dirty="0"/>
              <a:t>        console.log(`</a:t>
            </a:r>
            <a:r>
              <a:rPr lang="en-US" sz="1100" dirty="0" err="1"/>
              <a:t>Warna</a:t>
            </a:r>
            <a:r>
              <a:rPr lang="en-US" sz="1100" dirty="0"/>
              <a:t> </a:t>
            </a:r>
            <a:r>
              <a:rPr lang="en-US" sz="1100" dirty="0" err="1"/>
              <a:t>mobil</a:t>
            </a:r>
            <a:r>
              <a:rPr lang="en-US" sz="1100" dirty="0"/>
              <a:t> </a:t>
            </a:r>
            <a:r>
              <a:rPr lang="en-US" sz="1100" dirty="0" err="1"/>
              <a:t>diubah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${</a:t>
            </a:r>
            <a:r>
              <a:rPr lang="en-US" sz="1100" dirty="0" err="1"/>
              <a:t>this._color</a:t>
            </a:r>
            <a:r>
              <a:rPr lang="en-US" sz="1100" dirty="0"/>
              <a:t>} </a:t>
            </a:r>
            <a:r>
              <a:rPr lang="en-US" sz="1100" dirty="0" err="1"/>
              <a:t>menjadi</a:t>
            </a:r>
            <a:r>
              <a:rPr lang="en-US" sz="1100" dirty="0"/>
              <a:t> ${value}`);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this._color</a:t>
            </a:r>
            <a:r>
              <a:rPr lang="en-US" sz="1100" dirty="0"/>
              <a:t> = value;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A74B1-AAD6-45DE-9F0A-48AF24F43AEA}"/>
              </a:ext>
            </a:extLst>
          </p:cNvPr>
          <p:cNvSpPr txBox="1"/>
          <p:nvPr/>
        </p:nvSpPr>
        <p:spPr>
          <a:xfrm>
            <a:off x="4824918" y="1763067"/>
            <a:ext cx="359274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const </a:t>
            </a:r>
            <a:r>
              <a:rPr lang="en-US" sz="1100" dirty="0" err="1"/>
              <a:t>johnCar</a:t>
            </a:r>
            <a:r>
              <a:rPr lang="en-US" sz="1100" dirty="0"/>
              <a:t> = new Car("Honda", "Red");</a:t>
            </a:r>
          </a:p>
          <a:p>
            <a:r>
              <a:rPr lang="en-US" sz="1100" dirty="0"/>
              <a:t>console.log(</a:t>
            </a:r>
            <a:r>
              <a:rPr lang="en-US" sz="1100" dirty="0" err="1"/>
              <a:t>johnCar.color</a:t>
            </a:r>
            <a:r>
              <a:rPr lang="en-US" sz="1100" dirty="0"/>
              <a:t>); // output -&gt; </a:t>
            </a:r>
            <a:r>
              <a:rPr lang="en-US" sz="1100" dirty="0" err="1"/>
              <a:t>Warna</a:t>
            </a:r>
            <a:r>
              <a:rPr lang="en-US" sz="1100" dirty="0"/>
              <a:t> Mobil: Red</a:t>
            </a:r>
          </a:p>
          <a:p>
            <a:r>
              <a:rPr lang="en-US" sz="1100" dirty="0" err="1"/>
              <a:t>johnCar.color</a:t>
            </a:r>
            <a:r>
              <a:rPr lang="en-US" sz="1100" dirty="0"/>
              <a:t> = "White"; // </a:t>
            </a:r>
            <a:r>
              <a:rPr lang="en-US" sz="1100" dirty="0" err="1"/>
              <a:t>Mengubah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</a:t>
            </a:r>
            <a:r>
              <a:rPr lang="en-US" sz="1100" dirty="0" err="1"/>
              <a:t>properti</a:t>
            </a:r>
            <a:r>
              <a:rPr lang="en-US" sz="1100" dirty="0"/>
              <a:t> color </a:t>
            </a:r>
            <a:r>
              <a:rPr lang="en-US" sz="1100" dirty="0" err="1"/>
              <a:t>menjadi</a:t>
            </a:r>
            <a:r>
              <a:rPr lang="en-US" sz="1100" dirty="0"/>
              <a:t> white</a:t>
            </a:r>
          </a:p>
          <a:p>
            <a:r>
              <a:rPr lang="en-US" sz="1100" dirty="0"/>
              <a:t>console.log(</a:t>
            </a:r>
            <a:r>
              <a:rPr lang="en-US" sz="1100" dirty="0" err="1"/>
              <a:t>johnCar.color</a:t>
            </a:r>
            <a:r>
              <a:rPr lang="en-US" sz="1100" dirty="0"/>
              <a:t>); // output -&gt; </a:t>
            </a:r>
            <a:r>
              <a:rPr lang="en-US" sz="1100" dirty="0" err="1"/>
              <a:t>Warna</a:t>
            </a:r>
            <a:r>
              <a:rPr lang="en-US" sz="1100" dirty="0"/>
              <a:t> Mobil: White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367785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setTimeout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78767-6F00-47C1-91EA-AAF729D3788A}"/>
              </a:ext>
            </a:extLst>
          </p:cNvPr>
          <p:cNvSpPr txBox="1"/>
          <p:nvPr/>
        </p:nvSpPr>
        <p:spPr>
          <a:xfrm>
            <a:off x="84307" y="1058109"/>
            <a:ext cx="80350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 err="1">
                <a:solidFill>
                  <a:srgbClr val="C7254E"/>
                </a:solidFill>
                <a:effectLst/>
                <a:latin typeface="Quicksand"/>
              </a:rPr>
              <a:t>setTimeout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()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paling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mudah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kode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dijalankan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secara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asynchronous.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menerima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dua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parameter.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Pertama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dijalankan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secara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asynchronous, dan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kedua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number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 err="1">
                <a:solidFill>
                  <a:srgbClr val="3D3D3D"/>
                </a:solidFill>
                <a:effectLst/>
                <a:latin typeface="Quicksand"/>
              </a:rPr>
              <a:t>milisecond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sebagai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tunggu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sebelum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dijalankan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60778-206F-4501-855A-56ABB31F12D7}"/>
              </a:ext>
            </a:extLst>
          </p:cNvPr>
          <p:cNvSpPr txBox="1"/>
          <p:nvPr/>
        </p:nvSpPr>
        <p:spPr>
          <a:xfrm>
            <a:off x="2775626" y="2326805"/>
            <a:ext cx="35927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console.log("</a:t>
            </a:r>
            <a:r>
              <a:rPr lang="en-US" sz="1100" dirty="0" err="1"/>
              <a:t>Selamat</a:t>
            </a:r>
            <a:r>
              <a:rPr lang="en-US" sz="1100" dirty="0"/>
              <a:t> </a:t>
            </a:r>
            <a:r>
              <a:rPr lang="en-US" sz="1100" dirty="0" err="1"/>
              <a:t>datang</a:t>
            </a:r>
            <a:r>
              <a:rPr lang="en-US" sz="1100" dirty="0"/>
              <a:t>!");</a:t>
            </a:r>
          </a:p>
          <a:p>
            <a:r>
              <a:rPr lang="en-US" sz="1100" dirty="0" err="1"/>
              <a:t>setTimeout</a:t>
            </a:r>
            <a:r>
              <a:rPr lang="en-US" sz="1100" dirty="0"/>
              <a:t>(() =&gt; {</a:t>
            </a:r>
          </a:p>
          <a:p>
            <a:r>
              <a:rPr lang="en-US" sz="1100" dirty="0"/>
              <a:t> console.log("</a:t>
            </a:r>
            <a:r>
              <a:rPr lang="en-US" sz="1100" dirty="0" err="1"/>
              <a:t>Terimakasih</a:t>
            </a:r>
            <a:r>
              <a:rPr lang="en-US" sz="1100" dirty="0"/>
              <a:t>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mampir</a:t>
            </a:r>
            <a:r>
              <a:rPr lang="en-US" sz="1100" dirty="0"/>
              <a:t>, </a:t>
            </a:r>
            <a:r>
              <a:rPr lang="en-US" sz="1100" dirty="0" err="1"/>
              <a:t>silakan</a:t>
            </a:r>
            <a:r>
              <a:rPr lang="en-US" sz="1100" dirty="0"/>
              <a:t> </a:t>
            </a:r>
            <a:r>
              <a:rPr lang="en-US" sz="1100" dirty="0" err="1"/>
              <a:t>datang</a:t>
            </a:r>
            <a:r>
              <a:rPr lang="en-US" sz="1100" dirty="0"/>
              <a:t> </a:t>
            </a:r>
            <a:r>
              <a:rPr lang="en-US" sz="1100" dirty="0" err="1"/>
              <a:t>kembali</a:t>
            </a:r>
            <a:r>
              <a:rPr lang="en-US" sz="1100" dirty="0"/>
              <a:t>!")</a:t>
            </a:r>
          </a:p>
          <a:p>
            <a:r>
              <a:rPr lang="en-US" sz="1100" dirty="0"/>
              <a:t>}, 3000)</a:t>
            </a:r>
          </a:p>
          <a:p>
            <a:r>
              <a:rPr lang="en-US" sz="1100" dirty="0"/>
              <a:t>console.log("Ada yang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dibantu</a:t>
            </a:r>
            <a:r>
              <a:rPr lang="en-US" sz="1100" dirty="0"/>
              <a:t>?")</a:t>
            </a:r>
          </a:p>
        </p:txBody>
      </p:sp>
    </p:spTree>
    <p:extLst>
      <p:ext uri="{BB962C8B-B14F-4D97-AF65-F5344CB8AC3E}">
        <p14:creationId xmlns:p14="http://schemas.microsoft.com/office/powerpoint/2010/main" val="1698091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setTimeout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78767-6F00-47C1-91EA-AAF729D3788A}"/>
              </a:ext>
            </a:extLst>
          </p:cNvPr>
          <p:cNvSpPr txBox="1"/>
          <p:nvPr/>
        </p:nvSpPr>
        <p:spPr>
          <a:xfrm>
            <a:off x="84307" y="1058109"/>
            <a:ext cx="80350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 err="1">
                <a:solidFill>
                  <a:srgbClr val="C7254E"/>
                </a:solidFill>
                <a:effectLst/>
                <a:latin typeface="Quicksand"/>
              </a:rPr>
              <a:t>setTimeout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()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cara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paling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mudah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kode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dijalankan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secara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asynchronous.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menerima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dua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parameter.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Pertama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dijalankan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secara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asynchronous, dan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kedua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>
                <a:solidFill>
                  <a:srgbClr val="3D3D3D"/>
                </a:solidFill>
                <a:effectLst/>
                <a:latin typeface="Quicksand"/>
              </a:rPr>
              <a:t>number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1" dirty="0" err="1">
                <a:solidFill>
                  <a:srgbClr val="3D3D3D"/>
                </a:solidFill>
                <a:effectLst/>
                <a:latin typeface="Quicksand"/>
              </a:rPr>
              <a:t>milisecond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sebagai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nilai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tunggu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sebelum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dijalankan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60778-206F-4501-855A-56ABB31F12D7}"/>
              </a:ext>
            </a:extLst>
          </p:cNvPr>
          <p:cNvSpPr txBox="1"/>
          <p:nvPr/>
        </p:nvSpPr>
        <p:spPr>
          <a:xfrm>
            <a:off x="2775626" y="2326805"/>
            <a:ext cx="35927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console.log("</a:t>
            </a:r>
            <a:r>
              <a:rPr lang="en-US" sz="1100" dirty="0" err="1"/>
              <a:t>Selamat</a:t>
            </a:r>
            <a:r>
              <a:rPr lang="en-US" sz="1100" dirty="0"/>
              <a:t> </a:t>
            </a:r>
            <a:r>
              <a:rPr lang="en-US" sz="1100" dirty="0" err="1"/>
              <a:t>datang</a:t>
            </a:r>
            <a:r>
              <a:rPr lang="en-US" sz="1100" dirty="0"/>
              <a:t>!");</a:t>
            </a:r>
          </a:p>
          <a:p>
            <a:r>
              <a:rPr lang="en-US" sz="1100" dirty="0" err="1"/>
              <a:t>setTimeout</a:t>
            </a:r>
            <a:r>
              <a:rPr lang="en-US" sz="1100" dirty="0"/>
              <a:t>(() =&gt; {</a:t>
            </a:r>
          </a:p>
          <a:p>
            <a:r>
              <a:rPr lang="en-US" sz="1100" dirty="0"/>
              <a:t> console.log("</a:t>
            </a:r>
            <a:r>
              <a:rPr lang="en-US" sz="1100" dirty="0" err="1"/>
              <a:t>Terimakasih</a:t>
            </a:r>
            <a:r>
              <a:rPr lang="en-US" sz="1100" dirty="0"/>
              <a:t>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mampir</a:t>
            </a:r>
            <a:r>
              <a:rPr lang="en-US" sz="1100" dirty="0"/>
              <a:t>, </a:t>
            </a:r>
            <a:r>
              <a:rPr lang="en-US" sz="1100" dirty="0" err="1"/>
              <a:t>silakan</a:t>
            </a:r>
            <a:r>
              <a:rPr lang="en-US" sz="1100" dirty="0"/>
              <a:t> </a:t>
            </a:r>
            <a:r>
              <a:rPr lang="en-US" sz="1100" dirty="0" err="1"/>
              <a:t>datang</a:t>
            </a:r>
            <a:r>
              <a:rPr lang="en-US" sz="1100" dirty="0"/>
              <a:t> </a:t>
            </a:r>
            <a:r>
              <a:rPr lang="en-US" sz="1100" dirty="0" err="1"/>
              <a:t>kembali</a:t>
            </a:r>
            <a:r>
              <a:rPr lang="en-US" sz="1100" dirty="0"/>
              <a:t>!")</a:t>
            </a:r>
          </a:p>
          <a:p>
            <a:r>
              <a:rPr lang="en-US" sz="1100" dirty="0"/>
              <a:t>}, 3000)</a:t>
            </a:r>
          </a:p>
          <a:p>
            <a:r>
              <a:rPr lang="en-US" sz="1100" dirty="0"/>
              <a:t>console.log("Ada yang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dibantu</a:t>
            </a:r>
            <a:r>
              <a:rPr lang="en-US" sz="1100" dirty="0"/>
              <a:t>?")</a:t>
            </a:r>
          </a:p>
        </p:txBody>
      </p:sp>
    </p:spTree>
    <p:extLst>
      <p:ext uri="{BB962C8B-B14F-4D97-AF65-F5344CB8AC3E}">
        <p14:creationId xmlns:p14="http://schemas.microsoft.com/office/powerpoint/2010/main" val="4012823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35B9-7B85-42D4-9DBE-F4DCEAC6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2800" dirty="0" err="1"/>
              <a:t>Constructuring</a:t>
            </a:r>
            <a:r>
              <a:rPr lang="en-US" sz="2800" dirty="0"/>
              <a:t> a Promise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78767-6F00-47C1-91EA-AAF729D3788A}"/>
              </a:ext>
            </a:extLst>
          </p:cNvPr>
          <p:cNvSpPr txBox="1"/>
          <p:nvPr/>
        </p:nvSpPr>
        <p:spPr>
          <a:xfrm>
            <a:off x="84307" y="1058109"/>
            <a:ext cx="80350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Promise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perhitungan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(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kode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)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ditangguhkan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dan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berjalan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secara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asynchronous.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objek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promise,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gunakan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keyword new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diikuti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constructor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Promise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60778-206F-4501-855A-56ABB31F12D7}"/>
              </a:ext>
            </a:extLst>
          </p:cNvPr>
          <p:cNvSpPr txBox="1"/>
          <p:nvPr/>
        </p:nvSpPr>
        <p:spPr>
          <a:xfrm>
            <a:off x="311700" y="2038591"/>
            <a:ext cx="3592748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const </a:t>
            </a:r>
            <a:r>
              <a:rPr lang="en-US" sz="1100" dirty="0" err="1"/>
              <a:t>executorFunction</a:t>
            </a:r>
            <a:r>
              <a:rPr lang="en-US" sz="1100" dirty="0"/>
              <a:t> = (resolve, reject) =&gt; {</a:t>
            </a:r>
          </a:p>
          <a:p>
            <a:r>
              <a:rPr lang="en-US" sz="1100" dirty="0"/>
              <a:t> const </a:t>
            </a:r>
            <a:r>
              <a:rPr lang="en-US" sz="1100" dirty="0" err="1"/>
              <a:t>isCoffeeMakerReady</a:t>
            </a:r>
            <a:r>
              <a:rPr lang="en-US" sz="1100" dirty="0"/>
              <a:t> = true;</a:t>
            </a:r>
          </a:p>
          <a:p>
            <a:r>
              <a:rPr lang="en-US" sz="1100" dirty="0"/>
              <a:t> if(</a:t>
            </a:r>
            <a:r>
              <a:rPr lang="en-US" sz="1100" dirty="0" err="1"/>
              <a:t>isCoffeeMakerReady</a:t>
            </a:r>
            <a:r>
              <a:rPr lang="en-US" sz="1100" dirty="0"/>
              <a:t>) {</a:t>
            </a:r>
          </a:p>
          <a:p>
            <a:r>
              <a:rPr lang="en-US" sz="1100" dirty="0"/>
              <a:t>   resolve("Kopi </a:t>
            </a:r>
            <a:r>
              <a:rPr lang="en-US" sz="1100" dirty="0" err="1"/>
              <a:t>berhasil</a:t>
            </a:r>
            <a:r>
              <a:rPr lang="en-US" sz="1100" dirty="0"/>
              <a:t> </a:t>
            </a:r>
            <a:r>
              <a:rPr lang="en-US" sz="1100" dirty="0" err="1"/>
              <a:t>dibuat</a:t>
            </a:r>
            <a:r>
              <a:rPr lang="en-US" sz="1100" dirty="0"/>
              <a:t>");</a:t>
            </a:r>
          </a:p>
          <a:p>
            <a:r>
              <a:rPr lang="en-US" sz="1100" dirty="0"/>
              <a:t> } else {</a:t>
            </a:r>
          </a:p>
          <a:p>
            <a:r>
              <a:rPr lang="en-US" sz="1100" dirty="0"/>
              <a:t>   reject("</a:t>
            </a:r>
            <a:r>
              <a:rPr lang="en-US" sz="1100" dirty="0" err="1"/>
              <a:t>Mesin</a:t>
            </a:r>
            <a:r>
              <a:rPr lang="en-US" sz="1100" dirty="0"/>
              <a:t> Kopi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digunakan</a:t>
            </a:r>
            <a:r>
              <a:rPr lang="en-US" sz="1100" dirty="0"/>
              <a:t>!")</a:t>
            </a:r>
          </a:p>
          <a:p>
            <a:r>
              <a:rPr lang="en-US" sz="1100" dirty="0"/>
              <a:t> }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const </a:t>
            </a:r>
            <a:r>
              <a:rPr lang="en-US" sz="1100" dirty="0" err="1"/>
              <a:t>makeCoffee</a:t>
            </a:r>
            <a:r>
              <a:rPr lang="en-US" sz="1100" dirty="0"/>
              <a:t> = new Promise(</a:t>
            </a:r>
            <a:r>
              <a:rPr lang="en-US" sz="1100" dirty="0" err="1"/>
              <a:t>executorFunction</a:t>
            </a:r>
            <a:r>
              <a:rPr lang="en-US" sz="1100" dirty="0"/>
              <a:t>);</a:t>
            </a:r>
          </a:p>
          <a:p>
            <a:r>
              <a:rPr lang="en-US" sz="1100" dirty="0"/>
              <a:t>console.log(</a:t>
            </a:r>
            <a:r>
              <a:rPr lang="en-US" sz="1100" dirty="0" err="1"/>
              <a:t>makeCoffee</a:t>
            </a:r>
            <a:r>
              <a:rPr lang="en-US" sz="1100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E0707-0BB3-4F13-9C76-F3222620D53A}"/>
              </a:ext>
            </a:extLst>
          </p:cNvPr>
          <p:cNvSpPr txBox="1"/>
          <p:nvPr/>
        </p:nvSpPr>
        <p:spPr>
          <a:xfrm>
            <a:off x="4357991" y="1796773"/>
            <a:ext cx="3852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Executor function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memiliki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dua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parameter, yang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berfungsi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  <a:latin typeface="Quicksand"/>
              </a:rPr>
              <a:t>sebagai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resolve()</a:t>
            </a:r>
            <a:r>
              <a:rPr lang="en-ID" b="0" i="0" dirty="0">
                <a:solidFill>
                  <a:srgbClr val="3D3D3D"/>
                </a:solidFill>
                <a:effectLst/>
                <a:latin typeface="Quicksand"/>
              </a:rPr>
              <a:t> dan </a:t>
            </a:r>
            <a:r>
              <a:rPr lang="en-ID" b="1" i="1" dirty="0">
                <a:solidFill>
                  <a:srgbClr val="C7254E"/>
                </a:solidFill>
                <a:effectLst/>
                <a:latin typeface="Quicksand"/>
              </a:rPr>
              <a:t>reject()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0B34C-4D3B-4129-8EC0-2C7BE4C02E6A}"/>
              </a:ext>
            </a:extLst>
          </p:cNvPr>
          <p:cNvSpPr txBox="1"/>
          <p:nvPr/>
        </p:nvSpPr>
        <p:spPr>
          <a:xfrm>
            <a:off x="4357991" y="2480694"/>
            <a:ext cx="42996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ID" sz="1100" b="1" i="1" dirty="0">
                <a:solidFill>
                  <a:srgbClr val="C7254E"/>
                </a:solidFill>
                <a:effectLst/>
                <a:latin typeface="Quicksand"/>
              </a:rPr>
              <a:t>resolve()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parameter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pertama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pada executor function. Parameter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menerima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satu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parameter,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biasanya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kita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gunakan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mengirimkan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data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ketika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promise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berhasil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dilakukan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. Ketika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terpanggil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kondisi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Promise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akan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berubah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sz="1100" b="1" i="1" dirty="0">
                <a:solidFill>
                  <a:srgbClr val="3D3D3D"/>
                </a:solidFill>
                <a:effectLst/>
                <a:latin typeface="Quicksand"/>
              </a:rPr>
              <a:t>pending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menjadi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sz="1100" b="1" i="1" dirty="0">
                <a:solidFill>
                  <a:srgbClr val="3D3D3D"/>
                </a:solidFill>
                <a:effectLst/>
                <a:latin typeface="Quicksand"/>
              </a:rPr>
              <a:t>fulfilled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100" b="1" i="1" dirty="0">
                <a:solidFill>
                  <a:srgbClr val="C7254E"/>
                </a:solidFill>
                <a:effectLst/>
                <a:latin typeface="Quicksand"/>
              </a:rPr>
              <a:t>reject()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parameter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kedua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pada executor function. Parameter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merupakan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yang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menerima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satu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parameter yang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digunakan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untuk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memberikan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alasan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mengapa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Promise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tidak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dapat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terpenuhi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. Ketika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fungsi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ini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terpanggil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,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kondisi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Promise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akan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berubah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 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dari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sz="1100" b="1" i="1" dirty="0">
                <a:solidFill>
                  <a:srgbClr val="3D3D3D"/>
                </a:solidFill>
                <a:effectLst/>
                <a:latin typeface="Quicksand"/>
              </a:rPr>
              <a:t>pending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sz="1100" b="0" i="0" dirty="0" err="1">
                <a:solidFill>
                  <a:srgbClr val="3D3D3D"/>
                </a:solidFill>
                <a:effectLst/>
                <a:latin typeface="Quicksand"/>
              </a:rPr>
              <a:t>menjadi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r>
              <a:rPr lang="en-ID" sz="1100" b="1" i="1" dirty="0">
                <a:solidFill>
                  <a:srgbClr val="3D3D3D"/>
                </a:solidFill>
                <a:effectLst/>
                <a:latin typeface="Quicksand"/>
              </a:rPr>
              <a:t>rejected</a:t>
            </a:r>
            <a:r>
              <a:rPr lang="en-ID" sz="1100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568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310-8C89-4A6D-B1D1-1E42C3BB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JSX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9F44A-DDDE-47F2-87AA-1D9C3B5C61DC}"/>
              </a:ext>
            </a:extLst>
          </p:cNvPr>
          <p:cNvSpPr txBox="1"/>
          <p:nvPr/>
        </p:nvSpPr>
        <p:spPr>
          <a:xfrm>
            <a:off x="89595" y="1397026"/>
            <a:ext cx="53761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render(){</a:t>
            </a:r>
          </a:p>
          <a:p>
            <a:r>
              <a:rPr lang="en-ID" sz="1000" dirty="0"/>
              <a:t>    return (</a:t>
            </a:r>
          </a:p>
          <a:p>
            <a:r>
              <a:rPr lang="en-ID" sz="1000" dirty="0"/>
              <a:t>        &lt;h1 </a:t>
            </a:r>
            <a:r>
              <a:rPr lang="en-ID" sz="1000" dirty="0" err="1"/>
              <a:t>className</a:t>
            </a:r>
            <a:r>
              <a:rPr lang="en-ID" sz="1000" dirty="0"/>
              <a:t>="main-title"&gt;Welcome to My Website&lt;/h1&gt;</a:t>
            </a:r>
          </a:p>
          <a:p>
            <a:r>
              <a:rPr lang="en-ID" sz="1000" dirty="0"/>
              <a:t>    )</a:t>
            </a:r>
          </a:p>
          <a:p>
            <a:r>
              <a:rPr lang="en-ID" sz="10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211A0-35C6-4009-B76C-D7032CF68851}"/>
              </a:ext>
            </a:extLst>
          </p:cNvPr>
          <p:cNvSpPr txBox="1"/>
          <p:nvPr/>
        </p:nvSpPr>
        <p:spPr>
          <a:xfrm>
            <a:off x="4247328" y="3035416"/>
            <a:ext cx="23545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render(){</a:t>
            </a:r>
          </a:p>
          <a:p>
            <a:r>
              <a:rPr lang="en-ID" sz="1000" dirty="0"/>
              <a:t>    return (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React.createElement</a:t>
            </a:r>
            <a:r>
              <a:rPr lang="en-ID" sz="1000" dirty="0"/>
              <a:t>(</a:t>
            </a:r>
          </a:p>
          <a:p>
            <a:r>
              <a:rPr lang="en-ID" sz="1000" dirty="0"/>
              <a:t>            'h1',</a:t>
            </a:r>
          </a:p>
          <a:p>
            <a:r>
              <a:rPr lang="en-ID" sz="1000" dirty="0"/>
              <a:t>            {</a:t>
            </a:r>
            <a:r>
              <a:rPr lang="en-ID" sz="1000" dirty="0" err="1"/>
              <a:t>className</a:t>
            </a:r>
            <a:r>
              <a:rPr lang="en-ID" sz="1000" dirty="0"/>
              <a:t>: 'main-title'},</a:t>
            </a:r>
          </a:p>
          <a:p>
            <a:r>
              <a:rPr lang="en-ID" sz="1000" dirty="0"/>
              <a:t>            'Welcome to My Website!'</a:t>
            </a:r>
          </a:p>
          <a:p>
            <a:r>
              <a:rPr lang="en-ID" sz="1000" dirty="0"/>
              <a:t>        );</a:t>
            </a:r>
          </a:p>
          <a:p>
            <a:r>
              <a:rPr lang="en-ID" sz="1000" dirty="0"/>
              <a:t>    )</a:t>
            </a:r>
          </a:p>
          <a:p>
            <a:r>
              <a:rPr lang="en-ID" sz="10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F2808-A24F-4053-B72C-5C1C45BD1C51}"/>
              </a:ext>
            </a:extLst>
          </p:cNvPr>
          <p:cNvSpPr txBox="1"/>
          <p:nvPr/>
        </p:nvSpPr>
        <p:spPr>
          <a:xfrm>
            <a:off x="51881" y="1073728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JSX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1F799-F99F-4B2F-BFC0-EE59D8AF4BC3}"/>
              </a:ext>
            </a:extLst>
          </p:cNvPr>
          <p:cNvSpPr txBox="1"/>
          <p:nvPr/>
        </p:nvSpPr>
        <p:spPr>
          <a:xfrm>
            <a:off x="1010478" y="2173642"/>
            <a:ext cx="55913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React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JSX </a:t>
            </a:r>
            <a:r>
              <a:rPr lang="en-ID" dirty="0" err="1"/>
              <a:t>tersebut</a:t>
            </a:r>
            <a:r>
              <a:rPr lang="en-ID" dirty="0"/>
              <a:t> dan </a:t>
            </a:r>
            <a:r>
              <a:rPr lang="en-ID" dirty="0" err="1"/>
              <a:t>mengkonversi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(). Kode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329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2C5F-D431-4F91-ACB9-886E9C4D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Pilar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251C-A245-4A17-8D26-DF8E3535F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Javascript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3918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310-8C89-4A6D-B1D1-1E42C3BB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JSX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9F44A-DDDE-47F2-87AA-1D9C3B5C61DC}"/>
              </a:ext>
            </a:extLst>
          </p:cNvPr>
          <p:cNvSpPr txBox="1"/>
          <p:nvPr/>
        </p:nvSpPr>
        <p:spPr>
          <a:xfrm>
            <a:off x="89595" y="1397026"/>
            <a:ext cx="53761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render(){</a:t>
            </a:r>
          </a:p>
          <a:p>
            <a:r>
              <a:rPr lang="en-ID" sz="1000" dirty="0"/>
              <a:t>    return (</a:t>
            </a:r>
          </a:p>
          <a:p>
            <a:r>
              <a:rPr lang="en-ID" sz="1000" dirty="0"/>
              <a:t>        &lt;h1 </a:t>
            </a:r>
            <a:r>
              <a:rPr lang="en-ID" sz="1000" dirty="0" err="1"/>
              <a:t>className</a:t>
            </a:r>
            <a:r>
              <a:rPr lang="en-ID" sz="1000" dirty="0"/>
              <a:t>="main-title"&gt;Welcome to My Website&lt;/h1&gt;</a:t>
            </a:r>
          </a:p>
          <a:p>
            <a:r>
              <a:rPr lang="en-ID" sz="1000" dirty="0"/>
              <a:t>    )</a:t>
            </a:r>
          </a:p>
          <a:p>
            <a:r>
              <a:rPr lang="en-ID" sz="10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211A0-35C6-4009-B76C-D7032CF68851}"/>
              </a:ext>
            </a:extLst>
          </p:cNvPr>
          <p:cNvSpPr txBox="1"/>
          <p:nvPr/>
        </p:nvSpPr>
        <p:spPr>
          <a:xfrm>
            <a:off x="4247328" y="3035416"/>
            <a:ext cx="23545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render(){</a:t>
            </a:r>
          </a:p>
          <a:p>
            <a:r>
              <a:rPr lang="en-ID" sz="1000" dirty="0"/>
              <a:t>    return (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React.createElement</a:t>
            </a:r>
            <a:r>
              <a:rPr lang="en-ID" sz="1000" dirty="0"/>
              <a:t>(</a:t>
            </a:r>
          </a:p>
          <a:p>
            <a:r>
              <a:rPr lang="en-ID" sz="1000" dirty="0"/>
              <a:t>            'h1',</a:t>
            </a:r>
          </a:p>
          <a:p>
            <a:r>
              <a:rPr lang="en-ID" sz="1000" dirty="0"/>
              <a:t>            {</a:t>
            </a:r>
            <a:r>
              <a:rPr lang="en-ID" sz="1000" dirty="0" err="1"/>
              <a:t>className</a:t>
            </a:r>
            <a:r>
              <a:rPr lang="en-ID" sz="1000" dirty="0"/>
              <a:t>: 'main-title'},</a:t>
            </a:r>
          </a:p>
          <a:p>
            <a:r>
              <a:rPr lang="en-ID" sz="1000" dirty="0"/>
              <a:t>            'Welcome to My Website!'</a:t>
            </a:r>
          </a:p>
          <a:p>
            <a:r>
              <a:rPr lang="en-ID" sz="1000" dirty="0"/>
              <a:t>        );</a:t>
            </a:r>
          </a:p>
          <a:p>
            <a:r>
              <a:rPr lang="en-ID" sz="1000" dirty="0"/>
              <a:t>    )</a:t>
            </a:r>
          </a:p>
          <a:p>
            <a:r>
              <a:rPr lang="en-ID" sz="10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F2808-A24F-4053-B72C-5C1C45BD1C51}"/>
              </a:ext>
            </a:extLst>
          </p:cNvPr>
          <p:cNvSpPr txBox="1"/>
          <p:nvPr/>
        </p:nvSpPr>
        <p:spPr>
          <a:xfrm>
            <a:off x="51881" y="1073728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JSX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1F799-F99F-4B2F-BFC0-EE59D8AF4BC3}"/>
              </a:ext>
            </a:extLst>
          </p:cNvPr>
          <p:cNvSpPr txBox="1"/>
          <p:nvPr/>
        </p:nvSpPr>
        <p:spPr>
          <a:xfrm>
            <a:off x="1010478" y="2173642"/>
            <a:ext cx="55913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React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JSX </a:t>
            </a:r>
            <a:r>
              <a:rPr lang="en-ID" dirty="0" err="1"/>
              <a:t>tersebut</a:t>
            </a:r>
            <a:r>
              <a:rPr lang="en-ID" dirty="0"/>
              <a:t> dan </a:t>
            </a:r>
            <a:r>
              <a:rPr lang="en-ID" dirty="0" err="1"/>
              <a:t>mengkonversi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(). Kode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2599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310-8C89-4A6D-B1D1-1E42C3BB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JSX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9F44A-DDDE-47F2-87AA-1D9C3B5C61DC}"/>
              </a:ext>
            </a:extLst>
          </p:cNvPr>
          <p:cNvSpPr txBox="1"/>
          <p:nvPr/>
        </p:nvSpPr>
        <p:spPr>
          <a:xfrm>
            <a:off x="241993" y="1151290"/>
            <a:ext cx="537615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React.createElement</a:t>
            </a:r>
            <a:r>
              <a:rPr lang="en-US" dirty="0"/>
              <a:t>(</a:t>
            </a:r>
          </a:p>
          <a:p>
            <a:r>
              <a:rPr lang="en-US" dirty="0" err="1"/>
              <a:t>namaElement</a:t>
            </a:r>
            <a:r>
              <a:rPr lang="en-US" dirty="0"/>
              <a:t>,</a:t>
            </a:r>
          </a:p>
          <a:p>
            <a:r>
              <a:rPr lang="en-US" dirty="0"/>
              <a:t>property,</a:t>
            </a:r>
          </a:p>
          <a:p>
            <a:r>
              <a:rPr lang="en-US" dirty="0" err="1"/>
              <a:t>childElement</a:t>
            </a:r>
            <a:endParaRPr lang="en-US" dirty="0"/>
          </a:p>
          <a:p>
            <a:r>
              <a:rPr lang="en-US" dirty="0"/>
              <a:t>);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211A0-35C6-4009-B76C-D7032CF68851}"/>
              </a:ext>
            </a:extLst>
          </p:cNvPr>
          <p:cNvSpPr txBox="1"/>
          <p:nvPr/>
        </p:nvSpPr>
        <p:spPr>
          <a:xfrm>
            <a:off x="2930069" y="3649748"/>
            <a:ext cx="53761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Ketika Anda menulis JSX, React.createElement() akan selalu digunakan, meskipun Anda tidak menuliskan nya secara langsung.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F2808-A24F-4053-B72C-5C1C45BD1C51}"/>
              </a:ext>
            </a:extLst>
          </p:cNvPr>
          <p:cNvSpPr txBox="1"/>
          <p:nvPr/>
        </p:nvSpPr>
        <p:spPr>
          <a:xfrm>
            <a:off x="51881" y="1073728"/>
            <a:ext cx="4540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 </a:t>
            </a:r>
            <a:r>
              <a:rPr lang="en-US" dirty="0" err="1"/>
              <a:t>penulisan</a:t>
            </a:r>
            <a:r>
              <a:rPr lang="en-US" dirty="0"/>
              <a:t> pada </a:t>
            </a:r>
            <a:r>
              <a:rPr lang="en-US" dirty="0" err="1"/>
              <a:t>React.createElement</a:t>
            </a:r>
            <a:r>
              <a:rPr lang="en-US" dirty="0"/>
              <a:t>() </a:t>
            </a:r>
            <a:r>
              <a:rPr lang="en-US" dirty="0" err="1"/>
              <a:t>adalah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1F799-F99F-4B2F-BFC0-EE59D8AF4BC3}"/>
              </a:ext>
            </a:extLst>
          </p:cNvPr>
          <p:cNvSpPr txBox="1"/>
          <p:nvPr/>
        </p:nvSpPr>
        <p:spPr>
          <a:xfrm>
            <a:off x="2930070" y="2634085"/>
            <a:ext cx="55913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dasarnya</a:t>
            </a:r>
            <a:r>
              <a:rPr lang="en-ID" dirty="0"/>
              <a:t>,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JSX </a:t>
            </a:r>
            <a:r>
              <a:rPr lang="en-ID" dirty="0" err="1"/>
              <a:t>akan</a:t>
            </a:r>
            <a:r>
              <a:rPr lang="en-ID" dirty="0"/>
              <a:t> di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React.createElement</a:t>
            </a:r>
            <a:r>
              <a:rPr lang="en-ID" dirty="0"/>
              <a:t>(),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Anda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import React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component.</a:t>
            </a:r>
          </a:p>
        </p:txBody>
      </p:sp>
    </p:spTree>
    <p:extLst>
      <p:ext uri="{BB962C8B-B14F-4D97-AF65-F5344CB8AC3E}">
        <p14:creationId xmlns:p14="http://schemas.microsoft.com/office/powerpoint/2010/main" val="1335271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310-8C89-4A6D-B1D1-1E42C3BB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8395"/>
            <a:ext cx="8520600" cy="572700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JSX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9F44A-DDDE-47F2-87AA-1D9C3B5C61DC}"/>
              </a:ext>
            </a:extLst>
          </p:cNvPr>
          <p:cNvSpPr txBox="1"/>
          <p:nvPr/>
        </p:nvSpPr>
        <p:spPr>
          <a:xfrm>
            <a:off x="311700" y="1277744"/>
            <a:ext cx="537615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Case Sensitive</a:t>
            </a:r>
          </a:p>
          <a:p>
            <a:r>
              <a:rPr lang="en-US" sz="1050" dirty="0"/>
              <a:t>Case sensitive </a:t>
            </a:r>
            <a:r>
              <a:rPr lang="en-US" sz="1050" dirty="0" err="1"/>
              <a:t>berarti</a:t>
            </a:r>
            <a:r>
              <a:rPr lang="en-US" sz="1050" dirty="0"/>
              <a:t> </a:t>
            </a:r>
            <a:r>
              <a:rPr lang="en-US" sz="1050" dirty="0" err="1"/>
              <a:t>huruf</a:t>
            </a:r>
            <a:r>
              <a:rPr lang="en-US" sz="1050" dirty="0"/>
              <a:t> </a:t>
            </a:r>
            <a:r>
              <a:rPr lang="en-US" sz="1050" dirty="0" err="1"/>
              <a:t>kapital</a:t>
            </a:r>
            <a:r>
              <a:rPr lang="en-US" sz="1050" dirty="0"/>
              <a:t> (uppercase) dan </a:t>
            </a:r>
            <a:r>
              <a:rPr lang="en-US" sz="1050" dirty="0" err="1"/>
              <a:t>huruf</a:t>
            </a:r>
            <a:r>
              <a:rPr lang="en-US" sz="1050" dirty="0"/>
              <a:t> </a:t>
            </a:r>
            <a:r>
              <a:rPr lang="en-US" sz="1050" dirty="0" err="1"/>
              <a:t>standar</a:t>
            </a:r>
            <a:r>
              <a:rPr lang="en-US" sz="1050" dirty="0"/>
              <a:t> (lowercase) </a:t>
            </a:r>
            <a:r>
              <a:rPr lang="en-US" sz="1050" dirty="0" err="1"/>
              <a:t>berbeda</a:t>
            </a:r>
            <a:r>
              <a:rPr lang="en-US" sz="1050" dirty="0"/>
              <a:t> </a:t>
            </a:r>
            <a:r>
              <a:rPr lang="en-US" sz="1050" dirty="0" err="1"/>
              <a:t>arti</a:t>
            </a:r>
            <a:endParaRPr lang="en-US" sz="1050" dirty="0"/>
          </a:p>
          <a:p>
            <a:endParaRPr lang="en-US" sz="1050" dirty="0"/>
          </a:p>
          <a:p>
            <a:r>
              <a:rPr lang="en-US" sz="1050" b="1" dirty="0" err="1"/>
              <a:t>Atribut</a:t>
            </a:r>
            <a:r>
              <a:rPr lang="en-US" sz="1050" b="1" dirty="0"/>
              <a:t> </a:t>
            </a:r>
            <a:r>
              <a:rPr lang="en-US" sz="1050" b="1" dirty="0" err="1"/>
              <a:t>className</a:t>
            </a:r>
            <a:endParaRPr lang="en-US" sz="1050" b="1" dirty="0"/>
          </a:p>
          <a:p>
            <a:r>
              <a:rPr lang="en-US" sz="1050" dirty="0"/>
              <a:t>Pada JSX, Anda </a:t>
            </a:r>
            <a:r>
              <a:rPr lang="en-US" sz="1050" dirty="0" err="1"/>
              <a:t>harus</a:t>
            </a:r>
            <a:r>
              <a:rPr lang="en-US" sz="1050" dirty="0"/>
              <a:t> </a:t>
            </a:r>
            <a:r>
              <a:rPr lang="en-US" sz="1050" dirty="0" err="1"/>
              <a:t>menggunakan</a:t>
            </a:r>
            <a:r>
              <a:rPr lang="en-US" sz="1050" dirty="0"/>
              <a:t> keyword </a:t>
            </a:r>
            <a:r>
              <a:rPr lang="en-US" sz="1050" dirty="0" err="1"/>
              <a:t>className</a:t>
            </a:r>
            <a:r>
              <a:rPr lang="en-US" sz="1050" dirty="0"/>
              <a:t> dan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menggunakan</a:t>
            </a:r>
            <a:r>
              <a:rPr lang="en-US" sz="1050" dirty="0"/>
              <a:t> keyword class</a:t>
            </a:r>
          </a:p>
          <a:p>
            <a:endParaRPr lang="en-US" sz="1050" dirty="0"/>
          </a:p>
          <a:p>
            <a:r>
              <a:rPr lang="en-US" sz="1050" b="1" dirty="0" err="1"/>
              <a:t>Penggunaan</a:t>
            </a:r>
            <a:r>
              <a:rPr lang="en-US" sz="1050" b="1" dirty="0"/>
              <a:t> Expression dan </a:t>
            </a:r>
            <a:r>
              <a:rPr lang="en-US" sz="1050" b="1" dirty="0" err="1"/>
              <a:t>Variabel</a:t>
            </a:r>
            <a:endParaRPr lang="en-US" sz="1050" b="1" dirty="0"/>
          </a:p>
          <a:p>
            <a:r>
              <a:rPr lang="en-US" sz="1050" dirty="0"/>
              <a:t>Expression dan </a:t>
            </a:r>
            <a:r>
              <a:rPr lang="en-US" sz="1050" dirty="0" err="1"/>
              <a:t>variabel</a:t>
            </a:r>
            <a:r>
              <a:rPr lang="en-US" sz="1050" dirty="0"/>
              <a:t> </a:t>
            </a:r>
            <a:r>
              <a:rPr lang="en-US" sz="1050" dirty="0" err="1"/>
              <a:t>ditulis</a:t>
            </a:r>
            <a:r>
              <a:rPr lang="en-US" sz="1050" dirty="0"/>
              <a:t> di </a:t>
            </a:r>
            <a:r>
              <a:rPr lang="en-US" sz="1050" dirty="0" err="1"/>
              <a:t>dalam</a:t>
            </a:r>
            <a:r>
              <a:rPr lang="en-US" sz="1050" dirty="0"/>
              <a:t> </a:t>
            </a:r>
            <a:r>
              <a:rPr lang="en-US" sz="1050" dirty="0" err="1"/>
              <a:t>kurung</a:t>
            </a:r>
            <a:r>
              <a:rPr lang="en-US" sz="1050" dirty="0"/>
              <a:t> </a:t>
            </a:r>
            <a:r>
              <a:rPr lang="en-US" sz="1050" dirty="0" err="1"/>
              <a:t>kurawal</a:t>
            </a:r>
            <a:r>
              <a:rPr lang="en-US" sz="1050" dirty="0"/>
              <a:t> ({ })</a:t>
            </a:r>
          </a:p>
          <a:p>
            <a:endParaRPr lang="en-US" sz="1050" dirty="0"/>
          </a:p>
          <a:p>
            <a:r>
              <a:rPr lang="en-US" sz="1050" b="1" dirty="0"/>
              <a:t>Satu Root Element</a:t>
            </a:r>
          </a:p>
          <a:p>
            <a:r>
              <a:rPr lang="en-US" sz="1050" dirty="0"/>
              <a:t>Di </a:t>
            </a:r>
            <a:r>
              <a:rPr lang="en-US" sz="1050" dirty="0" err="1"/>
              <a:t>dalam</a:t>
            </a:r>
            <a:r>
              <a:rPr lang="en-US" sz="1050" dirty="0"/>
              <a:t> JSX, Anda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boleh</a:t>
            </a:r>
            <a:r>
              <a:rPr lang="en-US" sz="1050" dirty="0"/>
              <a:t> </a:t>
            </a:r>
            <a:r>
              <a:rPr lang="en-US" sz="1050" dirty="0" err="1"/>
              <a:t>meyusun</a:t>
            </a:r>
            <a:r>
              <a:rPr lang="en-US" sz="1050" dirty="0"/>
              <a:t> </a:t>
            </a:r>
            <a:r>
              <a:rPr lang="en-US" sz="1050" dirty="0" err="1"/>
              <a:t>kode</a:t>
            </a:r>
            <a:r>
              <a:rPr lang="en-US" sz="1050" dirty="0"/>
              <a:t> </a:t>
            </a:r>
            <a:r>
              <a:rPr lang="en-US" sz="1050" dirty="0" err="1"/>
              <a:t>seperti</a:t>
            </a:r>
            <a:r>
              <a:rPr lang="en-US" sz="1050" dirty="0"/>
              <a:t> </a:t>
            </a:r>
            <a:r>
              <a:rPr lang="en-US" sz="1050" dirty="0" err="1"/>
              <a:t>berikut</a:t>
            </a:r>
            <a:r>
              <a:rPr lang="en-US" sz="1050" dirty="0"/>
              <a:t> :</a:t>
            </a:r>
          </a:p>
          <a:p>
            <a:endParaRPr lang="en-US" sz="1050" dirty="0"/>
          </a:p>
          <a:p>
            <a:r>
              <a:rPr lang="en-US" sz="1050" dirty="0"/>
              <a:t>render(){</a:t>
            </a:r>
          </a:p>
          <a:p>
            <a:r>
              <a:rPr lang="en-US" sz="1050" dirty="0"/>
              <a:t>    return (</a:t>
            </a:r>
          </a:p>
          <a:p>
            <a:r>
              <a:rPr lang="en-US" sz="1050" dirty="0"/>
              <a:t>        &lt;h1&gt;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Judul</a:t>
            </a:r>
            <a:r>
              <a:rPr lang="en-US" sz="1050" dirty="0"/>
              <a:t>&lt;/h1&gt;</a:t>
            </a:r>
          </a:p>
          <a:p>
            <a:r>
              <a:rPr lang="en-US" sz="1050" dirty="0"/>
              <a:t>        &lt;p&gt; </a:t>
            </a:r>
            <a:r>
              <a:rPr lang="en-US" sz="1050" dirty="0" err="1"/>
              <a:t>Ini</a:t>
            </a:r>
            <a:r>
              <a:rPr lang="en-US" sz="1050" dirty="0"/>
              <a:t> text content&lt;/p&gt;</a:t>
            </a:r>
          </a:p>
          <a:p>
            <a:r>
              <a:rPr lang="en-US" sz="1050" dirty="0"/>
              <a:t>    )</a:t>
            </a:r>
          </a:p>
          <a:p>
            <a:r>
              <a:rPr lang="en-US" sz="1050" dirty="0"/>
              <a:t>}</a:t>
            </a:r>
            <a:endParaRPr lang="en-ID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F2808-A24F-4053-B72C-5C1C45BD1C51}"/>
              </a:ext>
            </a:extLst>
          </p:cNvPr>
          <p:cNvSpPr txBox="1"/>
          <p:nvPr/>
        </p:nvSpPr>
        <p:spPr>
          <a:xfrm>
            <a:off x="110661" y="969967"/>
            <a:ext cx="6284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Berikut beberapa aturan yang harus dipenuhi ketika Anda menulis kode JSX.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0697B-8E73-4AB8-B2C6-72D69B941BB6}"/>
              </a:ext>
            </a:extLst>
          </p:cNvPr>
          <p:cNvSpPr txBox="1"/>
          <p:nvPr/>
        </p:nvSpPr>
        <p:spPr>
          <a:xfrm>
            <a:off x="5862536" y="3126490"/>
            <a:ext cx="2263302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 err="1"/>
              <a:t>Gunakan</a:t>
            </a:r>
            <a:r>
              <a:rPr lang="en-ID" sz="1050" dirty="0"/>
              <a:t> </a:t>
            </a:r>
            <a:r>
              <a:rPr lang="en-ID" sz="1050" b="1" dirty="0"/>
              <a:t>DIV</a:t>
            </a:r>
          </a:p>
          <a:p>
            <a:r>
              <a:rPr lang="en-ID" sz="1050" dirty="0"/>
              <a:t>render(){</a:t>
            </a:r>
          </a:p>
          <a:p>
            <a:r>
              <a:rPr lang="en-ID" sz="1050" dirty="0"/>
              <a:t>    return (</a:t>
            </a:r>
          </a:p>
          <a:p>
            <a:r>
              <a:rPr lang="en-ID" sz="1050" dirty="0"/>
              <a:t>        &lt;div&gt;</a:t>
            </a:r>
          </a:p>
          <a:p>
            <a:r>
              <a:rPr lang="en-ID" sz="1050" dirty="0"/>
              <a:t>            &lt;h1&gt; </a:t>
            </a:r>
            <a:r>
              <a:rPr lang="en-ID" sz="1050" dirty="0" err="1"/>
              <a:t>Ini</a:t>
            </a:r>
            <a:r>
              <a:rPr lang="en-ID" sz="1050" dirty="0"/>
              <a:t> </a:t>
            </a:r>
            <a:r>
              <a:rPr lang="en-ID" sz="1050" dirty="0" err="1"/>
              <a:t>Judul</a:t>
            </a:r>
            <a:r>
              <a:rPr lang="en-ID" sz="1050" dirty="0"/>
              <a:t>&lt;/h1&gt;</a:t>
            </a:r>
          </a:p>
          <a:p>
            <a:r>
              <a:rPr lang="en-ID" sz="1050" dirty="0"/>
              <a:t>            &lt;p&gt; </a:t>
            </a:r>
            <a:r>
              <a:rPr lang="en-ID" sz="1050" dirty="0" err="1"/>
              <a:t>Ini</a:t>
            </a:r>
            <a:r>
              <a:rPr lang="en-ID" sz="1050" dirty="0"/>
              <a:t> text content&lt;/p&gt;</a:t>
            </a:r>
          </a:p>
          <a:p>
            <a:r>
              <a:rPr lang="en-ID" sz="1050" dirty="0"/>
              <a:t>        &lt;/div&gt;</a:t>
            </a:r>
          </a:p>
          <a:p>
            <a:r>
              <a:rPr lang="en-ID" sz="1050" dirty="0"/>
              <a:t>    )</a:t>
            </a:r>
          </a:p>
          <a:p>
            <a:r>
              <a:rPr lang="en-ID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7366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8354-E24D-48AC-A8D3-3D9DF483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  <a:endParaRPr lang="en-ID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F086C9-2F43-48D0-9941-7F1E04AF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60" y="1297021"/>
            <a:ext cx="4119191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HTTP Request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tindakan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mengirimkan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server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terjadi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diinginkan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di server.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Selanjutnya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mendapat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  <a:cs typeface="Open Sans" panose="020B0606030504020204" pitchFamily="34" charset="0"/>
              </a:rPr>
              <a:t>response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server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memberikan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data. HTTP request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method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membedakan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yang di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inginkan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oleh client side / front end. Method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B8D80-2F86-411B-AA3C-10474643E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152694"/>
              </p:ext>
            </p:extLst>
          </p:nvPr>
        </p:nvGraphicFramePr>
        <p:xfrm>
          <a:off x="4695950" y="1297021"/>
          <a:ext cx="4221072" cy="3035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0536">
                  <a:extLst>
                    <a:ext uri="{9D8B030D-6E8A-4147-A177-3AD203B41FA5}">
                      <a16:colId xmlns:a16="http://schemas.microsoft.com/office/drawing/2014/main" val="1813514605"/>
                    </a:ext>
                  </a:extLst>
                </a:gridCol>
                <a:gridCol w="2110536">
                  <a:extLst>
                    <a:ext uri="{9D8B030D-6E8A-4147-A177-3AD203B41FA5}">
                      <a16:colId xmlns:a16="http://schemas.microsoft.com/office/drawing/2014/main" val="634104114"/>
                    </a:ext>
                  </a:extLst>
                </a:gridCol>
              </a:tblGrid>
              <a:tr h="15992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>
                          <a:effectLst/>
                        </a:rPr>
                        <a:t>Method</a:t>
                      </a:r>
                      <a:endParaRPr lang="en-ID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>
                          <a:effectLst/>
                        </a:rPr>
                        <a:t>Kegunaan</a:t>
                      </a:r>
                      <a:endParaRPr lang="en-ID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extLst>
                  <a:ext uri="{0D108BD9-81ED-4DB2-BD59-A6C34878D82A}">
                    <a16:rowId xmlns:a16="http://schemas.microsoft.com/office/drawing/2014/main" val="3163260014"/>
                  </a:ext>
                </a:extLst>
              </a:tr>
              <a:tr h="15992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 dirty="0">
                          <a:effectLst/>
                        </a:rPr>
                        <a:t>GET</a:t>
                      </a:r>
                      <a:endParaRPr lang="en-ID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>
                          <a:effectLst/>
                        </a:rPr>
                        <a:t>Untuk mendapatkan data dari server</a:t>
                      </a:r>
                      <a:endParaRPr lang="en-ID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extLst>
                  <a:ext uri="{0D108BD9-81ED-4DB2-BD59-A6C34878D82A}">
                    <a16:rowId xmlns:a16="http://schemas.microsoft.com/office/drawing/2014/main" val="2890696730"/>
                  </a:ext>
                </a:extLst>
              </a:tr>
              <a:tr h="5917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>
                          <a:effectLst/>
                        </a:rPr>
                        <a:t>POST</a:t>
                      </a:r>
                      <a:endParaRPr lang="en-ID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>
                          <a:effectLst/>
                        </a:rPr>
                        <a:t>Untuk mengirimkan data ke server, biasanya digunakan untuk membuat / menulis (create) data ke database via server</a:t>
                      </a:r>
                      <a:endParaRPr lang="en-ID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extLst>
                  <a:ext uri="{0D108BD9-81ED-4DB2-BD59-A6C34878D82A}">
                    <a16:rowId xmlns:a16="http://schemas.microsoft.com/office/drawing/2014/main" val="3979765394"/>
                  </a:ext>
                </a:extLst>
              </a:tr>
              <a:tr h="44778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>
                          <a:effectLst/>
                        </a:rPr>
                        <a:t>PUT</a:t>
                      </a:r>
                      <a:endParaRPr lang="en-ID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050" u="none" strike="noStrike">
                          <a:effectLst/>
                        </a:rPr>
                        <a:t>Untuk mengirimkan data, biasanya digunakan untuk melakukan edit data di database via server</a:t>
                      </a:r>
                      <a:endParaRPr lang="nn-NO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extLst>
                  <a:ext uri="{0D108BD9-81ED-4DB2-BD59-A6C34878D82A}">
                    <a16:rowId xmlns:a16="http://schemas.microsoft.com/office/drawing/2014/main" val="1519077882"/>
                  </a:ext>
                </a:extLst>
              </a:tr>
              <a:tr h="44778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>
                          <a:effectLst/>
                        </a:rPr>
                        <a:t>PATCH</a:t>
                      </a:r>
                      <a:endParaRPr lang="en-ID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>
                          <a:effectLst/>
                        </a:rPr>
                        <a:t>Hampir sama dengan method PUT, namun hanya mengganti/mengedit sebagian data saja</a:t>
                      </a:r>
                      <a:endParaRPr lang="en-ID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extLst>
                  <a:ext uri="{0D108BD9-81ED-4DB2-BD59-A6C34878D82A}">
                    <a16:rowId xmlns:a16="http://schemas.microsoft.com/office/drawing/2014/main" val="2880680300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50" u="none" strike="noStrike">
                          <a:effectLst/>
                        </a:rPr>
                        <a:t>DELETE</a:t>
                      </a:r>
                      <a:endParaRPr lang="en-ID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050" u="none" strike="noStrike" dirty="0">
                          <a:effectLst/>
                        </a:rPr>
                        <a:t>Untuk menghapus data di database via server</a:t>
                      </a:r>
                      <a:endParaRPr lang="it-IT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03" marR="64703" marT="12941" marB="12941" anchor="ctr"/>
                </a:tc>
                <a:extLst>
                  <a:ext uri="{0D108BD9-81ED-4DB2-BD59-A6C34878D82A}">
                    <a16:rowId xmlns:a16="http://schemas.microsoft.com/office/drawing/2014/main" val="363381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27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94FA-833C-4ECA-B8BF-D735EECF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AXIOS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D80D6-46C8-4CCE-8372-98D176EE701C}"/>
              </a:ext>
            </a:extLst>
          </p:cNvPr>
          <p:cNvSpPr txBox="1"/>
          <p:nvPr/>
        </p:nvSpPr>
        <p:spPr>
          <a:xfrm>
            <a:off x="226979" y="1216276"/>
            <a:ext cx="57328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Axios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package yang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dimanfaatkan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melakukan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HTTP request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server.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nya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harus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menginstall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dulu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axios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dmelalui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NPM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kemudian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melakukan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import pada file yang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axios</a:t>
            </a:r>
            <a:r>
              <a:rPr lang="en-ID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.</a:t>
            </a:r>
            <a:endParaRPr lang="en-ID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52302F-DA1A-4E9F-90DA-A0901BC8E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2325529"/>
            <a:ext cx="10959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npm i axios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51319-81A3-4850-AB40-C60134D7F57C}"/>
              </a:ext>
            </a:extLst>
          </p:cNvPr>
          <p:cNvSpPr txBox="1"/>
          <p:nvPr/>
        </p:nvSpPr>
        <p:spPr>
          <a:xfrm>
            <a:off x="2269788" y="2643139"/>
            <a:ext cx="65625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Axios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terdiri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- payload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dikembalikan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 -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kode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HTTP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dikembalikan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statusText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status HTTP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dikembalikan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header - header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dikirim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 -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konfigurasi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asli</a:t>
            </a:r>
            <a:endParaRPr lang="en-ID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 -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ID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37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D17A-AC21-46F4-8AEF-7AD39F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AXIOS</a:t>
            </a:r>
            <a:endParaRPr lang="en-ID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BAB50F-65A7-4D4F-A3ED-63D6E935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39" y="1283284"/>
            <a:ext cx="2736300" cy="25769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Berikut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contoh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format request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axios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12345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`/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user?ID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=${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}` //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user?ID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=12345'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.then(function (response) { // handle success console.log(response);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 .catch(function (error) { // handle error console.log(error);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07C431-3C38-4BF7-ABF2-BA8E2674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197" y="1031823"/>
            <a:ext cx="560313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Method lain juga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format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serupa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misa</a:t>
            </a:r>
            <a:r>
              <a:rPr lang="en-US" altLang="en-US" sz="1000" dirty="0" err="1">
                <a:solidFill>
                  <a:srgbClr val="666666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altLang="en-US" sz="1000" dirty="0">
                <a:solidFill>
                  <a:srgbClr val="666666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= '/user'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var data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firstName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 'Andi',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lastName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Budiono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var config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headers: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api_key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: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aaabbbccc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axios.post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data, config)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.then(function (response)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// handle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console.log(response);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.catch(function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// handle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 console.log(error);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});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66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5533-3BBB-41F0-ADEC-186766C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  <a:endParaRPr lang="en-ID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C9D11F-5900-4166-9E40-0B89793C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18" y="1165056"/>
            <a:ext cx="7516238" cy="28777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React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single page application (SPA). SPA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hanya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1 file HTML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namun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memberikan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tampilan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multi pages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seperti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web pada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umumnya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 pada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umumnya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menampilkan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memuat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halaman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HTML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baru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tiap-tiap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route,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misalkan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www.mydomain.com/about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memuat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1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halaman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HTML, dan wwwmydomain.com/blog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memuat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1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halaman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HTML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berbeda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Satu request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direspon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1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halaman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SPA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konsep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berbeda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SPA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1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halaman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HTML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saja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namun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re-render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bagian-bagian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tertentu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sesuai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route/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telah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di request.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dan React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cara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berikut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/route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diparsing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kemudian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re-render JSX yang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sesuai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Fitur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sebenarnya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pada React,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karena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React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library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component-component 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itu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kita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butuh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package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pihak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lain. Kita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package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  <a:cs typeface="Open Sans" panose="020B0606030504020204" pitchFamily="34" charset="0"/>
              </a:rPr>
              <a:t>react-router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dan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  <a:cs typeface="Open Sans" panose="020B0606030504020204" pitchFamily="34" charset="0"/>
              </a:rPr>
              <a:t>react-router-dom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20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4C70-0B09-4554-BC2A-5B8418F5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4A6D1-7A57-4148-BEBD-2DC57A8D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1" y="1301496"/>
            <a:ext cx="6959570" cy="27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4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3D3D-272B-4001-BF2E-8B7F13EE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state management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A7753-F6C0-4C7A-9007-F99740B9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7" y="1240418"/>
            <a:ext cx="5830111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4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3D3D-272B-4001-BF2E-8B7F13EE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dan </a:t>
            </a:r>
            <a:r>
              <a:rPr lang="en-US" dirty="0" err="1"/>
              <a:t>Kontra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67D33-8D32-4F0C-B191-A67C27D1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64" y="1101822"/>
            <a:ext cx="6238672" cy="335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E698-133C-4B3E-A696-ECBACE44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D40B-D14B-4C86-8A5A-E9C95701F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D" b="1" i="0" dirty="0">
                <a:solidFill>
                  <a:srgbClr val="292929"/>
                </a:solidFill>
                <a:effectLst/>
                <a:latin typeface="charter"/>
              </a:rPr>
              <a:t>Document Object Model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(</a:t>
            </a:r>
            <a:r>
              <a:rPr lang="en-ID" b="1" i="0" dirty="0">
                <a:solidFill>
                  <a:srgbClr val="292929"/>
                </a:solidFill>
                <a:effectLst/>
                <a:latin typeface="charter"/>
              </a:rPr>
              <a:t>DOM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)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b="0" i="0" u="sng" dirty="0">
                <a:effectLst/>
                <a:latin typeface="charter"/>
                <a:hlinkClick r:id="rId2"/>
              </a:rPr>
              <a:t>object model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standar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b="0" i="0" u="sng" dirty="0">
                <a:effectLst/>
                <a:latin typeface="charter"/>
                <a:hlinkClick r:id="rId3"/>
              </a:rPr>
              <a:t>HTML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dan </a:t>
            </a:r>
            <a:r>
              <a:rPr lang="en-ID" b="0" i="0" u="sng" dirty="0">
                <a:effectLst/>
                <a:latin typeface="charter"/>
                <a:hlinkClick r:id="rId4"/>
              </a:rPr>
              <a:t>XML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bersifat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platform independent.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Sebuah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b="0" i="0" u="sng" dirty="0">
                <a:effectLst/>
                <a:latin typeface="charter"/>
                <a:hlinkClick r:id="rId5"/>
              </a:rPr>
              <a:t>web browser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harus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menggunakan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DOM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dokumen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HTML.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Namun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DOM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diperlukan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oleh </a:t>
            </a:r>
            <a:r>
              <a:rPr lang="en-ID" b="0" i="0" u="sng" dirty="0">
                <a:effectLst/>
                <a:latin typeface="charter"/>
                <a:hlinkClick r:id="rId6"/>
              </a:rPr>
              <a:t>JavaScript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akan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mengubah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tampilan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sebuah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website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secara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dinamis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kata lain, DOM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cara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JavaScript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melihat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suatu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halaman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HTML.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3038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300F-FE4E-4278-BE3F-8C8D33EE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7ACF7-F9B7-4330-AF5A-1E4D201C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52525"/>
            <a:ext cx="8658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95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6A0-8CAA-48CC-850B-02BE6FD4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4030F3-E8DA-45B3-AF4B-7B1421600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20" y="1134019"/>
            <a:ext cx="6789907" cy="32508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State pada component React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dipindah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diletakan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pusat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state yang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disebut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Store.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Ketika component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ingin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merubah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state,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lakukan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dispatch Action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Action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dikatakan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sebagai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messenger,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yaitu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pembawa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reducer.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wajib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berupa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  <a:cs typeface="Open Sans" panose="020B0606030504020204" pitchFamily="34" charset="0"/>
              </a:rPr>
              <a:t>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dan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optiona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berupa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data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  <a:cs typeface="Open Sans" panose="020B0606030504020204" pitchFamily="34" charset="0"/>
              </a:rPr>
              <a:t>payload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Isi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type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hanya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berupa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string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deskripsi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Reducer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menerima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Action dan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membaca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pesan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nya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Reducer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menentukan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terhadap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Store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berdasar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info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  <a:cs typeface="Open Sans" panose="020B0606030504020204" pitchFamily="34" charset="0"/>
              </a:rPr>
              <a:t>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Action.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Sedangkan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  <a:cs typeface="Open Sans" panose="020B0606030504020204" pitchFamily="34" charset="0"/>
              </a:rPr>
              <a:t>payload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Action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memberikan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baru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pada Store.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State Store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berubah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sesuai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Reducer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Perubahan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state pada Store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menginformasikan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kepada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semua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Component yang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sudah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subscribe, dan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mengirimkan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state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baru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melalui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props.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60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147-E708-4A0C-8AC8-4AA9CC2A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349C4-5ADB-401A-B030-6B055F6B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9" y="1268497"/>
            <a:ext cx="7678366" cy="21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6BE-57E2-4E85-9A72-E4FC1D6A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BB9E9-1C80-4833-9B05-316C671C4A1A}"/>
              </a:ext>
            </a:extLst>
          </p:cNvPr>
          <p:cNvSpPr txBox="1"/>
          <p:nvPr/>
        </p:nvSpPr>
        <p:spPr>
          <a:xfrm>
            <a:off x="311700" y="1133538"/>
            <a:ext cx="7383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• Di </a:t>
            </a:r>
            <a:r>
              <a:rPr lang="en-ID" dirty="0" err="1"/>
              <a:t>simpan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ekstensi</a:t>
            </a:r>
            <a:r>
              <a:rPr lang="en-ID" dirty="0"/>
              <a:t> .</a:t>
            </a:r>
            <a:r>
              <a:rPr lang="en-ID" dirty="0" err="1"/>
              <a:t>js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/>
              <a:t>• Syntax </a:t>
            </a:r>
            <a:r>
              <a:rPr lang="en-ID" dirty="0" err="1"/>
              <a:t>javascript</a:t>
            </a:r>
            <a:r>
              <a:rPr lang="en-ID" dirty="0"/>
              <a:t> yang di </a:t>
            </a:r>
            <a:r>
              <a:rPr lang="en-ID" dirty="0" err="1"/>
              <a:t>sisipkan</a:t>
            </a:r>
            <a:r>
              <a:rPr lang="en-ID" dirty="0"/>
              <a:t> pada </a:t>
            </a:r>
            <a:r>
              <a:rPr lang="en-ID" dirty="0" err="1"/>
              <a:t>halaman</a:t>
            </a:r>
            <a:r>
              <a:rPr lang="en-ID" dirty="0"/>
              <a:t> HTML di </a:t>
            </a:r>
            <a:r>
              <a:rPr lang="en-ID" dirty="0" err="1"/>
              <a:t>tulis</a:t>
            </a:r>
            <a:r>
              <a:rPr lang="en-ID" dirty="0"/>
              <a:t> di  </a:t>
            </a:r>
            <a:r>
              <a:rPr lang="en-ID" dirty="0" err="1"/>
              <a:t>dalam</a:t>
            </a:r>
            <a:r>
              <a:rPr lang="en-ID" dirty="0"/>
              <a:t> tag &lt;script&gt;.</a:t>
            </a:r>
          </a:p>
          <a:p>
            <a:r>
              <a:rPr lang="en-ID" dirty="0"/>
              <a:t> </a:t>
            </a:r>
          </a:p>
          <a:p>
            <a:r>
              <a:rPr lang="en-ID" dirty="0"/>
              <a:t>• Syntax </a:t>
            </a:r>
            <a:r>
              <a:rPr lang="en-ID" dirty="0" err="1"/>
              <a:t>javascript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letakkan</a:t>
            </a:r>
            <a:r>
              <a:rPr lang="en-ID" dirty="0"/>
              <a:t> di </a:t>
            </a:r>
            <a:r>
              <a:rPr lang="en-ID" dirty="0" err="1"/>
              <a:t>bagian</a:t>
            </a:r>
            <a:r>
              <a:rPr lang="en-ID" dirty="0"/>
              <a:t> element tag &lt;head&gt; </a:t>
            </a:r>
            <a:r>
              <a:rPr lang="en-ID" dirty="0" err="1"/>
              <a:t>atau</a:t>
            </a:r>
            <a:r>
              <a:rPr lang="en-ID" dirty="0"/>
              <a:t> tag &lt;body&gt;. </a:t>
            </a:r>
          </a:p>
          <a:p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Javascript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case sensitive. </a:t>
            </a:r>
          </a:p>
          <a:p>
            <a:endParaRPr lang="en-ID" dirty="0"/>
          </a:p>
          <a:p>
            <a:r>
              <a:rPr lang="en-ID" dirty="0"/>
              <a:t>• 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baris </a:t>
            </a:r>
            <a:r>
              <a:rPr lang="en-ID" dirty="0" err="1"/>
              <a:t>harus</a:t>
            </a:r>
            <a:r>
              <a:rPr lang="en-ID" dirty="0"/>
              <a:t> di </a:t>
            </a:r>
            <a:r>
              <a:rPr lang="en-ID" dirty="0" err="1"/>
              <a:t>tutup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/semicolon ( ; ). </a:t>
            </a:r>
          </a:p>
          <a:p>
            <a:endParaRPr lang="en-ID" dirty="0"/>
          </a:p>
          <a:p>
            <a:r>
              <a:rPr lang="en-ID" dirty="0"/>
              <a:t>• Syntax </a:t>
            </a:r>
            <a:r>
              <a:rPr lang="en-ID" dirty="0" err="1"/>
              <a:t>javascript</a:t>
            </a:r>
            <a:r>
              <a:rPr lang="en-ID" dirty="0"/>
              <a:t> 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2.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di </a:t>
            </a:r>
            <a:r>
              <a:rPr lang="en-ID" dirty="0" err="1"/>
              <a:t>sisipkan</a:t>
            </a:r>
            <a:r>
              <a:rPr lang="en-ID" dirty="0"/>
              <a:t> pada </a:t>
            </a:r>
            <a:r>
              <a:rPr lang="en-ID" dirty="0" err="1"/>
              <a:t>halaman</a:t>
            </a:r>
            <a:r>
              <a:rPr lang="en-ID" dirty="0"/>
              <a:t> HTML </a:t>
            </a:r>
            <a:r>
              <a:rPr lang="en-ID" dirty="0" err="1"/>
              <a:t>langsung</a:t>
            </a:r>
            <a:r>
              <a:rPr lang="en-ID" dirty="0"/>
              <a:t>, dan 1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file </a:t>
            </a:r>
            <a:r>
              <a:rPr lang="en-ID" dirty="0" err="1"/>
              <a:t>javascript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ekstensi</a:t>
            </a:r>
            <a:r>
              <a:rPr lang="en-ID" dirty="0"/>
              <a:t> .</a:t>
            </a:r>
            <a:r>
              <a:rPr lang="en-ID" dirty="0" err="1"/>
              <a:t>js</a:t>
            </a:r>
            <a:r>
              <a:rPr lang="en-ID" dirty="0"/>
              <a:t>. dan </a:t>
            </a:r>
            <a:br>
              <a:rPr lang="en-ID" dirty="0"/>
            </a:b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menginclude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pada </a:t>
            </a:r>
            <a:r>
              <a:rPr lang="en-ID" dirty="0" err="1"/>
              <a:t>halaman</a:t>
            </a:r>
            <a:r>
              <a:rPr lang="en-ID" dirty="0"/>
              <a:t> HTML.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persatu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930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E9DE-44B4-495E-A0D6-5C0BFE78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4D310-8B4D-4F49-8C46-BD0E60AE0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Variable</a:t>
            </a:r>
          </a:p>
          <a:p>
            <a:pPr marL="76200" indent="0">
              <a:buNone/>
            </a:pP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memory</a:t>
            </a:r>
          </a:p>
          <a:p>
            <a:pPr marL="76200" indent="0">
              <a:buNone/>
            </a:pPr>
            <a:r>
              <a:rPr lang="en-US" dirty="0"/>
              <a:t>Var a = 10;</a:t>
            </a:r>
          </a:p>
          <a:p>
            <a:pPr marL="76200" indent="0">
              <a:buNone/>
            </a:pPr>
            <a:r>
              <a:rPr lang="en-US" dirty="0"/>
              <a:t>Var </a:t>
            </a:r>
            <a:r>
              <a:rPr lang="en-US" dirty="0" err="1"/>
              <a:t>nama</a:t>
            </a:r>
            <a:r>
              <a:rPr lang="en-US" dirty="0"/>
              <a:t> =“</a:t>
            </a:r>
            <a:r>
              <a:rPr lang="en-US" dirty="0" err="1"/>
              <a:t>Juaracoding</a:t>
            </a:r>
            <a:r>
              <a:rPr lang="en-US" dirty="0"/>
              <a:t>”;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931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45C7-9614-4FB5-9C6E-D1FFD8E8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00" y="0"/>
            <a:ext cx="8520600" cy="572700"/>
          </a:xfrm>
        </p:spPr>
        <p:txBody>
          <a:bodyPr/>
          <a:lstStyle/>
          <a:p>
            <a:r>
              <a:rPr lang="en-US" dirty="0"/>
              <a:t>Operator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680BC-E760-4600-8616-FD312BA0C540}"/>
              </a:ext>
            </a:extLst>
          </p:cNvPr>
          <p:cNvSpPr txBox="1"/>
          <p:nvPr/>
        </p:nvSpPr>
        <p:spPr>
          <a:xfrm>
            <a:off x="883800" y="1090927"/>
            <a:ext cx="738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Aritmatika</a:t>
            </a:r>
            <a:r>
              <a:rPr lang="en-ID" dirty="0"/>
              <a:t> Pada </a:t>
            </a:r>
            <a:r>
              <a:rPr lang="en-ID" dirty="0" err="1"/>
              <a:t>Javascript</a:t>
            </a:r>
            <a:r>
              <a:rPr lang="en-ID" dirty="0"/>
              <a:t> – </a:t>
            </a:r>
            <a:r>
              <a:rPr lang="en-ID" dirty="0" err="1"/>
              <a:t>Operasi</a:t>
            </a:r>
            <a:r>
              <a:rPr lang="en-ID" dirty="0"/>
              <a:t>  </a:t>
            </a:r>
          </a:p>
          <a:p>
            <a:r>
              <a:rPr lang="en-ID" dirty="0" err="1"/>
              <a:t>aritmatika</a:t>
            </a:r>
            <a:r>
              <a:rPr lang="en-ID" dirty="0"/>
              <a:t>/</a:t>
            </a:r>
            <a:r>
              <a:rPr lang="en-ID" dirty="0" err="1"/>
              <a:t>matematika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lah</a:t>
            </a:r>
            <a:r>
              <a:rPr lang="en-ID" dirty="0"/>
              <a:t> di </a:t>
            </a:r>
            <a:r>
              <a:rPr lang="en-ID" dirty="0" err="1"/>
              <a:t>perlukan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kira-kira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yang </a:t>
            </a:r>
            <a:r>
              <a:rPr lang="en-ID" dirty="0" err="1"/>
              <a:t>mengharuskan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.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yang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636F0-5F61-429E-8C38-BC7FBC5A0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875423"/>
              </p:ext>
            </p:extLst>
          </p:nvPr>
        </p:nvGraphicFramePr>
        <p:xfrm>
          <a:off x="971900" y="2174340"/>
          <a:ext cx="1397000" cy="2201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582">
                  <a:extLst>
                    <a:ext uri="{9D8B030D-6E8A-4147-A177-3AD203B41FA5}">
                      <a16:colId xmlns:a16="http://schemas.microsoft.com/office/drawing/2014/main" val="3414709748"/>
                    </a:ext>
                  </a:extLst>
                </a:gridCol>
                <a:gridCol w="979418">
                  <a:extLst>
                    <a:ext uri="{9D8B030D-6E8A-4147-A177-3AD203B41FA5}">
                      <a16:colId xmlns:a16="http://schemas.microsoft.com/office/drawing/2014/main" val="37781135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201168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+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9144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-25" dirty="0" err="1">
                          <a:effectLst/>
                        </a:rPr>
                        <a:t>P</a:t>
                      </a:r>
                      <a:r>
                        <a:rPr lang="en-US" sz="1100" u="none" strike="noStrike" spc="-75" dirty="0" err="1">
                          <a:effectLst/>
                        </a:rPr>
                        <a:t>enjumlahan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0669225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marL="201168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–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9144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-35">
                          <a:effectLst/>
                        </a:rPr>
                        <a:t>P</a:t>
                      </a:r>
                      <a:r>
                        <a:rPr lang="en-US" sz="1100" u="none" strike="noStrike">
                          <a:effectLst/>
                        </a:rPr>
                        <a:t>engu</a:t>
                      </a:r>
                      <a:r>
                        <a:rPr lang="en-US" sz="1100" u="none" strike="noStrike" spc="-45">
                          <a:effectLst/>
                        </a:rPr>
                        <a:t>r</a:t>
                      </a:r>
                      <a:r>
                        <a:rPr lang="en-US" sz="1100" u="none" strike="noStrike">
                          <a:effectLst/>
                        </a:rPr>
                        <a:t>an</a:t>
                      </a:r>
                      <a:r>
                        <a:rPr lang="en-US" sz="1100" u="none" strike="noStrike" spc="-20">
                          <a:effectLst/>
                        </a:rPr>
                        <a:t>g</a:t>
                      </a:r>
                      <a:r>
                        <a:rPr lang="en-US" sz="1100" u="none" strike="noStrike">
                          <a:effectLst/>
                        </a:rPr>
                        <a:t>an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25791331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01168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*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9144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-35">
                          <a:effectLst/>
                        </a:rPr>
                        <a:t>P</a:t>
                      </a:r>
                      <a:r>
                        <a:rPr lang="en-US" sz="1100" u="none" strike="noStrike">
                          <a:effectLst/>
                        </a:rPr>
                        <a:t>er</a:t>
                      </a:r>
                      <a:r>
                        <a:rPr lang="en-US" sz="1100" u="none" strike="noStrike" spc="-35">
                          <a:effectLst/>
                        </a:rPr>
                        <a:t>k</a:t>
                      </a:r>
                      <a:r>
                        <a:rPr lang="en-US" sz="1100" u="none" strike="noStrike">
                          <a:effectLst/>
                        </a:rPr>
                        <a:t>alian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2923427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1031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/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9144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-35">
                          <a:effectLst/>
                        </a:rPr>
                        <a:t>P</a:t>
                      </a:r>
                      <a:r>
                        <a:rPr lang="en-US" sz="1100" u="none" strike="noStrike">
                          <a:effectLst/>
                        </a:rPr>
                        <a:t>embagian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5082267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8288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%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9144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Modulus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84131910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55448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++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9144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Inc</a:t>
                      </a:r>
                      <a:r>
                        <a:rPr lang="en-US" sz="1100" u="none" strike="noStrike" spc="-35">
                          <a:effectLst/>
                        </a:rPr>
                        <a:t>r</a:t>
                      </a:r>
                      <a:r>
                        <a:rPr lang="en-US" sz="1100" u="none" strike="noStrike">
                          <a:effectLst/>
                        </a:rPr>
                        <a:t>eme</a:t>
                      </a:r>
                      <a:r>
                        <a:rPr lang="en-US" sz="1100" u="none" strike="noStrike" spc="-15">
                          <a:effectLst/>
                        </a:rPr>
                        <a:t>n</a:t>
                      </a:r>
                      <a:r>
                        <a:rPr lang="en-US" sz="1100" u="none" strike="noStrike">
                          <a:effectLst/>
                        </a:rPr>
                        <a:t>t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00015317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16459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— 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9144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Dec</a:t>
                      </a:r>
                      <a:r>
                        <a:rPr lang="en-US" sz="1100" u="none" strike="noStrike" spc="-35" dirty="0">
                          <a:effectLst/>
                        </a:rPr>
                        <a:t>r</a:t>
                      </a:r>
                      <a:r>
                        <a:rPr lang="en-US" sz="1100" u="none" strike="noStrike" dirty="0">
                          <a:effectLst/>
                        </a:rPr>
                        <a:t>eme</a:t>
                      </a:r>
                      <a:r>
                        <a:rPr lang="en-US" sz="1100" u="none" strike="noStrike" spc="-15" dirty="0">
                          <a:effectLst/>
                        </a:rPr>
                        <a:t>n</a:t>
                      </a:r>
                      <a:r>
                        <a:rPr lang="en-US" sz="1100" u="none" strike="noStrike" dirty="0">
                          <a:effectLst/>
                        </a:rPr>
                        <a:t>t 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62078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50367"/>
      </p:ext>
    </p:extLst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14795</TotalTime>
  <Words>5265</Words>
  <Application>Microsoft Office PowerPoint</Application>
  <PresentationFormat>On-screen Show (16:9)</PresentationFormat>
  <Paragraphs>625</Paragraphs>
  <Slides>62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Open Sans</vt:lpstr>
      <vt:lpstr>charter</vt:lpstr>
      <vt:lpstr>Quicksand</vt:lpstr>
      <vt:lpstr>Arial</vt:lpstr>
      <vt:lpstr>Roboto</vt:lpstr>
      <vt:lpstr>Consolas</vt:lpstr>
      <vt:lpstr>SFMono-Regular</vt:lpstr>
      <vt:lpstr>Open Sans</vt:lpstr>
      <vt:lpstr>GDT master</vt:lpstr>
      <vt:lpstr>  Training Preparation</vt:lpstr>
      <vt:lpstr>Javascript (JS)</vt:lpstr>
      <vt:lpstr>Compiler  vs Scripting</vt:lpstr>
      <vt:lpstr>Mengapa javascript</vt:lpstr>
      <vt:lpstr>3 Pilar penting yang perlu diketahui</vt:lpstr>
      <vt:lpstr>Document Object Model</vt:lpstr>
      <vt:lpstr>Syntax</vt:lpstr>
      <vt:lpstr>Variable</vt:lpstr>
      <vt:lpstr>Operator</vt:lpstr>
      <vt:lpstr>Function</vt:lpstr>
      <vt:lpstr>Function 2</vt:lpstr>
      <vt:lpstr>Ecma 6</vt:lpstr>
      <vt:lpstr>Ecma 6</vt:lpstr>
      <vt:lpstr>Ecma 6</vt:lpstr>
      <vt:lpstr>  Javascript Fundamental</vt:lpstr>
      <vt:lpstr>Var dan Hoisting</vt:lpstr>
      <vt:lpstr>Let &amp; Const</vt:lpstr>
      <vt:lpstr>Template Literal</vt:lpstr>
      <vt:lpstr>Template Literal</vt:lpstr>
      <vt:lpstr>Destucturing Object</vt:lpstr>
      <vt:lpstr>Destucturing Assignment</vt:lpstr>
      <vt:lpstr>Default Value</vt:lpstr>
      <vt:lpstr>Assigning to Different Local Variable Names</vt:lpstr>
      <vt:lpstr>Destructuring Array</vt:lpstr>
      <vt:lpstr>Destructuring Array</vt:lpstr>
      <vt:lpstr>Destructuring Assignment</vt:lpstr>
      <vt:lpstr>Destructuring Assignment</vt:lpstr>
      <vt:lpstr>Default Value</vt:lpstr>
      <vt:lpstr>Spreading Operator and Rest Parameter</vt:lpstr>
      <vt:lpstr>Spreading Operator and Rest Parameter</vt:lpstr>
      <vt:lpstr>Rest parameter</vt:lpstr>
      <vt:lpstr>Rest parameter</vt:lpstr>
      <vt:lpstr>Arrow Function Expression</vt:lpstr>
      <vt:lpstr>Regular function vs Arrow Function</vt:lpstr>
      <vt:lpstr>Regular function vs Arrow Function</vt:lpstr>
      <vt:lpstr>Function Parameter</vt:lpstr>
      <vt:lpstr>Block Body Function</vt:lpstr>
      <vt:lpstr>Class</vt:lpstr>
      <vt:lpstr>A Class Before ES6</vt:lpstr>
      <vt:lpstr>A Class Before ES6</vt:lpstr>
      <vt:lpstr>A Class Before ES6</vt:lpstr>
      <vt:lpstr>ES6 Classes</vt:lpstr>
      <vt:lpstr>Constructor</vt:lpstr>
      <vt:lpstr>Instance</vt:lpstr>
      <vt:lpstr>Property Accessor</vt:lpstr>
      <vt:lpstr>setTimeout</vt:lpstr>
      <vt:lpstr>setTimeout</vt:lpstr>
      <vt:lpstr>Constructuring a Promise Object</vt:lpstr>
      <vt:lpstr>Pengenalan JSX</vt:lpstr>
      <vt:lpstr>Pengenalan JSX</vt:lpstr>
      <vt:lpstr>Pengenalan JSX</vt:lpstr>
      <vt:lpstr>Pengenalan JSX</vt:lpstr>
      <vt:lpstr>HTTP Request</vt:lpstr>
      <vt:lpstr>AXIOS</vt:lpstr>
      <vt:lpstr>Menggunakan AXIOS</vt:lpstr>
      <vt:lpstr>Single Page Application</vt:lpstr>
      <vt:lpstr>State Management</vt:lpstr>
      <vt:lpstr>Dengan state management</vt:lpstr>
      <vt:lpstr>Pro dan Kontra</vt:lpstr>
      <vt:lpstr>Redux</vt:lpstr>
      <vt:lpstr>Penjelasan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is everything?</dc:title>
  <dc:creator>Dewa</dc:creator>
  <cp:lastModifiedBy>dewabrata dewa</cp:lastModifiedBy>
  <cp:revision>38</cp:revision>
  <dcterms:modified xsi:type="dcterms:W3CDTF">2020-11-05T02:53:59Z</dcterms:modified>
</cp:coreProperties>
</file>