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8156-7E42-AB4C-B1E1-87E9369A1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C74FE-7D4F-FC4D-B292-51C8536C0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31D7-A660-454A-9DDE-057EFA92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AD80-D272-5B45-89A0-1E2F82DAB0C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30DC4-C6B1-E24A-85E0-08A4D8FC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1E307-42D9-7040-99CA-5EA7C604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0D6B-D81A-4044-9268-FB2CC96F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2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42FB-F62B-E441-9B59-AE8DE354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8B39A-464E-654A-BB4E-5D3963C8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2B3A-9C23-DA40-8BC9-23DCA955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AD80-D272-5B45-89A0-1E2F82DAB0C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68272-74F9-4C4C-AD7F-5E271E34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F05F-A6C4-F045-8381-ED9C60E5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0D6B-D81A-4044-9268-FB2CC96F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AAAAD-CA3A-FF43-95ED-D10C5C1DB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C3CEC-5E5E-FD48-B4E4-FB052E31A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C44F-682A-5740-BA87-103668A9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AD80-D272-5B45-89A0-1E2F82DAB0C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5348-C479-4940-B732-421EE7DD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3104B-62BB-784E-AE10-AA6D0ED8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0D6B-D81A-4044-9268-FB2CC96F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031A-0190-D748-9874-0B6BF784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4E4A-0B3C-BD46-82DD-9FC28F15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AF1E-5222-FC42-890B-5AA0E630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AD80-D272-5B45-89A0-1E2F82DAB0C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80D-9C1F-4246-BC37-7D2C9870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D1C4-2359-9447-9D82-41C0FE3E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0D6B-D81A-4044-9268-FB2CC96F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1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A558-7628-0341-B42B-22032EEB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B836-7B24-C34C-881D-ABB2E4F3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C9D14-8F69-6140-AA6A-A6B71C6B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AD80-D272-5B45-89A0-1E2F82DAB0C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C3F64-7875-6644-BCD7-D44B2DEF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6B79-E83A-BD45-8D5F-C45F2470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0D6B-D81A-4044-9268-FB2CC96F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1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95B-75EF-DD4A-964F-63036E84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86854-8FDD-BB47-A712-39418D825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883C0-8900-8948-8CC5-6FB109273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A8B96-9394-B148-9F69-91B7A033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AD80-D272-5B45-89A0-1E2F82DAB0C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1F8C7-749D-894D-8B69-D46A5D92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F1B3F-11B5-5C4C-8B0D-0481D342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0D6B-D81A-4044-9268-FB2CC96F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C07E-4E9E-DA42-8EF6-79A83F9B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4A8DC-806C-4649-AB97-C26F08475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F02D0-6C9B-F54C-A6A5-FAC7F1740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5E701-7F2E-E44E-A662-2CFBF4FE6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F2894-9D4B-3A47-8DCA-B4CB7E9D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AF4A9-8BC9-374F-8D64-30501785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AD80-D272-5B45-89A0-1E2F82DAB0C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8C584-D4B7-2C4A-BE0E-98830F83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881B6-D82E-A14B-B88F-ACBE3093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0D6B-D81A-4044-9268-FB2CC96F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6890-02BF-F34C-93A3-7909C862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E4BAD-4A6E-3B40-8CD5-16609503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AD80-D272-5B45-89A0-1E2F82DAB0C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6A5C4-7372-2143-9E50-6203A8F4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D3821-2414-924C-A99F-D0FCD859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0D6B-D81A-4044-9268-FB2CC96F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7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5F2C8-90C0-1D40-97F1-A2ACDF13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AD80-D272-5B45-89A0-1E2F82DAB0C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AD88A-838B-A041-8B54-5C6DFD20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B56A-D0D0-5946-8219-6A67CFA2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0D6B-D81A-4044-9268-FB2CC96F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DB0F-8F0B-6B4F-8FB3-1D5972D9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D4EC-EF05-624A-8D74-814F5E46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C525D-E8CE-FD4A-9E88-182B8F5E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DBB69-556F-4A45-8E6D-DEA5C2DA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AD80-D272-5B45-89A0-1E2F82DAB0C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3F80-FC7F-1B42-B34F-BFC437A3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C9B6C-8180-3A46-B758-76FD7714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0D6B-D81A-4044-9268-FB2CC96F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EBC4-3297-014E-BAFC-D19AE908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66C25-36F8-194F-AD40-DAD40C92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6BDD7-E5D2-7B41-82D9-AD2AE38A7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3F2CB-3018-054C-AA6A-36FB3D45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AD80-D272-5B45-89A0-1E2F82DAB0C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6A93-3C68-4E4D-AAA2-57D41DA0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E427-136C-A349-B37B-28F1AACC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0D6B-D81A-4044-9268-FB2CC96F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3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20088-4753-D34A-894D-C90EC172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38C4F-A981-044F-8267-382D9D71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AF766-CE6F-F54D-969B-759B0F7B0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AD80-D272-5B45-89A0-1E2F82DAB0C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17D5A-BDA0-2B45-8F73-EF6E3661E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82A7F-0720-7145-8593-1E214F10D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D6B-D81A-4044-9268-FB2CC96F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0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hyperlink" Target="https://github.com/nurulkhotimah-if19/Tugas-Besar-Data-Minning" TargetMode="Externa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rulkhotimah-if19" TargetMode="Externa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hyperlink" Target="https://github.com/alviihardiana" TargetMode="External" /><Relationship Id="rId4" Type="http://schemas.openxmlformats.org/officeDocument/2006/relationships/image" Target="../media/image4.jpe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.php" TargetMode="External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youtu.be/I4mQ-gVoj4w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BFE6C6A-3274-D049-9B0A-DC1C2A48C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20" y="1478279"/>
            <a:ext cx="2956560" cy="390144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2EB5863-7F58-4542-82A3-83F709EC8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948"/>
            <a:ext cx="12192001" cy="6896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617E82-518B-7A46-90FC-047DB5445ADF}"/>
              </a:ext>
            </a:extLst>
          </p:cNvPr>
          <p:cNvSpPr txBox="1"/>
          <p:nvPr/>
        </p:nvSpPr>
        <p:spPr>
          <a:xfrm>
            <a:off x="2081811" y="1478279"/>
            <a:ext cx="10692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>
                <a:latin typeface="Comic Sans MS" panose="030F0702030302020204" pitchFamily="66" charset="0"/>
              </a:rPr>
              <a:t>TUGAS BESAR DATA MINNING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8F681-D524-EC4E-84FF-4A78C5ED5019}"/>
              </a:ext>
            </a:extLst>
          </p:cNvPr>
          <p:cNvSpPr txBox="1"/>
          <p:nvPr/>
        </p:nvSpPr>
        <p:spPr>
          <a:xfrm>
            <a:off x="2215591" y="2632918"/>
            <a:ext cx="9976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u="sng">
                <a:latin typeface="Comic Sans MS" panose="030F0702030302020204" pitchFamily="66" charset="0"/>
              </a:rPr>
              <a:t>Dataset Bunga Iris dan Github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07F5B-0803-D841-82B9-DC78B0829A03}"/>
              </a:ext>
            </a:extLst>
          </p:cNvPr>
          <p:cNvSpPr txBox="1"/>
          <p:nvPr/>
        </p:nvSpPr>
        <p:spPr>
          <a:xfrm>
            <a:off x="1807829" y="2032515"/>
            <a:ext cx="897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https://github.com/nurulkhotimah-if19/Tugas-Besar-Data-Minning</a:t>
            </a:r>
            <a:r>
              <a:rPr lang="en-US" b="1" i="1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267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B0498CB-91A9-AB48-AEAA-31C262BB3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FF2DDC-D6A7-554C-9229-8DDF6EBEA876}"/>
              </a:ext>
            </a:extLst>
          </p:cNvPr>
          <p:cNvSpPr txBox="1"/>
          <p:nvPr/>
        </p:nvSpPr>
        <p:spPr>
          <a:xfrm>
            <a:off x="4013381" y="2133239"/>
            <a:ext cx="5031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>
                <a:latin typeface="Comic Sans MS" panose="030F0702030302020204" pitchFamily="66" charset="0"/>
              </a:rPr>
              <a:t>Thankyou!!!</a:t>
            </a:r>
          </a:p>
        </p:txBody>
      </p:sp>
    </p:spTree>
    <p:extLst>
      <p:ext uri="{BB962C8B-B14F-4D97-AF65-F5344CB8AC3E}">
        <p14:creationId xmlns:p14="http://schemas.microsoft.com/office/powerpoint/2010/main" val="245539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1CD5865-7795-2647-BCEC-16183CE5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394" y="0"/>
            <a:ext cx="1232939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ADE6C4-812A-AE46-A5E5-5F43EC6ACAAA}"/>
              </a:ext>
            </a:extLst>
          </p:cNvPr>
          <p:cNvSpPr txBox="1"/>
          <p:nvPr/>
        </p:nvSpPr>
        <p:spPr>
          <a:xfrm rot="10800000" flipH="1" flipV="1">
            <a:off x="4499687" y="456030"/>
            <a:ext cx="5260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u="sng">
                <a:latin typeface="Comic Sans MS" panose="030F0702030302020204" pitchFamily="66" charset="0"/>
              </a:rPr>
              <a:t>Data Mahasiswa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89C79-8EE0-0C48-A027-BDE6EAD56D50}"/>
              </a:ext>
            </a:extLst>
          </p:cNvPr>
          <p:cNvSpPr txBox="1"/>
          <p:nvPr/>
        </p:nvSpPr>
        <p:spPr>
          <a:xfrm>
            <a:off x="5231858" y="2044005"/>
            <a:ext cx="10684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latin typeface="Comic Sans MS" panose="030F0702030302020204" pitchFamily="66" charset="0"/>
              </a:rPr>
              <a:t>Nurul Khotimah</a:t>
            </a:r>
          </a:p>
          <a:p>
            <a:pPr algn="l"/>
            <a:r>
              <a:rPr lang="en-US" sz="2800">
                <a:latin typeface="Comic Sans MS" panose="030F0702030302020204" pitchFamily="66" charset="0"/>
              </a:rPr>
              <a:t>3311911089</a:t>
            </a:r>
          </a:p>
          <a:p>
            <a:pPr algn="l"/>
            <a:r>
              <a:rPr lang="en-US" sz="2800">
                <a:latin typeface="Comic Sans MS" panose="030F0702030302020204" pitchFamily="66" charset="0"/>
                <a:hlinkClick r:id="rId3"/>
              </a:rPr>
              <a:t>https://github.com/nurulkhotimah-if19</a:t>
            </a:r>
            <a:r>
              <a:rPr lang="en-US" sz="280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7FC4069-6814-AF4A-A699-418090656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59" y="1283641"/>
            <a:ext cx="1999322" cy="26657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9C8D08-30C9-4844-9910-51612C538CA8}"/>
              </a:ext>
            </a:extLst>
          </p:cNvPr>
          <p:cNvSpPr txBox="1"/>
          <p:nvPr/>
        </p:nvSpPr>
        <p:spPr>
          <a:xfrm>
            <a:off x="2586475" y="4133332"/>
            <a:ext cx="8260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latin typeface="Comic Sans MS" panose="030F0702030302020204" pitchFamily="66" charset="0"/>
              </a:rPr>
              <a:t>Alviana Hardiana</a:t>
            </a:r>
          </a:p>
          <a:p>
            <a:pPr algn="l"/>
            <a:r>
              <a:rPr lang="en-US" sz="2800">
                <a:latin typeface="Comic Sans MS" panose="030F0702030302020204" pitchFamily="66" charset="0"/>
              </a:rPr>
              <a:t>3311911093</a:t>
            </a:r>
          </a:p>
          <a:p>
            <a:pPr algn="l"/>
            <a:r>
              <a:rPr lang="en-US" sz="2800">
                <a:latin typeface="Comic Sans MS" panose="030F0702030302020204" pitchFamily="66" charset="0"/>
                <a:hlinkClick r:id="rId5"/>
              </a:rPr>
              <a:t>https://github.com/alviihardiana</a:t>
            </a:r>
            <a:r>
              <a:rPr lang="en-US" sz="280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8135C2F-DD0B-454F-875B-5D37CC4A9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8" y="3479845"/>
            <a:ext cx="2188695" cy="29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7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2FA4365-1048-5E43-B4FB-93D4174C3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13971" r="17112" b="48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477F0-9668-1448-B560-423EFD64EF34}"/>
              </a:ext>
            </a:extLst>
          </p:cNvPr>
          <p:cNvSpPr txBox="1"/>
          <p:nvPr/>
        </p:nvSpPr>
        <p:spPr>
          <a:xfrm>
            <a:off x="956702" y="613216"/>
            <a:ext cx="327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>
                <a:latin typeface="Bradley Hand ITC" panose="03070402050302030203" pitchFamily="66" charset="0"/>
              </a:rPr>
              <a:t>Apa itu Github?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3B9B4-4D98-724A-80DA-67461DD3C43C}"/>
              </a:ext>
            </a:extLst>
          </p:cNvPr>
          <p:cNvSpPr txBox="1"/>
          <p:nvPr/>
        </p:nvSpPr>
        <p:spPr>
          <a:xfrm>
            <a:off x="1274521" y="1396794"/>
            <a:ext cx="8704697" cy="123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Comic Sans MS" panose="030F0702030302020204" pitchFamily="66" charset="0"/>
              </a:rPr>
              <a:t>Github adalah layanan cloud untuk menyimpan dan mengelola project/ repo git</a:t>
            </a:r>
          </a:p>
          <a:p>
            <a:pPr algn="l"/>
            <a:r>
              <a:rPr lang="en-US" sz="2400">
                <a:latin typeface="Comic Sans MS" panose="030F0702030302020204" pitchFamily="66" charset="0"/>
              </a:rPr>
              <a:t>Github merupakan instagramnya para programmer.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9A4DF-39AB-B242-8670-203C2911F7F4}"/>
              </a:ext>
            </a:extLst>
          </p:cNvPr>
          <p:cNvSpPr txBox="1"/>
          <p:nvPr/>
        </p:nvSpPr>
        <p:spPr>
          <a:xfrm rot="20481726">
            <a:off x="7759383" y="2003523"/>
            <a:ext cx="4982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>
                <a:latin typeface="Bradley Hand ITC" panose="03070402050302030203" pitchFamily="66" charset="0"/>
              </a:rPr>
              <a:t>Kenapa?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F2DD9-605F-1442-AC1F-46F3353649CE}"/>
              </a:ext>
            </a:extLst>
          </p:cNvPr>
          <p:cNvSpPr txBox="1"/>
          <p:nvPr/>
        </p:nvSpPr>
        <p:spPr>
          <a:xfrm>
            <a:off x="5626869" y="3428999"/>
            <a:ext cx="58045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Comic Sans MS" panose="030F0702030302020204" pitchFamily="66" charset="0"/>
              </a:rPr>
              <a:t>Karena Github tersedia secara online dan dapat digunakan untuk mengupload project, repo, serta source code yang bisa dilihat, dilike, bahkan dimodifikasi oleh orang lain. </a:t>
            </a:r>
          </a:p>
        </p:txBody>
      </p:sp>
    </p:spTree>
    <p:extLst>
      <p:ext uri="{BB962C8B-B14F-4D97-AF65-F5344CB8AC3E}">
        <p14:creationId xmlns:p14="http://schemas.microsoft.com/office/powerpoint/2010/main" val="180063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CB6E5EC-54C8-DA46-94FF-C26932B5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57B00-F057-834C-B77E-6AF1B145B0D7}"/>
              </a:ext>
            </a:extLst>
          </p:cNvPr>
          <p:cNvSpPr txBox="1"/>
          <p:nvPr/>
        </p:nvSpPr>
        <p:spPr>
          <a:xfrm>
            <a:off x="5177984" y="25114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F0463-DE7C-C947-B62D-AF6A333ED4EC}"/>
              </a:ext>
            </a:extLst>
          </p:cNvPr>
          <p:cNvSpPr txBox="1"/>
          <p:nvPr/>
        </p:nvSpPr>
        <p:spPr>
          <a:xfrm>
            <a:off x="5177984" y="25114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0C425B-B68B-8F46-B53C-059664BCC20D}"/>
              </a:ext>
            </a:extLst>
          </p:cNvPr>
          <p:cNvSpPr txBox="1"/>
          <p:nvPr/>
        </p:nvSpPr>
        <p:spPr>
          <a:xfrm>
            <a:off x="5177984" y="25114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9D0A7C7-27E7-7B45-8D32-1E546E0599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981084"/>
              </p:ext>
            </p:extLst>
          </p:nvPr>
        </p:nvGraphicFramePr>
        <p:xfrm>
          <a:off x="525329" y="741210"/>
          <a:ext cx="3613539" cy="5975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877">
                  <a:extLst>
                    <a:ext uri="{9D8B030D-6E8A-4147-A177-3AD203B41FA5}">
                      <a16:colId xmlns:a16="http://schemas.microsoft.com/office/drawing/2014/main" val="3675562805"/>
                    </a:ext>
                  </a:extLst>
                </a:gridCol>
                <a:gridCol w="688813">
                  <a:extLst>
                    <a:ext uri="{9D8B030D-6E8A-4147-A177-3AD203B41FA5}">
                      <a16:colId xmlns:a16="http://schemas.microsoft.com/office/drawing/2014/main" val="356506777"/>
                    </a:ext>
                  </a:extLst>
                </a:gridCol>
                <a:gridCol w="699749">
                  <a:extLst>
                    <a:ext uri="{9D8B030D-6E8A-4147-A177-3AD203B41FA5}">
                      <a16:colId xmlns:a16="http://schemas.microsoft.com/office/drawing/2014/main" val="522744617"/>
                    </a:ext>
                  </a:extLst>
                </a:gridCol>
                <a:gridCol w="820018">
                  <a:extLst>
                    <a:ext uri="{9D8B030D-6E8A-4147-A177-3AD203B41FA5}">
                      <a16:colId xmlns:a16="http://schemas.microsoft.com/office/drawing/2014/main" val="2834499737"/>
                    </a:ext>
                  </a:extLst>
                </a:gridCol>
                <a:gridCol w="727082">
                  <a:extLst>
                    <a:ext uri="{9D8B030D-6E8A-4147-A177-3AD203B41FA5}">
                      <a16:colId xmlns:a16="http://schemas.microsoft.com/office/drawing/2014/main" val="3715072762"/>
                    </a:ext>
                  </a:extLst>
                </a:gridCol>
              </a:tblGrid>
              <a:tr h="1740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>
                          <a:effectLst/>
                        </a:rPr>
                        <a:t>sepal length in cm</a:t>
                      </a:r>
                      <a:endParaRPr lang="en-US" sz="3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32" marR="3132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>
                          <a:effectLst/>
                        </a:rPr>
                        <a:t>sepal width in cm</a:t>
                      </a:r>
                      <a:endParaRPr lang="en-US" sz="3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32" marR="3132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>
                          <a:effectLst/>
                        </a:rPr>
                        <a:t>petal length in cm</a:t>
                      </a:r>
                      <a:endParaRPr lang="en-US" sz="3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32" marR="3132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>
                          <a:effectLst/>
                        </a:rPr>
                        <a:t>petal width in cm</a:t>
                      </a:r>
                      <a:endParaRPr lang="en-US" sz="3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32" marR="3132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>
                          <a:effectLst/>
                        </a:rPr>
                        <a:t>class</a:t>
                      </a:r>
                      <a:endParaRPr lang="en-US" sz="3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32" marR="3132" marT="0" marB="0" anchor="ctr"/>
                </a:tc>
                <a:extLst>
                  <a:ext uri="{0D108BD9-81ED-4DB2-BD59-A6C34878D82A}">
                    <a16:rowId xmlns:a16="http://schemas.microsoft.com/office/drawing/2014/main" val="1416743442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4159315048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4.9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544802438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4.7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11765121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501390321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1763152407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3.9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1.7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011938049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2310179883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2223035939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2.9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1804714846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4.9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42966516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3.7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2444971796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4.8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955920223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4.8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801184119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4091361726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5.8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1294063265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5.7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831422693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3.9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486626012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1909963638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5.7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3.8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1.7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4282263717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3.8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615788230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1.7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097426230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3.7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535980454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1864479455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1.7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1369585508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4.8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1.9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1815148946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609572219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718229846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4156109115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794014672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4.7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1196057208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4.8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2821003671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483555473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2064969222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4165858859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4.9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4239324464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2231755795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1242831469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4.9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1121830976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4067355143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272196017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55784240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2.3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769089710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679891693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390022487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3.8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1.9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2251635938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4.8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1587448141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5.1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3.8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54591125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4.6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2893664055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3.7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645796349"/>
                  </a:ext>
                </a:extLst>
              </a:tr>
              <a:tr h="1160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5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3.3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1.4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0.2</a:t>
                      </a:r>
                    </a:p>
                  </a:txBody>
                  <a:tcPr marL="3132" marR="3132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00">
                          <a:effectLst/>
                        </a:rPr>
                        <a:t>Iris-setosa</a:t>
                      </a:r>
                    </a:p>
                  </a:txBody>
                  <a:tcPr marL="3132" marR="3132" marT="0" marB="0" anchor="b"/>
                </a:tc>
                <a:extLst>
                  <a:ext uri="{0D108BD9-81ED-4DB2-BD59-A6C34878D82A}">
                    <a16:rowId xmlns:a16="http://schemas.microsoft.com/office/drawing/2014/main" val="375586829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8F3EE21-DC08-BA4C-BC8E-A93C77DA1C6C}"/>
              </a:ext>
            </a:extLst>
          </p:cNvPr>
          <p:cNvSpPr txBox="1"/>
          <p:nvPr/>
        </p:nvSpPr>
        <p:spPr>
          <a:xfrm>
            <a:off x="5177984" y="25114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B47BCA2-4843-CE45-9783-C3B4E3799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296101"/>
              </p:ext>
            </p:extLst>
          </p:nvPr>
        </p:nvGraphicFramePr>
        <p:xfrm>
          <a:off x="4285615" y="741207"/>
          <a:ext cx="3613538" cy="597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883">
                  <a:extLst>
                    <a:ext uri="{9D8B030D-6E8A-4147-A177-3AD203B41FA5}">
                      <a16:colId xmlns:a16="http://schemas.microsoft.com/office/drawing/2014/main" val="308150943"/>
                    </a:ext>
                  </a:extLst>
                </a:gridCol>
                <a:gridCol w="688813">
                  <a:extLst>
                    <a:ext uri="{9D8B030D-6E8A-4147-A177-3AD203B41FA5}">
                      <a16:colId xmlns:a16="http://schemas.microsoft.com/office/drawing/2014/main" val="593898157"/>
                    </a:ext>
                  </a:extLst>
                </a:gridCol>
                <a:gridCol w="699750">
                  <a:extLst>
                    <a:ext uri="{9D8B030D-6E8A-4147-A177-3AD203B41FA5}">
                      <a16:colId xmlns:a16="http://schemas.microsoft.com/office/drawing/2014/main" val="3179999033"/>
                    </a:ext>
                  </a:extLst>
                </a:gridCol>
                <a:gridCol w="820014">
                  <a:extLst>
                    <a:ext uri="{9D8B030D-6E8A-4147-A177-3AD203B41FA5}">
                      <a16:colId xmlns:a16="http://schemas.microsoft.com/office/drawing/2014/main" val="3306601924"/>
                    </a:ext>
                  </a:extLst>
                </a:gridCol>
                <a:gridCol w="727078">
                  <a:extLst>
                    <a:ext uri="{9D8B030D-6E8A-4147-A177-3AD203B41FA5}">
                      <a16:colId xmlns:a16="http://schemas.microsoft.com/office/drawing/2014/main" val="517808474"/>
                    </a:ext>
                  </a:extLst>
                </a:gridCol>
              </a:tblGrid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94209755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040097481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19652590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94564286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868042589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71536118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41757065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337440731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25866097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4063284671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049752263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29341717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316029421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704611079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150689094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018062177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917127691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874817586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685552436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361783596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573712939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816145109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4072520823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207268930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475406273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036503076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1479066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714624236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276417215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68475527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960075765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779545925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829109009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407944121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922986980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81171764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505884963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4133366010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838163723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51804014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06516010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682671999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78963598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135659183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55051562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4232218586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970012564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049094849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12715324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Iris-versicolor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36258719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89B7860-B355-2D43-BCE9-1CF5C7BF17F0}"/>
              </a:ext>
            </a:extLst>
          </p:cNvPr>
          <p:cNvSpPr txBox="1"/>
          <p:nvPr/>
        </p:nvSpPr>
        <p:spPr>
          <a:xfrm>
            <a:off x="5177984" y="25114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752EC-6418-0E48-8EA4-A8EABC813194}"/>
              </a:ext>
            </a:extLst>
          </p:cNvPr>
          <p:cNvSpPr txBox="1"/>
          <p:nvPr/>
        </p:nvSpPr>
        <p:spPr>
          <a:xfrm>
            <a:off x="5177984" y="25114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0D443D5-8650-9D41-8F68-C13A6D721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887316"/>
              </p:ext>
            </p:extLst>
          </p:nvPr>
        </p:nvGraphicFramePr>
        <p:xfrm>
          <a:off x="8045900" y="741207"/>
          <a:ext cx="3613539" cy="5975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883">
                  <a:extLst>
                    <a:ext uri="{9D8B030D-6E8A-4147-A177-3AD203B41FA5}">
                      <a16:colId xmlns:a16="http://schemas.microsoft.com/office/drawing/2014/main" val="4234273092"/>
                    </a:ext>
                  </a:extLst>
                </a:gridCol>
                <a:gridCol w="688813">
                  <a:extLst>
                    <a:ext uri="{9D8B030D-6E8A-4147-A177-3AD203B41FA5}">
                      <a16:colId xmlns:a16="http://schemas.microsoft.com/office/drawing/2014/main" val="2819425068"/>
                    </a:ext>
                  </a:extLst>
                </a:gridCol>
                <a:gridCol w="699750">
                  <a:extLst>
                    <a:ext uri="{9D8B030D-6E8A-4147-A177-3AD203B41FA5}">
                      <a16:colId xmlns:a16="http://schemas.microsoft.com/office/drawing/2014/main" val="3722861170"/>
                    </a:ext>
                  </a:extLst>
                </a:gridCol>
                <a:gridCol w="820015">
                  <a:extLst>
                    <a:ext uri="{9D8B030D-6E8A-4147-A177-3AD203B41FA5}">
                      <a16:colId xmlns:a16="http://schemas.microsoft.com/office/drawing/2014/main" val="1253881387"/>
                    </a:ext>
                  </a:extLst>
                </a:gridCol>
                <a:gridCol w="727078">
                  <a:extLst>
                    <a:ext uri="{9D8B030D-6E8A-4147-A177-3AD203B41FA5}">
                      <a16:colId xmlns:a16="http://schemas.microsoft.com/office/drawing/2014/main" val="3900357053"/>
                    </a:ext>
                  </a:extLst>
                </a:gridCol>
              </a:tblGrid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360001371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889168525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7.1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230896131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68997425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870331055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7.6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45074989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70056412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7.3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80008655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36507326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7.2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23908219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009148800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858169166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985923864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511607096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819483226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24303019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506928125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7.7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542534386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7.7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094933763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713944445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97093887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78200233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7.7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518512580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151989385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56976396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7.2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86665607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608575927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782194986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16870152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7.2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705572130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7.4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4275971223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7.9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608324190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987164246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124291291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447597827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7.7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310348146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089302591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4106172503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4.8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48914873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26368680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5.6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282705807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728429685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55679772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666699617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588024133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6.7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83666006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2213196984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6.5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3838286452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6.2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5.4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2.3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4068623878"/>
                  </a:ext>
                </a:extLst>
              </a:tr>
              <a:tr h="1195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5.9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3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5.1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1.8</a:t>
                      </a:r>
                    </a:p>
                  </a:txBody>
                  <a:tcPr marL="2150" marR="215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">
                          <a:effectLst/>
                        </a:rPr>
                        <a:t>Iris-virginica</a:t>
                      </a:r>
                    </a:p>
                  </a:txBody>
                  <a:tcPr marL="2150" marR="2150" marT="0" marB="0" anchor="b"/>
                </a:tc>
                <a:extLst>
                  <a:ext uri="{0D108BD9-81ED-4DB2-BD59-A6C34878D82A}">
                    <a16:rowId xmlns:a16="http://schemas.microsoft.com/office/drawing/2014/main" val="107696791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63E4B9C-4949-9F4B-A0C9-BE2752D7A176}"/>
              </a:ext>
            </a:extLst>
          </p:cNvPr>
          <p:cNvSpPr txBox="1"/>
          <p:nvPr/>
        </p:nvSpPr>
        <p:spPr>
          <a:xfrm>
            <a:off x="5177984" y="25114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7CC6E2-B662-E345-B9D6-F1536C9E7DF1}"/>
              </a:ext>
            </a:extLst>
          </p:cNvPr>
          <p:cNvSpPr txBox="1"/>
          <p:nvPr/>
        </p:nvSpPr>
        <p:spPr>
          <a:xfrm>
            <a:off x="525329" y="1270"/>
            <a:ext cx="945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Dataset: </a:t>
            </a:r>
            <a:r>
              <a:rPr lang="en-US" sz="2400" i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https://archive.ics.uci.edu/ml/datasets/iris</a:t>
            </a:r>
            <a:r>
              <a:rPr lang="en-US" sz="2400" i="1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40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5DFD7886-CE12-7F4A-9339-071327D35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4CED5-F0F8-DE45-BC2A-E2CD0BD8B346}"/>
              </a:ext>
            </a:extLst>
          </p:cNvPr>
          <p:cNvSpPr txBox="1"/>
          <p:nvPr/>
        </p:nvSpPr>
        <p:spPr>
          <a:xfrm>
            <a:off x="3149418" y="885666"/>
            <a:ext cx="701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latin typeface="Comic Sans MS" panose="030F0702030302020204" pitchFamily="66" charset="0"/>
              </a:rPr>
              <a:t>Penjelasan dan Analisa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71755-6FA7-804C-9CA9-697B273A63C1}"/>
              </a:ext>
            </a:extLst>
          </p:cNvPr>
          <p:cNvSpPr txBox="1"/>
          <p:nvPr/>
        </p:nvSpPr>
        <p:spPr>
          <a:xfrm>
            <a:off x="2220373" y="2356107"/>
            <a:ext cx="3904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Comic Sans MS" panose="030F0702030302020204" pitchFamily="66" charset="0"/>
              </a:rPr>
              <a:t>Kelas Dataset: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Comic Sans MS" panose="030F0702030302020204" pitchFamily="66" charset="0"/>
              </a:rPr>
              <a:t>Iris –Setosa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Comic Sans MS" panose="030F0702030302020204" pitchFamily="66" charset="0"/>
              </a:rPr>
              <a:t>Iris –Versicolour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latin typeface="Comic Sans MS" panose="030F0702030302020204" pitchFamily="66" charset="0"/>
              </a:rPr>
              <a:t>Iris -Virginica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57705-AD2B-9A44-A71F-693ED1C1B77D}"/>
              </a:ext>
            </a:extLst>
          </p:cNvPr>
          <p:cNvSpPr txBox="1"/>
          <p:nvPr/>
        </p:nvSpPr>
        <p:spPr>
          <a:xfrm>
            <a:off x="6656426" y="3740954"/>
            <a:ext cx="6066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Comic Sans MS" panose="030F0702030302020204" pitchFamily="66" charset="0"/>
              </a:rPr>
              <a:t>Atribut Dataset: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solidFill>
                  <a:srgbClr val="123654"/>
                </a:solidFill>
                <a:latin typeface="Arial" panose="020B0604020202020204" pitchFamily="34" charset="0"/>
              </a:rPr>
              <a:t>P</a:t>
            </a:r>
            <a:r>
              <a:rPr lang="en-US" sz="2400" b="0" i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anjang putik dalam cm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solidFill>
                  <a:srgbClr val="123654"/>
                </a:solidFill>
                <a:latin typeface="Arial" panose="020B0604020202020204" pitchFamily="34" charset="0"/>
              </a:rPr>
              <a:t>L</a:t>
            </a:r>
            <a:r>
              <a:rPr lang="en-US" sz="2400" b="0" i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ebar putik dalam cm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solidFill>
                  <a:srgbClr val="123654"/>
                </a:solidFill>
                <a:latin typeface="Arial" panose="020B0604020202020204" pitchFamily="34" charset="0"/>
              </a:rPr>
              <a:t>P</a:t>
            </a:r>
            <a:r>
              <a:rPr lang="en-US" sz="2400" b="0" i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anjang kelopak dalam cm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>
                <a:solidFill>
                  <a:srgbClr val="123654"/>
                </a:solidFill>
                <a:latin typeface="Arial" panose="020B0604020202020204" pitchFamily="34" charset="0"/>
              </a:rPr>
              <a:t>L</a:t>
            </a:r>
            <a:r>
              <a:rPr lang="en-US" sz="2400" b="0" i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ebar kelopak dalam cm</a:t>
            </a:r>
            <a:endParaRPr lang="en-US" sz="24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0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E409ABF-41E5-DD46-9EFF-CE848AB32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9394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5BF9A0-AF30-A14E-B95D-1F0094B0A2C5}"/>
              </a:ext>
            </a:extLst>
          </p:cNvPr>
          <p:cNvSpPr txBox="1"/>
          <p:nvPr/>
        </p:nvSpPr>
        <p:spPr>
          <a:xfrm>
            <a:off x="4020974" y="0"/>
            <a:ext cx="6681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latin typeface="Comic Sans MS" panose="030F0702030302020204" pitchFamily="66" charset="0"/>
              </a:rPr>
              <a:t>Proses Data Minning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01852-6E01-1843-85B6-377B12A2DA81}"/>
              </a:ext>
            </a:extLst>
          </p:cNvPr>
          <p:cNvSpPr txBox="1"/>
          <p:nvPr/>
        </p:nvSpPr>
        <p:spPr>
          <a:xfrm>
            <a:off x="333002" y="1200760"/>
            <a:ext cx="642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>
                <a:latin typeface="Comic Sans MS" panose="030F0702030302020204" pitchFamily="66" charset="0"/>
              </a:rPr>
              <a:t>Decision Tree (Pohon Keputusan)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EACC430-A2E8-4643-96F5-B18EA7FC8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15" y="1785535"/>
            <a:ext cx="5543550" cy="43434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D77C3EB-AAFF-F242-974C-5AEA467401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" b="28380"/>
          <a:stretch/>
        </p:blipFill>
        <p:spPr>
          <a:xfrm>
            <a:off x="7711701" y="2168056"/>
            <a:ext cx="2065784" cy="20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1BCE380-23AA-7A4A-AD3D-3F282416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B866336-A07E-8145-A80B-5A832B570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75" y="2837551"/>
            <a:ext cx="8795341" cy="2882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217E7-DE44-F447-8656-A95F5C6A4114}"/>
              </a:ext>
            </a:extLst>
          </p:cNvPr>
          <p:cNvSpPr txBox="1"/>
          <p:nvPr/>
        </p:nvSpPr>
        <p:spPr>
          <a:xfrm>
            <a:off x="1128085" y="1699359"/>
            <a:ext cx="11063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latin typeface="Comic Sans MS" panose="030F0702030302020204" pitchFamily="66" charset="0"/>
              </a:rPr>
              <a:t>Hasil Analisa Data Minning</a:t>
            </a:r>
          </a:p>
        </p:txBody>
      </p:sp>
    </p:spTree>
    <p:extLst>
      <p:ext uri="{BB962C8B-B14F-4D97-AF65-F5344CB8AC3E}">
        <p14:creationId xmlns:p14="http://schemas.microsoft.com/office/powerpoint/2010/main" val="69550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58D11-8D0B-644B-9ED8-3F1DAF38D5CC}"/>
              </a:ext>
            </a:extLst>
          </p:cNvPr>
          <p:cNvSpPr txBox="1"/>
          <p:nvPr/>
        </p:nvSpPr>
        <p:spPr>
          <a:xfrm>
            <a:off x="5177984" y="25114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E2AEE10-258C-3C4E-9F57-8C64B09B7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CB664F-F48F-064B-A0F6-D009DBA5B226}"/>
              </a:ext>
            </a:extLst>
          </p:cNvPr>
          <p:cNvSpPr txBox="1"/>
          <p:nvPr/>
        </p:nvSpPr>
        <p:spPr>
          <a:xfrm>
            <a:off x="4237912" y="474129"/>
            <a:ext cx="6627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latin typeface="Comic Sans MS" panose="030F0702030302020204" pitchFamily="66" charset="0"/>
              </a:rPr>
              <a:t>Hasil Data Minning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D80D5-7EB9-AE43-B608-790B092F5FD7}"/>
              </a:ext>
            </a:extLst>
          </p:cNvPr>
          <p:cNvSpPr txBox="1"/>
          <p:nvPr/>
        </p:nvSpPr>
        <p:spPr>
          <a:xfrm>
            <a:off x="5177984" y="251143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A14BA7-699F-FC4F-9258-CACC62D36A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230453"/>
              </p:ext>
            </p:extLst>
          </p:nvPr>
        </p:nvGraphicFramePr>
        <p:xfrm>
          <a:off x="1057579" y="1259061"/>
          <a:ext cx="10069609" cy="5339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4509">
                  <a:extLst>
                    <a:ext uri="{9D8B030D-6E8A-4147-A177-3AD203B41FA5}">
                      <a16:colId xmlns:a16="http://schemas.microsoft.com/office/drawing/2014/main" val="2826364328"/>
                    </a:ext>
                  </a:extLst>
                </a:gridCol>
                <a:gridCol w="2019033">
                  <a:extLst>
                    <a:ext uri="{9D8B030D-6E8A-4147-A177-3AD203B41FA5}">
                      <a16:colId xmlns:a16="http://schemas.microsoft.com/office/drawing/2014/main" val="3785142704"/>
                    </a:ext>
                  </a:extLst>
                </a:gridCol>
                <a:gridCol w="1916803">
                  <a:extLst>
                    <a:ext uri="{9D8B030D-6E8A-4147-A177-3AD203B41FA5}">
                      <a16:colId xmlns:a16="http://schemas.microsoft.com/office/drawing/2014/main" val="226952836"/>
                    </a:ext>
                  </a:extLst>
                </a:gridCol>
                <a:gridCol w="1916803">
                  <a:extLst>
                    <a:ext uri="{9D8B030D-6E8A-4147-A177-3AD203B41FA5}">
                      <a16:colId xmlns:a16="http://schemas.microsoft.com/office/drawing/2014/main" val="440398568"/>
                    </a:ext>
                  </a:extLst>
                </a:gridCol>
                <a:gridCol w="1814575">
                  <a:extLst>
                    <a:ext uri="{9D8B030D-6E8A-4147-A177-3AD203B41FA5}">
                      <a16:colId xmlns:a16="http://schemas.microsoft.com/office/drawing/2014/main" val="3562223957"/>
                    </a:ext>
                  </a:extLst>
                </a:gridCol>
                <a:gridCol w="1507886">
                  <a:extLst>
                    <a:ext uri="{9D8B030D-6E8A-4147-A177-3AD203B41FA5}">
                      <a16:colId xmlns:a16="http://schemas.microsoft.com/office/drawing/2014/main" val="511198894"/>
                    </a:ext>
                  </a:extLst>
                </a:gridCol>
              </a:tblGrid>
              <a:tr h="48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SepalLengthCm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SepalWidthCm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PetalLengthCm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PetalWidthCm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Class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extLst>
                  <a:ext uri="{0D108BD9-81ED-4DB2-BD59-A6C34878D82A}">
                    <a16:rowId xmlns:a16="http://schemas.microsoft.com/office/drawing/2014/main" val="240960636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Iris -Setosa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extLst>
                  <a:ext uri="{0D108BD9-81ED-4DB2-BD59-A6C34878D82A}">
                    <a16:rowId xmlns:a16="http://schemas.microsoft.com/office/drawing/2014/main" val="437569915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3,0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Iris -Setosa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extLst>
                  <a:ext uri="{0D108BD9-81ED-4DB2-BD59-A6C34878D82A}">
                    <a16:rowId xmlns:a16="http://schemas.microsoft.com/office/drawing/2014/main" val="4440972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Iris -Setosa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extLst>
                  <a:ext uri="{0D108BD9-81ED-4DB2-BD59-A6C34878D82A}">
                    <a16:rowId xmlns:a16="http://schemas.microsoft.com/office/drawing/2014/main" val="93696345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Iris -Setosa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extLst>
                  <a:ext uri="{0D108BD9-81ED-4DB2-BD59-A6C34878D82A}">
                    <a16:rowId xmlns:a16="http://schemas.microsoft.com/office/drawing/2014/main" val="428223894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5,0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Iris -Setosa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extLst>
                  <a:ext uri="{0D108BD9-81ED-4DB2-BD59-A6C34878D82A}">
                    <a16:rowId xmlns:a16="http://schemas.microsoft.com/office/drawing/2014/main" val="236168597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Iris -Setosa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extLst>
                  <a:ext uri="{0D108BD9-81ED-4DB2-BD59-A6C34878D82A}">
                    <a16:rowId xmlns:a16="http://schemas.microsoft.com/office/drawing/2014/main" val="1579403068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Iris -Setosa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extLst>
                  <a:ext uri="{0D108BD9-81ED-4DB2-BD59-A6C34878D82A}">
                    <a16:rowId xmlns:a16="http://schemas.microsoft.com/office/drawing/2014/main" val="507591767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5,0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Iris -Setosa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extLst>
                  <a:ext uri="{0D108BD9-81ED-4DB2-BD59-A6C34878D82A}">
                    <a16:rowId xmlns:a16="http://schemas.microsoft.com/office/drawing/2014/main" val="1578351673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Iris -Setosa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extLst>
                  <a:ext uri="{0D108BD9-81ED-4DB2-BD59-A6C34878D82A}">
                    <a16:rowId xmlns:a16="http://schemas.microsoft.com/office/drawing/2014/main" val="4021838584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Iris -Setosa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anchor="ctr"/>
                </a:tc>
                <a:extLst>
                  <a:ext uri="{0D108BD9-81ED-4DB2-BD59-A6C34878D82A}">
                    <a16:rowId xmlns:a16="http://schemas.microsoft.com/office/drawing/2014/main" val="56345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60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80FEEBD-9C3D-5D46-B299-337C8DE4C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10BDC-9C7E-C244-90B7-E63CA196DAA6}"/>
              </a:ext>
            </a:extLst>
          </p:cNvPr>
          <p:cNvSpPr txBox="1"/>
          <p:nvPr/>
        </p:nvSpPr>
        <p:spPr>
          <a:xfrm>
            <a:off x="173913" y="0"/>
            <a:ext cx="5922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u="sng">
                <a:solidFill>
                  <a:srgbClr val="FFFF00"/>
                </a:solidFill>
                <a:latin typeface="Comic Sans MS" panose="030F0702030302020204" pitchFamily="66" charset="0"/>
              </a:rPr>
              <a:t>References: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7056-7CAE-0041-87A5-2AD5B2E3ED8A}"/>
              </a:ext>
            </a:extLst>
          </p:cNvPr>
          <p:cNvSpPr txBox="1"/>
          <p:nvPr/>
        </p:nvSpPr>
        <p:spPr>
          <a:xfrm>
            <a:off x="705416" y="1804451"/>
            <a:ext cx="1500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>
                <a:solidFill>
                  <a:srgbClr val="FFFF00"/>
                </a:solidFill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https://archive.ics.uci.edu/ml/datasets.php</a:t>
            </a:r>
            <a:r>
              <a:rPr lang="en-US" sz="2400" i="1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14BAA-9EEF-1D49-A197-DCB993FED40F}"/>
              </a:ext>
            </a:extLst>
          </p:cNvPr>
          <p:cNvSpPr txBox="1"/>
          <p:nvPr/>
        </p:nvSpPr>
        <p:spPr>
          <a:xfrm>
            <a:off x="3406674" y="1130875"/>
            <a:ext cx="609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>
                <a:solidFill>
                  <a:srgbClr val="FFFF00"/>
                </a:solidFill>
                <a:latin typeface="Comic Sans MS" panose="030F0702030302020204" pitchFamily="66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https://youtu.be/I4mQ-gVoj4w</a:t>
            </a:r>
            <a:r>
              <a:rPr lang="en-US" sz="2400" i="1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B6EB01-5FEC-574C-A1F4-DE8253AEDAF0}"/>
              </a:ext>
            </a:extLst>
          </p:cNvPr>
          <p:cNvSpPr txBox="1"/>
          <p:nvPr/>
        </p:nvSpPr>
        <p:spPr>
          <a:xfrm>
            <a:off x="9498335" y="1703148"/>
            <a:ext cx="182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>
                <a:solidFill>
                  <a:srgbClr val="FFFF00"/>
                </a:solidFill>
                <a:latin typeface="Comic Sans MS" panose="030F0702030302020204" pitchFamily="66" charset="0"/>
              </a:rPr>
              <a:t>https://learning-if.polibatam.ac.id/mod/resource/view.php?id=5810</a:t>
            </a:r>
          </a:p>
        </p:txBody>
      </p:sp>
    </p:spTree>
    <p:extLst>
      <p:ext uri="{BB962C8B-B14F-4D97-AF65-F5344CB8AC3E}">
        <p14:creationId xmlns:p14="http://schemas.microsoft.com/office/powerpoint/2010/main" val="360774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Nurul Khotimah</dc:creator>
  <cp:lastModifiedBy>Nurul Khotimah</cp:lastModifiedBy>
  <cp:revision>7</cp:revision>
  <dcterms:created xsi:type="dcterms:W3CDTF">2021-01-03T15:04:09Z</dcterms:created>
  <dcterms:modified xsi:type="dcterms:W3CDTF">2021-01-04T12:08:16Z</dcterms:modified>
</cp:coreProperties>
</file>