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5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14ba5447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g1c14ba5447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14ba5447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1c14ba5447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14ba5447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g1c14ba5447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şlık Slaydı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1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18"/>
          <p:cNvSpPr txBox="1"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 panose="020F0502020204030204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18" name="Google Shape;18;p18"/>
          <p:cNvSpPr txBox="1"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19" name="Google Shape;19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dirty="0"/>
          </a:p>
        </p:txBody>
      </p:sp>
      <p:cxnSp>
        <p:nvCxnSpPr>
          <p:cNvPr id="22" name="Google Shape;22;p1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1" hasCustomPrompt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86" name="Google Shape;86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7" name="Google Shape;87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8" name="Google Shape;88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key Başlık ve Metin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2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8"/>
          <p:cNvSpPr txBox="1">
            <a:spLocks noGrp="1"/>
          </p:cNvSpPr>
          <p:nvPr>
            <p:ph type="title" hasCustomPrompt="1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93" name="Google Shape;93;p28"/>
          <p:cNvSpPr txBox="1">
            <a:spLocks noGrp="1"/>
          </p:cNvSpPr>
          <p:nvPr>
            <p:ph type="body" idx="1" hasCustomPrompt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94" name="Google Shape;94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5" name="Google Shape;95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6" name="Google Shape;96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 hasCustomPrompt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ölüm Üst Bilgisi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32;p20"/>
          <p:cNvSpPr txBox="1"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 panose="020F0502020204030204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dirty="0"/>
          </a:p>
        </p:txBody>
      </p:sp>
      <p:cxnSp>
        <p:nvCxnSpPr>
          <p:cNvPr id="37" name="Google Shape;37;p2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 hasCustomPrompt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 hasCustomPrompt="1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2" hasCustomPrompt="1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3" hasCustomPrompt="1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4" hasCustomPrompt="1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oş" type="blank">
  <p:cSld name="فارغ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şlıklı İçerik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2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25"/>
          <p:cNvSpPr txBox="1"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 panose="020F0502020204030204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69" name="Google Shape;69;p25"/>
          <p:cNvSpPr txBox="1">
            <a:spLocks noGrp="1"/>
          </p:cNvSpPr>
          <p:nvPr>
            <p:ph type="body" idx="1" hasCustomPrompt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2" hasCustomPrompt="1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şlıklı Resim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26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26"/>
          <p:cNvSpPr txBox="1"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 panose="020F0502020204030204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</a:p>
        </p:txBody>
      </p:sp>
      <p:pic>
        <p:nvPicPr>
          <p:cNvPr id="78" name="Google Shape;78;p26"/>
          <p:cNvPicPr preferRelativeResize="0">
            <a:picLocks noGrp="1"/>
          </p:cNvPicPr>
          <p:nvPr>
            <p:ph type="pic" idx="2"/>
          </p:nvPr>
        </p:nvPicPr>
        <p:blipFill>
          <a:blip/>
        </p:blipFill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</p:pic>
      <p:sp>
        <p:nvSpPr>
          <p:cNvPr id="79" name="Google Shape;79;p26"/>
          <p:cNvSpPr txBox="1">
            <a:spLocks noGrp="1"/>
          </p:cNvSpPr>
          <p:nvPr>
            <p:ph type="body" idx="1" hasCustomPrompt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80" name="Google Shape;80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7;p17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8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 panose="020F0502020204030204"/>
              <a:buNone/>
              <a:defRPr sz="4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/>
              <a:buChar char=" "/>
              <a:defRPr sz="20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/>
              <a:buChar char="◦"/>
              <a:defRPr sz="1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  <p:sp>
        <p:nvSpPr>
          <p:cNvPr id="11" name="Google Shape;11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dirty="0"/>
          </a:p>
        </p:txBody>
      </p:sp>
      <p:cxnSp>
        <p:nvCxnSpPr>
          <p:cNvPr id="13" name="Google Shape;13;p1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_vrhzX3Vc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yperphysics.phy-astr.gsu.edu/hbase/" TargetMode="External"/><Relationship Id="rId5" Type="http://schemas.openxmlformats.org/officeDocument/2006/relationships/hyperlink" Target="https://www.techtarget.com/whatis/definition/superconductivity" TargetMode="External"/><Relationship Id="rId4" Type="http://schemas.openxmlformats.org/officeDocument/2006/relationships/hyperlink" Target="https://www.youtube.com/watch?v=eOWFuhLlz24&amp;t=107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lgerian" panose="04020705040A02060702"/>
              <a:buNone/>
            </a:pPr>
            <a:r>
              <a:rPr lang="tr-TR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SQUID MAGNETOMETER</a:t>
            </a:r>
            <a:endParaRPr dirty="0"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r-TR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APPLICATION AND DEVICES</a:t>
            </a:r>
            <a:endParaRPr dirty="0"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097280" y="5082797"/>
            <a:ext cx="42738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Abbas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Aljaghbeir -19290837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Nurullah Mertel - 18290219</a:t>
            </a:r>
            <a:endParaRPr sz="1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4" name="Google Shape;104;p1" descr="indir (2)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46866" y="1259380"/>
            <a:ext cx="1547854" cy="142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lgerian" panose="04020705040A02060702"/>
              <a:buNone/>
            </a:pPr>
            <a:r>
              <a:rPr lang="tr-TR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SUPERCONDUCTIVITY</a:t>
            </a:r>
            <a:endParaRPr dirty="0"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pic>
        <p:nvPicPr>
          <p:cNvPr id="177" name="Google Shape;177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675079" y="1851343"/>
            <a:ext cx="4187686" cy="198369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 txBox="1"/>
          <p:nvPr/>
        </p:nvSpPr>
        <p:spPr>
          <a:xfrm>
            <a:off x="6329236" y="1851344"/>
            <a:ext cx="482644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</a:pPr>
            <a:r>
              <a:rPr lang="tr-TR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When electron moves through the lattice, it disrupts the positive ions near to it and creating a ripple.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</a:pPr>
            <a:r>
              <a:rPr lang="tr-TR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When next electron moves into that region, the electron is attracted to the displacement. </a:t>
            </a:r>
            <a:endParaRPr sz="1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256104" y="3835038"/>
            <a:ext cx="2260817" cy="198369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 txBox="1"/>
          <p:nvPr/>
        </p:nvSpPr>
        <p:spPr>
          <a:xfrm>
            <a:off x="1667132" y="4503719"/>
            <a:ext cx="48264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effect can seen in Feynman diagram where the phonon symbolize the lattice vibration. </a:t>
            </a:r>
            <a:endParaRPr sz="1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lgerian" panose="04020705040A02060702"/>
              <a:buNone/>
            </a:pPr>
            <a:r>
              <a:rPr lang="tr-TR" dirty="0" err="1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TYPEs</a:t>
            </a:r>
            <a:r>
              <a:rPr lang="tr-TR" dirty="0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 of </a:t>
            </a:r>
            <a:r>
              <a:rPr lang="tr-TR" dirty="0" err="1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superconductors</a:t>
            </a:r>
            <a:endParaRPr dirty="0"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pic>
        <p:nvPicPr>
          <p:cNvPr id="186" name="Google Shape;186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6136005" y="2005012"/>
            <a:ext cx="501967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etin kutusu 1"/>
          <p:cNvSpPr txBox="1"/>
          <p:nvPr/>
        </p:nvSpPr>
        <p:spPr>
          <a:xfrm>
            <a:off x="1097280" y="2005012"/>
            <a:ext cx="4023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sz="1800" dirty="0"/>
              <a:t>TYPE 1 (</a:t>
            </a:r>
            <a:r>
              <a:rPr lang="tr-TR" sz="1800" dirty="0" err="1"/>
              <a:t>Soft</a:t>
            </a:r>
            <a:r>
              <a:rPr lang="tr-TR" sz="1800" dirty="0"/>
              <a:t> </a:t>
            </a:r>
            <a:r>
              <a:rPr lang="tr-TR" sz="1800" dirty="0" err="1"/>
              <a:t>Superconductors</a:t>
            </a:r>
            <a:r>
              <a:rPr lang="tr-TR" sz="1800" dirty="0"/>
              <a:t>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sz="1800" dirty="0"/>
              <a:t>As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critical</a:t>
            </a:r>
            <a:r>
              <a:rPr lang="tr-TR" sz="1800" dirty="0"/>
              <a:t> </a:t>
            </a:r>
            <a:r>
              <a:rPr lang="tr-TR" sz="1800" dirty="0" err="1"/>
              <a:t>field</a:t>
            </a:r>
            <a:r>
              <a:rPr lang="tr-TR" sz="1800" dirty="0"/>
              <a:t> is </a:t>
            </a:r>
            <a:r>
              <a:rPr lang="tr-TR" sz="1800" dirty="0" err="1"/>
              <a:t>reached</a:t>
            </a:r>
            <a:r>
              <a:rPr lang="tr-TR" sz="1800" dirty="0"/>
              <a:t>, </a:t>
            </a:r>
            <a:r>
              <a:rPr lang="tr-TR" sz="1800" dirty="0" err="1"/>
              <a:t>entire</a:t>
            </a:r>
            <a:r>
              <a:rPr lang="tr-TR" sz="1800" dirty="0"/>
              <a:t> </a:t>
            </a:r>
            <a:r>
              <a:rPr lang="tr-TR" sz="1800" dirty="0" err="1"/>
              <a:t>specimen</a:t>
            </a:r>
            <a:r>
              <a:rPr lang="tr-TR" sz="1800" dirty="0"/>
              <a:t> (</a:t>
            </a:r>
            <a:r>
              <a:rPr lang="tr-TR" sz="1800" dirty="0" err="1"/>
              <a:t>sample</a:t>
            </a:r>
            <a:r>
              <a:rPr lang="tr-TR" sz="1800" dirty="0"/>
              <a:t>) </a:t>
            </a:r>
            <a:r>
              <a:rPr lang="tr-TR" sz="1800" dirty="0" err="1"/>
              <a:t>enters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normal </a:t>
            </a:r>
            <a:r>
              <a:rPr lang="tr-TR" sz="1800" dirty="0" err="1"/>
              <a:t>state</a:t>
            </a:r>
            <a:r>
              <a:rPr lang="tr-TR" sz="1800" dirty="0"/>
              <a:t>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sz="1800" dirty="0" err="1"/>
              <a:t>Resistivity</a:t>
            </a:r>
            <a:r>
              <a:rPr lang="tr-TR" sz="1800" dirty="0"/>
              <a:t> </a:t>
            </a:r>
            <a:r>
              <a:rPr lang="tr-TR" sz="1800" dirty="0" err="1"/>
              <a:t>returns</a:t>
            </a:r>
            <a:endParaRPr lang="tr-TR" sz="18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sz="1800" dirty="0" err="1"/>
              <a:t>Magnetization</a:t>
            </a:r>
            <a:r>
              <a:rPr lang="tr-TR" sz="1800" dirty="0"/>
              <a:t> </a:t>
            </a:r>
            <a:r>
              <a:rPr lang="tr-TR" sz="1800" dirty="0" err="1"/>
              <a:t>vanishes</a:t>
            </a:r>
            <a:endParaRPr lang="tr-TR" sz="18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lgerian" panose="04020705040A02060702"/>
              <a:buNone/>
            </a:pPr>
            <a:r>
              <a:rPr lang="tr-TR" dirty="0" err="1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TYPEs</a:t>
            </a:r>
            <a:r>
              <a:rPr lang="tr-TR" dirty="0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 of </a:t>
            </a:r>
            <a:r>
              <a:rPr lang="tr-TR" dirty="0" err="1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superconductors</a:t>
            </a:r>
            <a:endParaRPr dirty="0"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pic>
        <p:nvPicPr>
          <p:cNvPr id="192" name="Google Shape;19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40705" y="2005012"/>
            <a:ext cx="551497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etin kutusu 2"/>
          <p:cNvSpPr txBox="1"/>
          <p:nvPr/>
        </p:nvSpPr>
        <p:spPr>
          <a:xfrm>
            <a:off x="1097280" y="2005012"/>
            <a:ext cx="45434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sz="1800" dirty="0"/>
              <a:t>TYPE 2 (Hard </a:t>
            </a:r>
            <a:r>
              <a:rPr lang="tr-TR" sz="1800" dirty="0" err="1"/>
              <a:t>Superconductors</a:t>
            </a:r>
            <a:r>
              <a:rPr lang="tr-TR" sz="1800" dirty="0"/>
              <a:t>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transition</a:t>
            </a:r>
            <a:r>
              <a:rPr lang="tr-TR" sz="1800" dirty="0"/>
              <a:t> </a:t>
            </a:r>
            <a:r>
              <a:rPr lang="tr-TR" sz="1800" dirty="0" err="1"/>
              <a:t>from</a:t>
            </a:r>
            <a:r>
              <a:rPr lang="tr-TR" sz="1800" dirty="0"/>
              <a:t> </a:t>
            </a:r>
            <a:r>
              <a:rPr lang="tr-TR" sz="1800" dirty="0" err="1"/>
              <a:t>superconducting</a:t>
            </a:r>
            <a:r>
              <a:rPr lang="tr-TR" sz="1800" dirty="0"/>
              <a:t> </a:t>
            </a:r>
            <a:r>
              <a:rPr lang="tr-TR" sz="1800" dirty="0" err="1"/>
              <a:t>state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normal </a:t>
            </a:r>
            <a:r>
              <a:rPr lang="tr-TR" sz="1800" dirty="0" err="1"/>
              <a:t>state</a:t>
            </a:r>
            <a:r>
              <a:rPr lang="tr-TR" sz="1800" dirty="0"/>
              <a:t> is </a:t>
            </a:r>
            <a:r>
              <a:rPr lang="tr-TR" sz="1800" dirty="0" err="1"/>
              <a:t>gradual</a:t>
            </a:r>
            <a:r>
              <a:rPr lang="tr-TR" sz="1800" dirty="0"/>
              <a:t>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sz="1800" dirty="0"/>
              <a:t>Two </a:t>
            </a:r>
            <a:r>
              <a:rPr lang="tr-TR" sz="1800" dirty="0" err="1"/>
              <a:t>critical</a:t>
            </a:r>
            <a:r>
              <a:rPr lang="tr-TR" sz="1800" dirty="0"/>
              <a:t> </a:t>
            </a:r>
            <a:r>
              <a:rPr lang="tr-TR" sz="1800" dirty="0" err="1"/>
              <a:t>magnetic</a:t>
            </a:r>
            <a:r>
              <a:rPr lang="tr-TR" sz="1800" dirty="0"/>
              <a:t> </a:t>
            </a:r>
            <a:r>
              <a:rPr lang="tr-TR" sz="1800" dirty="0" err="1"/>
              <a:t>fields</a:t>
            </a:r>
            <a:r>
              <a:rPr lang="tr-TR" sz="1800" dirty="0"/>
              <a:t> </a:t>
            </a:r>
            <a:r>
              <a:rPr lang="tr-TR" sz="1800" dirty="0" err="1"/>
              <a:t>exists</a:t>
            </a:r>
            <a:r>
              <a:rPr lang="tr-TR" sz="1800" dirty="0"/>
              <a:t> </a:t>
            </a:r>
            <a:r>
              <a:rPr lang="tr-TR" sz="1800" dirty="0" err="1"/>
              <a:t>which</a:t>
            </a:r>
            <a:r>
              <a:rPr lang="tr-TR" sz="1800" dirty="0"/>
              <a:t> </a:t>
            </a:r>
            <a:r>
              <a:rPr lang="tr-TR" sz="1800" dirty="0" err="1"/>
              <a:t>are</a:t>
            </a:r>
            <a:r>
              <a:rPr lang="tr-TR" sz="1800" dirty="0"/>
              <a:t> Hc1 (</a:t>
            </a:r>
            <a:r>
              <a:rPr lang="tr-TR" sz="1800" dirty="0" err="1"/>
              <a:t>lower</a:t>
            </a:r>
            <a:r>
              <a:rPr lang="tr-TR" sz="1800" dirty="0"/>
              <a:t> </a:t>
            </a:r>
            <a:r>
              <a:rPr lang="tr-TR" sz="1800" dirty="0" err="1"/>
              <a:t>critical</a:t>
            </a:r>
            <a:r>
              <a:rPr lang="tr-TR" sz="1800" dirty="0"/>
              <a:t> </a:t>
            </a:r>
            <a:r>
              <a:rPr lang="tr-TR" sz="1800" dirty="0" err="1"/>
              <a:t>field</a:t>
            </a:r>
            <a:r>
              <a:rPr lang="tr-TR" sz="1800" dirty="0"/>
              <a:t>) </a:t>
            </a:r>
            <a:r>
              <a:rPr lang="tr-TR" sz="1800" dirty="0" err="1"/>
              <a:t>and</a:t>
            </a:r>
            <a:r>
              <a:rPr lang="tr-TR" sz="1800" dirty="0"/>
              <a:t> Hc2 (</a:t>
            </a:r>
            <a:r>
              <a:rPr lang="tr-TR" sz="1800" dirty="0" err="1"/>
              <a:t>higher</a:t>
            </a:r>
            <a:r>
              <a:rPr lang="tr-TR" sz="1800" dirty="0"/>
              <a:t> </a:t>
            </a:r>
            <a:r>
              <a:rPr lang="tr-TR" sz="1800" dirty="0" err="1"/>
              <a:t>critical</a:t>
            </a:r>
            <a:r>
              <a:rPr lang="tr-TR" sz="1800" dirty="0"/>
              <a:t> </a:t>
            </a:r>
            <a:r>
              <a:rPr lang="tr-TR" sz="1800" dirty="0" err="1"/>
              <a:t>field</a:t>
            </a:r>
            <a:r>
              <a:rPr lang="tr-TR" sz="1800" dirty="0"/>
              <a:t>).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TYPEs</a:t>
            </a:r>
            <a:r>
              <a:rPr lang="tr-TR" dirty="0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 of </a:t>
            </a:r>
            <a:r>
              <a:rPr lang="tr-TR" dirty="0" err="1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superconductors</a:t>
            </a:r>
            <a:endParaRPr lang="en-GB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05" y="1857376"/>
            <a:ext cx="9439422" cy="42339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lgerian" panose="04020705040A02060702"/>
              <a:buNone/>
            </a:pPr>
            <a:r>
              <a:rPr lang="tr-TR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JOSEPHSON EFFECT</a:t>
            </a:r>
            <a:endParaRPr dirty="0"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pic>
        <p:nvPicPr>
          <p:cNvPr id="198" name="Google Shape;198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6802615" y="2564213"/>
            <a:ext cx="4127777" cy="172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/>
        </p:nvSpPr>
        <p:spPr>
          <a:xfrm>
            <a:off x="1134386" y="2690336"/>
            <a:ext cx="466476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</a:pP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junction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showing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two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superconductors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seperated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by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an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insulating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layer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</a:pP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This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diagram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shows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 Cooper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pair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tunneling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into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superconductor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through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an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insulating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layer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 </a:t>
            </a:r>
            <a:endParaRPr dirty="0"/>
          </a:p>
        </p:txBody>
      </p:sp>
      <p:sp>
        <p:nvSpPr>
          <p:cNvPr id="200" name="Google Shape;200;p10"/>
          <p:cNvSpPr txBox="1"/>
          <p:nvPr/>
        </p:nvSpPr>
        <p:spPr>
          <a:xfrm>
            <a:off x="7826207" y="4338844"/>
            <a:ext cx="208059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Josephson Junction</a:t>
            </a:r>
            <a:endParaRPr sz="16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lgerian" panose="04020705040A02060702"/>
              <a:buNone/>
            </a:pPr>
            <a:r>
              <a:rPr lang="tr-TR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JOSEPHSON EFFECT</a:t>
            </a:r>
            <a:endParaRPr dirty="0"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pic>
        <p:nvPicPr>
          <p:cNvPr id="206" name="Google Shape;206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115339" y="2411897"/>
            <a:ext cx="6040341" cy="233238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 txBox="1"/>
          <p:nvPr/>
        </p:nvSpPr>
        <p:spPr>
          <a:xfrm>
            <a:off x="1097281" y="2411897"/>
            <a:ext cx="3766268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</a:pP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Josephson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Junction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can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have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Lithium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oxide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insulating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layer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and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Niobium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superconductor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</a:pP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Critical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current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depends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on: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Size of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junction</a:t>
            </a:r>
            <a:endParaRPr sz="1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Superconducting</a:t>
            </a: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material</a:t>
            </a:r>
            <a:endParaRPr sz="1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tr-TR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Operating </a:t>
            </a:r>
            <a:r>
              <a:rPr lang="tr-TR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temperature</a:t>
            </a:r>
            <a:endParaRPr sz="1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lgerian" panose="04020705040A02060702"/>
              <a:buNone/>
            </a:pPr>
            <a:r>
              <a:rPr lang="tr-TR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SUPERCONDUCTIvITY</a:t>
            </a:r>
            <a:endParaRPr dirty="0"/>
          </a:p>
        </p:txBody>
      </p:sp>
      <p:sp>
        <p:nvSpPr>
          <p:cNvPr id="219" name="Google Shape;219;p13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384578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/>
              <a:buChar char="•"/>
            </a:pPr>
            <a:r>
              <a:rPr lang="tr-TR" sz="1600" b="1">
                <a:solidFill>
                  <a:srgbClr val="0C0C0C"/>
                </a:solidFill>
              </a:rPr>
              <a:t>1911-</a:t>
            </a:r>
            <a:r>
              <a:rPr lang="tr-TR" sz="1600">
                <a:solidFill>
                  <a:srgbClr val="0C0C0C"/>
                </a:solidFill>
              </a:rPr>
              <a:t>Discovery of superconductivity by Heike Kamerlingh Onnes. Resistance of mercury cooled by liquid heilum  (4.2 K) vanishes.</a:t>
            </a:r>
            <a:endParaRPr dirty="0"/>
          </a:p>
          <a:p>
            <a:pPr marL="9144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Arial" panose="020B0604020202020204"/>
              <a:buChar char="•"/>
            </a:pPr>
            <a:r>
              <a:rPr lang="tr-TR" sz="1600" b="1">
                <a:solidFill>
                  <a:srgbClr val="0C0C0C"/>
                </a:solidFill>
              </a:rPr>
              <a:t>1957-</a:t>
            </a:r>
            <a:r>
              <a:rPr lang="tr-TR" sz="1600">
                <a:solidFill>
                  <a:srgbClr val="0C0C0C"/>
                </a:solidFill>
              </a:rPr>
              <a:t>Bardeen, Cooper, Schrieffer describe superconductivity in </a:t>
            </a:r>
            <a:r>
              <a:rPr lang="tr-TR" sz="1600" b="1">
                <a:solidFill>
                  <a:srgbClr val="0C0C0C"/>
                </a:solidFill>
              </a:rPr>
              <a:t>BCS theory</a:t>
            </a:r>
            <a:r>
              <a:rPr lang="tr-TR" sz="1600">
                <a:solidFill>
                  <a:srgbClr val="0C0C0C"/>
                </a:solidFill>
              </a:rPr>
              <a:t>. Novelty is the Cooper pair: two electrons of opposite sign and momentum bound by electron-phonon interactions.</a:t>
            </a:r>
            <a:endParaRPr dirty="0"/>
          </a:p>
          <a:p>
            <a:pPr marL="9144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Arial" panose="020B0604020202020204"/>
              <a:buChar char="•"/>
            </a:pPr>
            <a:r>
              <a:rPr lang="tr-TR" sz="1600" b="1">
                <a:solidFill>
                  <a:srgbClr val="0C0C0C"/>
                </a:solidFill>
              </a:rPr>
              <a:t>1962-</a:t>
            </a:r>
            <a:r>
              <a:rPr lang="tr-TR" sz="1600">
                <a:solidFill>
                  <a:srgbClr val="0C0C0C"/>
                </a:solidFill>
              </a:rPr>
              <a:t>Brian Josephson predicts the Josephson Junction: two superconductors coupled by an insulating barrier. </a:t>
            </a:r>
            <a:endParaRPr sz="1600" b="1" dirty="0">
              <a:solidFill>
                <a:srgbClr val="0C0C0C"/>
              </a:solidFill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endParaRPr sz="1600" dirty="0">
              <a:solidFill>
                <a:srgbClr val="0C0C0C"/>
              </a:solidFill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7248942" y="1845945"/>
            <a:ext cx="3906738" cy="3167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017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/>
              <a:buChar char="•"/>
            </a:pPr>
            <a:r>
              <a:rPr lang="tr-TR" sz="1600" b="1">
                <a:solidFill>
                  <a:srgbClr val="0C0C0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1964-</a:t>
            </a:r>
            <a:r>
              <a:rPr lang="tr-TR" sz="1600">
                <a:solidFill>
                  <a:srgbClr val="0C0C0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Jaklevic, Lambe, Mercerau, Zimmerman and  Silver invent DC Squid  at Ford’s Dearborn Research lab</a:t>
            </a:r>
            <a:endParaRPr sz="1600" dirty="0">
              <a:solidFill>
                <a:srgbClr val="0C0C0C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0170" marR="0" lvl="0" indent="-101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/>
              <a:buChar char="•"/>
            </a:pPr>
            <a:r>
              <a:rPr lang="tr-TR" sz="1600" b="1">
                <a:solidFill>
                  <a:srgbClr val="0C0C0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1986-</a:t>
            </a:r>
            <a:r>
              <a:rPr lang="tr-TR" sz="1600">
                <a:solidFill>
                  <a:srgbClr val="0C0C0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Muller and Bednorz discover high temperature superconductor (30 K): ceramic cuprate (copper oxide).</a:t>
            </a:r>
            <a:endParaRPr sz="1600" dirty="0">
              <a:solidFill>
                <a:srgbClr val="0C0C0C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0170" marR="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/>
              <a:buChar char="•"/>
            </a:pPr>
            <a:r>
              <a:rPr lang="tr-TR" sz="1600" b="1">
                <a:solidFill>
                  <a:srgbClr val="0C0C0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2019-</a:t>
            </a:r>
            <a:r>
              <a:rPr lang="tr-TR" sz="1600">
                <a:solidFill>
                  <a:srgbClr val="0C0C0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Eremets group at Max Planck Institute demonstrate superconductivity hydride at 250K (-23C). </a:t>
            </a:r>
            <a:endParaRPr sz="1600" b="1" dirty="0">
              <a:solidFill>
                <a:srgbClr val="0C0C0C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017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/>
              <a:buNone/>
            </a:pPr>
            <a:endParaRPr sz="1600" b="1" dirty="0">
              <a:solidFill>
                <a:srgbClr val="0C0C0C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017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/>
              <a:buNone/>
            </a:pPr>
            <a:endParaRPr sz="16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lgerian" panose="04020705040A02060702"/>
              <a:buNone/>
            </a:pPr>
            <a:r>
              <a:rPr lang="tr-TR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Magnetic flux QUANTIZATION</a:t>
            </a:r>
            <a:endParaRPr dirty="0"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Google Shape;226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90843" y="1776046"/>
                <a:ext cx="7540283" cy="4023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normAutofit/>
              </a:bodyPr>
              <a:lstStyle/>
              <a:p>
                <a:pPr marL="9144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000"/>
                  <a:buNone/>
                </a:pPr>
                <a:r>
                  <a:rPr lang="en-US" dirty="0"/>
                  <a:t>Basically, the magnetic flux </a:t>
                </a:r>
                <a:r>
                  <a:rPr lang="el-GR" dirty="0"/>
                  <a:t>φ</a:t>
                </a:r>
                <a:r>
                  <a:rPr lang="en-US" dirty="0"/>
                  <a:t> is represented by the equation </a:t>
                </a:r>
              </a:p>
              <a:p>
                <a:pPr marL="9144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J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pPr marL="9144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000"/>
                  <a:buNone/>
                </a:pPr>
                <a:r>
                  <a:rPr lang="en-US" dirty="0"/>
                  <a:t>Once someone handles a superconductor, the magnetic flux is quantized and defined by the equation below </a:t>
                </a:r>
              </a:p>
              <a:p>
                <a:pPr marL="9144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0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J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8288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i="0" u="none" strike="noStrike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</a:rPr>
                  <a:t>h: </a:t>
                </a:r>
                <a:r>
                  <a:rPr lang="en-US" sz="1800" i="0" u="none" strike="noStrike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</a:rPr>
                  <a:t>Planck constant</a:t>
                </a:r>
                <a:endParaRPr lang="en-US" dirty="0">
                  <a:effectLst/>
                </a:endParaRPr>
              </a:p>
              <a:p>
                <a:pPr marL="18288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i="0" u="none" strike="noStrike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</a:rPr>
                  <a:t>e</a:t>
                </a:r>
                <a:r>
                  <a:rPr lang="en-US" sz="1800" b="0" i="0" u="none" strike="noStrike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</a:rPr>
                  <a:t>: Electron charge = 1.602176634×10</a:t>
                </a:r>
                <a:r>
                  <a:rPr lang="en-US" sz="1800" b="0" i="0" u="none" strike="noStrike" baseline="300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</a:rPr>
                  <a:t>−19</a:t>
                </a:r>
                <a:r>
                  <a:rPr lang="en-US" sz="1800" b="0" i="0" u="none" strike="noStrike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</a:rPr>
                  <a:t> Coulomb</a:t>
                </a:r>
                <a:endParaRPr lang="en-US" b="0" dirty="0">
                  <a:effectLst/>
                </a:endParaRPr>
              </a:p>
              <a:p>
                <a:br>
                  <a:rPr lang="en-US" dirty="0"/>
                </a:br>
                <a:endParaRPr lang="en-US" dirty="0"/>
              </a:p>
              <a:p>
                <a:pPr marL="9144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000"/>
                  <a:buNone/>
                </a:pPr>
                <a:r>
                  <a:rPr lang="en-US" b="0" i="1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J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≈</a:t>
                </a:r>
                <a:r>
                  <a:rPr lang="en-US" b="0" i="1" u="none" strike="noStrike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</a:rPr>
                  <a:t>2.067833848...×10</a:t>
                </a:r>
                <a:r>
                  <a:rPr lang="en-US" b="0" i="1" u="none" strike="noStrike" baseline="300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</a:rPr>
                  <a:t>−15</a:t>
                </a:r>
                <a:r>
                  <a:rPr lang="en-US" b="0" i="1" u="none" strike="noStrike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</a:rPr>
                  <a:t> Wb</a:t>
                </a:r>
              </a:p>
              <a:p>
                <a:pPr marL="9144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000"/>
                  <a:buNone/>
                </a:pPr>
                <a:endParaRPr sz="2400" dirty="0"/>
              </a:p>
            </p:txBody>
          </p:sp>
        </mc:Choice>
        <mc:Fallback xmlns="">
          <p:sp>
            <p:nvSpPr>
              <p:cNvPr id="226" name="Google Shape;226;p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0843" y="1776046"/>
                <a:ext cx="7540283" cy="4023360"/>
              </a:xfrm>
              <a:prstGeom prst="rect">
                <a:avLst/>
              </a:prstGeom>
              <a:blipFill rotWithShape="1">
                <a:blip r:embed="rId3"/>
                <a:stretch>
                  <a:fillRect l="-4" t="-15" r="8" b="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Figure cap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871" y="2139526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 panose="020F0502020204030204"/>
              <a:buNone/>
            </a:pPr>
            <a:r>
              <a:rPr lang="en-US" dirty="0">
                <a:latin typeface="Algerian" panose="04020705040A02060702" charset="0"/>
                <a:cs typeface="Algerian" panose="04020705040A02060702" charset="0"/>
              </a:rPr>
              <a:t>How does SQUID sensor work</a:t>
            </a:r>
            <a:endParaRPr dirty="0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49" y="2487930"/>
            <a:ext cx="3451566" cy="2514104"/>
          </a:xfrm>
          <a:prstGeom prst="rect">
            <a:avLst/>
          </a:prstGeom>
          <a:solidFill>
            <a:schemeClr val="accent2"/>
          </a:solidFill>
        </p:spPr>
      </p:pic>
      <p:cxnSp>
        <p:nvCxnSpPr>
          <p:cNvPr id="3" name="رابط كسهم مستقيم 2"/>
          <p:cNvCxnSpPr/>
          <p:nvPr/>
        </p:nvCxnSpPr>
        <p:spPr>
          <a:xfrm>
            <a:off x="1617785" y="3249637"/>
            <a:ext cx="4923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مربع نص 250"/>
              <p:cNvSpPr txBox="1"/>
              <p:nvPr/>
            </p:nvSpPr>
            <p:spPr>
              <a:xfrm>
                <a:off x="1458058" y="2807281"/>
                <a:ext cx="6520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1" name="مربع نص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058" y="2807281"/>
                <a:ext cx="652096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5" t="-145" r="8" b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مربع نص 251"/>
              <p:cNvSpPr txBox="1"/>
              <p:nvPr/>
            </p:nvSpPr>
            <p:spPr>
              <a:xfrm>
                <a:off x="7216726" y="2135051"/>
                <a:ext cx="2897944" cy="1576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super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starts to flow through the loop due to the cooper pairs.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2" name="مربع نص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726" y="2135051"/>
                <a:ext cx="2897944" cy="1576522"/>
              </a:xfrm>
              <a:prstGeom prst="rect">
                <a:avLst/>
              </a:prstGeom>
              <a:blipFill rotWithShape="1">
                <a:blip r:embed="rId5"/>
                <a:stretch>
                  <a:fillRect l="-20" t="-11" r="13" b="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مربع نص 252"/>
              <p:cNvSpPr txBox="1"/>
              <p:nvPr/>
            </p:nvSpPr>
            <p:spPr>
              <a:xfrm>
                <a:off x="739359" y="4923631"/>
                <a:ext cx="1619802" cy="394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مربع نص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59" y="4923631"/>
                <a:ext cx="1619802" cy="394019"/>
              </a:xfrm>
              <a:prstGeom prst="rect">
                <a:avLst/>
              </a:prstGeom>
              <a:blipFill rotWithShape="1">
                <a:blip r:embed="rId6"/>
                <a:stretch>
                  <a:fillRect l="-14" t="-121" r="-580" b="4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عنصر نائب للنص 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982971" y="4612104"/>
                <a:ext cx="2016899" cy="508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عنصر نائب للنص 6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82971" y="4612104"/>
                <a:ext cx="2016899" cy="508537"/>
              </a:xfrm>
              <a:prstGeom prst="rect">
                <a:avLst/>
              </a:prstGeom>
              <a:blipFill rotWithShape="1">
                <a:blip r:embed="rId7"/>
                <a:stretch>
                  <a:fillRect l="-12" t="-644" r="-29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 panose="020F0502020204030204"/>
              <a:buNone/>
            </a:pPr>
            <a:r>
              <a:rPr lang="en-US" dirty="0">
                <a:latin typeface="Algerian" panose="04020705040A02060702" charset="0"/>
                <a:cs typeface="Algerian" panose="04020705040A02060702" charset="0"/>
              </a:rPr>
              <a:t>How does SQUID sensor work</a:t>
            </a:r>
            <a:endParaRPr dirty="0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49" y="2487930"/>
            <a:ext cx="3451566" cy="2514104"/>
          </a:xfrm>
          <a:prstGeom prst="rect">
            <a:avLst/>
          </a:prstGeom>
          <a:solidFill>
            <a:schemeClr val="accent2"/>
          </a:solidFill>
        </p:spPr>
      </p:pic>
      <p:cxnSp>
        <p:nvCxnSpPr>
          <p:cNvPr id="4" name="رابط كسهم مستقيم 3"/>
          <p:cNvCxnSpPr/>
          <p:nvPr/>
        </p:nvCxnSpPr>
        <p:spPr>
          <a:xfrm flipV="1">
            <a:off x="2011680" y="2926080"/>
            <a:ext cx="112542" cy="2954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رابط كسهم مستقيم 5"/>
          <p:cNvCxnSpPr/>
          <p:nvPr/>
        </p:nvCxnSpPr>
        <p:spPr>
          <a:xfrm flipV="1">
            <a:off x="2180492" y="2487930"/>
            <a:ext cx="478302" cy="2974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رابط كسهم مستقيم 17"/>
          <p:cNvCxnSpPr/>
          <p:nvPr/>
        </p:nvCxnSpPr>
        <p:spPr>
          <a:xfrm>
            <a:off x="2011680" y="3967089"/>
            <a:ext cx="56271" cy="239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كسهم مستقيم 19"/>
          <p:cNvCxnSpPr/>
          <p:nvPr/>
        </p:nvCxnSpPr>
        <p:spPr>
          <a:xfrm>
            <a:off x="2124222" y="4459458"/>
            <a:ext cx="304800" cy="379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مربع نص 27"/>
              <p:cNvSpPr txBox="1"/>
              <p:nvPr/>
            </p:nvSpPr>
            <p:spPr>
              <a:xfrm>
                <a:off x="1463040" y="2487930"/>
                <a:ext cx="6049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مربع نص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040" y="2487930"/>
                <a:ext cx="6049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65"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مربع نص 223"/>
              <p:cNvSpPr txBox="1"/>
              <p:nvPr/>
            </p:nvSpPr>
            <p:spPr>
              <a:xfrm>
                <a:off x="1575582" y="4206240"/>
                <a:ext cx="490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4" name="مربع نص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582" y="4206240"/>
                <a:ext cx="49026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0" r="39" b="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مربع نص 224"/>
              <p:cNvSpPr txBox="1"/>
              <p:nvPr/>
            </p:nvSpPr>
            <p:spPr>
              <a:xfrm>
                <a:off x="6203852" y="2487930"/>
                <a:ext cx="3451566" cy="2471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super current gets split at C junction into to currents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5" name="مربع نص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852" y="2487930"/>
                <a:ext cx="3451566" cy="2471831"/>
              </a:xfrm>
              <a:prstGeom prst="rect">
                <a:avLst/>
              </a:prstGeom>
              <a:blipFill rotWithShape="1">
                <a:blip r:embed="rId6"/>
                <a:stretch>
                  <a:fillRect l="-16" r="7" b="1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lgerian" panose="04020705040A02060702"/>
              <a:buNone/>
            </a:pPr>
            <a:r>
              <a:rPr lang="tr-TR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Contents</a:t>
            </a:r>
            <a:endParaRPr dirty="0"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AutoNum type="alphaLcPeriod"/>
            </a:pPr>
            <a:r>
              <a:rPr lang="tr-TR" dirty="0"/>
              <a:t>Introduction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 panose="020F0502020204030204"/>
              <a:buAutoNum type="alphaLcPeriod"/>
            </a:pPr>
            <a:r>
              <a:rPr lang="tr-TR" dirty="0"/>
              <a:t>Superconductivity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 panose="020F0502020204030204"/>
              <a:buAutoNum type="alphaLcPeriod"/>
            </a:pPr>
            <a:r>
              <a:rPr lang="tr-TR" dirty="0"/>
              <a:t>Josephson Effect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 panose="020F0502020204030204"/>
              <a:buAutoNum type="alphaLcPeriod"/>
            </a:pPr>
            <a:r>
              <a:rPr lang="tr-TR" dirty="0"/>
              <a:t>Magnetic Flux Quantization</a:t>
            </a:r>
            <a:endParaRPr lang="en-US"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 panose="020F0502020204030204"/>
              <a:buAutoNum type="alphaLcPeriod"/>
            </a:pPr>
            <a:r>
              <a:rPr lang="en-US" dirty="0"/>
              <a:t>How SQUID sensor work basically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 panose="020F0502020204030204"/>
              <a:buAutoNum type="alphaLcPeriod"/>
            </a:pPr>
            <a:r>
              <a:rPr lang="tr-TR" dirty="0"/>
              <a:t>Applications and Devices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 panose="020F0502020204030204"/>
              <a:buAutoNum type="alphaLcPeriod"/>
            </a:pPr>
            <a:r>
              <a:rPr lang="tr-TR" dirty="0"/>
              <a:t>References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 panose="020F0502020204030204"/>
              <a:buNone/>
            </a:pPr>
            <a:r>
              <a:rPr lang="en-US" dirty="0">
                <a:latin typeface="Algerian" panose="04020705040A02060702" charset="0"/>
                <a:cs typeface="Algerian" panose="04020705040A02060702" charset="0"/>
              </a:rPr>
              <a:t>How does SQUID sensor work</a:t>
            </a:r>
            <a:endParaRPr dirty="0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49" y="2487930"/>
            <a:ext cx="3451566" cy="2514104"/>
          </a:xfrm>
          <a:prstGeom prst="rect">
            <a:avLst/>
          </a:prstGeom>
          <a:solidFill>
            <a:schemeClr val="accent2"/>
          </a:solidFill>
        </p:spPr>
      </p:pic>
      <p:cxnSp>
        <p:nvCxnSpPr>
          <p:cNvPr id="4" name="رابط كسهم مستقيم 3"/>
          <p:cNvCxnSpPr/>
          <p:nvPr/>
        </p:nvCxnSpPr>
        <p:spPr>
          <a:xfrm>
            <a:off x="4135902" y="2827606"/>
            <a:ext cx="196947" cy="3094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رابط كسهم مستقيم 5"/>
          <p:cNvCxnSpPr/>
          <p:nvPr/>
        </p:nvCxnSpPr>
        <p:spPr>
          <a:xfrm>
            <a:off x="3530991" y="2487930"/>
            <a:ext cx="407963" cy="1989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رابط كسهم مستقيم 17"/>
          <p:cNvCxnSpPr/>
          <p:nvPr/>
        </p:nvCxnSpPr>
        <p:spPr>
          <a:xfrm flipV="1">
            <a:off x="4086664" y="4220308"/>
            <a:ext cx="246185" cy="393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كسهم مستقيم 19"/>
          <p:cNvCxnSpPr/>
          <p:nvPr/>
        </p:nvCxnSpPr>
        <p:spPr>
          <a:xfrm flipV="1">
            <a:off x="3348111" y="4768948"/>
            <a:ext cx="590843" cy="233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مربع نص 16"/>
              <p:cNvSpPr txBox="1"/>
              <p:nvPr/>
            </p:nvSpPr>
            <p:spPr>
              <a:xfrm>
                <a:off x="5955616" y="2370438"/>
                <a:ext cx="5719549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The super current get shifted while passing through Josephson junctions according to the equation below.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endParaRPr lang="en-US" sz="1800" dirty="0"/>
              </a:p>
              <a:p>
                <a:r>
                  <a:rPr lang="en-US" sz="1800" dirty="0"/>
                  <a:t>This phase shift occurs due to the external magnetic flux. So that in the absence of magnetic flux no phase shift happens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مربع نص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616" y="2370438"/>
                <a:ext cx="5719549" cy="3016210"/>
              </a:xfrm>
              <a:prstGeom prst="rect">
                <a:avLst/>
              </a:prstGeom>
              <a:blipFill rotWithShape="1">
                <a:blip r:embed="rId4"/>
                <a:stretch>
                  <a:fillRect l="-10" t="-20" r="1" b="1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عنصر نائب للنص 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55785" y="4885491"/>
                <a:ext cx="10058400" cy="4022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عنصر نائب للنص 2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55785" y="4885491"/>
                <a:ext cx="10058400" cy="4022725"/>
              </a:xfrm>
              <a:prstGeom prst="rect">
                <a:avLst/>
              </a:prstGeom>
              <a:blipFill rotWithShape="1">
                <a:blip r:embed="rId5"/>
                <a:stretch>
                  <a:fillRect l="-4" t="-90" r="4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عنصر نائب للنص 62"/>
              <p:cNvSpPr txBox="1"/>
              <p:nvPr/>
            </p:nvSpPr>
            <p:spPr>
              <a:xfrm>
                <a:off x="3811815" y="5002034"/>
                <a:ext cx="2016899" cy="508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none" lIns="0" tIns="0" rIns="0" bIns="0" rtlCol="0" anchor="t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 "/>
                  <a:defRPr sz="20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8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4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4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4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4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4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4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4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عنصر نائب للنص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15" y="5002034"/>
                <a:ext cx="2016899" cy="508537"/>
              </a:xfrm>
              <a:prstGeom prst="rect">
                <a:avLst/>
              </a:prstGeom>
              <a:blipFill rotWithShape="1">
                <a:blip r:embed="rId6"/>
                <a:stretch>
                  <a:fillRect l="-27" t="-652" r="-2957" b="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 panose="020F0502020204030204"/>
              <a:buNone/>
            </a:pPr>
            <a:r>
              <a:rPr lang="en-US" dirty="0">
                <a:latin typeface="Algerian" panose="04020705040A02060702" charset="0"/>
                <a:cs typeface="Algerian" panose="04020705040A02060702" charset="0"/>
              </a:rPr>
              <a:t>How does SQUID sensor work</a:t>
            </a:r>
            <a:endParaRPr dirty="0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49" y="2487930"/>
            <a:ext cx="3451566" cy="2514104"/>
          </a:xfrm>
          <a:prstGeom prst="rect">
            <a:avLst/>
          </a:prstGeom>
          <a:solidFill>
            <a:schemeClr val="accent2"/>
          </a:solidFill>
        </p:spPr>
      </p:pic>
      <p:cxnSp>
        <p:nvCxnSpPr>
          <p:cNvPr id="4" name="رابط كسهم مستقيم 3"/>
          <p:cNvCxnSpPr/>
          <p:nvPr/>
        </p:nvCxnSpPr>
        <p:spPr>
          <a:xfrm>
            <a:off x="4135902" y="2827606"/>
            <a:ext cx="196947" cy="3094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رابط كسهم مستقيم 5"/>
          <p:cNvCxnSpPr/>
          <p:nvPr/>
        </p:nvCxnSpPr>
        <p:spPr>
          <a:xfrm>
            <a:off x="3530991" y="2487930"/>
            <a:ext cx="407963" cy="1989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رابط كسهم مستقيم 17"/>
          <p:cNvCxnSpPr/>
          <p:nvPr/>
        </p:nvCxnSpPr>
        <p:spPr>
          <a:xfrm flipV="1">
            <a:off x="4086664" y="4220308"/>
            <a:ext cx="246185" cy="393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كسهم مستقيم 19"/>
          <p:cNvCxnSpPr/>
          <p:nvPr/>
        </p:nvCxnSpPr>
        <p:spPr>
          <a:xfrm flipV="1">
            <a:off x="3348111" y="4768948"/>
            <a:ext cx="590843" cy="233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مربع نص 16"/>
          <p:cNvSpPr txBox="1"/>
          <p:nvPr/>
        </p:nvSpPr>
        <p:spPr>
          <a:xfrm>
            <a:off x="6096000" y="2349190"/>
            <a:ext cx="41452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an external magnetic flux is applied through the loop, a current denoted by J starts circulating and affects the critical current.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عنصر نائب للنص 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55785" y="4885491"/>
                <a:ext cx="10058400" cy="4022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عنصر نائب للنص 2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55785" y="4885491"/>
                <a:ext cx="10058400" cy="4022725"/>
              </a:xfrm>
              <a:prstGeom prst="rect">
                <a:avLst/>
              </a:prstGeom>
              <a:blipFill rotWithShape="1">
                <a:blip r:embed="rId4"/>
                <a:stretch>
                  <a:fillRect l="-4" t="-90" r="4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عنصر نائب للنص 62"/>
              <p:cNvSpPr txBox="1"/>
              <p:nvPr/>
            </p:nvSpPr>
            <p:spPr>
              <a:xfrm>
                <a:off x="3811815" y="5002034"/>
                <a:ext cx="2016899" cy="508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none" lIns="0" tIns="0" rIns="0" bIns="0" rtlCol="0" anchor="t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 "/>
                  <a:defRPr sz="20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8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4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4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4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4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4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4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4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عنصر نائب للنص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15" y="5002034"/>
                <a:ext cx="2016899" cy="508537"/>
              </a:xfrm>
              <a:prstGeom prst="rect">
                <a:avLst/>
              </a:prstGeom>
              <a:blipFill rotWithShape="1">
                <a:blip r:embed="rId5"/>
                <a:stretch>
                  <a:fillRect l="-27" t="-652" r="-2957" b="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مربع نص 12"/>
              <p:cNvSpPr txBox="1"/>
              <p:nvPr/>
            </p:nvSpPr>
            <p:spPr>
              <a:xfrm>
                <a:off x="2973704" y="3375650"/>
                <a:ext cx="3648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مربع نص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704" y="3375650"/>
                <a:ext cx="36488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74" t="-169" r="107" b="10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رابط كسهم مستقيم 6"/>
          <p:cNvCxnSpPr/>
          <p:nvPr/>
        </p:nvCxnSpPr>
        <p:spPr>
          <a:xfrm flipH="1" flipV="1">
            <a:off x="3240990" y="3137095"/>
            <a:ext cx="364882" cy="17378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رابط كسهم مستقيم 15"/>
          <p:cNvCxnSpPr/>
          <p:nvPr/>
        </p:nvCxnSpPr>
        <p:spPr>
          <a:xfrm flipH="1">
            <a:off x="2602523" y="3196367"/>
            <a:ext cx="371181" cy="2291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كسهم مستقيم 18"/>
          <p:cNvCxnSpPr/>
          <p:nvPr/>
        </p:nvCxnSpPr>
        <p:spPr>
          <a:xfrm flipV="1">
            <a:off x="3530991" y="3547018"/>
            <a:ext cx="178776" cy="4485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رابط كسهم مستقيم 20"/>
          <p:cNvCxnSpPr/>
          <p:nvPr/>
        </p:nvCxnSpPr>
        <p:spPr>
          <a:xfrm>
            <a:off x="2973704" y="4123565"/>
            <a:ext cx="374407" cy="1035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رابط كسهم مستقيم 37"/>
          <p:cNvCxnSpPr/>
          <p:nvPr/>
        </p:nvCxnSpPr>
        <p:spPr>
          <a:xfrm flipH="1" flipV="1">
            <a:off x="2602523" y="3649254"/>
            <a:ext cx="255563" cy="34626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 panose="020F0502020204030204"/>
              <a:buNone/>
            </a:pPr>
            <a:r>
              <a:rPr lang="en-US" dirty="0">
                <a:latin typeface="Algerian" panose="04020705040A02060702" charset="0"/>
                <a:cs typeface="Algerian" panose="04020705040A02060702" charset="0"/>
              </a:rPr>
              <a:t>How does SQUID sensor work</a:t>
            </a:r>
            <a:endParaRPr dirty="0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49" y="2487930"/>
            <a:ext cx="3451566" cy="2514104"/>
          </a:xfrm>
          <a:prstGeom prst="rect">
            <a:avLst/>
          </a:prstGeom>
          <a:solidFill>
            <a:schemeClr val="accent2"/>
          </a:solidFill>
        </p:spPr>
      </p:pic>
      <p:cxnSp>
        <p:nvCxnSpPr>
          <p:cNvPr id="4" name="رابط كسهم مستقيم 3"/>
          <p:cNvCxnSpPr/>
          <p:nvPr/>
        </p:nvCxnSpPr>
        <p:spPr>
          <a:xfrm>
            <a:off x="4135902" y="2827606"/>
            <a:ext cx="196947" cy="3094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رابط كسهم مستقيم 5"/>
          <p:cNvCxnSpPr/>
          <p:nvPr/>
        </p:nvCxnSpPr>
        <p:spPr>
          <a:xfrm>
            <a:off x="3530991" y="2487930"/>
            <a:ext cx="407963" cy="1989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رابط كسهم مستقيم 17"/>
          <p:cNvCxnSpPr/>
          <p:nvPr/>
        </p:nvCxnSpPr>
        <p:spPr>
          <a:xfrm flipV="1">
            <a:off x="4086664" y="4220308"/>
            <a:ext cx="246185" cy="393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كسهم مستقيم 19"/>
          <p:cNvCxnSpPr/>
          <p:nvPr/>
        </p:nvCxnSpPr>
        <p:spPr>
          <a:xfrm flipV="1">
            <a:off x="3348111" y="4768948"/>
            <a:ext cx="590843" cy="233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مربع نص 16"/>
              <p:cNvSpPr txBox="1"/>
              <p:nvPr/>
            </p:nvSpPr>
            <p:spPr>
              <a:xfrm>
                <a:off x="6040753" y="1896841"/>
                <a:ext cx="4145280" cy="1430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 the circulating current adds to the bias current on one side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u="none" strike="noStrike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u="none" strike="noStrike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1800" b="0" i="1" u="none" strike="noStrike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u="none" strike="noStrike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u="none" strike="noStrike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b="0" i="1" u="none" strike="noStrike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800" b="0" i="1" u="none" strike="noStrike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u="none" strike="noStrike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u="none" strike="noStrike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800" b="0" i="1" u="none" strike="noStrike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also subtracts from bias current on the other side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u="none" strike="noStrike" dirty="0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u="none" strike="noStrike" dirty="0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800" b="1" i="1" u="none" strike="noStrike" dirty="0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u="none" strike="noStrike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1800" b="1" i="1" u="none" strike="noStrike" dirty="0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 u="none" strike="noStrike" dirty="0" smtClea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u="none" strike="noStrike" dirty="0" smtClea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800" b="1" i="1" u="none" strike="noStrike" dirty="0" smtClea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en-US" sz="1800" b="1" i="1" u="none" strike="noStrike" dirty="0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1800" b="1" i="1" u="none" strike="noStrike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u="none" strike="noStrike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مربع نص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753" y="1896841"/>
                <a:ext cx="4145280" cy="1430007"/>
              </a:xfrm>
              <a:prstGeom prst="rect">
                <a:avLst/>
              </a:prstGeom>
              <a:blipFill rotWithShape="1">
                <a:blip r:embed="rId4"/>
                <a:stretch>
                  <a:fillRect l="-15" t="-7" r="15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عنصر نائب للنص 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-326469" y="3966039"/>
                <a:ext cx="2226925" cy="508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عنصر نائب للنص 2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326469" y="3966039"/>
                <a:ext cx="2226925" cy="508537"/>
              </a:xfrm>
              <a:prstGeom prst="rect">
                <a:avLst/>
              </a:prstGeom>
              <a:blipFill rotWithShape="1">
                <a:blip r:embed="rId5"/>
                <a:stretch>
                  <a:fillRect l="4" t="-716" r="24" b="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عنصر نائب للنص 62"/>
              <p:cNvSpPr txBox="1"/>
              <p:nvPr/>
            </p:nvSpPr>
            <p:spPr>
              <a:xfrm>
                <a:off x="4135902" y="3869296"/>
                <a:ext cx="2016899" cy="508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none" lIns="0" tIns="0" rIns="0" bIns="0" rtlCol="0" anchor="t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 "/>
                  <a:defRPr sz="20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8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4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4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4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4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4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4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ts val="1800"/>
                  <a:buFont typeface="Calibri" panose="020F0502020204030204"/>
                  <a:buChar char="◦"/>
                  <a:defRPr sz="1400" b="0" i="0" u="none" strike="noStrike" cap="none">
                    <a:solidFill>
                      <a:srgbClr val="3F3F3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عنصر نائب للنص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902" y="3869296"/>
                <a:ext cx="2016899" cy="508537"/>
              </a:xfrm>
              <a:prstGeom prst="rect">
                <a:avLst/>
              </a:prstGeom>
              <a:blipFill rotWithShape="1">
                <a:blip r:embed="rId6"/>
                <a:stretch>
                  <a:fillRect l="-7" t="-672" r="-2977" b="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مربع نص 12"/>
              <p:cNvSpPr txBox="1"/>
              <p:nvPr/>
            </p:nvSpPr>
            <p:spPr>
              <a:xfrm>
                <a:off x="2973704" y="3375650"/>
                <a:ext cx="3648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مربع نص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704" y="3375650"/>
                <a:ext cx="36488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74" t="-169" r="107" b="10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رابط كسهم مستقيم 6"/>
          <p:cNvCxnSpPr/>
          <p:nvPr/>
        </p:nvCxnSpPr>
        <p:spPr>
          <a:xfrm flipH="1" flipV="1">
            <a:off x="3240990" y="3137095"/>
            <a:ext cx="364882" cy="17378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رابط كسهم مستقيم 15"/>
          <p:cNvCxnSpPr/>
          <p:nvPr/>
        </p:nvCxnSpPr>
        <p:spPr>
          <a:xfrm flipH="1">
            <a:off x="2602523" y="3196367"/>
            <a:ext cx="371181" cy="2291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كسهم مستقيم 18"/>
          <p:cNvCxnSpPr/>
          <p:nvPr/>
        </p:nvCxnSpPr>
        <p:spPr>
          <a:xfrm flipV="1">
            <a:off x="3530991" y="3547018"/>
            <a:ext cx="178776" cy="4485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رابط كسهم مستقيم 20"/>
          <p:cNvCxnSpPr/>
          <p:nvPr/>
        </p:nvCxnSpPr>
        <p:spPr>
          <a:xfrm>
            <a:off x="2973704" y="4123565"/>
            <a:ext cx="374407" cy="1035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رابط كسهم مستقيم 37"/>
          <p:cNvCxnSpPr/>
          <p:nvPr/>
        </p:nvCxnSpPr>
        <p:spPr>
          <a:xfrm flipH="1" flipV="1">
            <a:off x="2602523" y="3649254"/>
            <a:ext cx="255563" cy="34626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مربع نص 4"/>
              <p:cNvSpPr txBox="1"/>
              <p:nvPr/>
            </p:nvSpPr>
            <p:spPr>
              <a:xfrm>
                <a:off x="2210973" y="1896841"/>
                <a:ext cx="1920239" cy="551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مربع نص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973" y="1896841"/>
                <a:ext cx="1920239" cy="551754"/>
              </a:xfrm>
              <a:prstGeom prst="rect">
                <a:avLst/>
              </a:prstGeom>
              <a:blipFill rotWithShape="1">
                <a:blip r:embed="rId8"/>
                <a:stretch>
                  <a:fillRect l="-28" t="-17" r="28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مربع نص 7"/>
              <p:cNvSpPr txBox="1"/>
              <p:nvPr/>
            </p:nvSpPr>
            <p:spPr>
              <a:xfrm>
                <a:off x="2391508" y="5233661"/>
                <a:ext cx="1941341" cy="494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مربع نص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508" y="5233661"/>
                <a:ext cx="1941341" cy="494238"/>
              </a:xfrm>
              <a:prstGeom prst="rect">
                <a:avLst/>
              </a:prstGeom>
              <a:blipFill rotWithShape="1">
                <a:blip r:embed="rId9"/>
                <a:stretch>
                  <a:fillRect l="-5" t="-127" r="13" b="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صورة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9057" y="3679119"/>
            <a:ext cx="3070420" cy="239148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 panose="020F0502020204030204"/>
              <a:buNone/>
            </a:pPr>
            <a:r>
              <a:rPr lang="en-US" dirty="0">
                <a:latin typeface="Algerian" panose="04020705040A02060702" charset="0"/>
                <a:cs typeface="Algerian" panose="04020705040A02060702" charset="0"/>
              </a:rPr>
              <a:t>How does SQUID sensor work</a:t>
            </a:r>
            <a:endParaRPr dirty="0">
              <a:latin typeface="Algerian" panose="04020705040A02060702" charset="0"/>
              <a:cs typeface="Algerian" panose="04020705040A0206070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مربع نص 16"/>
              <p:cNvSpPr txBox="1"/>
              <p:nvPr/>
            </p:nvSpPr>
            <p:spPr>
              <a:xfrm>
                <a:off x="6126480" y="2096462"/>
                <a:ext cx="4651717" cy="33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When the magnetic flux equals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l-GR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the circulating current J will be equal to zero.</a:t>
                </a:r>
              </a:p>
              <a:p>
                <a:endParaRPr lang="en-US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When the magnetic flux is increased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/>
                  <a:t> J is increased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  <a:p>
                <a:endParaRPr lang="en-US" sz="18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When the flux is increased J changes its sign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18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This change in line causes a hysteresis in I-V graph </a:t>
                </a:r>
              </a:p>
            </p:txBody>
          </p:sp>
        </mc:Choice>
        <mc:Fallback xmlns="">
          <p:sp>
            <p:nvSpPr>
              <p:cNvPr id="17" name="مربع نص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2096462"/>
                <a:ext cx="4651717" cy="3385992"/>
              </a:xfrm>
              <a:prstGeom prst="rect">
                <a:avLst/>
              </a:prstGeom>
              <a:blipFill rotWithShape="1">
                <a:blip r:embed="rId3"/>
                <a:stretch>
                  <a:fillRect t="-10" r="7" b="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صورة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6" y="2089470"/>
            <a:ext cx="3530484" cy="2749816"/>
          </a:xfrm>
          <a:prstGeom prst="rect">
            <a:avLst/>
          </a:prstGeom>
        </p:spPr>
      </p:pic>
      <p:cxnSp>
        <p:nvCxnSpPr>
          <p:cNvPr id="3" name="رابط مستقيم 2"/>
          <p:cNvCxnSpPr/>
          <p:nvPr/>
        </p:nvCxnSpPr>
        <p:spPr>
          <a:xfrm flipH="1">
            <a:off x="858129" y="3263705"/>
            <a:ext cx="68931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مربع نص 8"/>
              <p:cNvSpPr txBox="1"/>
              <p:nvPr/>
            </p:nvSpPr>
            <p:spPr>
              <a:xfrm>
                <a:off x="316523" y="3014951"/>
                <a:ext cx="464234" cy="497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مربع نص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23" y="3014951"/>
                <a:ext cx="464234" cy="497508"/>
              </a:xfrm>
              <a:prstGeom prst="rect">
                <a:avLst/>
              </a:prstGeom>
              <a:blipFill rotWithShape="1">
                <a:blip r:embed="rId5"/>
                <a:stretch>
                  <a:fillRect l="-63" t="-122" r="74" b="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charset="0"/>
                <a:cs typeface="Algerian" panose="04020705040A02060702" charset="0"/>
              </a:rPr>
              <a:t>How does SQUID sensor work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25" y="1956270"/>
            <a:ext cx="3359548" cy="333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07" y="2192719"/>
            <a:ext cx="3205654" cy="33315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مربع نص 6"/>
              <p:cNvSpPr txBox="1"/>
              <p:nvPr/>
            </p:nvSpPr>
            <p:spPr>
              <a:xfrm>
                <a:off x="7216726" y="1850325"/>
                <a:ext cx="3305907" cy="331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When the external flux equals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l-G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, the circulating current equals 0 ( J=0) and the critical current at the 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Ι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1800" dirty="0"/>
                  <a:t>When the external flux equals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, the circulating current equals 0 ( J=0) and the critical current at 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Ι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18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مربع نص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726" y="1850325"/>
                <a:ext cx="3305907" cy="3312382"/>
              </a:xfrm>
              <a:prstGeom prst="rect">
                <a:avLst/>
              </a:prstGeom>
              <a:blipFill rotWithShape="1">
                <a:blip r:embed="rId4"/>
                <a:stretch>
                  <a:fillRect l="-18" t="-17" r="1" b="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charset="0"/>
                <a:cs typeface="Algerian" panose="04020705040A02060702" charset="0"/>
                <a:sym typeface="+mn-ea"/>
              </a:rPr>
              <a:t>How does SQUID sensor work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06" y="1989669"/>
            <a:ext cx="4556674" cy="2878661"/>
          </a:xfrm>
          <a:prstGeom prst="rect">
            <a:avLst/>
          </a:prstGeom>
        </p:spPr>
      </p:pic>
      <p:sp>
        <p:nvSpPr>
          <p:cNvPr id="6" name="مربع نص 5"/>
          <p:cNvSpPr txBox="1"/>
          <p:nvPr/>
        </p:nvSpPr>
        <p:spPr>
          <a:xfrm>
            <a:off x="5781821" y="2250830"/>
            <a:ext cx="4833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Small changes in flux makes small changes in voltage but measurable. 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As it’s hard to measure the small changes in flux but small changes in voltage are measurable 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SQUIDs are the most sensitive detector that has been created by human being.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853419"/>
          </a:xfrm>
        </p:spPr>
        <p:txBody>
          <a:bodyPr/>
          <a:lstStyle/>
          <a:p>
            <a:r>
              <a:rPr lang="en-US" dirty="0"/>
              <a:t>Application of SQUID sensors </a:t>
            </a:r>
          </a:p>
        </p:txBody>
      </p:sp>
      <p:sp>
        <p:nvSpPr>
          <p:cNvPr id="6" name="عنصر نائب للنص 5"/>
          <p:cNvSpPr>
            <a:spLocks noGrp="1"/>
          </p:cNvSpPr>
          <p:nvPr>
            <p:ph type="body" idx="2"/>
          </p:nvPr>
        </p:nvSpPr>
        <p:spPr>
          <a:xfrm>
            <a:off x="267286" y="2926080"/>
            <a:ext cx="3390314" cy="3379124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algn="l"/>
            <a:r>
              <a:rPr lang="en-US" sz="1800" dirty="0"/>
              <a:t>By using a different ways to connect the SQUID sensor, SQUID sensor can be used at voltmeter, magnetometer and gradiometer. </a:t>
            </a:r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032" y="954130"/>
            <a:ext cx="3153215" cy="1971950"/>
          </a:xfrm>
          <a:prstGeom prst="rect">
            <a:avLst/>
          </a:prstGeom>
        </p:spPr>
      </p:pic>
      <p:pic>
        <p:nvPicPr>
          <p:cNvPr id="10" name="صورة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012" y="3148690"/>
            <a:ext cx="3570828" cy="1971950"/>
          </a:xfrm>
          <a:prstGeom prst="rect">
            <a:avLst/>
          </a:prstGeom>
        </p:spPr>
      </p:pic>
      <p:pic>
        <p:nvPicPr>
          <p:cNvPr id="12" name="صورة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148690"/>
            <a:ext cx="2661727" cy="247318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latin typeface="Algerian" panose="04020705040A02060702" charset="0"/>
                <a:cs typeface="Algerian" panose="04020705040A02060702" charset="0"/>
              </a:rPr>
              <a:t>Applications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u="sng" dirty="0"/>
              <a:t>Low Temperature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Magnetic Resonance Imaging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D-Wave Quantum Computers Biological sensing: Cardiac &amp; Brain activities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latin typeface="Algerian" panose="04020705040A02060702" charset="0"/>
                <a:cs typeface="Algerian" panose="04020705040A02060702" charset="0"/>
              </a:rPr>
              <a:t>Applications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u="sng" dirty="0"/>
              <a:t>Low Temperature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Magnetic Resonance Imaging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D-Wave Quantum Computers Biological sensing: Cardiac &amp; Brain activities</a:t>
            </a:r>
          </a:p>
          <a:p>
            <a:pPr marL="114300" indent="0">
              <a:buNone/>
            </a:pPr>
            <a:r>
              <a:rPr lang="en-US" dirty="0"/>
              <a:t>      </a:t>
            </a:r>
            <a:r>
              <a:rPr lang="en-US" u="sng" dirty="0"/>
              <a:t>High Temperature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Group in Australia measured electrical connectivity of the ground a few kilometers deep.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They ended up discovering the largest deposit of silver ever found, worth $2 billion Image of George Washington on dollar bill by measuring variations in magnetic fields produced by ink particles.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lgerian" panose="04020705040A02060702"/>
              <a:buNone/>
            </a:pPr>
            <a:r>
              <a:rPr lang="tr-TR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REFERENCES</a:t>
            </a:r>
            <a:endParaRPr dirty="0"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 panose="020F0502020204030204"/>
              <a:buAutoNum type="arabicPeriod"/>
            </a:pPr>
            <a:r>
              <a:rPr lang="tr-TR" sz="1800" u="sng" dirty="0">
                <a:solidFill>
                  <a:schemeClr val="hlink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3"/>
              </a:rPr>
              <a:t>https://www.jstor.org/stable/24942801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 panose="020F0502020204030204"/>
              <a:buAutoNum type="arabicPeriod"/>
            </a:pPr>
            <a:r>
              <a:rPr lang="tr-TR" sz="1800" u="sng" dirty="0">
                <a:solidFill>
                  <a:schemeClr val="hlink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3"/>
              </a:rPr>
              <a:t>https://www.youtube.com/watch?v=d_vrhzX3VcE</a:t>
            </a:r>
            <a:endParaRPr lang="tr-TR" sz="1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 panose="020F0502020204030204"/>
              <a:buAutoNum type="arabicPeriod"/>
            </a:pPr>
            <a:r>
              <a:rPr lang="en-GB" sz="1800" dirty="0">
                <a:hlinkClick r:id="rId4"/>
              </a:rPr>
              <a:t>https://www.youtube.com/watch?v=eOWFuhLlz24&amp;t=107s</a:t>
            </a:r>
            <a:endParaRPr sz="1800" dirty="0"/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 panose="020F0502020204030204"/>
              <a:buAutoNum type="arabicPeriod"/>
            </a:pPr>
            <a:r>
              <a:rPr lang="tr-TR" sz="1800" u="sng" dirty="0">
                <a:solidFill>
                  <a:schemeClr val="hlink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5"/>
              </a:rPr>
              <a:t>https://www.techtarget.com/whatis/definition/superconductivity</a:t>
            </a:r>
            <a:endParaRPr sz="1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 panose="020F0502020204030204"/>
              <a:buAutoNum type="arabicPeriod"/>
            </a:pPr>
            <a:r>
              <a:rPr lang="tr-TR" sz="1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tr-TR" sz="1800" u="sng" dirty="0">
                <a:solidFill>
                  <a:schemeClr val="hlink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6"/>
              </a:rPr>
              <a:t>http://hyperphysics.phy-astr.gsu.edu/hbase/</a:t>
            </a:r>
            <a:endParaRPr lang="tr-TR" sz="1800" u="sng" dirty="0">
              <a:solidFill>
                <a:schemeClr val="hlink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 panose="020F0502020204030204"/>
              <a:buAutoNum type="arabicPeriod"/>
            </a:pPr>
            <a:r>
              <a:rPr lang="tr-TR" sz="1800" u="sng" dirty="0">
                <a:solidFill>
                  <a:schemeClr val="hlink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https://www.researchgate.net/publication/355756397_SQUID_Magnetometer_-A_Study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 panose="020F0502020204030204"/>
              <a:buAutoNum type="arabicPeriod"/>
            </a:pPr>
            <a:endParaRPr lang="tr-TR" sz="1800" u="sng" dirty="0">
              <a:solidFill>
                <a:schemeClr val="hlink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 panose="020F0502020204030204"/>
              <a:buAutoNum type="arabicPeriod"/>
            </a:pPr>
            <a:endParaRPr sz="1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228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 panose="020F0502020204030204"/>
              <a:buNone/>
            </a:pPr>
            <a:endParaRPr sz="1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lgerian" panose="04020705040A02060702"/>
              <a:buNone/>
            </a:pPr>
            <a:r>
              <a:rPr lang="tr-TR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INTRODUCTION</a:t>
            </a:r>
            <a:endParaRPr dirty="0"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98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 "/>
            </a:pPr>
            <a:r>
              <a:rPr lang="tr-TR" sz="3000"/>
              <a:t>S</a:t>
            </a:r>
            <a:r>
              <a:rPr lang="tr-TR"/>
              <a:t>uperconducting</a:t>
            </a:r>
            <a:endParaRPr dirty="0"/>
          </a:p>
          <a:p>
            <a:pPr marL="91440" lvl="0" indent="-190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tr-TR" sz="3000"/>
              <a:t>QU</a:t>
            </a:r>
            <a:r>
              <a:rPr lang="tr-TR"/>
              <a:t>antum</a:t>
            </a:r>
            <a:endParaRPr dirty="0"/>
          </a:p>
          <a:p>
            <a:pPr marL="91440" lvl="0" indent="-190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tr-TR" sz="3000"/>
              <a:t>I</a:t>
            </a:r>
            <a:r>
              <a:rPr lang="tr-TR"/>
              <a:t>nterference</a:t>
            </a:r>
            <a:endParaRPr dirty="0"/>
          </a:p>
          <a:p>
            <a:pPr marL="91440" lvl="0" indent="-190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tr-TR" sz="3000"/>
              <a:t>D</a:t>
            </a:r>
            <a:r>
              <a:rPr lang="tr-TR"/>
              <a:t>evice</a:t>
            </a:r>
            <a:endParaRPr dirty="0"/>
          </a:p>
        </p:txBody>
      </p:sp>
      <p:sp>
        <p:nvSpPr>
          <p:cNvPr id="117" name="Google Shape;117;p3"/>
          <p:cNvSpPr txBox="1"/>
          <p:nvPr/>
        </p:nvSpPr>
        <p:spPr>
          <a:xfrm>
            <a:off x="4652000" y="1845725"/>
            <a:ext cx="65037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1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SQUID is a very sensitive magnetometer used to measure extremely small magnetic fields.</a:t>
            </a:r>
            <a:r>
              <a:rPr lang="tr-TR" sz="21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21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80925" y="2898425"/>
            <a:ext cx="4168574" cy="33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14ba54470_0_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lgerian" panose="04020705040A02060702"/>
              <a:buNone/>
            </a:pPr>
            <a:r>
              <a:rPr lang="tr-TR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INTRODUCTION</a:t>
            </a:r>
            <a:endParaRPr dirty="0"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sp>
        <p:nvSpPr>
          <p:cNvPr id="124" name="Google Shape;124;g1c14ba54470_0_1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986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 "/>
            </a:pPr>
            <a:r>
              <a:rPr lang="tr-TR" sz="3000"/>
              <a:t>S</a:t>
            </a:r>
            <a:r>
              <a:rPr lang="tr-TR"/>
              <a:t>uperconducting</a:t>
            </a:r>
            <a:endParaRPr dirty="0"/>
          </a:p>
          <a:p>
            <a:pPr marL="91440" lvl="0" indent="-190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tr-TR" sz="3000"/>
              <a:t>QU</a:t>
            </a:r>
            <a:r>
              <a:rPr lang="tr-TR"/>
              <a:t>antum</a:t>
            </a:r>
            <a:endParaRPr dirty="0"/>
          </a:p>
          <a:p>
            <a:pPr marL="91440" lvl="0" indent="-190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tr-TR" sz="3000"/>
              <a:t>I</a:t>
            </a:r>
            <a:r>
              <a:rPr lang="tr-TR"/>
              <a:t>nterference</a:t>
            </a:r>
            <a:endParaRPr dirty="0"/>
          </a:p>
          <a:p>
            <a:pPr marL="91440" lvl="0" indent="-190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tr-TR" sz="3000"/>
              <a:t>D</a:t>
            </a:r>
            <a:r>
              <a:rPr lang="tr-TR"/>
              <a:t>evice</a:t>
            </a:r>
            <a:endParaRPr dirty="0"/>
          </a:p>
        </p:txBody>
      </p:sp>
      <p:sp>
        <p:nvSpPr>
          <p:cNvPr id="125" name="Google Shape;125;g1c14ba54470_0_17"/>
          <p:cNvSpPr txBox="1"/>
          <p:nvPr/>
        </p:nvSpPr>
        <p:spPr>
          <a:xfrm>
            <a:off x="4652000" y="1845725"/>
            <a:ext cx="65037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SQUIDs are the most known sensitive sensors for magnetic fluxes.</a:t>
            </a:r>
            <a:endParaRPr sz="2000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20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6" name="Google Shape;126;g1c14ba54470_0_17"/>
          <p:cNvSpPr txBox="1"/>
          <p:nvPr/>
        </p:nvSpPr>
        <p:spPr>
          <a:xfrm>
            <a:off x="2846300" y="3939427"/>
            <a:ext cx="3611400" cy="1231076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tr-TR" sz="1800" dirty="0" err="1">
                <a:solidFill>
                  <a:schemeClr val="dk1"/>
                </a:solidFill>
              </a:rPr>
              <a:t>Threshold</a:t>
            </a:r>
            <a:r>
              <a:rPr lang="tr-TR" sz="1800" dirty="0">
                <a:solidFill>
                  <a:schemeClr val="dk1"/>
                </a:solidFill>
              </a:rPr>
              <a:t> </a:t>
            </a:r>
            <a:r>
              <a:rPr lang="tr-TR" sz="1800" dirty="0" err="1">
                <a:solidFill>
                  <a:schemeClr val="dk1"/>
                </a:solidFill>
              </a:rPr>
              <a:t>for</a:t>
            </a:r>
            <a:r>
              <a:rPr lang="tr-TR" sz="1800" dirty="0">
                <a:solidFill>
                  <a:schemeClr val="dk1"/>
                </a:solidFill>
              </a:rPr>
              <a:t> SQUID:10</a:t>
            </a:r>
            <a:r>
              <a:rPr lang="tr-TR" sz="1800" baseline="30000" dirty="0">
                <a:solidFill>
                  <a:schemeClr val="dk1"/>
                </a:solidFill>
              </a:rPr>
              <a:t>-14</a:t>
            </a:r>
            <a:r>
              <a:rPr lang="tr-TR" sz="1800" dirty="0">
                <a:solidFill>
                  <a:schemeClr val="dk1"/>
                </a:solidFill>
              </a:rPr>
              <a:t> T</a:t>
            </a:r>
            <a:endParaRPr lang="en-GB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 sz="1800" dirty="0">
                <a:solidFill>
                  <a:schemeClr val="dk1"/>
                </a:solidFill>
              </a:rPr>
              <a:t>Magnetic field of heart:10</a:t>
            </a:r>
            <a:r>
              <a:rPr lang="en-GB" sz="1800" baseline="30000" dirty="0">
                <a:solidFill>
                  <a:schemeClr val="dk1"/>
                </a:solidFill>
              </a:rPr>
              <a:t>-10</a:t>
            </a:r>
            <a:r>
              <a:rPr lang="en-GB" sz="1800" dirty="0">
                <a:solidFill>
                  <a:schemeClr val="dk1"/>
                </a:solidFill>
              </a:rPr>
              <a:t> 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tr-TR" sz="1800" dirty="0" err="1">
                <a:solidFill>
                  <a:schemeClr val="dk1"/>
                </a:solidFill>
              </a:rPr>
              <a:t>Magnetic</a:t>
            </a:r>
            <a:r>
              <a:rPr lang="tr-TR" sz="1800" dirty="0">
                <a:solidFill>
                  <a:schemeClr val="dk1"/>
                </a:solidFill>
              </a:rPr>
              <a:t> </a:t>
            </a:r>
            <a:r>
              <a:rPr lang="tr-TR" sz="1800" dirty="0" err="1">
                <a:solidFill>
                  <a:schemeClr val="dk1"/>
                </a:solidFill>
              </a:rPr>
              <a:t>field</a:t>
            </a:r>
            <a:r>
              <a:rPr lang="tr-TR" sz="1800" dirty="0">
                <a:solidFill>
                  <a:schemeClr val="dk1"/>
                </a:solidFill>
              </a:rPr>
              <a:t> of brain:10</a:t>
            </a:r>
            <a:r>
              <a:rPr lang="tr-TR" sz="1800" baseline="30000" dirty="0">
                <a:solidFill>
                  <a:schemeClr val="dk1"/>
                </a:solidFill>
              </a:rPr>
              <a:t>-13</a:t>
            </a:r>
            <a:r>
              <a:rPr lang="tr-TR" sz="1800" dirty="0">
                <a:solidFill>
                  <a:schemeClr val="dk1"/>
                </a:solidFill>
              </a:rPr>
              <a:t> T</a:t>
            </a:r>
            <a:endParaRPr sz="1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27" name="Google Shape;127;g1c14ba54470_0_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688275" y="2347515"/>
            <a:ext cx="4467424" cy="3920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14ba54470_0_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lgerian" panose="04020705040A02060702"/>
              <a:buNone/>
            </a:pPr>
            <a:r>
              <a:rPr lang="tr-TR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INTRODUCTION</a:t>
            </a:r>
            <a:endParaRPr dirty="0"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sp>
        <p:nvSpPr>
          <p:cNvPr id="133" name="Google Shape;133;g1c14ba54470_0_2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986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 "/>
            </a:pPr>
            <a:r>
              <a:rPr lang="tr-TR" sz="3000"/>
              <a:t>S</a:t>
            </a:r>
            <a:r>
              <a:rPr lang="tr-TR"/>
              <a:t>uperconducting</a:t>
            </a:r>
            <a:endParaRPr dirty="0"/>
          </a:p>
          <a:p>
            <a:pPr marL="91440" lvl="0" indent="-190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tr-TR" sz="3000"/>
              <a:t>QU</a:t>
            </a:r>
            <a:r>
              <a:rPr lang="tr-TR"/>
              <a:t>antum</a:t>
            </a:r>
            <a:endParaRPr dirty="0"/>
          </a:p>
          <a:p>
            <a:pPr marL="91440" lvl="0" indent="-190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tr-TR" sz="3000"/>
              <a:t>I</a:t>
            </a:r>
            <a:r>
              <a:rPr lang="tr-TR"/>
              <a:t>nterference</a:t>
            </a:r>
            <a:endParaRPr dirty="0"/>
          </a:p>
          <a:p>
            <a:pPr marL="91440" lvl="0" indent="-190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tr-TR" sz="3000"/>
              <a:t>D</a:t>
            </a:r>
            <a:r>
              <a:rPr lang="tr-TR"/>
              <a:t>evice</a:t>
            </a:r>
            <a:endParaRPr dirty="0"/>
          </a:p>
        </p:txBody>
      </p:sp>
      <p:sp>
        <p:nvSpPr>
          <p:cNvPr id="134" name="Google Shape;134;g1c14ba54470_0_24"/>
          <p:cNvSpPr txBox="1"/>
          <p:nvPr/>
        </p:nvSpPr>
        <p:spPr>
          <a:xfrm>
            <a:off x="4652000" y="1845725"/>
            <a:ext cx="650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SQUID sensor consists of two </a:t>
            </a:r>
            <a:r>
              <a:rPr lang="tr-TR" sz="20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superconductors</a:t>
            </a:r>
            <a:r>
              <a:rPr lang="tr-TR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separated by a barrier known by </a:t>
            </a:r>
            <a:r>
              <a:rPr lang="tr-TR" sz="20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Josephson junction</a:t>
            </a:r>
            <a:r>
              <a:rPr lang="tr-TR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5" name="Google Shape;135;g1c14ba54470_0_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87726" y="2969850"/>
            <a:ext cx="4302976" cy="32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c14ba54470_0_24"/>
          <p:cNvSpPr/>
          <p:nvPr/>
        </p:nvSpPr>
        <p:spPr>
          <a:xfrm>
            <a:off x="9339275" y="6018122"/>
            <a:ext cx="902875" cy="34300"/>
          </a:xfrm>
          <a:custGeom>
            <a:avLst/>
            <a:gdLst/>
            <a:ahLst/>
            <a:cxnLst/>
            <a:rect l="l" t="t" r="r" b="b"/>
            <a:pathLst>
              <a:path w="36115" h="1372" extrusionOk="0">
                <a:moveTo>
                  <a:pt x="36115" y="1372"/>
                </a:moveTo>
                <a:cubicBezTo>
                  <a:pt x="24308" y="-988"/>
                  <a:pt x="12041" y="604"/>
                  <a:pt x="0" y="604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Google Shape;137;g1c14ba54470_0_24"/>
          <p:cNvSpPr/>
          <p:nvPr/>
        </p:nvSpPr>
        <p:spPr>
          <a:xfrm>
            <a:off x="9108750" y="6009786"/>
            <a:ext cx="998925" cy="42650"/>
          </a:xfrm>
          <a:custGeom>
            <a:avLst/>
            <a:gdLst/>
            <a:ahLst/>
            <a:cxnLst/>
            <a:rect l="l" t="t" r="r" b="b"/>
            <a:pathLst>
              <a:path w="39957" h="1706" extrusionOk="0">
                <a:moveTo>
                  <a:pt x="39957" y="1706"/>
                </a:moveTo>
                <a:cubicBezTo>
                  <a:pt x="27033" y="-1523"/>
                  <a:pt x="13321" y="938"/>
                  <a:pt x="0" y="938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Google Shape;138;g1c14ba54470_0_24"/>
          <p:cNvSpPr/>
          <p:nvPr/>
        </p:nvSpPr>
        <p:spPr>
          <a:xfrm>
            <a:off x="8590075" y="5956375"/>
            <a:ext cx="1594425" cy="126925"/>
          </a:xfrm>
          <a:custGeom>
            <a:avLst/>
            <a:gdLst/>
            <a:ahLst/>
            <a:cxnLst/>
            <a:rect l="l" t="t" r="r" b="b"/>
            <a:pathLst>
              <a:path w="63777" h="5077" extrusionOk="0">
                <a:moveTo>
                  <a:pt x="63777" y="3842"/>
                </a:moveTo>
                <a:cubicBezTo>
                  <a:pt x="50970" y="3842"/>
                  <a:pt x="38164" y="3842"/>
                  <a:pt x="25357" y="3842"/>
                </a:cubicBezTo>
                <a:cubicBezTo>
                  <a:pt x="19466" y="3842"/>
                  <a:pt x="12953" y="6477"/>
                  <a:pt x="7684" y="3842"/>
                </a:cubicBezTo>
                <a:cubicBezTo>
                  <a:pt x="5123" y="2561"/>
                  <a:pt x="2864" y="0"/>
                  <a:pt x="0" y="0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Google Shape;139;g1c14ba54470_0_24"/>
          <p:cNvSpPr/>
          <p:nvPr/>
        </p:nvSpPr>
        <p:spPr>
          <a:xfrm>
            <a:off x="8494025" y="5898750"/>
            <a:ext cx="1613650" cy="153675"/>
          </a:xfrm>
          <a:custGeom>
            <a:avLst/>
            <a:gdLst/>
            <a:ahLst/>
            <a:cxnLst/>
            <a:rect l="l" t="t" r="r" b="b"/>
            <a:pathLst>
              <a:path w="64546" h="6147" extrusionOk="0">
                <a:moveTo>
                  <a:pt x="0" y="0"/>
                </a:moveTo>
                <a:lnTo>
                  <a:pt x="64546" y="6147"/>
                </a:lnTo>
                <a:lnTo>
                  <a:pt x="6916" y="4610"/>
                </a:lnTo>
                <a:lnTo>
                  <a:pt x="59935" y="3074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40" name="Google Shape;140;g1c14ba54470_0_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633900" y="3059725"/>
            <a:ext cx="3947525" cy="32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14ba54470_0_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lgerian" panose="04020705040A02060702"/>
              <a:buNone/>
            </a:pPr>
            <a:r>
              <a:rPr lang="tr-TR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WORkING PRINCIPLE</a:t>
            </a:r>
            <a:endParaRPr dirty="0"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sp>
        <p:nvSpPr>
          <p:cNvPr id="146" name="Google Shape;146;g1c14ba54470_0_4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dk1"/>
                </a:solidFill>
              </a:rPr>
              <a:t>There are 3 quantum mechanical effects crucial to the  operation of a SQUID</a:t>
            </a:r>
            <a:endParaRPr sz="14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Char char="•"/>
            </a:pPr>
            <a:r>
              <a:rPr lang="tr-TR" dirty="0">
                <a:solidFill>
                  <a:schemeClr val="dk1"/>
                </a:solidFill>
              </a:rPr>
              <a:t>Superconductivity</a:t>
            </a:r>
            <a:endParaRPr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Char char="•"/>
            </a:pPr>
            <a:r>
              <a:rPr lang="tr-TR" dirty="0">
                <a:solidFill>
                  <a:schemeClr val="dk1"/>
                </a:solidFill>
              </a:rPr>
              <a:t>Josephson Effect</a:t>
            </a:r>
            <a:endParaRPr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Char char="•"/>
            </a:pPr>
            <a:r>
              <a:rPr lang="tr-TR" dirty="0">
                <a:solidFill>
                  <a:schemeClr val="dk1"/>
                </a:solidFill>
              </a:rPr>
              <a:t>Magnetic Flux Quantization</a:t>
            </a:r>
            <a:endParaRPr dirty="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7" name="Google Shape;147;g1c14ba54470_0_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05025" y="3640753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c14ba54470_0_4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064550" y="3455800"/>
            <a:ext cx="4218150" cy="21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c14ba54470_0_4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422850" y="2255103"/>
            <a:ext cx="3180870" cy="31287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Google Shape;150;g1c14ba54470_0_43"/>
              <p:cNvSpPr txBox="1"/>
              <p:nvPr/>
            </p:nvSpPr>
            <p:spPr>
              <a:xfrm>
                <a:off x="9151255" y="3697919"/>
                <a:ext cx="1383000" cy="4924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m:t>ϕ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m:t>𝑛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/>
                              <a:cs typeface="Times New Roman" panose="02020603050405020304"/>
                              <a:sym typeface="Times New Roman" panose="02020603050405020304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/>
                              <a:cs typeface="Times New Roman" panose="02020603050405020304"/>
                              <a:sym typeface="Times New Roman" panose="02020603050405020304"/>
                            </a:rPr>
                            <m:t>ϕ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/>
                              <a:cs typeface="Times New Roman" panose="02020603050405020304"/>
                              <a:sym typeface="Times New Roman" panose="02020603050405020304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sz="2000" dirty="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mc:Choice>
        <mc:Fallback xmlns="">
          <p:sp>
            <p:nvSpPr>
              <p:cNvPr id="150" name="Google Shape;150;g1c14ba54470_0_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255" y="3697919"/>
                <a:ext cx="1383000" cy="492412"/>
              </a:xfrm>
              <a:prstGeom prst="rect">
                <a:avLst/>
              </a:prstGeom>
              <a:blipFill rotWithShape="1">
                <a:blip r:embed="rId6"/>
                <a:stretch>
                  <a:fillRect l="-20" t="-64" r="17" b="1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رابط كسهم مستقيم 2"/>
          <p:cNvCxnSpPr/>
          <p:nvPr/>
        </p:nvCxnSpPr>
        <p:spPr>
          <a:xfrm flipH="1" flipV="1">
            <a:off x="10283687" y="4190331"/>
            <a:ext cx="603288" cy="1193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مربع نص 5"/>
              <p:cNvSpPr txBox="1"/>
              <p:nvPr/>
            </p:nvSpPr>
            <p:spPr>
              <a:xfrm>
                <a:off x="9741310" y="5318265"/>
                <a:ext cx="2433711" cy="34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𝟎𝟕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T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مربع نص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310" y="5318265"/>
                <a:ext cx="2433711" cy="347788"/>
              </a:xfrm>
              <a:prstGeom prst="rect">
                <a:avLst/>
              </a:prstGeom>
              <a:blipFill rotWithShape="1">
                <a:blip r:embed="rId7"/>
                <a:stretch>
                  <a:fillRect l="-17" t="-40" r="7" b="16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مربع نص 6"/>
          <p:cNvSpPr txBox="1"/>
          <p:nvPr/>
        </p:nvSpPr>
        <p:spPr>
          <a:xfrm>
            <a:off x="1477108" y="573961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Superconductivity</a:t>
            </a:r>
          </a:p>
        </p:txBody>
      </p:sp>
      <p:sp>
        <p:nvSpPr>
          <p:cNvPr id="8" name="مربع نص 7"/>
          <p:cNvSpPr txBox="1"/>
          <p:nvPr/>
        </p:nvSpPr>
        <p:spPr>
          <a:xfrm>
            <a:off x="5084263" y="560853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Josephson Junction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8761949" y="5762425"/>
            <a:ext cx="230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Flux Quantization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1066805" y="26892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lgerian" panose="04020705040A02060702"/>
              <a:buNone/>
            </a:pPr>
            <a:r>
              <a:rPr lang="tr-TR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WORkING PRINCIPLE</a:t>
            </a:r>
            <a:endParaRPr dirty="0"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Google Shape;156;p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53878" y="1845734"/>
                <a:ext cx="5801802" cy="4023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normAutofit/>
              </a:bodyPr>
              <a:lstStyle/>
              <a:p>
                <a:pPr marL="91440" lvl="0" indent="-1270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000"/>
                  <a:buFont typeface="Arial" panose="020B0604020202020204"/>
                  <a:buChar char="•"/>
                </a:pPr>
                <a:r>
                  <a:rPr lang="tr-TR" dirty="0"/>
                  <a:t>Superconductivity is the ability of certain materials to conduct electric current with practically zero resistance. </a:t>
                </a:r>
                <a:endParaRPr dirty="0"/>
              </a:p>
              <a:p>
                <a:pPr marL="91440" lvl="0" indent="-127000" algn="l" rtl="0">
                  <a:lnSpc>
                    <a:spcPct val="90000"/>
                  </a:lnSpc>
                  <a:spcBef>
                    <a:spcPts val="1400"/>
                  </a:spcBef>
                  <a:spcAft>
                    <a:spcPts val="0"/>
                  </a:spcAft>
                  <a:buSzPts val="2000"/>
                  <a:buFont typeface="Arial" panose="020B0604020202020204"/>
                  <a:buChar char="•"/>
                </a:pPr>
                <a:r>
                  <a:rPr lang="tr-TR" dirty="0"/>
                  <a:t>For a material to behave as a superconductor, low temperatures are required.</a:t>
                </a:r>
                <a:endParaRPr lang="en-US" dirty="0"/>
              </a:p>
              <a:p>
                <a:pPr marL="342900">
                  <a:spcBef>
                    <a:spcPts val="1400"/>
                  </a:spcBef>
                  <a:buSzPts val="2000"/>
                  <a:buFont typeface="Arial" panose="020B0604020202020204" pitchFamily="34" charset="0"/>
                  <a:buChar char="•"/>
                </a:pPr>
                <a:r>
                  <a:rPr lang="en-US" dirty="0"/>
                  <a:t>Superconductors have one wavefunction for entire piece of superconductor.</a:t>
                </a:r>
              </a:p>
              <a:p>
                <a:pPr marL="342900" lvl="0" algn="l" rtl="0">
                  <a:lnSpc>
                    <a:spcPct val="90000"/>
                  </a:lnSpc>
                  <a:spcBef>
                    <a:spcPts val="1400"/>
                  </a:spcBef>
                  <a:spcAft>
                    <a:spcPts val="0"/>
                  </a:spcAft>
                  <a:buSzPts val="2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lvl="0" indent="0" algn="l" rtl="0">
                  <a:lnSpc>
                    <a:spcPct val="90000"/>
                  </a:lnSpc>
                  <a:spcBef>
                    <a:spcPts val="1400"/>
                  </a:spcBef>
                  <a:spcAft>
                    <a:spcPts val="0"/>
                  </a:spcAft>
                  <a:buSzPts val="2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ar-J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sSup>
                        <m:sSupPr>
                          <m:ctrlPr>
                            <a:rPr lang="ar-J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J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J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ar-J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</m:oMath>
                  </m:oMathPara>
                </a14:m>
                <a:endParaRPr lang="ar-J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Google Shape;156;p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53878" y="1845734"/>
                <a:ext cx="5801802" cy="4023360"/>
              </a:xfrm>
              <a:prstGeom prst="rect">
                <a:avLst/>
              </a:prstGeom>
              <a:blipFill rotWithShape="1">
                <a:blip r:embed="rId3"/>
                <a:stretch>
                  <a:fillRect l="-3" t="-11" r="-996" b="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7" name="Google Shape;157;p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96063" y="2281237"/>
            <a:ext cx="383857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"/>
          <p:cNvSpPr txBox="1"/>
          <p:nvPr/>
        </p:nvSpPr>
        <p:spPr>
          <a:xfrm>
            <a:off x="1296063" y="4576763"/>
            <a:ext cx="38385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https://www.sciencealert.com/superconductivity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مستطيل: زوايا مستديرة 1"/>
              <p:cNvSpPr/>
              <p:nvPr/>
            </p:nvSpPr>
            <p:spPr>
              <a:xfrm>
                <a:off x="9235440" y="4105014"/>
                <a:ext cx="2490084" cy="149749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rgbClr val="FF0000"/>
                    </a:solidFill>
                  </a:rPr>
                  <a:t>Superconductor</a:t>
                </a:r>
              </a:p>
              <a:p>
                <a:pPr algn="ctr"/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مستطيل: زوايا مستديرة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440" y="4105014"/>
                <a:ext cx="2490084" cy="1497496"/>
              </a:xfrm>
              <a:prstGeom prst="roundRect">
                <a:avLst/>
              </a:prstGeom>
              <a:blipFill rotWithShape="1">
                <a:blip r:embed="rId5"/>
                <a:stretch>
                  <a:fillRect l="-510" t="-873" r="-500" b="-812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lgerian" panose="04020705040A02060702"/>
              <a:buNone/>
            </a:pPr>
            <a:r>
              <a:rPr lang="tr-TR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SUPERCONDUCTIvITY</a:t>
            </a:r>
            <a:endParaRPr dirty="0"/>
          </a:p>
        </p:txBody>
      </p:sp>
      <p:sp>
        <p:nvSpPr>
          <p:cNvPr id="164" name="Google Shape;164;p5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384578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/>
              <a:buChar char="•"/>
            </a:pPr>
            <a:r>
              <a:rPr lang="tr-TR" sz="1600" b="1">
                <a:solidFill>
                  <a:srgbClr val="0C0C0C"/>
                </a:solidFill>
              </a:rPr>
              <a:t>1911-</a:t>
            </a:r>
            <a:r>
              <a:rPr lang="tr-TR" sz="1600">
                <a:solidFill>
                  <a:srgbClr val="0C0C0C"/>
                </a:solidFill>
              </a:rPr>
              <a:t>Discovery of superconductivity by Heike Kamerlingh Onnes. Resistance of mercury cooled by liquid heilum  (4.2 K) vanishes.</a:t>
            </a:r>
            <a:endParaRPr dirty="0"/>
          </a:p>
          <a:p>
            <a:pPr marL="9144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Arial" panose="020B0604020202020204"/>
              <a:buChar char="•"/>
            </a:pPr>
            <a:r>
              <a:rPr lang="tr-TR" sz="1600" b="1">
                <a:solidFill>
                  <a:srgbClr val="0C0C0C"/>
                </a:solidFill>
              </a:rPr>
              <a:t>1957-</a:t>
            </a:r>
            <a:r>
              <a:rPr lang="tr-TR" sz="1600">
                <a:solidFill>
                  <a:srgbClr val="0C0C0C"/>
                </a:solidFill>
              </a:rPr>
              <a:t>Bardeen, Cooper, Schrieffer describe superconductivity in </a:t>
            </a:r>
            <a:r>
              <a:rPr lang="tr-TR" sz="1600" b="1">
                <a:solidFill>
                  <a:srgbClr val="0C0C0C"/>
                </a:solidFill>
              </a:rPr>
              <a:t>BCS theory</a:t>
            </a:r>
            <a:r>
              <a:rPr lang="tr-TR" sz="1600">
                <a:solidFill>
                  <a:srgbClr val="0C0C0C"/>
                </a:solidFill>
              </a:rPr>
              <a:t>. Novelty is the Cooper pair: two electrons of opposite sign and momentum bound by electron-phonon interactions.</a:t>
            </a:r>
            <a:endParaRPr dirty="0"/>
          </a:p>
          <a:p>
            <a:pPr marL="9144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Arial" panose="020B0604020202020204"/>
              <a:buChar char="•"/>
            </a:pPr>
            <a:r>
              <a:rPr lang="tr-TR" sz="1600" b="1">
                <a:solidFill>
                  <a:srgbClr val="0C0C0C"/>
                </a:solidFill>
              </a:rPr>
              <a:t>1962-</a:t>
            </a:r>
            <a:r>
              <a:rPr lang="tr-TR" sz="1600">
                <a:solidFill>
                  <a:srgbClr val="0C0C0C"/>
                </a:solidFill>
              </a:rPr>
              <a:t>Brian Josephson predicts the Josephson Junction: two superconductors coupled by an insulating barrier. </a:t>
            </a:r>
            <a:endParaRPr sz="1600" b="1" dirty="0">
              <a:solidFill>
                <a:srgbClr val="0C0C0C"/>
              </a:solidFill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endParaRPr sz="1600" dirty="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lgerian" panose="04020705040A02060702"/>
              <a:buNone/>
            </a:pPr>
            <a:r>
              <a:rPr lang="tr-TR"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SUPERCONDUCTIvITY</a:t>
            </a:r>
            <a:endParaRPr dirty="0"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839695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Char char="•"/>
            </a:pPr>
            <a:r>
              <a:rPr lang="tr-TR"/>
              <a:t>At some critical temperature, the resistance drops to zero. This temperature leads to allow charges to move with perfect efficiency and not have any energy lost due to heat.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 panose="020B0604020202020204"/>
              <a:buChar char="•"/>
            </a:pPr>
            <a:r>
              <a:rPr lang="tr-TR"/>
              <a:t>According to BCS theory, the atomic lattice vibrations cause the electrons to pair up so they can cross all of the barriers of conductor to resistance. 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 panose="020B0604020202020204"/>
              <a:buChar char="•"/>
            </a:pPr>
            <a:r>
              <a:rPr lang="tr-TR"/>
              <a:t>Cooper pairs are the name given to these electron pairs.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 panose="020B0604020202020204"/>
              <a:buChar char="•"/>
            </a:pPr>
            <a:r>
              <a:rPr lang="tr-TR"/>
              <a:t>The Cooper pairs have boson characteristics.</a:t>
            </a:r>
            <a:endParaRPr dirty="0"/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255026" y="1846369"/>
            <a:ext cx="4900654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1298</Words>
  <Application>Microsoft Office PowerPoint</Application>
  <PresentationFormat>Geniş ekran</PresentationFormat>
  <Paragraphs>187</Paragraphs>
  <Slides>29</Slides>
  <Notes>23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7" baseType="lpstr">
      <vt:lpstr>Algerian</vt:lpstr>
      <vt:lpstr>Arial</vt:lpstr>
      <vt:lpstr>Calibri</vt:lpstr>
      <vt:lpstr>Cambria Math</vt:lpstr>
      <vt:lpstr>Noto Sans Symbols</vt:lpstr>
      <vt:lpstr>Times New Roman</vt:lpstr>
      <vt:lpstr>Wingdings</vt:lpstr>
      <vt:lpstr>Geçmişe bakış</vt:lpstr>
      <vt:lpstr>SQUID MAGNETOMETER</vt:lpstr>
      <vt:lpstr>Contents</vt:lpstr>
      <vt:lpstr>INTRODUCTION</vt:lpstr>
      <vt:lpstr>INTRODUCTION</vt:lpstr>
      <vt:lpstr>INTRODUCTION</vt:lpstr>
      <vt:lpstr>WORkING PRINCIPLE</vt:lpstr>
      <vt:lpstr>WORkING PRINCIPLE</vt:lpstr>
      <vt:lpstr>SUPERCONDUCTIvITY</vt:lpstr>
      <vt:lpstr>SUPERCONDUCTIvITY</vt:lpstr>
      <vt:lpstr>SUPERCONDUCTIVITY</vt:lpstr>
      <vt:lpstr>TYPEs of superconductors</vt:lpstr>
      <vt:lpstr>TYPEs of superconductors</vt:lpstr>
      <vt:lpstr>TYPEs of superconductors</vt:lpstr>
      <vt:lpstr>JOSEPHSON EFFECT</vt:lpstr>
      <vt:lpstr>JOSEPHSON EFFECT</vt:lpstr>
      <vt:lpstr>SUPERCONDUCTIvITY</vt:lpstr>
      <vt:lpstr>Magnetic flux QUANTIZATION</vt:lpstr>
      <vt:lpstr>How does SQUID sensor work</vt:lpstr>
      <vt:lpstr>How does SQUID sensor work</vt:lpstr>
      <vt:lpstr>How does SQUID sensor work</vt:lpstr>
      <vt:lpstr>How does SQUID sensor work</vt:lpstr>
      <vt:lpstr>How does SQUID sensor work</vt:lpstr>
      <vt:lpstr>How does SQUID sensor work</vt:lpstr>
      <vt:lpstr>How does SQUID sensor work</vt:lpstr>
      <vt:lpstr>How does SQUID sensor work</vt:lpstr>
      <vt:lpstr>Application of SQUID sensors </vt:lpstr>
      <vt:lpstr>Applications</vt:lpstr>
      <vt:lpstr>Applications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SQUID MAGNETOMETER</dc:title>
  <dc:creator/>
  <cp:lastModifiedBy>mertelnurullah38@gmail.com</cp:lastModifiedBy>
  <cp:revision>4</cp:revision>
  <dcterms:created xsi:type="dcterms:W3CDTF">2022-12-27T06:12:17Z</dcterms:created>
  <dcterms:modified xsi:type="dcterms:W3CDTF">2022-12-27T06:40:08Z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AB3C4002091340A7A0DC0A3B75747973</vt:lpwstr>
  </property>
  <property fmtid="{D5CDD505-2E9C-101B-9397-08002B2CF9AE}" pid="3" name="KSOProductBuildVer">
    <vt:lpwstr>1033-11.2.0.11440</vt:lpwstr>
  </property>
</Properties>
</file>