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Nunito"/>
      <p:regular r:id="rId50"/>
      <p:bold r:id="rId51"/>
      <p:italic r:id="rId52"/>
      <p:boldItalic r:id="rId53"/>
    </p:embeddedFont>
    <p:embeddedFont>
      <p:font typeface="Open Sans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19089A-11F7-456F-BEBC-209DF4EB2F85}">
  <a:tblStyle styleId="{BB19089A-11F7-456F-BEBC-209DF4EB2F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regular.fntdata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Nunito-bold.fntdata"/><Relationship Id="rId50" Type="http://schemas.openxmlformats.org/officeDocument/2006/relationships/font" Target="fonts/Nunito-regular.fntdata"/><Relationship Id="rId53" Type="http://schemas.openxmlformats.org/officeDocument/2006/relationships/font" Target="fonts/Nunito-boldItalic.fntdata"/><Relationship Id="rId52" Type="http://schemas.openxmlformats.org/officeDocument/2006/relationships/font" Target="fonts/Nunito-italic.fntdata"/><Relationship Id="rId11" Type="http://schemas.openxmlformats.org/officeDocument/2006/relationships/slide" Target="slides/slide5.xml"/><Relationship Id="rId55" Type="http://schemas.openxmlformats.org/officeDocument/2006/relationships/font" Target="fonts/OpenSans-bold.fntdata"/><Relationship Id="rId10" Type="http://schemas.openxmlformats.org/officeDocument/2006/relationships/slide" Target="slides/slide4.xml"/><Relationship Id="rId54" Type="http://schemas.openxmlformats.org/officeDocument/2006/relationships/font" Target="fonts/OpenSans-regular.fntdata"/><Relationship Id="rId13" Type="http://schemas.openxmlformats.org/officeDocument/2006/relationships/slide" Target="slides/slide7.xml"/><Relationship Id="rId57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56" Type="http://schemas.openxmlformats.org/officeDocument/2006/relationships/font" Target="fonts/OpenSans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eb98545c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9eb98545c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1dbab199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1dbab199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9eb98545c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9eb98545c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9eb98545c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9eb98545c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62bf9bb587_8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62bf9bb587_8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a1abc1952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a1abc1952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1abc1952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1abc1952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a1641005f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a1641005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a1abc1952c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a1abc1952c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a1abc1952c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a1abc1952c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eb98545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eb98545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a1dbab199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a1dbab199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a1dbab199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a1dbab199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a1641005f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a1641005f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a1dbab199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a1dbab199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a169ed7d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a169ed7d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a1dbab199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a1dbab199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a1dbab199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a1dbab199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a1dbab1999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a1dbab1999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9eb98545c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9eb98545c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9eb98545c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9eb98545c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eb98545c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eb98545c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a169ed7d4b_1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a169ed7d4b_1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9eb98545c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9eb98545c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a1dbab1999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a1dbab1999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9eb98545c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9eb98545c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62bf9bb587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62bf9bb587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62bf9bb587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62bf9bb587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a169ed7d4b_1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a169ed7d4b_1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a1b7c39a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a1b7c39a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a169ed7d4b_1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a169ed7d4b_1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62bf9bb587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62bf9bb587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100611e8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100611e8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eb98545c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eb98545c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100611e8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100611e8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2bf9bb58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2bf9bb58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169ed7d4b_4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169ed7d4b_4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1dbab1999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1dbab1999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" y="400050"/>
            <a:ext cx="8001000" cy="159305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905000" y="2171700"/>
            <a:ext cx="53340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800100"/>
            <a:ext cx="7772400" cy="1086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4000"/>
              <a:buFont typeface="Open Sans"/>
              <a:buNone/>
              <a:defRPr b="0" sz="40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2"/>
          <p:cNvSpPr txBox="1"/>
          <p:nvPr>
            <p:ph idx="2" type="subTitle"/>
          </p:nvPr>
        </p:nvSpPr>
        <p:spPr>
          <a:xfrm>
            <a:off x="1524000" y="3543300"/>
            <a:ext cx="60198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3" type="subTitle"/>
          </p:nvPr>
        </p:nvSpPr>
        <p:spPr>
          <a:xfrm>
            <a:off x="2133600" y="3028950"/>
            <a:ext cx="4876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60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_5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1125" y="-5450"/>
            <a:ext cx="9144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980903" y="950797"/>
            <a:ext cx="7182300" cy="3231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1085851" y="1058711"/>
            <a:ext cx="6972300" cy="302610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1"/>
          <p:cNvSpPr/>
          <p:nvPr/>
        </p:nvSpPr>
        <p:spPr>
          <a:xfrm>
            <a:off x="3851910" y="950798"/>
            <a:ext cx="1440300" cy="548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11"/>
          <p:cNvGrpSpPr/>
          <p:nvPr/>
        </p:nvGrpSpPr>
        <p:grpSpPr>
          <a:xfrm>
            <a:off x="3937635" y="950797"/>
            <a:ext cx="1268775" cy="461951"/>
            <a:chOff x="5250180" y="1267730"/>
            <a:chExt cx="1691700" cy="615934"/>
          </a:xfrm>
        </p:grpSpPr>
        <p:cxnSp>
          <p:nvCxnSpPr>
            <p:cNvPr id="69" name="Google Shape;69;p11"/>
            <p:cNvCxnSpPr/>
            <p:nvPr/>
          </p:nvCxnSpPr>
          <p:spPr>
            <a:xfrm>
              <a:off x="5250180" y="1267730"/>
              <a:ext cx="0" cy="61260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11"/>
            <p:cNvCxnSpPr/>
            <p:nvPr/>
          </p:nvCxnSpPr>
          <p:spPr>
            <a:xfrm>
              <a:off x="6941820" y="1267730"/>
              <a:ext cx="0" cy="61260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11"/>
            <p:cNvCxnSpPr/>
            <p:nvPr/>
          </p:nvCxnSpPr>
          <p:spPr>
            <a:xfrm>
              <a:off x="5250180" y="1883664"/>
              <a:ext cx="169170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2" name="Google Shape;72;p11"/>
          <p:cNvSpPr txBox="1"/>
          <p:nvPr>
            <p:ph type="ctrTitle"/>
          </p:nvPr>
        </p:nvSpPr>
        <p:spPr>
          <a:xfrm>
            <a:off x="1221827" y="1683622"/>
            <a:ext cx="6700200" cy="18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100"/>
              <a:buFont typeface="Avenir"/>
              <a:buNone/>
              <a:defRPr b="0" sz="5100" cap="non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subTitle"/>
          </p:nvPr>
        </p:nvSpPr>
        <p:spPr>
          <a:xfrm>
            <a:off x="1221826" y="3511546"/>
            <a:ext cx="6702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C0C0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3989070" y="1005942"/>
            <a:ext cx="1165800" cy="364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1221825" y="3883056"/>
            <a:ext cx="4297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6455190" y="3883056"/>
            <a:ext cx="1467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D0000"/>
              </a:buClr>
              <a:buSzPts val="3600"/>
              <a:buNone/>
              <a:defRPr>
                <a:solidFill>
                  <a:srgbClr val="BD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228600" y="1085850"/>
            <a:ext cx="8763000" cy="3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idx="2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Centered">
  <p:cSld name="TITLE_AND_BODY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D0000"/>
              </a:buClr>
              <a:buSzPts val="3600"/>
              <a:buNone/>
              <a:defRPr>
                <a:solidFill>
                  <a:srgbClr val="BD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228600" y="971550"/>
            <a:ext cx="8763000" cy="3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4"/>
          <p:cNvSpPr txBox="1"/>
          <p:nvPr>
            <p:ph idx="2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D0000"/>
              </a:buClr>
              <a:buSzPts val="3600"/>
              <a:buNone/>
              <a:defRPr>
                <a:solidFill>
                  <a:srgbClr val="BD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228600" y="1085850"/>
            <a:ext cx="4059900" cy="3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648200" y="1085850"/>
            <a:ext cx="4059900" cy="3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5"/>
          <p:cNvSpPr txBox="1"/>
          <p:nvPr>
            <p:ph idx="3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D0000"/>
              </a:buClr>
              <a:buSzPts val="3600"/>
              <a:buNone/>
              <a:defRPr>
                <a:solidFill>
                  <a:srgbClr val="BD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7"/>
          <p:cNvSpPr txBox="1"/>
          <p:nvPr>
            <p:ph idx="2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8"/>
          <p:cNvSpPr txBox="1"/>
          <p:nvPr>
            <p:ph idx="1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60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0" y="0"/>
            <a:ext cx="4572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4572000" y="0"/>
            <a:ext cx="4572000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0" y="4972050"/>
            <a:ext cx="3048000" cy="171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3048000" y="4972050"/>
            <a:ext cx="3048000" cy="171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6096000" y="4972050"/>
            <a:ext cx="3048000" cy="171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6172200" y="4972050"/>
            <a:ext cx="2590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IEEE CSDE 2023, Fiji</a:t>
            </a:r>
            <a:endParaRPr sz="11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3000700" y="4972050"/>
            <a:ext cx="3250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PRODG: Practical Overlapping Community …</a:t>
            </a:r>
            <a:endParaRPr sz="11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4972050"/>
            <a:ext cx="3048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Muttakin et al.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Relationship Id="rId4" Type="http://schemas.openxmlformats.org/officeDocument/2006/relationships/image" Target="../media/image10.jpg"/><Relationship Id="rId5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2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5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7.png"/><Relationship Id="rId5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ctrTitle"/>
          </p:nvPr>
        </p:nvSpPr>
        <p:spPr>
          <a:xfrm>
            <a:off x="311696" y="718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50"/>
              <a:t>PRODG: Practical Overlapping Community</a:t>
            </a:r>
            <a:endParaRPr sz="32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50"/>
              <a:t>Detection in Weighted Graphs using Deep GCNs</a:t>
            </a:r>
            <a:endParaRPr/>
          </a:p>
        </p:txBody>
      </p:sp>
      <p:sp>
        <p:nvSpPr>
          <p:cNvPr id="82" name="Google Shape;82;p12"/>
          <p:cNvSpPr txBox="1"/>
          <p:nvPr/>
        </p:nvSpPr>
        <p:spPr>
          <a:xfrm>
            <a:off x="311700" y="2770975"/>
            <a:ext cx="5297700" cy="21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Md Nurul Muttakin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Muhammad Anwarul Azim 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Md. Saidur Rahman</a:t>
            </a:r>
            <a:r>
              <a:rPr b="1" baseline="30000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</a:t>
            </a:r>
            <a:endParaRPr b="1" baseline="30000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</a:rPr>
              <a:t>Graph Drawing &amp; Information Visualization Lab</a:t>
            </a:r>
            <a:endParaRPr sz="1500">
              <a:solidFill>
                <a:srgbClr val="CC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</a:rPr>
              <a:t>Department of Computer Science and Engineering</a:t>
            </a:r>
            <a:endParaRPr sz="1500">
              <a:solidFill>
                <a:srgbClr val="99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B0F00"/>
                </a:solidFill>
              </a:rPr>
              <a:t>Bangladesh University of Engineering and Technology</a:t>
            </a:r>
            <a:endParaRPr b="1" sz="1500">
              <a:solidFill>
                <a:srgbClr val="5B0F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Dhaka, Bangladesh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5B0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5B0F00"/>
              </a:solidFill>
            </a:endParaRPr>
          </a:p>
        </p:txBody>
      </p:sp>
      <p:pic>
        <p:nvPicPr>
          <p:cNvPr id="83" name="Google Shape;8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675" y="412275"/>
            <a:ext cx="642075" cy="6420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2"/>
          <p:cNvSpPr txBox="1"/>
          <p:nvPr/>
        </p:nvSpPr>
        <p:spPr>
          <a:xfrm>
            <a:off x="5162075" y="3319600"/>
            <a:ext cx="3735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</a:rPr>
              <a:t> 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Md Iqbal Hossain</a:t>
            </a:r>
            <a:endParaRPr b="1" baseline="30000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</a:rPr>
              <a:t>Research, Innovation &amp; Impact (RII)</a:t>
            </a:r>
            <a:endParaRPr sz="1500">
              <a:solidFill>
                <a:srgbClr val="CC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B0F00"/>
                </a:solidFill>
              </a:rPr>
              <a:t>The University of Arizona</a:t>
            </a:r>
            <a:endParaRPr b="1" sz="1500">
              <a:solidFill>
                <a:srgbClr val="5B0F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Tucson, Arizona, USA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5B0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5B0F00"/>
              </a:solidFill>
            </a:endParaRPr>
          </a:p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Finding an approach that-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3376800" y="2814000"/>
            <a:ext cx="26358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Fully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b="1"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nsupervised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8" name="Google Shape;188;p21"/>
          <p:cNvPicPr preferRelativeResize="0"/>
          <p:nvPr/>
        </p:nvPicPr>
        <p:blipFill rotWithShape="1">
          <a:blip r:embed="rId3">
            <a:alphaModFix/>
          </a:blip>
          <a:srcRect b="13605" l="4876" r="6931" t="29727"/>
          <a:stretch/>
        </p:blipFill>
        <p:spPr>
          <a:xfrm>
            <a:off x="3651100" y="2072675"/>
            <a:ext cx="2418525" cy="87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90" name="Google Shape;190;p21"/>
          <p:cNvSpPr txBox="1"/>
          <p:nvPr/>
        </p:nvSpPr>
        <p:spPr>
          <a:xfrm>
            <a:off x="541425" y="2814000"/>
            <a:ext cx="26358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Leverages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Edge Weights</a:t>
            </a:r>
            <a:endParaRPr b="1" sz="24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5969850" y="2814000"/>
            <a:ext cx="26358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Performs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Better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2" name="Google Shape;192;p21"/>
          <p:cNvCxnSpPr/>
          <p:nvPr/>
        </p:nvCxnSpPr>
        <p:spPr>
          <a:xfrm flipH="1" rot="10800000">
            <a:off x="1196825" y="2568150"/>
            <a:ext cx="1517400" cy="7200"/>
          </a:xfrm>
          <a:prstGeom prst="straightConnector1">
            <a:avLst/>
          </a:prstGeom>
          <a:noFill/>
          <a:ln cap="flat" cmpd="sng" w="38100">
            <a:solidFill>
              <a:srgbClr val="26262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93" name="Google Shape;193;p21"/>
          <p:cNvSpPr txBox="1"/>
          <p:nvPr/>
        </p:nvSpPr>
        <p:spPr>
          <a:xfrm>
            <a:off x="840475" y="2400825"/>
            <a:ext cx="2637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endParaRPr i="1"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2714225" y="2400825"/>
            <a:ext cx="2637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</a:t>
            </a:r>
            <a:endParaRPr i="1"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1777350" y="2130225"/>
            <a:ext cx="2637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endParaRPr i="1" sz="20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6611025" y="2179925"/>
            <a:ext cx="15957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FFD966"/>
                </a:solidFill>
                <a:latin typeface="Open Sans"/>
                <a:ea typeface="Open Sans"/>
                <a:cs typeface="Open Sans"/>
                <a:sym typeface="Open Sans"/>
              </a:rPr>
              <a:t>✶✶✶✶</a:t>
            </a:r>
            <a:endParaRPr sz="3000">
              <a:solidFill>
                <a:srgbClr val="FFD9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Method</a:t>
            </a:r>
            <a:endParaRPr/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1126775"/>
            <a:ext cx="8839201" cy="315426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/>
          <p:nvPr/>
        </p:nvSpPr>
        <p:spPr>
          <a:xfrm rot="5400000">
            <a:off x="1838900" y="2254975"/>
            <a:ext cx="1702800" cy="1045200"/>
          </a:xfrm>
          <a:prstGeom prst="trapezoid">
            <a:avLst>
              <a:gd fmla="val 24194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22"/>
          <p:cNvSpPr/>
          <p:nvPr/>
        </p:nvSpPr>
        <p:spPr>
          <a:xfrm>
            <a:off x="7747150" y="2706025"/>
            <a:ext cx="1203000" cy="476100"/>
          </a:xfrm>
          <a:prstGeom prst="ellipse">
            <a:avLst/>
          </a:prstGeom>
          <a:noFill/>
          <a:ln cap="flat" cmpd="sng" w="38100">
            <a:solidFill>
              <a:srgbClr val="4CFC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Methods</a:t>
            </a:r>
            <a:endParaRPr/>
          </a:p>
        </p:txBody>
      </p:sp>
      <p:sp>
        <p:nvSpPr>
          <p:cNvPr id="212" name="Google Shape;21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Encoder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chemeClr val="dk1"/>
                </a:solidFill>
              </a:rPr>
              <a:t>G</a:t>
            </a:r>
            <a:r>
              <a:rPr lang="en">
                <a:solidFill>
                  <a:schemeClr val="dk1"/>
                </a:solidFill>
              </a:rPr>
              <a:t>raph Neural </a:t>
            </a:r>
            <a:r>
              <a:rPr b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etwork with,</a:t>
            </a:r>
            <a:endParaRPr>
              <a:solidFill>
                <a:schemeClr val="dk1"/>
              </a:solidFill>
            </a:endParaRPr>
          </a:p>
          <a:p>
            <a:pPr indent="-387350" lvl="0" marL="2743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Graph </a:t>
            </a:r>
            <a:r>
              <a:rPr b="1" lang="en" sz="2500">
                <a:solidFill>
                  <a:schemeClr val="dk1"/>
                </a:solidFill>
              </a:rPr>
              <a:t>C</a:t>
            </a:r>
            <a:r>
              <a:rPr lang="en" sz="2500">
                <a:solidFill>
                  <a:schemeClr val="dk1"/>
                </a:solidFill>
              </a:rPr>
              <a:t>onvolution</a:t>
            </a:r>
            <a:endParaRPr sz="2500"/>
          </a:p>
          <a:p>
            <a:pPr indent="-38735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W</a:t>
            </a:r>
            <a:r>
              <a:rPr lang="en" sz="2500">
                <a:solidFill>
                  <a:schemeClr val="dk1"/>
                </a:solidFill>
              </a:rPr>
              <a:t>eighted Dilated </a:t>
            </a:r>
            <a:r>
              <a:rPr lang="en" sz="2500">
                <a:solidFill>
                  <a:schemeClr val="dk1"/>
                </a:solidFill>
              </a:rPr>
              <a:t>Aggregation </a:t>
            </a:r>
            <a:endParaRPr sz="2500"/>
          </a:p>
          <a:p>
            <a:pPr indent="-38735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Res</a:t>
            </a:r>
            <a:r>
              <a:rPr lang="en" sz="2500">
                <a:solidFill>
                  <a:schemeClr val="dk1"/>
                </a:solidFill>
              </a:rPr>
              <a:t>idual Connection 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2843550" y="3720825"/>
            <a:ext cx="3456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WResGCN</a:t>
            </a:r>
            <a:endParaRPr b="1"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WResGCN Encoder</a:t>
            </a:r>
            <a:endParaRPr/>
          </a:p>
        </p:txBody>
      </p:sp>
      <p:sp>
        <p:nvSpPr>
          <p:cNvPr id="220" name="Google Shape;220;p24"/>
          <p:cNvSpPr txBox="1"/>
          <p:nvPr>
            <p:ph idx="1" type="body"/>
          </p:nvPr>
        </p:nvSpPr>
        <p:spPr>
          <a:xfrm>
            <a:off x="311700" y="1581025"/>
            <a:ext cx="8520600" cy="29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Convolution is for extracting features </a:t>
            </a:r>
            <a:r>
              <a:rPr lang="en" sz="2100"/>
              <a:t>(transforming matrix)</a:t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</a:t>
            </a:r>
            <a:r>
              <a:rPr lang="en" sz="2400"/>
              <a:t>traightforward for image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4"/>
          <p:cNvPicPr preferRelativeResize="0"/>
          <p:nvPr/>
        </p:nvPicPr>
        <p:blipFill rotWithShape="1">
          <a:blip r:embed="rId3">
            <a:alphaModFix/>
          </a:blip>
          <a:srcRect b="0" l="0" r="8817" t="17143"/>
          <a:stretch/>
        </p:blipFill>
        <p:spPr>
          <a:xfrm>
            <a:off x="488000" y="2698575"/>
            <a:ext cx="2421076" cy="1397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2" name="Google Shape;222;p24"/>
          <p:cNvGraphicFramePr/>
          <p:nvPr/>
        </p:nvGraphicFramePr>
        <p:xfrm>
          <a:off x="3695125" y="280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{BB19089A-11F7-456F-BEBC-209DF4EB2F85}</a:tableStyleId>
              </a:tblPr>
              <a:tblGrid>
                <a:gridCol w="382850"/>
                <a:gridCol w="382850"/>
                <a:gridCol w="382850"/>
              </a:tblGrid>
              <a:tr h="22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23" name="Google Shape;22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370" y="2540675"/>
            <a:ext cx="2701154" cy="17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4"/>
          <p:cNvSpPr txBox="1"/>
          <p:nvPr/>
        </p:nvSpPr>
        <p:spPr>
          <a:xfrm>
            <a:off x="5772075" y="4254175"/>
            <a:ext cx="24210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Vertical Edges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24"/>
          <p:cNvSpPr txBox="1"/>
          <p:nvPr/>
        </p:nvSpPr>
        <p:spPr>
          <a:xfrm>
            <a:off x="352900" y="1068425"/>
            <a:ext cx="2468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Convolution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WResGCN Encoder</a:t>
            </a:r>
            <a:endParaRPr/>
          </a:p>
        </p:txBody>
      </p:sp>
      <p:sp>
        <p:nvSpPr>
          <p:cNvPr id="232" name="Google Shape;232;p25"/>
          <p:cNvSpPr txBox="1"/>
          <p:nvPr/>
        </p:nvSpPr>
        <p:spPr>
          <a:xfrm>
            <a:off x="488000" y="4334075"/>
            <a:ext cx="3979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Graphs are Permutation Invariant </a:t>
            </a:r>
            <a:endParaRPr b="1" sz="1800">
              <a:solidFill>
                <a:srgbClr val="FF0000"/>
              </a:solidFill>
            </a:endParaRPr>
          </a:p>
        </p:txBody>
      </p:sp>
      <p:pic>
        <p:nvPicPr>
          <p:cNvPr id="233" name="Google Shape;233;p25"/>
          <p:cNvPicPr preferRelativeResize="0"/>
          <p:nvPr/>
        </p:nvPicPr>
        <p:blipFill rotWithShape="1">
          <a:blip r:embed="rId3">
            <a:alphaModFix/>
          </a:blip>
          <a:srcRect b="37648" l="0" r="0" t="0"/>
          <a:stretch/>
        </p:blipFill>
        <p:spPr>
          <a:xfrm>
            <a:off x="3515391" y="2227997"/>
            <a:ext cx="1413944" cy="557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5"/>
          <p:cNvPicPr preferRelativeResize="0"/>
          <p:nvPr/>
        </p:nvPicPr>
        <p:blipFill rotWithShape="1">
          <a:blip r:embed="rId3">
            <a:alphaModFix/>
          </a:blip>
          <a:srcRect b="0" l="0" r="0" t="62296"/>
          <a:stretch/>
        </p:blipFill>
        <p:spPr>
          <a:xfrm>
            <a:off x="3493575" y="1917275"/>
            <a:ext cx="1457577" cy="359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925" y="1912283"/>
            <a:ext cx="1278638" cy="8210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ise Pattern Images - Free Download on Freepik" id="236" name="Google Shape;2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7011" y="1836725"/>
            <a:ext cx="1514389" cy="82107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7" name="Google Shape;237;p25"/>
          <p:cNvGraphicFramePr/>
          <p:nvPr/>
        </p:nvGraphicFramePr>
        <p:xfrm>
          <a:off x="3515400" y="299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{BB19089A-11F7-456F-BEBC-209DF4EB2F85}</a:tableStyleId>
              </a:tblPr>
              <a:tblGrid>
                <a:gridCol w="440725"/>
                <a:gridCol w="440725"/>
                <a:gridCol w="440725"/>
                <a:gridCol w="440725"/>
              </a:tblGrid>
              <a:tr h="279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b="1"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b="1"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b="1"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b="1"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79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b="1"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b="1"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8" name="Google Shape;238;p25"/>
          <p:cNvGraphicFramePr/>
          <p:nvPr/>
        </p:nvGraphicFramePr>
        <p:xfrm>
          <a:off x="6001400" y="299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{BB19089A-11F7-456F-BEBC-209DF4EB2F85}</a:tableStyleId>
              </a:tblPr>
              <a:tblGrid>
                <a:gridCol w="440725"/>
                <a:gridCol w="440725"/>
                <a:gridCol w="440725"/>
                <a:gridCol w="440725"/>
              </a:tblGrid>
              <a:tr h="279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b="1"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b="1"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b="1"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b="1"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b="1"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79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b="1"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39" name="Google Shape;23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525" y="2872400"/>
            <a:ext cx="1843450" cy="149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5"/>
          <p:cNvSpPr txBox="1"/>
          <p:nvPr/>
        </p:nvSpPr>
        <p:spPr>
          <a:xfrm>
            <a:off x="352900" y="1068425"/>
            <a:ext cx="2468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Convolution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>
            <p:ph type="title"/>
          </p:nvPr>
        </p:nvSpPr>
        <p:spPr>
          <a:xfrm>
            <a:off x="311700" y="445025"/>
            <a:ext cx="38643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WResGCN Encoder</a:t>
            </a:r>
            <a:endParaRPr/>
          </a:p>
        </p:txBody>
      </p:sp>
      <p:pic>
        <p:nvPicPr>
          <p:cNvPr id="247" name="Google Shape;247;p26"/>
          <p:cNvPicPr preferRelativeResize="0"/>
          <p:nvPr/>
        </p:nvPicPr>
        <p:blipFill rotWithShape="1">
          <a:blip r:embed="rId3">
            <a:alphaModFix/>
          </a:blip>
          <a:srcRect b="0" l="18244" r="5640" t="6217"/>
          <a:stretch/>
        </p:blipFill>
        <p:spPr>
          <a:xfrm>
            <a:off x="3153775" y="1724325"/>
            <a:ext cx="1917400" cy="1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6"/>
          <p:cNvSpPr txBox="1"/>
          <p:nvPr/>
        </p:nvSpPr>
        <p:spPr>
          <a:xfrm>
            <a:off x="446650" y="3567925"/>
            <a:ext cx="24663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X </a:t>
            </a:r>
            <a:r>
              <a:rPr b="1" baseline="30000" lang="en" sz="1800">
                <a:solidFill>
                  <a:schemeClr val="dk1"/>
                </a:solidFill>
              </a:rPr>
              <a:t>n x d </a:t>
            </a:r>
            <a:r>
              <a:rPr b="1" lang="en" sz="1800">
                <a:solidFill>
                  <a:schemeClr val="dk1"/>
                </a:solidFill>
              </a:rPr>
              <a:t> : 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Attribute matrix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Every node has a 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Feature vector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A339"/>
                </a:solidFill>
                <a:latin typeface="Open Sans"/>
                <a:ea typeface="Open Sans"/>
                <a:cs typeface="Open Sans"/>
                <a:sym typeface="Open Sans"/>
              </a:rPr>
              <a:t>Color as an Analogy</a:t>
            </a:r>
            <a:endParaRPr b="1" sz="1800">
              <a:solidFill>
                <a:srgbClr val="55A33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" name="Google Shape;249;p26"/>
          <p:cNvSpPr txBox="1"/>
          <p:nvPr/>
        </p:nvSpPr>
        <p:spPr>
          <a:xfrm>
            <a:off x="3153775" y="3567925"/>
            <a:ext cx="23463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EF9"/>
                </a:solidFill>
                <a:latin typeface="Open Sans"/>
                <a:ea typeface="Open Sans"/>
                <a:cs typeface="Open Sans"/>
                <a:sym typeface="Open Sans"/>
              </a:rPr>
              <a:t>Message passing</a:t>
            </a:r>
            <a:endParaRPr b="1" sz="1800">
              <a:solidFill>
                <a:srgbClr val="000EF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 vertex sends its 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vector/color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 neighbors</a:t>
            </a:r>
            <a:endParaRPr sz="1500">
              <a:solidFill>
                <a:srgbClr val="000EF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0" name="Google Shape;250;p26"/>
          <p:cNvPicPr preferRelativeResize="0"/>
          <p:nvPr/>
        </p:nvPicPr>
        <p:blipFill rotWithShape="1">
          <a:blip r:embed="rId3">
            <a:alphaModFix/>
          </a:blip>
          <a:srcRect b="0" l="18244" r="5640" t="6217"/>
          <a:stretch/>
        </p:blipFill>
        <p:spPr>
          <a:xfrm>
            <a:off x="5639650" y="1750075"/>
            <a:ext cx="1917400" cy="1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6"/>
          <p:cNvSpPr txBox="1"/>
          <p:nvPr/>
        </p:nvSpPr>
        <p:spPr>
          <a:xfrm>
            <a:off x="6720525" y="1492500"/>
            <a:ext cx="20310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lang="en" sz="1500">
                <a:solidFill>
                  <a:srgbClr val="FEEB5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500">
                <a:solidFill>
                  <a:srgbClr val="000EF9"/>
                </a:solidFill>
                <a:latin typeface="Open Sans"/>
                <a:ea typeface="Open Sans"/>
                <a:cs typeface="Open Sans"/>
                <a:sym typeface="Open Sans"/>
              </a:rPr>
              <a:t>⬤ 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500">
                <a:solidFill>
                  <a:srgbClr val="FEEB56"/>
                </a:solidFill>
                <a:latin typeface="Open Sans"/>
                <a:ea typeface="Open Sans"/>
                <a:cs typeface="Open Sans"/>
                <a:sym typeface="Open Sans"/>
              </a:rPr>
              <a:t>⬤ 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500">
                <a:solidFill>
                  <a:srgbClr val="4CFC3C"/>
                </a:solidFill>
                <a:latin typeface="Open Sans"/>
                <a:ea typeface="Open Sans"/>
                <a:cs typeface="Open Sans"/>
                <a:sym typeface="Open Sans"/>
              </a:rPr>
              <a:t>⬤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] </a:t>
            </a:r>
            <a:endParaRPr sz="1500">
              <a:solidFill>
                <a:srgbClr val="55A33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Google Shape;252;p26"/>
          <p:cNvSpPr txBox="1"/>
          <p:nvPr/>
        </p:nvSpPr>
        <p:spPr>
          <a:xfrm>
            <a:off x="7027600" y="3131763"/>
            <a:ext cx="20310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lang="en" sz="1500">
                <a:solidFill>
                  <a:srgbClr val="FEEB5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500">
                <a:solidFill>
                  <a:srgbClr val="000EF9"/>
                </a:solidFill>
                <a:latin typeface="Open Sans"/>
                <a:ea typeface="Open Sans"/>
                <a:cs typeface="Open Sans"/>
                <a:sym typeface="Open Sans"/>
              </a:rPr>
              <a:t>⬤ 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1500">
                <a:solidFill>
                  <a:srgbClr val="B91A42"/>
                </a:solidFill>
                <a:latin typeface="Open Sans"/>
                <a:ea typeface="Open Sans"/>
                <a:cs typeface="Open Sans"/>
                <a:sym typeface="Open Sans"/>
              </a:rPr>
              <a:t>⬤ 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]</a:t>
            </a:r>
            <a:endParaRPr sz="1500">
              <a:solidFill>
                <a:srgbClr val="80245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5468400" y="3108950"/>
            <a:ext cx="20310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lang="en" sz="1500">
                <a:solidFill>
                  <a:srgbClr val="FEEB5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500">
                <a:solidFill>
                  <a:srgbClr val="B91A42"/>
                </a:solidFill>
                <a:latin typeface="Open Sans"/>
                <a:ea typeface="Open Sans"/>
                <a:cs typeface="Open Sans"/>
                <a:sym typeface="Open Sans"/>
              </a:rPr>
              <a:t>⬤ 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500">
                <a:solidFill>
                  <a:srgbClr val="4CFC3C"/>
                </a:solidFill>
                <a:latin typeface="Open Sans"/>
                <a:ea typeface="Open Sans"/>
                <a:cs typeface="Open Sans"/>
                <a:sym typeface="Open Sans"/>
              </a:rPr>
              <a:t>⬤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] </a:t>
            </a:r>
            <a:endParaRPr sz="1500">
              <a:solidFill>
                <a:srgbClr val="805B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5639650" y="3648650"/>
            <a:ext cx="27972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How to combine?</a:t>
            </a:r>
            <a:endParaRPr sz="20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446650" y="1078950"/>
            <a:ext cx="39069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Graph Convolution</a:t>
            </a:r>
            <a:endParaRPr b="1" sz="2800">
              <a:solidFill>
                <a:srgbClr val="0C0C0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6" name="Google Shape;2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88950"/>
            <a:ext cx="2530446" cy="18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/>
          <p:nvPr>
            <p:ph idx="1" type="body"/>
          </p:nvPr>
        </p:nvSpPr>
        <p:spPr>
          <a:xfrm>
            <a:off x="311700" y="1152475"/>
            <a:ext cx="37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C0C0C"/>
                </a:solidFill>
              </a:rPr>
              <a:t>Graph Convolution</a:t>
            </a:r>
            <a:endParaRPr b="1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245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2456"/>
              </a:solidFill>
            </a:endParaRPr>
          </a:p>
        </p:txBody>
      </p:sp>
      <p:sp>
        <p:nvSpPr>
          <p:cNvPr id="263" name="Google Shape;263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WResGCN Encoder</a:t>
            </a:r>
            <a:endParaRPr/>
          </a:p>
        </p:txBody>
      </p:sp>
      <p:sp>
        <p:nvSpPr>
          <p:cNvPr id="264" name="Google Shape;264;p27"/>
          <p:cNvSpPr txBox="1"/>
          <p:nvPr/>
        </p:nvSpPr>
        <p:spPr>
          <a:xfrm>
            <a:off x="311700" y="1492225"/>
            <a:ext cx="32832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Message Aggregation</a:t>
            </a:r>
            <a:endParaRPr b="1" sz="22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Commutative Operation</a:t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(a+b = b+a)</a:t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EF9"/>
                </a:solidFill>
                <a:latin typeface="Open Sans"/>
                <a:ea typeface="Open Sans"/>
                <a:cs typeface="Open Sans"/>
                <a:sym typeface="Open Sans"/>
              </a:rPr>
              <a:t>[sum, product, max, avg, etc.]</a:t>
            </a:r>
            <a:endParaRPr sz="1900">
              <a:solidFill>
                <a:srgbClr val="000EF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6" name="Google Shape;266;p27"/>
          <p:cNvPicPr preferRelativeResize="0"/>
          <p:nvPr/>
        </p:nvPicPr>
        <p:blipFill rotWithShape="1">
          <a:blip r:embed="rId3">
            <a:alphaModFix/>
          </a:blip>
          <a:srcRect b="0" l="18244" r="5640" t="6217"/>
          <a:stretch/>
        </p:blipFill>
        <p:spPr>
          <a:xfrm>
            <a:off x="4620525" y="1979113"/>
            <a:ext cx="1917400" cy="1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7"/>
          <p:cNvSpPr txBox="1"/>
          <p:nvPr/>
        </p:nvSpPr>
        <p:spPr>
          <a:xfrm>
            <a:off x="5701400" y="1733088"/>
            <a:ext cx="20310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lang="en" sz="1500">
                <a:solidFill>
                  <a:srgbClr val="FEEB5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500">
                <a:solidFill>
                  <a:srgbClr val="000EF9"/>
                </a:solidFill>
                <a:latin typeface="Open Sans"/>
                <a:ea typeface="Open Sans"/>
                <a:cs typeface="Open Sans"/>
                <a:sym typeface="Open Sans"/>
              </a:rPr>
              <a:t>⬤ 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+ </a:t>
            </a:r>
            <a:r>
              <a:rPr lang="en" sz="1500">
                <a:solidFill>
                  <a:srgbClr val="FEEB56"/>
                </a:solidFill>
                <a:latin typeface="Open Sans"/>
                <a:ea typeface="Open Sans"/>
                <a:cs typeface="Open Sans"/>
                <a:sym typeface="Open Sans"/>
              </a:rPr>
              <a:t>⬤ 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+ </a:t>
            </a:r>
            <a:r>
              <a:rPr lang="en" sz="1500">
                <a:solidFill>
                  <a:srgbClr val="4CFC3C"/>
                </a:solidFill>
                <a:latin typeface="Open Sans"/>
                <a:ea typeface="Open Sans"/>
                <a:cs typeface="Open Sans"/>
                <a:sym typeface="Open Sans"/>
              </a:rPr>
              <a:t>⬤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] =</a:t>
            </a:r>
            <a:r>
              <a:rPr lang="en" sz="1500">
                <a:solidFill>
                  <a:srgbClr val="4CFC3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500">
                <a:solidFill>
                  <a:srgbClr val="55A339"/>
                </a:solidFill>
                <a:latin typeface="Open Sans"/>
                <a:ea typeface="Open Sans"/>
                <a:cs typeface="Open Sans"/>
                <a:sym typeface="Open Sans"/>
              </a:rPr>
              <a:t>⬤</a:t>
            </a:r>
            <a:endParaRPr sz="1500">
              <a:solidFill>
                <a:srgbClr val="55A33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27"/>
          <p:cNvSpPr txBox="1"/>
          <p:nvPr/>
        </p:nvSpPr>
        <p:spPr>
          <a:xfrm>
            <a:off x="5590150" y="2754113"/>
            <a:ext cx="20310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lang="en" sz="1500">
                <a:solidFill>
                  <a:srgbClr val="FEEB5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500">
                <a:solidFill>
                  <a:srgbClr val="B91A42"/>
                </a:solidFill>
                <a:latin typeface="Open Sans"/>
                <a:ea typeface="Open Sans"/>
                <a:cs typeface="Open Sans"/>
                <a:sym typeface="Open Sans"/>
              </a:rPr>
              <a:t>⬤ 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r>
              <a:rPr lang="en" sz="1500">
                <a:solidFill>
                  <a:srgbClr val="B91A4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500">
              <a:solidFill>
                <a:srgbClr val="55A33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27"/>
          <p:cNvSpPr txBox="1"/>
          <p:nvPr/>
        </p:nvSpPr>
        <p:spPr>
          <a:xfrm>
            <a:off x="4449275" y="3349538"/>
            <a:ext cx="20310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lang="en" sz="1500">
                <a:solidFill>
                  <a:srgbClr val="FEEB5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500">
                <a:solidFill>
                  <a:srgbClr val="B91A42"/>
                </a:solidFill>
                <a:latin typeface="Open Sans"/>
                <a:ea typeface="Open Sans"/>
                <a:cs typeface="Open Sans"/>
                <a:sym typeface="Open Sans"/>
              </a:rPr>
              <a:t>⬤ 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+ </a:t>
            </a:r>
            <a:r>
              <a:rPr lang="en" sz="1500">
                <a:solidFill>
                  <a:srgbClr val="4CFC3C"/>
                </a:solidFill>
                <a:latin typeface="Open Sans"/>
                <a:ea typeface="Open Sans"/>
                <a:cs typeface="Open Sans"/>
                <a:sym typeface="Open Sans"/>
              </a:rPr>
              <a:t>⬤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] = </a:t>
            </a:r>
            <a:r>
              <a:rPr lang="en" sz="1500">
                <a:solidFill>
                  <a:srgbClr val="805B00"/>
                </a:solidFill>
                <a:latin typeface="Open Sans"/>
                <a:ea typeface="Open Sans"/>
                <a:cs typeface="Open Sans"/>
                <a:sym typeface="Open Sans"/>
              </a:rPr>
              <a:t>⬤</a:t>
            </a:r>
            <a:endParaRPr sz="1500">
              <a:solidFill>
                <a:srgbClr val="805B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p27"/>
          <p:cNvSpPr txBox="1"/>
          <p:nvPr/>
        </p:nvSpPr>
        <p:spPr>
          <a:xfrm>
            <a:off x="6008475" y="3372350"/>
            <a:ext cx="20310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lang="en" sz="1500">
                <a:solidFill>
                  <a:srgbClr val="FEEB5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500">
                <a:solidFill>
                  <a:srgbClr val="000EF9"/>
                </a:solidFill>
                <a:latin typeface="Open Sans"/>
                <a:ea typeface="Open Sans"/>
                <a:cs typeface="Open Sans"/>
                <a:sym typeface="Open Sans"/>
              </a:rPr>
              <a:t>⬤ 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+ </a:t>
            </a:r>
            <a:r>
              <a:rPr lang="en" sz="1500">
                <a:solidFill>
                  <a:srgbClr val="B91A42"/>
                </a:solidFill>
                <a:latin typeface="Open Sans"/>
                <a:ea typeface="Open Sans"/>
                <a:cs typeface="Open Sans"/>
                <a:sym typeface="Open Sans"/>
              </a:rPr>
              <a:t>⬤ 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]= </a:t>
            </a:r>
            <a:r>
              <a:rPr lang="en" sz="1500">
                <a:solidFill>
                  <a:srgbClr val="802456"/>
                </a:solidFill>
                <a:latin typeface="Open Sans"/>
                <a:ea typeface="Open Sans"/>
                <a:cs typeface="Open Sans"/>
                <a:sym typeface="Open Sans"/>
              </a:rPr>
              <a:t>⬤</a:t>
            </a:r>
            <a:endParaRPr sz="1500">
              <a:solidFill>
                <a:srgbClr val="80245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8"/>
          <p:cNvPicPr preferRelativeResize="0"/>
          <p:nvPr/>
        </p:nvPicPr>
        <p:blipFill rotWithShape="1">
          <a:blip r:embed="rId3">
            <a:alphaModFix/>
          </a:blip>
          <a:srcRect b="0" l="18244" r="5640" t="6217"/>
          <a:stretch/>
        </p:blipFill>
        <p:spPr>
          <a:xfrm>
            <a:off x="3038425" y="2089875"/>
            <a:ext cx="1917400" cy="1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8"/>
          <p:cNvSpPr txBox="1"/>
          <p:nvPr/>
        </p:nvSpPr>
        <p:spPr>
          <a:xfrm>
            <a:off x="471125" y="1922925"/>
            <a:ext cx="3299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Update attributes</a:t>
            </a:r>
            <a:endParaRPr b="1" sz="18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“Adjusting” aggregated feature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With own feature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(current layer)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Weighted                      Commutative operation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e.g. </a:t>
            </a:r>
            <a:r>
              <a:rPr b="1" i="1" lang="en" sz="1700">
                <a:solidFill>
                  <a:srgbClr val="B91A42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="1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1" baseline="-25000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b="1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 sz="17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+ </a:t>
            </a:r>
            <a:r>
              <a:rPr b="1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(1-</a:t>
            </a:r>
            <a:r>
              <a:rPr b="1" i="1" lang="en" sz="1700">
                <a:solidFill>
                  <a:srgbClr val="B91A42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="1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)x</a:t>
            </a:r>
            <a:r>
              <a:rPr b="1" baseline="-25000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b="1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B91A42"/>
                </a:solidFill>
                <a:latin typeface="Open Sans"/>
                <a:ea typeface="Open Sans"/>
                <a:cs typeface="Open Sans"/>
                <a:sym typeface="Open Sans"/>
              </a:rPr>
              <a:t>w </a:t>
            </a:r>
            <a:r>
              <a:rPr lang="en" sz="1700">
                <a:solidFill>
                  <a:srgbClr val="B91A42"/>
                </a:solidFill>
                <a:latin typeface="Open Sans"/>
                <a:ea typeface="Open Sans"/>
                <a:cs typeface="Open Sans"/>
                <a:sym typeface="Open Sans"/>
              </a:rPr>
              <a:t>is the </a:t>
            </a:r>
            <a:r>
              <a:rPr b="1" lang="en" sz="1700">
                <a:solidFill>
                  <a:srgbClr val="B91A42"/>
                </a:solidFill>
                <a:latin typeface="Open Sans"/>
                <a:ea typeface="Open Sans"/>
                <a:cs typeface="Open Sans"/>
                <a:sym typeface="Open Sans"/>
              </a:rPr>
              <a:t>weight</a:t>
            </a:r>
            <a:r>
              <a:rPr lang="en" sz="1700">
                <a:solidFill>
                  <a:srgbClr val="B91A42"/>
                </a:solidFill>
                <a:latin typeface="Open Sans"/>
                <a:ea typeface="Open Sans"/>
                <a:cs typeface="Open Sans"/>
                <a:sym typeface="Open Sans"/>
              </a:rPr>
              <a:t>/ </a:t>
            </a:r>
            <a:r>
              <a:rPr b="1" lang="en" sz="1700">
                <a:solidFill>
                  <a:srgbClr val="B91A42"/>
                </a:solidFill>
                <a:latin typeface="Open Sans"/>
                <a:ea typeface="Open Sans"/>
                <a:cs typeface="Open Sans"/>
                <a:sym typeface="Open Sans"/>
              </a:rPr>
              <a:t>parameter                           </a:t>
            </a:r>
            <a:r>
              <a:rPr lang="en" sz="1700">
                <a:solidFill>
                  <a:srgbClr val="B91A42"/>
                </a:solidFill>
                <a:latin typeface="Open Sans"/>
                <a:ea typeface="Open Sans"/>
                <a:cs typeface="Open Sans"/>
                <a:sym typeface="Open Sans"/>
              </a:rPr>
              <a:t>of that layer (eg. 0.8)</a:t>
            </a:r>
            <a:endParaRPr sz="1700">
              <a:solidFill>
                <a:srgbClr val="B91A4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WResGCN Encoder</a:t>
            </a:r>
            <a:endParaRPr/>
          </a:p>
        </p:txBody>
      </p:sp>
      <p:sp>
        <p:nvSpPr>
          <p:cNvPr id="278" name="Google Shape;278;p28"/>
          <p:cNvSpPr txBox="1"/>
          <p:nvPr>
            <p:ph idx="1" type="body"/>
          </p:nvPr>
        </p:nvSpPr>
        <p:spPr>
          <a:xfrm>
            <a:off x="311700" y="1152475"/>
            <a:ext cx="5235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C0C0C"/>
                </a:solidFill>
              </a:rPr>
              <a:t>Graph Convolution</a:t>
            </a:r>
            <a:endParaRPr b="1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245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2456"/>
              </a:solidFill>
            </a:endParaRPr>
          </a:p>
        </p:txBody>
      </p:sp>
      <p:sp>
        <p:nvSpPr>
          <p:cNvPr id="279" name="Google Shape;279;p28"/>
          <p:cNvSpPr txBox="1"/>
          <p:nvPr/>
        </p:nvSpPr>
        <p:spPr>
          <a:xfrm>
            <a:off x="3288650" y="1922925"/>
            <a:ext cx="20310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lang="en" sz="1500">
                <a:solidFill>
                  <a:srgbClr val="55A339"/>
                </a:solidFill>
                <a:latin typeface="Open Sans"/>
                <a:ea typeface="Open Sans"/>
                <a:cs typeface="Open Sans"/>
                <a:sym typeface="Open Sans"/>
              </a:rPr>
              <a:t>⬤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28"/>
          <p:cNvSpPr txBox="1"/>
          <p:nvPr/>
        </p:nvSpPr>
        <p:spPr>
          <a:xfrm>
            <a:off x="4240725" y="3386250"/>
            <a:ext cx="20310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 [</a:t>
            </a:r>
            <a:r>
              <a:rPr lang="en" sz="1500">
                <a:solidFill>
                  <a:srgbClr val="802456"/>
                </a:solidFill>
                <a:latin typeface="Open Sans"/>
                <a:ea typeface="Open Sans"/>
                <a:cs typeface="Open Sans"/>
                <a:sym typeface="Open Sans"/>
              </a:rPr>
              <a:t>⬤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Google Shape;281;p28"/>
          <p:cNvSpPr txBox="1"/>
          <p:nvPr/>
        </p:nvSpPr>
        <p:spPr>
          <a:xfrm>
            <a:off x="2738025" y="3386250"/>
            <a:ext cx="7437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lang="en" sz="1500">
                <a:solidFill>
                  <a:srgbClr val="805B00"/>
                </a:solidFill>
                <a:latin typeface="Open Sans"/>
                <a:ea typeface="Open Sans"/>
                <a:cs typeface="Open Sans"/>
                <a:sym typeface="Open Sans"/>
              </a:rPr>
              <a:t>⬤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28"/>
          <p:cNvSpPr txBox="1"/>
          <p:nvPr/>
        </p:nvSpPr>
        <p:spPr>
          <a:xfrm>
            <a:off x="3556500" y="2963963"/>
            <a:ext cx="20310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lang="en" sz="1500">
                <a:solidFill>
                  <a:srgbClr val="FEEB5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500">
                <a:solidFill>
                  <a:srgbClr val="B91A42"/>
                </a:solidFill>
                <a:latin typeface="Open Sans"/>
                <a:ea typeface="Open Sans"/>
                <a:cs typeface="Open Sans"/>
                <a:sym typeface="Open Sans"/>
              </a:rPr>
              <a:t>⬤ 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r>
              <a:rPr lang="en" sz="1500">
                <a:solidFill>
                  <a:srgbClr val="B91A4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500">
              <a:solidFill>
                <a:srgbClr val="55A33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3" name="Google Shape;283;p28"/>
          <p:cNvPicPr preferRelativeResize="0"/>
          <p:nvPr/>
        </p:nvPicPr>
        <p:blipFill rotWithShape="1">
          <a:blip r:embed="rId3">
            <a:alphaModFix/>
          </a:blip>
          <a:srcRect b="0" l="18244" r="5640" t="6217"/>
          <a:stretch/>
        </p:blipFill>
        <p:spPr>
          <a:xfrm>
            <a:off x="6905325" y="2016725"/>
            <a:ext cx="1917400" cy="1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8"/>
          <p:cNvSpPr txBox="1"/>
          <p:nvPr/>
        </p:nvSpPr>
        <p:spPr>
          <a:xfrm>
            <a:off x="5251425" y="2457588"/>
            <a:ext cx="20310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5A33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5" name="Google Shape;285;p28"/>
          <p:cNvSpPr txBox="1"/>
          <p:nvPr/>
        </p:nvSpPr>
        <p:spPr>
          <a:xfrm>
            <a:off x="5251425" y="2892363"/>
            <a:ext cx="20310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5A33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6" name="Google Shape;286;p28"/>
          <p:cNvSpPr txBox="1"/>
          <p:nvPr/>
        </p:nvSpPr>
        <p:spPr>
          <a:xfrm>
            <a:off x="5063225" y="4002275"/>
            <a:ext cx="41370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="1" i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Will be tuned at </a:t>
            </a:r>
            <a:r>
              <a:rPr b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backpropagation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7" name="Google Shape;287;p28"/>
          <p:cNvSpPr txBox="1"/>
          <p:nvPr/>
        </p:nvSpPr>
        <p:spPr>
          <a:xfrm>
            <a:off x="7684225" y="1922913"/>
            <a:ext cx="4152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9883B"/>
                </a:solidFill>
                <a:latin typeface="Open Sans"/>
                <a:ea typeface="Open Sans"/>
                <a:cs typeface="Open Sans"/>
                <a:sym typeface="Open Sans"/>
              </a:rPr>
              <a:t>⬤</a:t>
            </a:r>
            <a:endParaRPr sz="3300">
              <a:solidFill>
                <a:srgbClr val="69883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8" name="Google Shape;288;p28"/>
          <p:cNvSpPr txBox="1"/>
          <p:nvPr/>
        </p:nvSpPr>
        <p:spPr>
          <a:xfrm>
            <a:off x="7695900" y="2695550"/>
            <a:ext cx="4152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74446"/>
                </a:solidFill>
                <a:latin typeface="Open Sans"/>
                <a:ea typeface="Open Sans"/>
                <a:cs typeface="Open Sans"/>
                <a:sym typeface="Open Sans"/>
              </a:rPr>
              <a:t>⬤</a:t>
            </a:r>
            <a:endParaRPr sz="3200">
              <a:solidFill>
                <a:srgbClr val="C744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9" name="Google Shape;289;p28"/>
          <p:cNvSpPr txBox="1"/>
          <p:nvPr/>
        </p:nvSpPr>
        <p:spPr>
          <a:xfrm>
            <a:off x="6867225" y="3019250"/>
            <a:ext cx="4152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4C32"/>
                </a:solidFill>
                <a:latin typeface="Open Sans"/>
                <a:ea typeface="Open Sans"/>
                <a:cs typeface="Open Sans"/>
                <a:sym typeface="Open Sans"/>
              </a:rPr>
              <a:t>⬤</a:t>
            </a:r>
            <a:endParaRPr sz="3200">
              <a:solidFill>
                <a:srgbClr val="664C3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0" name="Google Shape;290;p28"/>
          <p:cNvSpPr txBox="1"/>
          <p:nvPr/>
        </p:nvSpPr>
        <p:spPr>
          <a:xfrm>
            <a:off x="8516800" y="3012725"/>
            <a:ext cx="4152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764F51"/>
                </a:solidFill>
                <a:latin typeface="Open Sans"/>
                <a:ea typeface="Open Sans"/>
                <a:cs typeface="Open Sans"/>
                <a:sym typeface="Open Sans"/>
              </a:rPr>
              <a:t>⬤</a:t>
            </a:r>
            <a:endParaRPr sz="3200">
              <a:solidFill>
                <a:srgbClr val="764F5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1" name="Google Shape;291;p28"/>
          <p:cNvSpPr txBox="1"/>
          <p:nvPr/>
        </p:nvSpPr>
        <p:spPr>
          <a:xfrm>
            <a:off x="4915400" y="2214138"/>
            <a:ext cx="20310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0.8</a:t>
            </a:r>
            <a:r>
              <a:rPr lang="en" sz="1500">
                <a:solidFill>
                  <a:srgbClr val="55A339"/>
                </a:solidFill>
                <a:latin typeface="Open Sans"/>
                <a:ea typeface="Open Sans"/>
                <a:cs typeface="Open Sans"/>
                <a:sym typeface="Open Sans"/>
              </a:rPr>
              <a:t>⬤ 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+ 0.2</a:t>
            </a:r>
            <a:r>
              <a:rPr lang="en" sz="1500">
                <a:solidFill>
                  <a:srgbClr val="B91A42"/>
                </a:solidFill>
                <a:latin typeface="Open Sans"/>
                <a:ea typeface="Open Sans"/>
                <a:cs typeface="Open Sans"/>
                <a:sym typeface="Open Sans"/>
              </a:rPr>
              <a:t>⬤ 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= </a:t>
            </a:r>
            <a:r>
              <a:rPr lang="en" sz="1500">
                <a:solidFill>
                  <a:srgbClr val="69883B"/>
                </a:solidFill>
                <a:latin typeface="Open Sans"/>
                <a:ea typeface="Open Sans"/>
                <a:cs typeface="Open Sans"/>
                <a:sym typeface="Open Sans"/>
              </a:rPr>
              <a:t>⬤</a:t>
            </a:r>
            <a:endParaRPr sz="1500">
              <a:solidFill>
                <a:srgbClr val="69883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0.8</a:t>
            </a:r>
            <a:r>
              <a:rPr lang="en" sz="1500">
                <a:solidFill>
                  <a:srgbClr val="B91A42"/>
                </a:solidFill>
                <a:latin typeface="Open Sans"/>
                <a:ea typeface="Open Sans"/>
                <a:cs typeface="Open Sans"/>
                <a:sym typeface="Open Sans"/>
              </a:rPr>
              <a:t>⬤</a:t>
            </a:r>
            <a:r>
              <a:rPr lang="en" sz="1500">
                <a:solidFill>
                  <a:srgbClr val="FEEB5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+ 0.2</a:t>
            </a:r>
            <a:r>
              <a:rPr lang="en" sz="1500">
                <a:solidFill>
                  <a:srgbClr val="FEEB56"/>
                </a:solidFill>
                <a:latin typeface="Open Sans"/>
                <a:ea typeface="Open Sans"/>
                <a:cs typeface="Open Sans"/>
                <a:sym typeface="Open Sans"/>
              </a:rPr>
              <a:t>⬤</a:t>
            </a:r>
            <a:r>
              <a:rPr lang="en" sz="1500">
                <a:solidFill>
                  <a:srgbClr val="4CFC3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= </a:t>
            </a:r>
            <a:r>
              <a:rPr lang="en" sz="1500">
                <a:solidFill>
                  <a:srgbClr val="C74446"/>
                </a:solidFill>
                <a:latin typeface="Open Sans"/>
                <a:ea typeface="Open Sans"/>
                <a:cs typeface="Open Sans"/>
                <a:sym typeface="Open Sans"/>
              </a:rPr>
              <a:t>⬤</a:t>
            </a:r>
            <a:endParaRPr sz="1500">
              <a:solidFill>
                <a:srgbClr val="4CFC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0.8</a:t>
            </a:r>
            <a:r>
              <a:rPr lang="en" sz="1500">
                <a:solidFill>
                  <a:srgbClr val="805B00"/>
                </a:solidFill>
                <a:latin typeface="Open Sans"/>
                <a:ea typeface="Open Sans"/>
                <a:cs typeface="Open Sans"/>
                <a:sym typeface="Open Sans"/>
              </a:rPr>
              <a:t>⬤ 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+ 0.2</a:t>
            </a:r>
            <a:r>
              <a:rPr lang="en" sz="1500">
                <a:solidFill>
                  <a:srgbClr val="000EF9"/>
                </a:solidFill>
                <a:latin typeface="Open Sans"/>
                <a:ea typeface="Open Sans"/>
                <a:cs typeface="Open Sans"/>
                <a:sym typeface="Open Sans"/>
              </a:rPr>
              <a:t>⬤ 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= </a:t>
            </a:r>
            <a:r>
              <a:rPr lang="en" sz="1500">
                <a:solidFill>
                  <a:srgbClr val="664C32"/>
                </a:solidFill>
                <a:latin typeface="Open Sans"/>
                <a:ea typeface="Open Sans"/>
                <a:cs typeface="Open Sans"/>
                <a:sym typeface="Open Sans"/>
              </a:rPr>
              <a:t>⬤</a:t>
            </a:r>
            <a:endParaRPr sz="1500">
              <a:solidFill>
                <a:srgbClr val="000EF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0.8</a:t>
            </a:r>
            <a:r>
              <a:rPr lang="en" sz="1500">
                <a:solidFill>
                  <a:srgbClr val="802456"/>
                </a:solidFill>
                <a:latin typeface="Open Sans"/>
                <a:ea typeface="Open Sans"/>
                <a:cs typeface="Open Sans"/>
                <a:sym typeface="Open Sans"/>
              </a:rPr>
              <a:t>⬤ 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+ 0.2</a:t>
            </a:r>
            <a:r>
              <a:rPr lang="en" sz="1500">
                <a:solidFill>
                  <a:srgbClr val="4CFC3C"/>
                </a:solidFill>
                <a:latin typeface="Open Sans"/>
                <a:ea typeface="Open Sans"/>
                <a:cs typeface="Open Sans"/>
                <a:sym typeface="Open Sans"/>
              </a:rPr>
              <a:t>⬤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en" sz="1500">
                <a:solidFill>
                  <a:srgbClr val="764F51"/>
                </a:solidFill>
                <a:latin typeface="Open Sans"/>
                <a:ea typeface="Open Sans"/>
                <a:cs typeface="Open Sans"/>
                <a:sym typeface="Open Sans"/>
              </a:rPr>
              <a:t>⬤</a:t>
            </a:r>
            <a:endParaRPr sz="1500">
              <a:solidFill>
                <a:srgbClr val="55A33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EF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500">
              <a:solidFill>
                <a:srgbClr val="55A33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CFC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500">
                <a:solidFill>
                  <a:srgbClr val="4CFC3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500">
              <a:solidFill>
                <a:srgbClr val="55A33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29"/>
          <p:cNvPicPr preferRelativeResize="0"/>
          <p:nvPr/>
        </p:nvPicPr>
        <p:blipFill rotWithShape="1">
          <a:blip r:embed="rId3">
            <a:alphaModFix/>
          </a:blip>
          <a:srcRect b="0" l="18244" r="5640" t="6217"/>
          <a:stretch/>
        </p:blipFill>
        <p:spPr>
          <a:xfrm>
            <a:off x="436600" y="2089888"/>
            <a:ext cx="1917400" cy="1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WResGCN Encoder</a:t>
            </a:r>
            <a:endParaRPr/>
          </a:p>
        </p:txBody>
      </p:sp>
      <p:sp>
        <p:nvSpPr>
          <p:cNvPr id="299" name="Google Shape;299;p29"/>
          <p:cNvSpPr txBox="1"/>
          <p:nvPr>
            <p:ph idx="1" type="body"/>
          </p:nvPr>
        </p:nvSpPr>
        <p:spPr>
          <a:xfrm>
            <a:off x="311700" y="1152475"/>
            <a:ext cx="5235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C0C0C"/>
                </a:solidFill>
              </a:rPr>
              <a:t>GCN</a:t>
            </a:r>
            <a:endParaRPr>
              <a:solidFill>
                <a:srgbClr val="80245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2456"/>
              </a:solidFill>
            </a:endParaRPr>
          </a:p>
        </p:txBody>
      </p:sp>
      <p:sp>
        <p:nvSpPr>
          <p:cNvPr id="300" name="Google Shape;300;p29"/>
          <p:cNvSpPr/>
          <p:nvPr/>
        </p:nvSpPr>
        <p:spPr>
          <a:xfrm>
            <a:off x="2399975" y="2334850"/>
            <a:ext cx="1017600" cy="716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baseline="30000" lang="en" sz="1600">
                <a:latin typeface="Open Sans"/>
                <a:ea typeface="Open Sans"/>
                <a:cs typeface="Open Sans"/>
                <a:sym typeface="Open Sans"/>
              </a:rPr>
              <a:t>st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Layer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1" name="Google Shape;30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3575" y="1870075"/>
            <a:ext cx="2216850" cy="164594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9"/>
          <p:cNvSpPr/>
          <p:nvPr/>
        </p:nvSpPr>
        <p:spPr>
          <a:xfrm>
            <a:off x="5624575" y="2329000"/>
            <a:ext cx="1251600" cy="716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baseline="30000" lang="en" sz="1600">
                <a:latin typeface="Open Sans"/>
                <a:ea typeface="Open Sans"/>
                <a:cs typeface="Open Sans"/>
                <a:sym typeface="Open Sans"/>
              </a:rPr>
              <a:t>nd</a:t>
            </a:r>
            <a:r>
              <a:rPr b="1" baseline="30000" lang="en" sz="16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Layer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3" name="Google Shape;303;p29"/>
          <p:cNvCxnSpPr>
            <a:endCxn id="300" idx="1"/>
          </p:cNvCxnSpPr>
          <p:nvPr/>
        </p:nvCxnSpPr>
        <p:spPr>
          <a:xfrm flipH="1" rot="10800000">
            <a:off x="1784075" y="2693050"/>
            <a:ext cx="6159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29"/>
          <p:cNvCxnSpPr>
            <a:stCxn id="301" idx="1"/>
          </p:cNvCxnSpPr>
          <p:nvPr/>
        </p:nvCxnSpPr>
        <p:spPr>
          <a:xfrm flipH="1" rot="10800000">
            <a:off x="3463575" y="2681350"/>
            <a:ext cx="7608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29"/>
          <p:cNvCxnSpPr>
            <a:endCxn id="302" idx="1"/>
          </p:cNvCxnSpPr>
          <p:nvPr/>
        </p:nvCxnSpPr>
        <p:spPr>
          <a:xfrm flipH="1" rot="10800000">
            <a:off x="5019775" y="2687200"/>
            <a:ext cx="6048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29"/>
          <p:cNvCxnSpPr>
            <a:stCxn id="302" idx="3"/>
          </p:cNvCxnSpPr>
          <p:nvPr/>
        </p:nvCxnSpPr>
        <p:spPr>
          <a:xfrm>
            <a:off x="6876175" y="2687200"/>
            <a:ext cx="768600" cy="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29"/>
          <p:cNvSpPr txBox="1"/>
          <p:nvPr/>
        </p:nvSpPr>
        <p:spPr>
          <a:xfrm>
            <a:off x="7807625" y="2485875"/>
            <a:ext cx="7686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8" name="Google Shape;308;p29"/>
          <p:cNvSpPr txBox="1"/>
          <p:nvPr/>
        </p:nvSpPr>
        <p:spPr>
          <a:xfrm>
            <a:off x="436600" y="3898525"/>
            <a:ext cx="4698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Number of Layers is the </a:t>
            </a:r>
            <a:r>
              <a:rPr b="1" lang="e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depth</a:t>
            </a:r>
            <a:endParaRPr b="1"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Google Shape;309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29"/>
          <p:cNvSpPr txBox="1"/>
          <p:nvPr/>
        </p:nvSpPr>
        <p:spPr>
          <a:xfrm>
            <a:off x="5915650" y="3706950"/>
            <a:ext cx="2507100" cy="12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Output → </a:t>
            </a:r>
            <a:r>
              <a:rPr i="1" lang="en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</a:t>
            </a:r>
            <a:endParaRPr i="1" sz="2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WResGCN Encoder</a:t>
            </a:r>
            <a:endParaRPr/>
          </a:p>
        </p:txBody>
      </p:sp>
      <p:sp>
        <p:nvSpPr>
          <p:cNvPr id="316" name="Google Shape;316;p30"/>
          <p:cNvSpPr txBox="1"/>
          <p:nvPr>
            <p:ph idx="1" type="body"/>
          </p:nvPr>
        </p:nvSpPr>
        <p:spPr>
          <a:xfrm>
            <a:off x="311700" y="1152475"/>
            <a:ext cx="2904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C0C0C"/>
                </a:solidFill>
              </a:rPr>
              <a:t>Getting Output</a:t>
            </a:r>
            <a:endParaRPr>
              <a:solidFill>
                <a:srgbClr val="9E404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2456"/>
              </a:solidFill>
            </a:endParaRPr>
          </a:p>
        </p:txBody>
      </p:sp>
      <p:sp>
        <p:nvSpPr>
          <p:cNvPr id="317" name="Google Shape;317;p30"/>
          <p:cNvSpPr txBox="1"/>
          <p:nvPr/>
        </p:nvSpPr>
        <p:spPr>
          <a:xfrm>
            <a:off x="4650994" y="3215492"/>
            <a:ext cx="1389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 b="1" i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8" name="Google Shape;318;p30"/>
          <p:cNvSpPr txBox="1"/>
          <p:nvPr/>
        </p:nvSpPr>
        <p:spPr>
          <a:xfrm>
            <a:off x="4512239" y="3215492"/>
            <a:ext cx="1389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 b="1" i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9" name="Google Shape;319;p30"/>
          <p:cNvSpPr txBox="1"/>
          <p:nvPr/>
        </p:nvSpPr>
        <p:spPr>
          <a:xfrm>
            <a:off x="4182050" y="2090637"/>
            <a:ext cx="1389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endParaRPr b="1" i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0" name="Google Shape;320;p30"/>
          <p:cNvSpPr txBox="1"/>
          <p:nvPr/>
        </p:nvSpPr>
        <p:spPr>
          <a:xfrm>
            <a:off x="4769491" y="2632527"/>
            <a:ext cx="1389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b="1" i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21" name="Google Shape;321;p30"/>
          <p:cNvGraphicFramePr/>
          <p:nvPr/>
        </p:nvGraphicFramePr>
        <p:xfrm>
          <a:off x="6758300" y="177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{BB19089A-11F7-456F-BEBC-209DF4EB2F85}</a:tableStyleId>
              </a:tblPr>
              <a:tblGrid>
                <a:gridCol w="615700"/>
                <a:gridCol w="615700"/>
                <a:gridCol w="615700"/>
              </a:tblGrid>
              <a:tr h="30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C</a:t>
                      </a:r>
                      <a:r>
                        <a:rPr baseline="-25000" lang="en">
                          <a:solidFill>
                            <a:srgbClr val="0000FF"/>
                          </a:solidFill>
                        </a:rPr>
                        <a:t>1</a:t>
                      </a:r>
                      <a:endParaRPr baseline="-250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0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a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b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c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d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2" name="Google Shape;322;p30"/>
          <p:cNvSpPr txBox="1"/>
          <p:nvPr/>
        </p:nvSpPr>
        <p:spPr>
          <a:xfrm>
            <a:off x="6678900" y="3927000"/>
            <a:ext cx="24651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 it good?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EF9"/>
                </a:solidFill>
                <a:latin typeface="Open Sans"/>
                <a:ea typeface="Open Sans"/>
                <a:cs typeface="Open Sans"/>
                <a:sym typeface="Open Sans"/>
              </a:rPr>
              <a:t>Decoder decides</a:t>
            </a:r>
            <a:endParaRPr sz="2200">
              <a:solidFill>
                <a:srgbClr val="000EF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3" name="Google Shape;3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800" y="1776719"/>
            <a:ext cx="2465100" cy="2052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4847" y="1776725"/>
            <a:ext cx="3173703" cy="20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675" y="2412925"/>
            <a:ext cx="3365475" cy="16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262" y="2412925"/>
            <a:ext cx="3365475" cy="16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4816075" y="1017725"/>
            <a:ext cx="362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A community is a </a:t>
            </a:r>
            <a:r>
              <a:rPr b="1" lang="en" sz="2100">
                <a:solidFill>
                  <a:schemeClr val="dk1"/>
                </a:solidFill>
              </a:rPr>
              <a:t>subgraph </a:t>
            </a:r>
            <a:r>
              <a:rPr lang="en" sz="2100">
                <a:solidFill>
                  <a:schemeClr val="dk1"/>
                </a:solidFill>
              </a:rPr>
              <a:t>with a </a:t>
            </a:r>
            <a:r>
              <a:rPr b="1" lang="en" sz="2100">
                <a:solidFill>
                  <a:schemeClr val="dk1"/>
                </a:solidFill>
              </a:rPr>
              <a:t>higher edge density</a:t>
            </a:r>
            <a:r>
              <a:rPr lang="en" sz="2100">
                <a:solidFill>
                  <a:schemeClr val="dk1"/>
                </a:solidFill>
              </a:rPr>
              <a:t> within its members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311688" y="1068425"/>
            <a:ext cx="362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Real world data can be modeled using </a:t>
            </a:r>
            <a:r>
              <a:rPr b="1" lang="en" sz="2100">
                <a:solidFill>
                  <a:schemeClr val="dk1"/>
                </a:solidFill>
              </a:rPr>
              <a:t>graph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4885975" y="4136600"/>
            <a:ext cx="34848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4 communities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Each belongs to one community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Decoder</a:t>
            </a:r>
            <a:endParaRPr/>
          </a:p>
        </p:txBody>
      </p:sp>
      <p:graphicFrame>
        <p:nvGraphicFramePr>
          <p:cNvPr id="331" name="Google Shape;331;p31"/>
          <p:cNvGraphicFramePr/>
          <p:nvPr/>
        </p:nvGraphicFramePr>
        <p:xfrm>
          <a:off x="554150" y="135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{BB19089A-11F7-456F-BEBC-209DF4EB2F85}</a:tableStyleId>
              </a:tblPr>
              <a:tblGrid>
                <a:gridCol w="615700"/>
                <a:gridCol w="615700"/>
                <a:gridCol w="615700"/>
              </a:tblGrid>
              <a:tr h="30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 baseline="-25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0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a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b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c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d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2" name="Google Shape;332;p31"/>
          <p:cNvSpPr/>
          <p:nvPr/>
        </p:nvSpPr>
        <p:spPr>
          <a:xfrm>
            <a:off x="2855825" y="1823550"/>
            <a:ext cx="1943700" cy="1111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EF9"/>
                </a:solidFill>
              </a:rPr>
              <a:t>p</a:t>
            </a:r>
            <a:r>
              <a:rPr baseline="-25000" lang="en" sz="2200">
                <a:solidFill>
                  <a:srgbClr val="000EF9"/>
                </a:solidFill>
              </a:rPr>
              <a:t>ab</a:t>
            </a:r>
            <a:r>
              <a:rPr lang="en" sz="2200">
                <a:solidFill>
                  <a:schemeClr val="dk1"/>
                </a:solidFill>
              </a:rPr>
              <a:t>= 1- e</a:t>
            </a:r>
            <a:endParaRPr baseline="-25000" sz="2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3" name="Google Shape;333;p31"/>
          <p:cNvSpPr txBox="1"/>
          <p:nvPr/>
        </p:nvSpPr>
        <p:spPr>
          <a:xfrm>
            <a:off x="3875850" y="2044350"/>
            <a:ext cx="13923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-(F</a:t>
            </a:r>
            <a:r>
              <a:rPr baseline="-25000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</a:t>
            </a:r>
            <a:r>
              <a:rPr baseline="-25000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baseline="30000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34" name="Google Shape;33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6750" y="1359138"/>
            <a:ext cx="2530446" cy="18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1"/>
          <p:cNvSpPr txBox="1"/>
          <p:nvPr/>
        </p:nvSpPr>
        <p:spPr>
          <a:xfrm>
            <a:off x="7139525" y="1823550"/>
            <a:ext cx="9891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0.63</a:t>
            </a:r>
            <a:endParaRPr sz="16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6" name="Google Shape;336;p31"/>
          <p:cNvSpPr txBox="1"/>
          <p:nvPr/>
        </p:nvSpPr>
        <p:spPr>
          <a:xfrm>
            <a:off x="5876475" y="1884425"/>
            <a:ext cx="9891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EF9"/>
                </a:solidFill>
                <a:latin typeface="Open Sans"/>
                <a:ea typeface="Open Sans"/>
                <a:cs typeface="Open Sans"/>
                <a:sym typeface="Open Sans"/>
              </a:rPr>
              <a:t>0.63</a:t>
            </a:r>
            <a:endParaRPr sz="1600">
              <a:solidFill>
                <a:srgbClr val="000EF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7" name="Google Shape;337;p31"/>
          <p:cNvSpPr txBox="1"/>
          <p:nvPr/>
        </p:nvSpPr>
        <p:spPr>
          <a:xfrm>
            <a:off x="6294975" y="2044350"/>
            <a:ext cx="9891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EF9"/>
                </a:solidFill>
                <a:latin typeface="Open Sans"/>
                <a:ea typeface="Open Sans"/>
                <a:cs typeface="Open Sans"/>
                <a:sym typeface="Open Sans"/>
              </a:rPr>
              <a:t>0.63</a:t>
            </a:r>
            <a:endParaRPr sz="1600">
              <a:solidFill>
                <a:srgbClr val="000EF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8" name="Google Shape;338;p31"/>
          <p:cNvSpPr txBox="1"/>
          <p:nvPr/>
        </p:nvSpPr>
        <p:spPr>
          <a:xfrm>
            <a:off x="6355850" y="2799475"/>
            <a:ext cx="9891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EF9"/>
                </a:solidFill>
                <a:latin typeface="Open Sans"/>
                <a:ea typeface="Open Sans"/>
                <a:cs typeface="Open Sans"/>
                <a:sym typeface="Open Sans"/>
              </a:rPr>
              <a:t>0.86</a:t>
            </a:r>
            <a:endParaRPr sz="1600">
              <a:solidFill>
                <a:srgbClr val="000EF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39" name="Google Shape;339;p31"/>
          <p:cNvCxnSpPr>
            <a:endCxn id="332" idx="1"/>
          </p:cNvCxnSpPr>
          <p:nvPr/>
        </p:nvCxnSpPr>
        <p:spPr>
          <a:xfrm>
            <a:off x="2398925" y="2378550"/>
            <a:ext cx="4569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" name="Google Shape;340;p31"/>
          <p:cNvSpPr txBox="1"/>
          <p:nvPr/>
        </p:nvSpPr>
        <p:spPr>
          <a:xfrm>
            <a:off x="7680925" y="1738225"/>
            <a:ext cx="7602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0.2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1" name="Google Shape;341;p31"/>
          <p:cNvSpPr txBox="1"/>
          <p:nvPr/>
        </p:nvSpPr>
        <p:spPr>
          <a:xfrm>
            <a:off x="6470300" y="3185700"/>
            <a:ext cx="11625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0.007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42" name="Google Shape;342;p31"/>
          <p:cNvCxnSpPr/>
          <p:nvPr/>
        </p:nvCxnSpPr>
        <p:spPr>
          <a:xfrm>
            <a:off x="4849675" y="2391025"/>
            <a:ext cx="4569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43" name="Google Shape;34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6775" y="3947800"/>
            <a:ext cx="5872751" cy="4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layers?</a:t>
            </a:r>
            <a:endParaRPr/>
          </a:p>
        </p:txBody>
      </p:sp>
      <p:pic>
        <p:nvPicPr>
          <p:cNvPr id="350" name="Google Shape;3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350" y="1111275"/>
            <a:ext cx="2216850" cy="164594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2"/>
          <p:cNvSpPr txBox="1"/>
          <p:nvPr/>
        </p:nvSpPr>
        <p:spPr>
          <a:xfrm>
            <a:off x="1148950" y="2713525"/>
            <a:ext cx="2442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layer 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 communities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2" name="Google Shape;3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400" y="1111275"/>
            <a:ext cx="2216850" cy="1645949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2"/>
          <p:cNvSpPr txBox="1"/>
          <p:nvPr/>
        </p:nvSpPr>
        <p:spPr>
          <a:xfrm>
            <a:off x="5220700" y="1153800"/>
            <a:ext cx="5679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865F40"/>
                </a:solidFill>
                <a:latin typeface="Open Sans"/>
                <a:ea typeface="Open Sans"/>
                <a:cs typeface="Open Sans"/>
                <a:sym typeface="Open Sans"/>
              </a:rPr>
              <a:t>⬤ </a:t>
            </a:r>
            <a:r>
              <a:rPr lang="en" sz="1500">
                <a:solidFill>
                  <a:srgbClr val="4CFC3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" name="Google Shape;354;p32"/>
          <p:cNvSpPr txBox="1"/>
          <p:nvPr/>
        </p:nvSpPr>
        <p:spPr>
          <a:xfrm>
            <a:off x="5220700" y="1950125"/>
            <a:ext cx="5679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865F40"/>
                </a:solidFill>
                <a:latin typeface="Open Sans"/>
                <a:ea typeface="Open Sans"/>
                <a:cs typeface="Open Sans"/>
                <a:sym typeface="Open Sans"/>
              </a:rPr>
              <a:t>⬤ </a:t>
            </a:r>
            <a:r>
              <a:rPr lang="en" sz="1500">
                <a:solidFill>
                  <a:srgbClr val="4CFC3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5" name="Google Shape;355;p32"/>
          <p:cNvSpPr txBox="1"/>
          <p:nvPr/>
        </p:nvSpPr>
        <p:spPr>
          <a:xfrm>
            <a:off x="4370975" y="2276725"/>
            <a:ext cx="5679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865F40"/>
                </a:solidFill>
                <a:latin typeface="Open Sans"/>
                <a:ea typeface="Open Sans"/>
                <a:cs typeface="Open Sans"/>
                <a:sym typeface="Open Sans"/>
              </a:rPr>
              <a:t>⬤ </a:t>
            </a:r>
            <a:r>
              <a:rPr lang="en" sz="1500">
                <a:solidFill>
                  <a:srgbClr val="4CFC3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6" name="Google Shape;356;p32"/>
          <p:cNvSpPr txBox="1"/>
          <p:nvPr/>
        </p:nvSpPr>
        <p:spPr>
          <a:xfrm>
            <a:off x="6070425" y="2276725"/>
            <a:ext cx="5679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865F40"/>
                </a:solidFill>
                <a:latin typeface="Open Sans"/>
                <a:ea typeface="Open Sans"/>
                <a:cs typeface="Open Sans"/>
                <a:sym typeface="Open Sans"/>
              </a:rPr>
              <a:t>⬤ </a:t>
            </a:r>
            <a:r>
              <a:rPr lang="en" sz="1500">
                <a:solidFill>
                  <a:srgbClr val="4CFC3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7" name="Google Shape;357;p32"/>
          <p:cNvSpPr txBox="1"/>
          <p:nvPr/>
        </p:nvSpPr>
        <p:spPr>
          <a:xfrm>
            <a:off x="4744450" y="2713525"/>
            <a:ext cx="2898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layers 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community</a:t>
            </a:r>
            <a:endParaRPr sz="2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p32"/>
          <p:cNvSpPr txBox="1"/>
          <p:nvPr/>
        </p:nvSpPr>
        <p:spPr>
          <a:xfrm>
            <a:off x="530575" y="3711175"/>
            <a:ext cx="69945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Number of community 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≤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Dimension of the attribute vector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Increasing layers refines community affiliation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9" name="Google Shape;359;p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Optimising </a:t>
            </a:r>
            <a:r>
              <a:rPr lang="en"/>
              <a:t>Encoder</a:t>
            </a:r>
            <a:endParaRPr/>
          </a:p>
        </p:txBody>
      </p:sp>
      <p:sp>
        <p:nvSpPr>
          <p:cNvPr id="365" name="Google Shape;365;p33"/>
          <p:cNvSpPr txBox="1"/>
          <p:nvPr>
            <p:ph idx="1" type="body"/>
          </p:nvPr>
        </p:nvSpPr>
        <p:spPr>
          <a:xfrm>
            <a:off x="311700" y="1843450"/>
            <a:ext cx="8520600" cy="27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Real world network are </a:t>
            </a:r>
            <a:r>
              <a:rPr lang="en" sz="2200">
                <a:solidFill>
                  <a:srgbClr val="FF0000"/>
                </a:solidFill>
              </a:rPr>
              <a:t>complex</a:t>
            </a:r>
            <a:endParaRPr sz="2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FF"/>
                </a:solidFill>
              </a:rPr>
              <a:t>Deeper = More Powerful</a:t>
            </a:r>
            <a:endParaRPr sz="23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6" name="Google Shape;366;p33"/>
          <p:cNvSpPr/>
          <p:nvPr/>
        </p:nvSpPr>
        <p:spPr>
          <a:xfrm>
            <a:off x="459575" y="2869375"/>
            <a:ext cx="3185400" cy="1449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Vanishing/ Exploding Gradient</a:t>
            </a:r>
            <a:endParaRPr b="1" sz="2300">
              <a:solidFill>
                <a:srgbClr val="0C0C0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Can’t learn</a:t>
            </a:r>
            <a:endParaRPr sz="2300">
              <a:solidFill>
                <a:srgbClr val="0C0C0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7" name="Google Shape;367;p33"/>
          <p:cNvSpPr/>
          <p:nvPr/>
        </p:nvSpPr>
        <p:spPr>
          <a:xfrm>
            <a:off x="5020975" y="2922300"/>
            <a:ext cx="3005700" cy="1502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Oversmoothing</a:t>
            </a:r>
            <a:endParaRPr b="1" sz="2300">
              <a:solidFill>
                <a:srgbClr val="0C0C0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Forgot what learned </a:t>
            </a:r>
            <a:endParaRPr sz="2300">
              <a:solidFill>
                <a:srgbClr val="0C0C0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8" name="Google Shape;368;p33"/>
          <p:cNvSpPr txBox="1"/>
          <p:nvPr/>
        </p:nvSpPr>
        <p:spPr>
          <a:xfrm>
            <a:off x="351425" y="1183838"/>
            <a:ext cx="34017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Deeper Network</a:t>
            </a:r>
            <a:endParaRPr b="1"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9" name="Google Shape;369;p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Optimising Encoder</a:t>
            </a:r>
            <a:endParaRPr/>
          </a:p>
        </p:txBody>
      </p:sp>
      <p:sp>
        <p:nvSpPr>
          <p:cNvPr id="375" name="Google Shape;375;p34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Vanishing/ Exploding Gradient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EF9"/>
                </a:solidFill>
              </a:rPr>
              <a:t>Gradient</a:t>
            </a:r>
            <a:r>
              <a:rPr lang="en" sz="2200"/>
              <a:t>: How much </a:t>
            </a:r>
            <a:r>
              <a:rPr b="1" lang="en" sz="2200"/>
              <a:t>weights </a:t>
            </a:r>
            <a:r>
              <a:rPr lang="en" sz="2200"/>
              <a:t>to be changed w.r.t </a:t>
            </a:r>
            <a:r>
              <a:rPr lang="en" sz="2200">
                <a:solidFill>
                  <a:srgbClr val="FF0000"/>
                </a:solidFill>
              </a:rPr>
              <a:t>loss</a:t>
            </a:r>
            <a:endParaRPr sz="2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76" name="Google Shape;376;p34"/>
          <p:cNvSpPr/>
          <p:nvPr/>
        </p:nvSpPr>
        <p:spPr>
          <a:xfrm>
            <a:off x="1456025" y="3152525"/>
            <a:ext cx="962100" cy="62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Layer 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7" name="Google Shape;377;p34"/>
          <p:cNvSpPr/>
          <p:nvPr/>
        </p:nvSpPr>
        <p:spPr>
          <a:xfrm>
            <a:off x="2966525" y="3152525"/>
            <a:ext cx="962100" cy="62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Layer 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8" name="Google Shape;378;p34"/>
          <p:cNvSpPr/>
          <p:nvPr/>
        </p:nvSpPr>
        <p:spPr>
          <a:xfrm>
            <a:off x="4572000" y="3152525"/>
            <a:ext cx="962100" cy="62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Layer 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Google Shape;379;p34"/>
          <p:cNvSpPr/>
          <p:nvPr/>
        </p:nvSpPr>
        <p:spPr>
          <a:xfrm>
            <a:off x="6351925" y="3152525"/>
            <a:ext cx="962100" cy="62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Layer 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80" name="Google Shape;380;p34"/>
          <p:cNvCxnSpPr>
            <a:stCxn id="379" idx="1"/>
            <a:endCxn id="378" idx="3"/>
          </p:cNvCxnSpPr>
          <p:nvPr/>
        </p:nvCxnSpPr>
        <p:spPr>
          <a:xfrm rot="10800000">
            <a:off x="5534125" y="3464225"/>
            <a:ext cx="817800" cy="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1" name="Google Shape;381;p34"/>
          <p:cNvCxnSpPr>
            <a:stCxn id="378" idx="1"/>
            <a:endCxn id="377" idx="3"/>
          </p:cNvCxnSpPr>
          <p:nvPr/>
        </p:nvCxnSpPr>
        <p:spPr>
          <a:xfrm rot="10800000">
            <a:off x="3928500" y="3464225"/>
            <a:ext cx="643500" cy="0"/>
          </a:xfrm>
          <a:prstGeom prst="straightConnector1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2" name="Google Shape;382;p34"/>
          <p:cNvCxnSpPr>
            <a:stCxn id="377" idx="1"/>
          </p:cNvCxnSpPr>
          <p:nvPr/>
        </p:nvCxnSpPr>
        <p:spPr>
          <a:xfrm rot="10800000">
            <a:off x="2377925" y="3464225"/>
            <a:ext cx="588600" cy="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3" name="Google Shape;383;p34"/>
          <p:cNvCxnSpPr/>
          <p:nvPr/>
        </p:nvCxnSpPr>
        <p:spPr>
          <a:xfrm rot="10800000">
            <a:off x="7314025" y="3464225"/>
            <a:ext cx="8178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4" name="Google Shape;384;p34"/>
          <p:cNvCxnSpPr>
            <a:stCxn id="379" idx="1"/>
          </p:cNvCxnSpPr>
          <p:nvPr/>
        </p:nvCxnSpPr>
        <p:spPr>
          <a:xfrm rot="10800000">
            <a:off x="5381425" y="2758025"/>
            <a:ext cx="970500" cy="706200"/>
          </a:xfrm>
          <a:prstGeom prst="bentConnector3">
            <a:avLst>
              <a:gd fmla="val 29377" name="adj1"/>
            </a:avLst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34"/>
          <p:cNvCxnSpPr>
            <a:stCxn id="377" idx="0"/>
          </p:cNvCxnSpPr>
          <p:nvPr/>
        </p:nvCxnSpPr>
        <p:spPr>
          <a:xfrm rot="-5400000">
            <a:off x="4233875" y="1971725"/>
            <a:ext cx="394500" cy="1967100"/>
          </a:xfrm>
          <a:prstGeom prst="bentConnector2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86" name="Google Shape;386;p34"/>
          <p:cNvSpPr txBox="1"/>
          <p:nvPr/>
        </p:nvSpPr>
        <p:spPr>
          <a:xfrm>
            <a:off x="494925" y="4078475"/>
            <a:ext cx="35019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Residual Connection</a:t>
            </a:r>
            <a:endParaRPr b="1" sz="24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87" name="Google Shape;387;p34"/>
          <p:cNvCxnSpPr/>
          <p:nvPr/>
        </p:nvCxnSpPr>
        <p:spPr>
          <a:xfrm rot="10800000">
            <a:off x="2399200" y="3464225"/>
            <a:ext cx="588600" cy="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88" name="Google Shape;388;p34"/>
          <p:cNvSpPr txBox="1"/>
          <p:nvPr/>
        </p:nvSpPr>
        <p:spPr>
          <a:xfrm>
            <a:off x="4303625" y="4618625"/>
            <a:ext cx="6435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9" name="Google Shape;389;p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5"/>
          <p:cNvSpPr txBox="1"/>
          <p:nvPr>
            <p:ph idx="1" type="body"/>
          </p:nvPr>
        </p:nvSpPr>
        <p:spPr>
          <a:xfrm>
            <a:off x="311700" y="1004850"/>
            <a:ext cx="80796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Oversmoothing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Too many layers = </a:t>
            </a:r>
            <a:r>
              <a:rPr b="1" lang="en" sz="2000"/>
              <a:t>Same information</a:t>
            </a:r>
            <a:r>
              <a:rPr lang="en" sz="2000"/>
              <a:t> going to everyone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5" name="Google Shape;395;p35"/>
          <p:cNvSpPr/>
          <p:nvPr/>
        </p:nvSpPr>
        <p:spPr>
          <a:xfrm>
            <a:off x="5265975" y="2759075"/>
            <a:ext cx="731700" cy="50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96" name="Google Shape;396;p3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Optimising Encoder</a:t>
            </a:r>
            <a:endParaRPr/>
          </a:p>
        </p:txBody>
      </p:sp>
      <p:pic>
        <p:nvPicPr>
          <p:cNvPr id="397" name="Google Shape;3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68850"/>
            <a:ext cx="4074299" cy="13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5"/>
          <p:cNvSpPr txBox="1"/>
          <p:nvPr/>
        </p:nvSpPr>
        <p:spPr>
          <a:xfrm>
            <a:off x="2187550" y="3506025"/>
            <a:ext cx="34509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no variance = worst</a:t>
            </a:r>
            <a:endParaRPr sz="19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9" name="Google Shape;399;p35"/>
          <p:cNvSpPr txBox="1"/>
          <p:nvPr/>
        </p:nvSpPr>
        <p:spPr>
          <a:xfrm>
            <a:off x="4317825" y="2456725"/>
            <a:ext cx="48618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Increase variance → Add randomness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Dilated aggregation</a:t>
            </a:r>
            <a:endParaRPr b="1" sz="24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0" name="Google Shape;400;p35"/>
          <p:cNvSpPr txBox="1"/>
          <p:nvPr/>
        </p:nvSpPr>
        <p:spPr>
          <a:xfrm>
            <a:off x="618275" y="3506025"/>
            <a:ext cx="16833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Sufficient </a:t>
            </a:r>
            <a:r>
              <a:rPr lang="en" sz="16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variance</a:t>
            </a:r>
            <a:endParaRPr sz="16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1" name="Google Shape;401;p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6"/>
          <p:cNvSpPr txBox="1"/>
          <p:nvPr>
            <p:ph idx="1" type="body"/>
          </p:nvPr>
        </p:nvSpPr>
        <p:spPr>
          <a:xfrm>
            <a:off x="311700" y="1004850"/>
            <a:ext cx="80796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Dilated Aggregation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6"/>
          <p:cNvSpPr/>
          <p:nvPr/>
        </p:nvSpPr>
        <p:spPr>
          <a:xfrm>
            <a:off x="5387425" y="2766900"/>
            <a:ext cx="731700" cy="50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408" name="Google Shape;408;p3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Optimising Encoder</a:t>
            </a:r>
            <a:endParaRPr/>
          </a:p>
        </p:txBody>
      </p:sp>
      <p:pic>
        <p:nvPicPr>
          <p:cNvPr id="409" name="Google Shape;4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224" y="1699400"/>
            <a:ext cx="2682951" cy="222845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6"/>
          <p:cNvSpPr txBox="1"/>
          <p:nvPr/>
        </p:nvSpPr>
        <p:spPr>
          <a:xfrm>
            <a:off x="3060600" y="2203450"/>
            <a:ext cx="31365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EF9"/>
                </a:solidFill>
                <a:latin typeface="Open Sans"/>
                <a:ea typeface="Open Sans"/>
                <a:cs typeface="Open Sans"/>
                <a:sym typeface="Open Sans"/>
              </a:rPr>
              <a:t>Message Passing:</a:t>
            </a:r>
            <a:endParaRPr sz="2000">
              <a:solidFill>
                <a:srgbClr val="000EF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Messages were allowed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Only from </a:t>
            </a: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first hop 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neighbors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36"/>
          <p:cNvSpPr txBox="1"/>
          <p:nvPr/>
        </p:nvSpPr>
        <p:spPr>
          <a:xfrm>
            <a:off x="6064350" y="2129975"/>
            <a:ext cx="31365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Let’s allow some from the </a:t>
            </a: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second hop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5A339"/>
                </a:solidFill>
                <a:latin typeface="Open Sans"/>
                <a:ea typeface="Open Sans"/>
                <a:cs typeface="Open Sans"/>
                <a:sym typeface="Open Sans"/>
              </a:rPr>
              <a:t>Randomly!</a:t>
            </a:r>
            <a:endParaRPr sz="2000">
              <a:solidFill>
                <a:srgbClr val="55A33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2" name="Google Shape;412;p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75" y="1068425"/>
            <a:ext cx="3408076" cy="302745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Dilated Aggregation</a:t>
            </a:r>
            <a:endParaRPr/>
          </a:p>
        </p:txBody>
      </p:sp>
      <p:sp>
        <p:nvSpPr>
          <p:cNvPr id="419" name="Google Shape;419;p37"/>
          <p:cNvSpPr txBox="1"/>
          <p:nvPr/>
        </p:nvSpPr>
        <p:spPr>
          <a:xfrm>
            <a:off x="3583700" y="951800"/>
            <a:ext cx="42135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N(s)</a:t>
            </a:r>
            <a:r>
              <a:rPr lang="en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= {a, b, c}</a:t>
            </a:r>
            <a:endParaRPr sz="2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each neighbor, </a:t>
            </a: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select 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2</a:t>
            </a:r>
            <a:r>
              <a:rPr baseline="30000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nd 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hop neighbor with the maximum 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weight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i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→ q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i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→ r, c → t</a:t>
            </a:r>
            <a:endParaRPr i="1"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Augment 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them in N(s)  with edge of same the weight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Delete 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50% randomly</a:t>
            </a:r>
            <a:endParaRPr b="1"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311700" y="4038750"/>
            <a:ext cx="1393500" cy="623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 → t</a:t>
            </a:r>
            <a:endParaRPr i="1"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WResGCN</a:t>
            </a:r>
            <a:endParaRPr i="1"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1" name="Google Shape;421;p37"/>
          <p:cNvSpPr/>
          <p:nvPr/>
        </p:nvSpPr>
        <p:spPr>
          <a:xfrm>
            <a:off x="2258150" y="4038750"/>
            <a:ext cx="1393500" cy="623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 → </a:t>
            </a: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r>
              <a:rPr i="1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t, u, v</a:t>
            </a: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RWResGCN</a:t>
            </a:r>
            <a:endParaRPr i="1"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2" name="Google Shape;422;p3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Dilated Aggregation</a:t>
            </a:r>
            <a:endParaRPr/>
          </a:p>
        </p:txBody>
      </p:sp>
      <p:pic>
        <p:nvPicPr>
          <p:cNvPr id="428" name="Google Shape;4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75" y="1223076"/>
            <a:ext cx="7880349" cy="289422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PRODG</a:t>
            </a:r>
            <a:endParaRPr/>
          </a:p>
        </p:txBody>
      </p:sp>
      <p:pic>
        <p:nvPicPr>
          <p:cNvPr id="435" name="Google Shape;435;p39"/>
          <p:cNvPicPr preferRelativeResize="0"/>
          <p:nvPr/>
        </p:nvPicPr>
        <p:blipFill rotWithShape="1">
          <a:blip r:embed="rId3">
            <a:alphaModFix/>
          </a:blip>
          <a:srcRect b="0" l="0" r="0" t="1768"/>
          <a:stretch/>
        </p:blipFill>
        <p:spPr>
          <a:xfrm>
            <a:off x="428500" y="1310275"/>
            <a:ext cx="8403798" cy="2827526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39"/>
          <p:cNvSpPr txBox="1"/>
          <p:nvPr/>
        </p:nvSpPr>
        <p:spPr>
          <a:xfrm>
            <a:off x="6142800" y="4165550"/>
            <a:ext cx="257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How many layers?</a:t>
            </a:r>
            <a:endParaRPr sz="22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0"/>
          <p:cNvSpPr txBox="1"/>
          <p:nvPr>
            <p:ph idx="1" type="body"/>
          </p:nvPr>
        </p:nvSpPr>
        <p:spPr>
          <a:xfrm>
            <a:off x="311700" y="1149675"/>
            <a:ext cx="8520600" cy="24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Modularity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M</a:t>
            </a:r>
            <a:r>
              <a:rPr lang="en" sz="1800">
                <a:solidFill>
                  <a:schemeClr val="dk1"/>
                </a:solidFill>
              </a:rPr>
              <a:t>easures the </a:t>
            </a:r>
            <a:r>
              <a:rPr lang="en" sz="1800"/>
              <a:t>“</a:t>
            </a:r>
            <a:r>
              <a:rPr lang="en" sz="1800">
                <a:solidFill>
                  <a:schemeClr val="dk1"/>
                </a:solidFill>
              </a:rPr>
              <a:t>quality</a:t>
            </a:r>
            <a:r>
              <a:rPr lang="en" sz="1800"/>
              <a:t>”</a:t>
            </a:r>
            <a:r>
              <a:rPr lang="en" sz="1800">
                <a:solidFill>
                  <a:schemeClr val="dk1"/>
                </a:solidFill>
              </a:rPr>
              <a:t> of community assignment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No ground truth needed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Ranges between </a:t>
            </a:r>
            <a:r>
              <a:rPr b="1" lang="en" sz="1800">
                <a:solidFill>
                  <a:schemeClr val="dk1"/>
                </a:solidFill>
              </a:rPr>
              <a:t>[-0</a:t>
            </a:r>
            <a:r>
              <a:rPr b="1" lang="en" sz="1800"/>
              <a:t>.</a:t>
            </a:r>
            <a:r>
              <a:rPr b="1" lang="en" sz="1800">
                <a:solidFill>
                  <a:schemeClr val="dk1"/>
                </a:solidFill>
              </a:rPr>
              <a:t>5, 1]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EF9"/>
              </a:buClr>
              <a:buSzPts val="1800"/>
              <a:buChar char="●"/>
            </a:pPr>
            <a:r>
              <a:rPr lang="en" sz="1800">
                <a:solidFill>
                  <a:srgbClr val="000EF9"/>
                </a:solidFill>
              </a:rPr>
              <a:t>Higher the better</a:t>
            </a:r>
            <a:endParaRPr sz="1800">
              <a:solidFill>
                <a:srgbClr val="000EF9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43" name="Google Shape;44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974" y="2252575"/>
            <a:ext cx="4262151" cy="82945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0"/>
          <p:cNvSpPr txBox="1"/>
          <p:nvPr>
            <p:ph type="title"/>
          </p:nvPr>
        </p:nvSpPr>
        <p:spPr>
          <a:xfrm>
            <a:off x="311700" y="445025"/>
            <a:ext cx="77634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Depth</a:t>
            </a:r>
            <a:endParaRPr/>
          </a:p>
        </p:txBody>
      </p:sp>
      <p:pic>
        <p:nvPicPr>
          <p:cNvPr id="445" name="Google Shape;445;p40"/>
          <p:cNvPicPr preferRelativeResize="0"/>
          <p:nvPr/>
        </p:nvPicPr>
        <p:blipFill rotWithShape="1">
          <a:blip r:embed="rId4">
            <a:alphaModFix/>
          </a:blip>
          <a:srcRect b="0" l="18244" r="5640" t="6217"/>
          <a:stretch/>
        </p:blipFill>
        <p:spPr>
          <a:xfrm>
            <a:off x="681800" y="3270250"/>
            <a:ext cx="1521200" cy="106307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40"/>
          <p:cNvSpPr txBox="1"/>
          <p:nvPr/>
        </p:nvSpPr>
        <p:spPr>
          <a:xfrm>
            <a:off x="972613" y="4333325"/>
            <a:ext cx="982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0.125</a:t>
            </a:r>
            <a:endParaRPr b="1" sz="22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47" name="Google Shape;447;p40"/>
          <p:cNvPicPr preferRelativeResize="0"/>
          <p:nvPr/>
        </p:nvPicPr>
        <p:blipFill rotWithShape="1">
          <a:blip r:embed="rId5">
            <a:alphaModFix/>
          </a:blip>
          <a:srcRect b="0" l="2193" r="53580" t="11715"/>
          <a:stretch/>
        </p:blipFill>
        <p:spPr>
          <a:xfrm>
            <a:off x="5802925" y="3270250"/>
            <a:ext cx="1801949" cy="123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40"/>
          <p:cNvSpPr txBox="1"/>
          <p:nvPr/>
        </p:nvSpPr>
        <p:spPr>
          <a:xfrm>
            <a:off x="7239000" y="3201975"/>
            <a:ext cx="1521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aseline="-25000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= {a, d}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aseline="-25000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= {a, b. c}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9" name="Google Shape;449;p40"/>
          <p:cNvSpPr txBox="1"/>
          <p:nvPr/>
        </p:nvSpPr>
        <p:spPr>
          <a:xfrm>
            <a:off x="951150" y="3082025"/>
            <a:ext cx="4011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i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0" name="Google Shape;450;p40"/>
          <p:cNvSpPr txBox="1"/>
          <p:nvPr/>
        </p:nvSpPr>
        <p:spPr>
          <a:xfrm>
            <a:off x="411075" y="4215225"/>
            <a:ext cx="4011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 i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1" name="Google Shape;451;p40"/>
          <p:cNvSpPr txBox="1"/>
          <p:nvPr/>
        </p:nvSpPr>
        <p:spPr>
          <a:xfrm>
            <a:off x="2115550" y="4215225"/>
            <a:ext cx="4011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 i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2" name="Google Shape;452;p40"/>
          <p:cNvSpPr txBox="1"/>
          <p:nvPr/>
        </p:nvSpPr>
        <p:spPr>
          <a:xfrm>
            <a:off x="1153025" y="3825363"/>
            <a:ext cx="4011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endParaRPr i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3" name="Google Shape;453;p40"/>
          <p:cNvSpPr txBox="1"/>
          <p:nvPr/>
        </p:nvSpPr>
        <p:spPr>
          <a:xfrm>
            <a:off x="2375625" y="3201975"/>
            <a:ext cx="1102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aseline="-25000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= {a}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aseline="-25000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= {b}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aseline="-25000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= {c}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aseline="-25000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= {d}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4" name="Google Shape;454;p40"/>
          <p:cNvPicPr preferRelativeResize="0"/>
          <p:nvPr/>
        </p:nvPicPr>
        <p:blipFill rotWithShape="1">
          <a:blip r:embed="rId5">
            <a:alphaModFix/>
          </a:blip>
          <a:srcRect b="5853" l="53558" r="2215" t="5862"/>
          <a:stretch/>
        </p:blipFill>
        <p:spPr>
          <a:xfrm>
            <a:off x="3449626" y="3221638"/>
            <a:ext cx="1692000" cy="1160294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0"/>
          <p:cNvSpPr txBox="1"/>
          <p:nvPr/>
        </p:nvSpPr>
        <p:spPr>
          <a:xfrm>
            <a:off x="4501800" y="3270250"/>
            <a:ext cx="1965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aseline="-25000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= {a, b, c, d}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6" name="Google Shape;456;p40"/>
          <p:cNvSpPr txBox="1"/>
          <p:nvPr/>
        </p:nvSpPr>
        <p:spPr>
          <a:xfrm>
            <a:off x="3778575" y="4333325"/>
            <a:ext cx="982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E69138"/>
                </a:solidFill>
                <a:latin typeface="Open Sans"/>
                <a:ea typeface="Open Sans"/>
                <a:cs typeface="Open Sans"/>
                <a:sym typeface="Open Sans"/>
              </a:rPr>
              <a:t>0.14</a:t>
            </a:r>
            <a:endParaRPr b="1" sz="2200">
              <a:solidFill>
                <a:srgbClr val="E6913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7" name="Google Shape;457;p40"/>
          <p:cNvSpPr txBox="1"/>
          <p:nvPr/>
        </p:nvSpPr>
        <p:spPr>
          <a:xfrm>
            <a:off x="6288125" y="4333325"/>
            <a:ext cx="982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0.21</a:t>
            </a:r>
            <a:endParaRPr b="1" sz="22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8" name="Google Shape;458;p4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290462" y="892812"/>
            <a:ext cx="1899325" cy="28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340200" y="1651150"/>
            <a:ext cx="5496600" cy="13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Nodes belong to </a:t>
            </a:r>
            <a:r>
              <a:rPr b="1" lang="en" sz="2100">
                <a:solidFill>
                  <a:schemeClr val="dk1"/>
                </a:solidFill>
              </a:rPr>
              <a:t>multiple communities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E.g. </a:t>
            </a:r>
            <a:r>
              <a:rPr lang="en" sz="2100">
                <a:solidFill>
                  <a:schemeClr val="dk1"/>
                </a:solidFill>
              </a:rPr>
              <a:t>Mathematician or computer scientist or </a:t>
            </a:r>
            <a:r>
              <a:rPr b="1" lang="en" sz="2100">
                <a:solidFill>
                  <a:schemeClr val="dk1"/>
                </a:solidFill>
              </a:rPr>
              <a:t>both</a:t>
            </a:r>
            <a:r>
              <a:rPr b="1" lang="en" sz="2100">
                <a:solidFill>
                  <a:schemeClr val="dk1"/>
                </a:solidFill>
              </a:rPr>
              <a:t> </a:t>
            </a:r>
            <a:r>
              <a:rPr lang="en" sz="2100">
                <a:solidFill>
                  <a:schemeClr val="dk1"/>
                </a:solidFill>
              </a:rPr>
              <a:t>in a C</a:t>
            </a:r>
            <a:r>
              <a:rPr lang="en" sz="2100"/>
              <a:t>itation Network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3" name="Google Shape;103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340200" y="1068425"/>
            <a:ext cx="4523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Communities may be overlapping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340200" y="2902425"/>
            <a:ext cx="5041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How to extract such information?</a:t>
            </a:r>
            <a:endParaRPr b="1"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914400" rtl="0" algn="l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Open Sans"/>
              <a:buChar char="●"/>
            </a:pPr>
            <a:r>
              <a:rPr lang="en" sz="21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How many communities are there?</a:t>
            </a:r>
            <a:endParaRPr sz="21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Open Sans"/>
              <a:buChar char="●"/>
            </a:pPr>
            <a:r>
              <a:rPr lang="en" sz="21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Which node belongs to which community?</a:t>
            </a:r>
            <a:endParaRPr b="1"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7" name="Google Shape;107;p14"/>
          <p:cNvCxnSpPr/>
          <p:nvPr/>
        </p:nvCxnSpPr>
        <p:spPr>
          <a:xfrm flipH="1" rot="10800000">
            <a:off x="6393875" y="4007375"/>
            <a:ext cx="16053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08" name="Google Shape;108;p14"/>
          <p:cNvSpPr txBox="1"/>
          <p:nvPr/>
        </p:nvSpPr>
        <p:spPr>
          <a:xfrm>
            <a:off x="6264500" y="3803625"/>
            <a:ext cx="266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EEB56"/>
                </a:solidFill>
                <a:latin typeface="Open Sans"/>
                <a:ea typeface="Open Sans"/>
                <a:cs typeface="Open Sans"/>
                <a:sym typeface="Open Sans"/>
              </a:rPr>
              <a:t>⬤ 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794075" y="3803625"/>
            <a:ext cx="266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EEB56"/>
                </a:solidFill>
                <a:latin typeface="Open Sans"/>
                <a:ea typeface="Open Sans"/>
                <a:cs typeface="Open Sans"/>
                <a:sym typeface="Open Sans"/>
              </a:rPr>
              <a:t>⬤ 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6918850" y="3604000"/>
            <a:ext cx="403200" cy="1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Unsupervised Model Depth Search</a:t>
            </a:r>
            <a:endParaRPr sz="2500"/>
          </a:p>
        </p:txBody>
      </p:sp>
      <p:sp>
        <p:nvSpPr>
          <p:cNvPr id="464" name="Google Shape;464;p41"/>
          <p:cNvSpPr txBox="1"/>
          <p:nvPr>
            <p:ph idx="1" type="body"/>
          </p:nvPr>
        </p:nvSpPr>
        <p:spPr>
          <a:xfrm>
            <a:off x="226850" y="1166000"/>
            <a:ext cx="85206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Modularity Based Depth Search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65" name="Google Shape;465;p41"/>
          <p:cNvSpPr txBox="1"/>
          <p:nvPr/>
        </p:nvSpPr>
        <p:spPr>
          <a:xfrm>
            <a:off x="226850" y="1983575"/>
            <a:ext cx="3372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EF9"/>
                </a:solidFill>
                <a:latin typeface="Open Sans"/>
                <a:ea typeface="Open Sans"/>
                <a:cs typeface="Open Sans"/>
                <a:sym typeface="Open Sans"/>
              </a:rPr>
              <a:t>Candidate Depth = [1,2,3]</a:t>
            </a:r>
            <a:endParaRPr sz="2000">
              <a:solidFill>
                <a:srgbClr val="000EF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6" name="Google Shape;466;p41"/>
          <p:cNvSpPr/>
          <p:nvPr/>
        </p:nvSpPr>
        <p:spPr>
          <a:xfrm>
            <a:off x="1412550" y="2619400"/>
            <a:ext cx="690000" cy="427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baseline="-25000" lang="en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7" name="Google Shape;467;p41"/>
          <p:cNvSpPr/>
          <p:nvPr/>
        </p:nvSpPr>
        <p:spPr>
          <a:xfrm>
            <a:off x="1412550" y="3358075"/>
            <a:ext cx="690000" cy="427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baseline="-25000" lang="en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8" name="Google Shape;468;p41"/>
          <p:cNvSpPr/>
          <p:nvPr/>
        </p:nvSpPr>
        <p:spPr>
          <a:xfrm>
            <a:off x="2403950" y="3358075"/>
            <a:ext cx="690000" cy="427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baseline="-25000" lang="en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9" name="Google Shape;469;p41"/>
          <p:cNvSpPr/>
          <p:nvPr/>
        </p:nvSpPr>
        <p:spPr>
          <a:xfrm>
            <a:off x="1412550" y="4155075"/>
            <a:ext cx="690000" cy="427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baseline="-25000" lang="en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0" name="Google Shape;470;p41"/>
          <p:cNvSpPr/>
          <p:nvPr/>
        </p:nvSpPr>
        <p:spPr>
          <a:xfrm>
            <a:off x="2403950" y="4155075"/>
            <a:ext cx="690000" cy="427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baseline="-25000" lang="en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1" name="Google Shape;471;p41"/>
          <p:cNvSpPr/>
          <p:nvPr/>
        </p:nvSpPr>
        <p:spPr>
          <a:xfrm>
            <a:off x="3327300" y="4155075"/>
            <a:ext cx="690000" cy="427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baseline="-25000" lang="en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2" name="Google Shape;472;p41"/>
          <p:cNvSpPr/>
          <p:nvPr/>
        </p:nvSpPr>
        <p:spPr>
          <a:xfrm>
            <a:off x="372575" y="2619400"/>
            <a:ext cx="758100" cy="427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Model 1</a:t>
            </a:r>
            <a:endParaRPr baseline="-25000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3" name="Google Shape;473;p41"/>
          <p:cNvSpPr/>
          <p:nvPr/>
        </p:nvSpPr>
        <p:spPr>
          <a:xfrm>
            <a:off x="353050" y="3377475"/>
            <a:ext cx="758100" cy="427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Model 2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4" name="Google Shape;474;p41"/>
          <p:cNvSpPr/>
          <p:nvPr/>
        </p:nvSpPr>
        <p:spPr>
          <a:xfrm>
            <a:off x="372525" y="4155075"/>
            <a:ext cx="758100" cy="427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Model 3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75" name="Google Shape;475;p41"/>
          <p:cNvCxnSpPr>
            <a:stCxn id="472" idx="3"/>
            <a:endCxn id="466" idx="1"/>
          </p:cNvCxnSpPr>
          <p:nvPr/>
        </p:nvCxnSpPr>
        <p:spPr>
          <a:xfrm>
            <a:off x="1130675" y="2833300"/>
            <a:ext cx="28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6" name="Google Shape;476;p41"/>
          <p:cNvCxnSpPr>
            <a:stCxn id="466" idx="3"/>
          </p:cNvCxnSpPr>
          <p:nvPr/>
        </p:nvCxnSpPr>
        <p:spPr>
          <a:xfrm>
            <a:off x="2102550" y="2833300"/>
            <a:ext cx="4860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7" name="Google Shape;477;p41"/>
          <p:cNvCxnSpPr>
            <a:stCxn id="473" idx="3"/>
            <a:endCxn id="467" idx="1"/>
          </p:cNvCxnSpPr>
          <p:nvPr/>
        </p:nvCxnSpPr>
        <p:spPr>
          <a:xfrm flipH="1" rot="10800000">
            <a:off x="1111150" y="3571875"/>
            <a:ext cx="301500" cy="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8" name="Google Shape;478;p41"/>
          <p:cNvCxnSpPr>
            <a:stCxn id="467" idx="3"/>
            <a:endCxn id="468" idx="1"/>
          </p:cNvCxnSpPr>
          <p:nvPr/>
        </p:nvCxnSpPr>
        <p:spPr>
          <a:xfrm>
            <a:off x="2102550" y="3571975"/>
            <a:ext cx="30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9" name="Google Shape;479;p41"/>
          <p:cNvCxnSpPr>
            <a:stCxn id="474" idx="3"/>
            <a:endCxn id="469" idx="1"/>
          </p:cNvCxnSpPr>
          <p:nvPr/>
        </p:nvCxnSpPr>
        <p:spPr>
          <a:xfrm>
            <a:off x="1130625" y="4368975"/>
            <a:ext cx="28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0" name="Google Shape;480;p41"/>
          <p:cNvCxnSpPr>
            <a:stCxn id="469" idx="3"/>
            <a:endCxn id="470" idx="1"/>
          </p:cNvCxnSpPr>
          <p:nvPr/>
        </p:nvCxnSpPr>
        <p:spPr>
          <a:xfrm>
            <a:off x="2102550" y="4368975"/>
            <a:ext cx="30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1" name="Google Shape;481;p41"/>
          <p:cNvCxnSpPr>
            <a:stCxn id="470" idx="3"/>
            <a:endCxn id="471" idx="1"/>
          </p:cNvCxnSpPr>
          <p:nvPr/>
        </p:nvCxnSpPr>
        <p:spPr>
          <a:xfrm>
            <a:off x="3093950" y="4368975"/>
            <a:ext cx="23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2" name="Google Shape;482;p41"/>
          <p:cNvCxnSpPr>
            <a:stCxn id="468" idx="3"/>
          </p:cNvCxnSpPr>
          <p:nvPr/>
        </p:nvCxnSpPr>
        <p:spPr>
          <a:xfrm flipH="1" rot="10800000">
            <a:off x="3093950" y="3562075"/>
            <a:ext cx="5055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3" name="Google Shape;483;p41"/>
          <p:cNvCxnSpPr/>
          <p:nvPr/>
        </p:nvCxnSpPr>
        <p:spPr>
          <a:xfrm>
            <a:off x="4017300" y="4368975"/>
            <a:ext cx="5151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84" name="Google Shape;484;p41"/>
          <p:cNvPicPr preferRelativeResize="0"/>
          <p:nvPr/>
        </p:nvPicPr>
        <p:blipFill rotWithShape="1">
          <a:blip r:embed="rId3">
            <a:alphaModFix/>
          </a:blip>
          <a:srcRect b="0" l="18244" r="5640" t="6217"/>
          <a:stretch/>
        </p:blipFill>
        <p:spPr>
          <a:xfrm>
            <a:off x="4723950" y="2426473"/>
            <a:ext cx="758101" cy="500501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1"/>
          <p:cNvSpPr txBox="1"/>
          <p:nvPr/>
        </p:nvSpPr>
        <p:spPr>
          <a:xfrm>
            <a:off x="5803150" y="2471950"/>
            <a:ext cx="9825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0.13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86" name="Google Shape;486;p41"/>
          <p:cNvPicPr preferRelativeResize="0"/>
          <p:nvPr/>
        </p:nvPicPr>
        <p:blipFill rotWithShape="1">
          <a:blip r:embed="rId4">
            <a:alphaModFix/>
          </a:blip>
          <a:srcRect b="5853" l="53558" r="2215" t="5862"/>
          <a:stretch/>
        </p:blipFill>
        <p:spPr>
          <a:xfrm>
            <a:off x="4723954" y="4083220"/>
            <a:ext cx="758099" cy="519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41"/>
          <p:cNvPicPr preferRelativeResize="0"/>
          <p:nvPr/>
        </p:nvPicPr>
        <p:blipFill rotWithShape="1">
          <a:blip r:embed="rId4">
            <a:alphaModFix/>
          </a:blip>
          <a:srcRect b="0" l="2193" r="53580" t="11715"/>
          <a:stretch/>
        </p:blipFill>
        <p:spPr>
          <a:xfrm>
            <a:off x="4665275" y="3204930"/>
            <a:ext cx="875451" cy="600333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41"/>
          <p:cNvSpPr txBox="1"/>
          <p:nvPr/>
        </p:nvSpPr>
        <p:spPr>
          <a:xfrm>
            <a:off x="5861438" y="4144638"/>
            <a:ext cx="982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0.14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9" name="Google Shape;489;p41"/>
          <p:cNvSpPr txBox="1"/>
          <p:nvPr/>
        </p:nvSpPr>
        <p:spPr>
          <a:xfrm>
            <a:off x="5861438" y="3306563"/>
            <a:ext cx="982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0.21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0" name="Google Shape;490;p41"/>
          <p:cNvSpPr txBox="1"/>
          <p:nvPr/>
        </p:nvSpPr>
        <p:spPr>
          <a:xfrm>
            <a:off x="6785650" y="3165050"/>
            <a:ext cx="21384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Selected for</a:t>
            </a:r>
            <a:endParaRPr b="1"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Training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[Decode+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Loss Calculation +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Backpropagation]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1" name="Google Shape;491;p4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2" name="Google Shape;492;p41"/>
          <p:cNvSpPr/>
          <p:nvPr/>
        </p:nvSpPr>
        <p:spPr>
          <a:xfrm>
            <a:off x="6610150" y="3291300"/>
            <a:ext cx="175500" cy="176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</a:t>
            </a:r>
            <a:endParaRPr/>
          </a:p>
        </p:txBody>
      </p:sp>
      <p:sp>
        <p:nvSpPr>
          <p:cNvPr id="498" name="Google Shape;49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Dataset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We needed </a:t>
            </a:r>
            <a:r>
              <a:rPr b="1" lang="en" sz="2200">
                <a:solidFill>
                  <a:schemeClr val="dk1"/>
                </a:solidFill>
              </a:rPr>
              <a:t>weighted graph</a:t>
            </a:r>
            <a:r>
              <a:rPr lang="en" sz="2200">
                <a:solidFill>
                  <a:schemeClr val="dk1"/>
                </a:solidFill>
              </a:rPr>
              <a:t> with </a:t>
            </a:r>
            <a:r>
              <a:rPr b="1" lang="en" sz="2200">
                <a:solidFill>
                  <a:schemeClr val="dk1"/>
                </a:solidFill>
              </a:rPr>
              <a:t>ground truth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BD0000"/>
                </a:solidFill>
              </a:rPr>
              <a:t>No dataset</a:t>
            </a:r>
            <a:r>
              <a:rPr lang="en" sz="2200">
                <a:solidFill>
                  <a:schemeClr val="dk1"/>
                </a:solidFill>
              </a:rPr>
              <a:t> (except PPI) met both criterion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A86E8"/>
                </a:solidFill>
              </a:rPr>
              <a:t>Facebook Ego Network: </a:t>
            </a:r>
            <a:r>
              <a:rPr lang="en" sz="2200">
                <a:solidFill>
                  <a:schemeClr val="dk1"/>
                </a:solidFill>
              </a:rPr>
              <a:t>Six </a:t>
            </a:r>
            <a:r>
              <a:rPr lang="en" sz="2200">
                <a:solidFill>
                  <a:srgbClr val="38761D"/>
                </a:solidFill>
              </a:rPr>
              <a:t>labelled </a:t>
            </a:r>
            <a:r>
              <a:rPr lang="en" sz="2200">
                <a:solidFill>
                  <a:schemeClr val="dk1"/>
                </a:solidFill>
              </a:rPr>
              <a:t>but </a:t>
            </a:r>
            <a:r>
              <a:rPr lang="en" sz="2200">
                <a:solidFill>
                  <a:srgbClr val="FF0000"/>
                </a:solidFill>
              </a:rPr>
              <a:t>unweighted </a:t>
            </a:r>
            <a:r>
              <a:rPr lang="en" sz="2200">
                <a:solidFill>
                  <a:schemeClr val="dk1"/>
                </a:solidFill>
              </a:rPr>
              <a:t>graphs</a:t>
            </a:r>
            <a:r>
              <a:rPr lang="en" sz="2200"/>
              <a:t> </a:t>
            </a:r>
            <a:r>
              <a:rPr lang="en" sz="1800"/>
              <a:t>(Mcauley et al., 2014)</a:t>
            </a:r>
            <a:endParaRPr sz="1800"/>
          </a:p>
        </p:txBody>
      </p:sp>
      <p:pic>
        <p:nvPicPr>
          <p:cNvPr id="499" name="Google Shape;49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4700" y="3478525"/>
            <a:ext cx="5113300" cy="5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42"/>
          <p:cNvSpPr txBox="1"/>
          <p:nvPr/>
        </p:nvSpPr>
        <p:spPr>
          <a:xfrm>
            <a:off x="311700" y="3450775"/>
            <a:ext cx="365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We</a:t>
            </a:r>
            <a:r>
              <a:rPr lang="en" sz="2200">
                <a:solidFill>
                  <a:schemeClr val="dk1"/>
                </a:solidFill>
              </a:rPr>
              <a:t> added weight using-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01" name="Google Shape;501;p42"/>
          <p:cNvSpPr txBox="1"/>
          <p:nvPr/>
        </p:nvSpPr>
        <p:spPr>
          <a:xfrm>
            <a:off x="311700" y="3890550"/>
            <a:ext cx="76308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EF9"/>
                </a:solidFill>
                <a:latin typeface="Open Sans"/>
                <a:ea typeface="Open Sans"/>
                <a:cs typeface="Open Sans"/>
                <a:sym typeface="Open Sans"/>
              </a:rPr>
              <a:t>Intuition</a:t>
            </a:r>
            <a:r>
              <a:rPr lang="en" sz="2200">
                <a:solidFill>
                  <a:srgbClr val="000EF9"/>
                </a:solidFill>
                <a:latin typeface="Open Sans"/>
                <a:ea typeface="Open Sans"/>
                <a:cs typeface="Open Sans"/>
                <a:sym typeface="Open Sans"/>
              </a:rPr>
              <a:t>: Weight is correlated to community belonging</a:t>
            </a:r>
            <a:endParaRPr sz="2200">
              <a:solidFill>
                <a:srgbClr val="000EF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2" name="Google Shape;502;p4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</a:t>
            </a:r>
            <a:endParaRPr/>
          </a:p>
        </p:txBody>
      </p:sp>
      <p:sp>
        <p:nvSpPr>
          <p:cNvPr id="508" name="Google Shape;508;p43"/>
          <p:cNvSpPr txBox="1"/>
          <p:nvPr>
            <p:ph idx="1" type="body"/>
          </p:nvPr>
        </p:nvSpPr>
        <p:spPr>
          <a:xfrm>
            <a:off x="311700" y="998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Dataset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10" name="Google Shape;510;p43"/>
          <p:cNvGraphicFramePr/>
          <p:nvPr/>
        </p:nvGraphicFramePr>
        <p:xfrm>
          <a:off x="431925" y="168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{BB19089A-11F7-456F-BEBC-209DF4EB2F85}</a:tableStyleId>
              </a:tblPr>
              <a:tblGrid>
                <a:gridCol w="1936500"/>
                <a:gridCol w="1936500"/>
                <a:gridCol w="1936500"/>
                <a:gridCol w="193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Graph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Nodes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Edges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Comment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Facebook 698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Small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Facebook 414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3386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Small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Facebook 686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Small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Facebook 348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6384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Small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Facebook 1684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792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28048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Large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Facebook 1912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755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60050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Large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516" name="Google Shape;516;p44"/>
          <p:cNvSpPr txBox="1"/>
          <p:nvPr>
            <p:ph idx="1" type="body"/>
          </p:nvPr>
        </p:nvSpPr>
        <p:spPr>
          <a:xfrm>
            <a:off x="311700" y="1152475"/>
            <a:ext cx="8520600" cy="19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Evaluation Metrics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NMI:</a:t>
            </a:r>
            <a:r>
              <a:rPr lang="en" sz="2200">
                <a:solidFill>
                  <a:schemeClr val="dk1"/>
                </a:solidFill>
              </a:rPr>
              <a:t> Normalized Mutual Information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0 = No community affiliation is correct</a:t>
            </a:r>
            <a:endParaRPr sz="2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8761D"/>
                </a:solidFill>
              </a:rPr>
              <a:t>1= Every community affiliation is correct</a:t>
            </a:r>
            <a:endParaRPr sz="2200">
              <a:solidFill>
                <a:srgbClr val="38761D"/>
              </a:solidFill>
            </a:endParaRPr>
          </a:p>
        </p:txBody>
      </p:sp>
      <p:sp>
        <p:nvSpPr>
          <p:cNvPr id="517" name="Google Shape;517;p44"/>
          <p:cNvSpPr txBox="1"/>
          <p:nvPr>
            <p:ph idx="1" type="body"/>
          </p:nvPr>
        </p:nvSpPr>
        <p:spPr>
          <a:xfrm>
            <a:off x="311700" y="3138775"/>
            <a:ext cx="8520600" cy="19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Others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50 independent runs, 500 epochs with early stopping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18" name="Google Shape;518;p4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524" name="Google Shape;524;p45"/>
          <p:cNvSpPr txBox="1"/>
          <p:nvPr/>
        </p:nvSpPr>
        <p:spPr>
          <a:xfrm>
            <a:off x="446050" y="1080275"/>
            <a:ext cx="79959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Performance </a:t>
            </a:r>
            <a:r>
              <a:rPr lang="en" sz="1800">
                <a:solidFill>
                  <a:schemeClr val="dk1"/>
                </a:solidFill>
              </a:rPr>
              <a:t>in </a:t>
            </a:r>
            <a:r>
              <a:rPr lang="en" sz="1800">
                <a:solidFill>
                  <a:schemeClr val="dk1"/>
                </a:solidFill>
              </a:rPr>
              <a:t>NMI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(</a:t>
            </a:r>
            <a:r>
              <a:rPr b="1" lang="en" sz="1800">
                <a:solidFill>
                  <a:schemeClr val="dk1"/>
                </a:solidFill>
              </a:rPr>
              <a:t>without node attributes)</a:t>
            </a:r>
            <a:endParaRPr b="1" sz="1800">
              <a:solidFill>
                <a:schemeClr val="dk1"/>
              </a:solidFill>
            </a:endParaRPr>
          </a:p>
        </p:txBody>
      </p:sp>
      <p:graphicFrame>
        <p:nvGraphicFramePr>
          <p:cNvPr id="525" name="Google Shape;525;p45"/>
          <p:cNvGraphicFramePr/>
          <p:nvPr/>
        </p:nvGraphicFramePr>
        <p:xfrm>
          <a:off x="564675" y="158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{BB19089A-11F7-456F-BEBC-209DF4EB2F85}</a:tableStyleId>
              </a:tblPr>
              <a:tblGrid>
                <a:gridCol w="887450"/>
                <a:gridCol w="621975"/>
                <a:gridCol w="849425"/>
                <a:gridCol w="849425"/>
                <a:gridCol w="771225"/>
                <a:gridCol w="679850"/>
                <a:gridCol w="1141800"/>
                <a:gridCol w="932650"/>
                <a:gridCol w="1029525"/>
              </a:tblGrid>
              <a:tr h="40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Dataset</a:t>
                      </a:r>
                      <a:endParaRPr b="1" sz="12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DCS</a:t>
                      </a:r>
                      <a:endParaRPr b="1" sz="12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DPCLUS</a:t>
                      </a:r>
                      <a:endParaRPr b="1" sz="12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IPCA</a:t>
                      </a:r>
                      <a:endParaRPr b="1" sz="12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DANMF</a:t>
                      </a:r>
                      <a:endParaRPr b="1" sz="12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NOCD</a:t>
                      </a:r>
                      <a:endParaRPr b="1" sz="12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DynaResGCN</a:t>
                      </a:r>
                      <a:endParaRPr b="1" sz="12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WResGCN</a:t>
                      </a:r>
                      <a:endParaRPr b="1" sz="12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RWResGCN</a:t>
                      </a:r>
                      <a:endParaRPr b="1" sz="12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6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fb–698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26.7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35.8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49.2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31.01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49.3</a:t>
                      </a:r>
                      <a:endParaRPr b="1"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000EF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49.8</a:t>
                      </a:r>
                      <a:endParaRPr b="1" sz="1150">
                        <a:solidFill>
                          <a:srgbClr val="000EF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49.0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49.23</a:t>
                      </a:r>
                      <a:endParaRPr b="1"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6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fb-414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32.4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28.6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30.60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38.3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56.3</a:t>
                      </a:r>
                      <a:endParaRPr b="1"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56.0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56.82</a:t>
                      </a:r>
                      <a:endParaRPr b="1" sz="1150">
                        <a:solidFill>
                          <a:srgbClr val="00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56.7</a:t>
                      </a:r>
                      <a:endParaRPr b="1"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6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fb-686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6.0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11.22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13.77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12.14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20.6</a:t>
                      </a:r>
                      <a:endParaRPr b="1" sz="1150">
                        <a:solidFill>
                          <a:srgbClr val="00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18.8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20.35</a:t>
                      </a:r>
                      <a:endParaRPr b="1"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19.10</a:t>
                      </a:r>
                      <a:endParaRPr b="1"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6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fb-</a:t>
                      </a: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348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8.2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25.9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21.84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16.4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34.7</a:t>
                      </a:r>
                      <a:endParaRPr b="1" sz="1150">
                        <a:solidFill>
                          <a:srgbClr val="00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32.63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34.66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35.4</a:t>
                      </a:r>
                      <a:endParaRPr b="1"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00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fb-</a:t>
                      </a:r>
                      <a:r>
                        <a:rPr b="1"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1684</a:t>
                      </a:r>
                      <a:endParaRPr b="1"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27.24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8.35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16.81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20.18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34.7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42.2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47.08</a:t>
                      </a:r>
                      <a:endParaRPr b="1" sz="1150">
                        <a:solidFill>
                          <a:srgbClr val="00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44.70</a:t>
                      </a:r>
                      <a:endParaRPr b="1"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00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fb-1912</a:t>
                      </a:r>
                      <a:endParaRPr b="1"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8.9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19.3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26.71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21.2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36.8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38.0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39.25</a:t>
                      </a:r>
                      <a:endParaRPr b="1"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39.34</a:t>
                      </a:r>
                      <a:endParaRPr b="1" sz="1150">
                        <a:solidFill>
                          <a:srgbClr val="00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526" name="Google Shape;526;p4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532" name="Google Shape;532;p46"/>
          <p:cNvSpPr txBox="1"/>
          <p:nvPr/>
        </p:nvSpPr>
        <p:spPr>
          <a:xfrm>
            <a:off x="446050" y="1080275"/>
            <a:ext cx="79959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Performance in NMI </a:t>
            </a:r>
            <a:r>
              <a:rPr b="1" lang="en" sz="1800">
                <a:solidFill>
                  <a:schemeClr val="dk1"/>
                </a:solidFill>
              </a:rPr>
              <a:t>(with node attributes)</a:t>
            </a:r>
            <a:endParaRPr b="1" sz="1800">
              <a:solidFill>
                <a:schemeClr val="dk1"/>
              </a:solidFill>
            </a:endParaRPr>
          </a:p>
        </p:txBody>
      </p:sp>
      <p:graphicFrame>
        <p:nvGraphicFramePr>
          <p:cNvPr id="533" name="Google Shape;533;p46"/>
          <p:cNvGraphicFramePr/>
          <p:nvPr/>
        </p:nvGraphicFramePr>
        <p:xfrm>
          <a:off x="500188" y="157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{BB19089A-11F7-456F-BEBC-209DF4EB2F85}</a:tableStyleId>
              </a:tblPr>
              <a:tblGrid>
                <a:gridCol w="834475"/>
                <a:gridCol w="571450"/>
                <a:gridCol w="901500"/>
                <a:gridCol w="725250"/>
                <a:gridCol w="826850"/>
                <a:gridCol w="810550"/>
                <a:gridCol w="1196125"/>
                <a:gridCol w="1135275"/>
                <a:gridCol w="1072775"/>
              </a:tblGrid>
              <a:tr h="571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Dataset</a:t>
                      </a:r>
                      <a:endParaRPr b="1" sz="12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DCS</a:t>
                      </a:r>
                      <a:endParaRPr b="1" sz="12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DPCLUS</a:t>
                      </a:r>
                      <a:endParaRPr b="1" sz="12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IPCA</a:t>
                      </a:r>
                      <a:endParaRPr b="1" sz="12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DANMF</a:t>
                      </a:r>
                      <a:endParaRPr b="1" sz="12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NOCD</a:t>
                      </a:r>
                      <a:endParaRPr b="1" sz="12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DynaResGCN</a:t>
                      </a:r>
                      <a:endParaRPr b="1" sz="12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WResGCN</a:t>
                      </a:r>
                      <a:endParaRPr b="1" sz="12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RWResGCN</a:t>
                      </a:r>
                      <a:endParaRPr b="1" sz="12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78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fb-698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26.7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35.8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49.2</a:t>
                      </a:r>
                      <a:endParaRPr b="1" sz="1150">
                        <a:solidFill>
                          <a:srgbClr val="00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31.01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41.7</a:t>
                      </a:r>
                      <a:endParaRPr b="1"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47.31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47.5</a:t>
                      </a:r>
                      <a:endParaRPr b="1"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46.7</a:t>
                      </a:r>
                      <a:endParaRPr b="1"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78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fb-414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32.4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28.6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30.60</a:t>
                      </a:r>
                      <a:endParaRPr b="1"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38.3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59.8</a:t>
                      </a:r>
                      <a:endParaRPr b="1" sz="1150">
                        <a:solidFill>
                          <a:srgbClr val="00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54.1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58.50</a:t>
                      </a:r>
                      <a:endParaRPr b="1"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58.2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78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fb-686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6.0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11.22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13.77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12.14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21.0</a:t>
                      </a:r>
                      <a:endParaRPr b="1"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19.13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20.57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21.20</a:t>
                      </a:r>
                      <a:endParaRPr b="1" sz="1150">
                        <a:solidFill>
                          <a:srgbClr val="00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78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fb-</a:t>
                      </a: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348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8.2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25.9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21.84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16.4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36.4</a:t>
                      </a:r>
                      <a:endParaRPr b="1" sz="1150">
                        <a:solidFill>
                          <a:srgbClr val="00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33.5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34.85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36.0</a:t>
                      </a:r>
                      <a:endParaRPr b="1"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78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fb-</a:t>
                      </a: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1684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27.24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8.35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16.81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20.18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26.1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38.2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48.0</a:t>
                      </a:r>
                      <a:endParaRPr b="1" sz="1150">
                        <a:solidFill>
                          <a:srgbClr val="00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45.10</a:t>
                      </a:r>
                      <a:endParaRPr b="1"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78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fb-</a:t>
                      </a: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1912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8.9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19.3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26.71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21.2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35.6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38.40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38.9</a:t>
                      </a:r>
                      <a:endParaRPr b="1"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40.0</a:t>
                      </a:r>
                      <a:endParaRPr b="1" sz="1150">
                        <a:solidFill>
                          <a:srgbClr val="00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534" name="Google Shape;534;p4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</a:t>
            </a:r>
            <a:r>
              <a:rPr lang="en"/>
              <a:t>ns</a:t>
            </a:r>
            <a:endParaRPr/>
          </a:p>
        </p:txBody>
      </p:sp>
      <p:sp>
        <p:nvSpPr>
          <p:cNvPr id="540" name="Google Shape;540;p47"/>
          <p:cNvSpPr txBox="1"/>
          <p:nvPr/>
        </p:nvSpPr>
        <p:spPr>
          <a:xfrm>
            <a:off x="480875" y="1198750"/>
            <a:ext cx="7845600" cy="29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Our approach </a:t>
            </a:r>
            <a:r>
              <a:rPr b="1" lang="en" sz="2200">
                <a:solidFill>
                  <a:schemeClr val="dk1"/>
                </a:solidFill>
              </a:rPr>
              <a:t>performs mostly better</a:t>
            </a:r>
            <a:r>
              <a:rPr lang="en" sz="2200">
                <a:solidFill>
                  <a:schemeClr val="dk1"/>
                </a:solidFill>
              </a:rPr>
              <a:t> than previous ones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Performance gain is significantly better in</a:t>
            </a:r>
            <a:r>
              <a:rPr b="1" lang="en" sz="2200">
                <a:solidFill>
                  <a:schemeClr val="dk1"/>
                </a:solidFill>
              </a:rPr>
              <a:t> larger graphs</a:t>
            </a:r>
            <a:endParaRPr b="1"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Node attributes adds </a:t>
            </a:r>
            <a:r>
              <a:rPr b="1" lang="en" sz="2200">
                <a:solidFill>
                  <a:schemeClr val="dk1"/>
                </a:solidFill>
              </a:rPr>
              <a:t>small benefits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541" name="Google Shape;541;p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/>
          </a:p>
        </p:txBody>
      </p:sp>
      <p:sp>
        <p:nvSpPr>
          <p:cNvPr id="547" name="Google Shape;547;p48"/>
          <p:cNvSpPr txBox="1"/>
          <p:nvPr/>
        </p:nvSpPr>
        <p:spPr>
          <a:xfrm>
            <a:off x="480875" y="1198750"/>
            <a:ext cx="7845600" cy="29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Designing </a:t>
            </a:r>
            <a:r>
              <a:rPr b="1" lang="en" sz="2200">
                <a:solidFill>
                  <a:schemeClr val="dk1"/>
                </a:solidFill>
              </a:rPr>
              <a:t>weight aware decoder</a:t>
            </a:r>
            <a:endParaRPr b="1"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Investigate the </a:t>
            </a:r>
            <a:r>
              <a:rPr lang="en" sz="2200">
                <a:solidFill>
                  <a:schemeClr val="dk1"/>
                </a:solidFill>
              </a:rPr>
              <a:t>impact</a:t>
            </a:r>
            <a:r>
              <a:rPr lang="en" sz="2200">
                <a:solidFill>
                  <a:schemeClr val="dk1"/>
                </a:solidFill>
              </a:rPr>
              <a:t> on the </a:t>
            </a:r>
            <a:r>
              <a:rPr b="1" lang="en" sz="2200">
                <a:solidFill>
                  <a:schemeClr val="dk1"/>
                </a:solidFill>
              </a:rPr>
              <a:t>real-world weighted</a:t>
            </a:r>
            <a:r>
              <a:rPr lang="en" sz="2200">
                <a:solidFill>
                  <a:schemeClr val="dk1"/>
                </a:solidFill>
              </a:rPr>
              <a:t> graphs with </a:t>
            </a:r>
            <a:r>
              <a:rPr b="1" lang="en" sz="2200">
                <a:solidFill>
                  <a:schemeClr val="dk1"/>
                </a:solidFill>
              </a:rPr>
              <a:t>reliable ground truth</a:t>
            </a:r>
            <a:endParaRPr b="1"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Develop </a:t>
            </a:r>
            <a:r>
              <a:rPr b="1" lang="en" sz="2200">
                <a:solidFill>
                  <a:schemeClr val="dk1"/>
                </a:solidFill>
              </a:rPr>
              <a:t>theoretical foundation</a:t>
            </a:r>
            <a:r>
              <a:rPr lang="en" sz="2200">
                <a:solidFill>
                  <a:schemeClr val="dk1"/>
                </a:solidFill>
              </a:rPr>
              <a:t> of this method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548" name="Google Shape;548;p4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54" name="Google Shape;554;p49"/>
          <p:cNvSpPr txBox="1"/>
          <p:nvPr/>
        </p:nvSpPr>
        <p:spPr>
          <a:xfrm>
            <a:off x="404700" y="1032800"/>
            <a:ext cx="8427600" cy="3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F. Ye, C. Chen, and Z. Zheng, “Deep autoencoder-like nonnegative matrix factorization for community detection,” in Proceedings of the 27th ACM international conference on information and knowledge management, 2018, pp. 1393–1402.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M. Altaf-Ul-Amin, Y. Shinbo, K. Mihara, K. Kurokawa, and S. Kanaya, “Development and </a:t>
            </a:r>
            <a:r>
              <a:rPr lang="en" sz="1100">
                <a:solidFill>
                  <a:schemeClr val="dk1"/>
                </a:solidFill>
              </a:rPr>
              <a:t>i</a:t>
            </a:r>
            <a:r>
              <a:rPr lang="en" sz="1100">
                <a:solidFill>
                  <a:schemeClr val="dk1"/>
                </a:solidFill>
              </a:rPr>
              <a:t>mplementation of an algorithm for detection of protein complexes in large interaction networks,” BMC bioinformatics, vol. 7, no. 1, pp. 1–13, 2006.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Mcauley, J., &amp; Leskovec, J. (2014). Discovering social circles in ego networks. </a:t>
            </a:r>
            <a:r>
              <a:rPr i="1" lang="en" sz="1100">
                <a:solidFill>
                  <a:schemeClr val="dk1"/>
                </a:solidFill>
              </a:rPr>
              <a:t>ACM Transactions on Knowledge Discovery from Data (TKDD)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i="1" lang="en" sz="1100">
                <a:solidFill>
                  <a:schemeClr val="dk1"/>
                </a:solidFill>
              </a:rPr>
              <a:t>8</a:t>
            </a:r>
            <a:r>
              <a:rPr lang="en" sz="1100">
                <a:solidFill>
                  <a:schemeClr val="dk1"/>
                </a:solidFill>
              </a:rPr>
              <a:t>(1), 1-28.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M. Li, J.-e. Chen, J.-x. Wang, B. Hu, and G. Chen, “Modifying the dpclus algorithm for identifying protein complexes based on new topological structures,” BMC bioinformatics, vol. 9, no. 1, pp. 1–16,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2008.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M. N. Muttakin, M. I. Hossain, and M. S. Rahman, “Overlapping community detection using dynamic dilated aggregation in deep residual gcn,” arXiv preprint arXiv:2210.11174, 2022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S. A. Muhammad and K. V. Laerhoven, “Dcs: Divide and conquer strategy for detecting overlapping communities in social graphs,”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O. Shchur and S. G ̈unnemann, “Overlapping community detection with graph neural networks,” Deep Learning on Graphs Workshop, KDD, 2019.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</p:txBody>
      </p:sp>
      <p:sp>
        <p:nvSpPr>
          <p:cNvPr id="555" name="Google Shape;555;p4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0"/>
          <p:cNvSpPr txBox="1"/>
          <p:nvPr>
            <p:ph type="ctrTitle"/>
          </p:nvPr>
        </p:nvSpPr>
        <p:spPr>
          <a:xfrm>
            <a:off x="1221827" y="1683622"/>
            <a:ext cx="6700200" cy="1827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1" name="Google Shape;561;p50"/>
          <p:cNvSpPr txBox="1"/>
          <p:nvPr>
            <p:ph idx="12" type="sldNum"/>
          </p:nvPr>
        </p:nvSpPr>
        <p:spPr>
          <a:xfrm>
            <a:off x="6455190" y="3883056"/>
            <a:ext cx="1467000" cy="171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3418850" y="1762700"/>
            <a:ext cx="762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3310575" y="1521738"/>
            <a:ext cx="1993500" cy="1506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Overlapping </a:t>
            </a:r>
            <a:r>
              <a:rPr b="1" lang="en" sz="1800"/>
              <a:t>Community 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Detector</a:t>
            </a:r>
            <a:endParaRPr b="1" sz="1800"/>
          </a:p>
        </p:txBody>
      </p:sp>
      <p:sp>
        <p:nvSpPr>
          <p:cNvPr id="118" name="Google Shape;118;p15"/>
          <p:cNvSpPr/>
          <p:nvPr/>
        </p:nvSpPr>
        <p:spPr>
          <a:xfrm>
            <a:off x="603625" y="1483713"/>
            <a:ext cx="2252232" cy="1582632"/>
          </a:xfrm>
          <a:prstGeom prst="cloud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Nodes and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Weighted Edges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endParaRPr b="1"/>
          </a:p>
        </p:txBody>
      </p:sp>
      <p:sp>
        <p:nvSpPr>
          <p:cNvPr id="119" name="Google Shape;119;p15"/>
          <p:cNvSpPr txBox="1"/>
          <p:nvPr/>
        </p:nvSpPr>
        <p:spPr>
          <a:xfrm>
            <a:off x="6342700" y="1507225"/>
            <a:ext cx="2430600" cy="18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120" name="Google Shape;120;p15"/>
          <p:cNvGraphicFramePr/>
          <p:nvPr/>
        </p:nvGraphicFramePr>
        <p:xfrm>
          <a:off x="5975363" y="106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{BB19089A-11F7-456F-BEBC-209DF4EB2F85}</a:tableStyleId>
              </a:tblPr>
              <a:tblGrid>
                <a:gridCol w="926575"/>
                <a:gridCol w="382875"/>
                <a:gridCol w="511375"/>
                <a:gridCol w="393775"/>
                <a:gridCol w="508075"/>
              </a:tblGrid>
              <a:tr h="62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Nodes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r>
                        <a:rPr baseline="-25000" lang="en"/>
                        <a:t>c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✓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✓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✓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r>
                        <a:rPr baseline="-25000" lang="en"/>
                        <a:t>n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✓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1" name="Google Shape;121;p15"/>
          <p:cNvCxnSpPr>
            <a:stCxn id="118" idx="0"/>
            <a:endCxn id="117" idx="1"/>
          </p:cNvCxnSpPr>
          <p:nvPr/>
        </p:nvCxnSpPr>
        <p:spPr>
          <a:xfrm>
            <a:off x="2853980" y="2275029"/>
            <a:ext cx="45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5"/>
          <p:cNvCxnSpPr/>
          <p:nvPr/>
        </p:nvCxnSpPr>
        <p:spPr>
          <a:xfrm flipH="1" rot="10800000">
            <a:off x="5318125" y="2312725"/>
            <a:ext cx="692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5"/>
          <p:cNvSpPr txBox="1"/>
          <p:nvPr/>
        </p:nvSpPr>
        <p:spPr>
          <a:xfrm>
            <a:off x="6146000" y="3481650"/>
            <a:ext cx="23814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Community Affiliation matrix,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F </a:t>
            </a:r>
            <a:r>
              <a:rPr b="1" baseline="30000" i="1" lang="en" sz="2000">
                <a:solidFill>
                  <a:schemeClr val="dk1"/>
                </a:solidFill>
              </a:rPr>
              <a:t>n x c</a:t>
            </a:r>
            <a:r>
              <a:rPr b="1" i="1" lang="en" sz="2000">
                <a:solidFill>
                  <a:schemeClr val="dk1"/>
                </a:solidFill>
              </a:rPr>
              <a:t> </a:t>
            </a:r>
            <a:endParaRPr b="1" i="1" sz="2000">
              <a:solidFill>
                <a:schemeClr val="dk1"/>
              </a:solidFill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311700" y="3481650"/>
            <a:ext cx="2722800" cy="17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Weighted graph!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A</a:t>
            </a:r>
            <a:r>
              <a:rPr b="1" baseline="30000" lang="en" sz="1800">
                <a:solidFill>
                  <a:schemeClr val="dk1"/>
                </a:solidFill>
              </a:rPr>
              <a:t>n x n</a:t>
            </a:r>
            <a:r>
              <a:rPr b="1" lang="en" sz="1800">
                <a:solidFill>
                  <a:schemeClr val="dk1"/>
                </a:solidFill>
              </a:rPr>
              <a:t> : </a:t>
            </a:r>
            <a:r>
              <a:rPr lang="en" sz="1800">
                <a:solidFill>
                  <a:srgbClr val="0000FF"/>
                </a:solidFill>
              </a:rPr>
              <a:t>Adjacency Matrix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X </a:t>
            </a:r>
            <a:r>
              <a:rPr b="1" baseline="30000" lang="en" sz="1800">
                <a:solidFill>
                  <a:schemeClr val="dk1"/>
                </a:solidFill>
              </a:rPr>
              <a:t>n x d</a:t>
            </a:r>
            <a:r>
              <a:rPr b="1" lang="en" sz="1800">
                <a:solidFill>
                  <a:schemeClr val="dk1"/>
                </a:solidFill>
              </a:rPr>
              <a:t>: </a:t>
            </a:r>
            <a:r>
              <a:rPr lang="en" sz="1800">
                <a:solidFill>
                  <a:srgbClr val="1155CC"/>
                </a:solidFill>
              </a:rPr>
              <a:t>Attribute Matrix</a:t>
            </a:r>
            <a:endParaRPr sz="18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rgbClr val="FF0000"/>
              </a:solidFill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3310575" y="3198675"/>
            <a:ext cx="21522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3034500" y="3547725"/>
            <a:ext cx="1432200" cy="70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Deterministic Algorithm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665875" y="3567825"/>
            <a:ext cx="979800" cy="701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Neural Network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Detecting Communities?</a:t>
            </a:r>
            <a:endParaRPr/>
          </a:p>
        </p:txBody>
      </p:sp>
      <p:pic>
        <p:nvPicPr>
          <p:cNvPr descr="Premium Vector | Social media icons set logo vector illustrator" id="134" name="Google Shape;13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450" y="1341013"/>
            <a:ext cx="1260800" cy="12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7725" y="1442075"/>
            <a:ext cx="1742249" cy="1102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1800" y="1382000"/>
            <a:ext cx="2180000" cy="12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/>
        </p:nvSpPr>
        <p:spPr>
          <a:xfrm>
            <a:off x="675700" y="2805075"/>
            <a:ext cx="23685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ecommendation Systems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(ads, news, videos)</a:t>
            </a:r>
            <a:endParaRPr sz="1600"/>
          </a:p>
        </p:txBody>
      </p:sp>
      <p:sp>
        <p:nvSpPr>
          <p:cNvPr id="138" name="Google Shape;138;p16"/>
          <p:cNvSpPr txBox="1"/>
          <p:nvPr/>
        </p:nvSpPr>
        <p:spPr>
          <a:xfrm>
            <a:off x="3327725" y="2805075"/>
            <a:ext cx="23685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Protein Function Discovery</a:t>
            </a:r>
            <a:endParaRPr b="1" sz="1800"/>
          </a:p>
        </p:txBody>
      </p:sp>
      <p:sp>
        <p:nvSpPr>
          <p:cNvPr id="139" name="Google Shape;139;p16"/>
          <p:cNvSpPr txBox="1"/>
          <p:nvPr/>
        </p:nvSpPr>
        <p:spPr>
          <a:xfrm>
            <a:off x="6121800" y="2754975"/>
            <a:ext cx="27105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Systemic Risk Modeling</a:t>
            </a:r>
            <a:endParaRPr b="1" sz="1800"/>
          </a:p>
        </p:txBody>
      </p:sp>
      <p:sp>
        <p:nvSpPr>
          <p:cNvPr id="140" name="Google Shape;140;p16"/>
          <p:cNvSpPr txBox="1"/>
          <p:nvPr/>
        </p:nvSpPr>
        <p:spPr>
          <a:xfrm>
            <a:off x="716500" y="3950500"/>
            <a:ext cx="3855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Many algorithms for community detection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3464350" y="3992625"/>
            <a:ext cx="33465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D0000"/>
                </a:solidFill>
                <a:latin typeface="Open Sans"/>
                <a:ea typeface="Open Sans"/>
                <a:cs typeface="Open Sans"/>
                <a:sym typeface="Open Sans"/>
              </a:rPr>
              <a:t>Very </a:t>
            </a:r>
            <a:r>
              <a:rPr b="1" lang="en" sz="1800">
                <a:solidFill>
                  <a:srgbClr val="BD0000"/>
                </a:solidFill>
                <a:latin typeface="Open Sans"/>
                <a:ea typeface="Open Sans"/>
                <a:cs typeface="Open Sans"/>
                <a:sym typeface="Open Sans"/>
              </a:rPr>
              <a:t>few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considered 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overlapping communities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6642225" y="3971500"/>
            <a:ext cx="2259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Even fewer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for 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weighted graphs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</a:t>
            </a:r>
            <a:endParaRPr/>
          </a:p>
        </p:txBody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311700" y="1152475"/>
            <a:ext cx="8520600" cy="11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Deter</a:t>
            </a:r>
            <a:r>
              <a:rPr b="1" lang="en"/>
              <a:t>ministic Algorit</a:t>
            </a:r>
            <a:r>
              <a:rPr b="1" lang="en"/>
              <a:t>hms: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311700" y="3401875"/>
            <a:ext cx="7283100" cy="12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Designed exclusively for PPI network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Community diameter is</a:t>
            </a:r>
            <a:r>
              <a:rPr lang="en" sz="2000">
                <a:solidFill>
                  <a:schemeClr val="dk2"/>
                </a:solidFill>
              </a:rPr>
              <a:t> </a:t>
            </a:r>
            <a:r>
              <a:rPr lang="en" sz="2000">
                <a:solidFill>
                  <a:srgbClr val="FF0000"/>
                </a:solidFill>
              </a:rPr>
              <a:t>limited to two</a:t>
            </a:r>
            <a:r>
              <a:rPr lang="en" sz="2000">
                <a:solidFill>
                  <a:schemeClr val="dk2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</a:rPr>
              <a:t>(one hop neighbors)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669625" y="2151450"/>
            <a:ext cx="2158500" cy="1104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" marR="9144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DPCLUS</a:t>
            </a:r>
            <a:endParaRPr b="1"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Amin et al., 2006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3426600" y="2151450"/>
            <a:ext cx="2158500" cy="1104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" marR="9144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IPCA</a:t>
            </a:r>
            <a:endParaRPr b="1"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 et al., 2008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6183575" y="2151450"/>
            <a:ext cx="2158500" cy="1104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" marR="9144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DCS</a:t>
            </a:r>
            <a:endParaRPr b="1"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Muhammad et al., 2020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311700" y="1152475"/>
            <a:ext cx="8520600" cy="11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N</a:t>
            </a:r>
            <a:r>
              <a:rPr b="1" lang="en"/>
              <a:t>eural Networks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448825" y="3189500"/>
            <a:ext cx="7283100" cy="12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EF9"/>
                </a:solidFill>
              </a:rPr>
              <a:t>Better performance</a:t>
            </a:r>
            <a:r>
              <a:rPr lang="en" sz="2000">
                <a:solidFill>
                  <a:srgbClr val="0C0C0C"/>
                </a:solidFill>
              </a:rPr>
              <a:t> than deterministic algorithm</a:t>
            </a:r>
            <a:endParaRPr sz="200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C0C0C"/>
                </a:solidFill>
              </a:rPr>
              <a:t>Number of community must be known </a:t>
            </a:r>
            <a:r>
              <a:rPr lang="en" sz="2000">
                <a:solidFill>
                  <a:srgbClr val="FF0000"/>
                </a:solidFill>
              </a:rPr>
              <a:t>before running!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676750" y="1994575"/>
            <a:ext cx="2009100" cy="1337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DANMF</a:t>
            </a:r>
            <a:endParaRPr b="1" sz="2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Ye et al., 2018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3433725" y="1994700"/>
            <a:ext cx="1923600" cy="1337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NOCD</a:t>
            </a:r>
            <a:endParaRPr b="1" sz="2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Shchur and Günnemann, 2018</a:t>
            </a:r>
            <a:endParaRPr b="1" sz="2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5998325" y="1994575"/>
            <a:ext cx="2362500" cy="1337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DynaResGC</a:t>
            </a:r>
            <a:r>
              <a:rPr b="1" lang="en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 sz="2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Muttakin et al., 2022</a:t>
            </a:r>
            <a:endParaRPr b="1" sz="2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graphicFrame>
        <p:nvGraphicFramePr>
          <p:cNvPr id="171" name="Google Shape;171;p19"/>
          <p:cNvGraphicFramePr/>
          <p:nvPr/>
        </p:nvGraphicFramePr>
        <p:xfrm>
          <a:off x="411050" y="115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{BB19089A-11F7-456F-BEBC-209DF4EB2F85}</a:tableStyleId>
              </a:tblPr>
              <a:tblGrid>
                <a:gridCol w="1668750"/>
                <a:gridCol w="1802425"/>
                <a:gridCol w="1829175"/>
                <a:gridCol w="1677200"/>
                <a:gridCol w="1366250"/>
              </a:tblGrid>
              <a:tr h="660075">
                <a:tc>
                  <a:txBody>
                    <a:bodyPr/>
                    <a:lstStyle/>
                    <a:p>
                      <a:pPr indent="0" lvl="0" marL="91440" marR="9144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Algorithm/</a:t>
                      </a:r>
                      <a:endParaRPr b="1" sz="13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91440" marR="9144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</a:t>
                      </a:r>
                      <a:endParaRPr b="1" sz="13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Neural Network</a:t>
                      </a:r>
                      <a:endParaRPr b="1" sz="13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91440" marR="9144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(better performance)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91440" marR="9144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Deep Model</a:t>
                      </a:r>
                      <a:endParaRPr b="1" sz="13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91440" marR="9144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(better </a:t>
                      </a: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performance</a:t>
                      </a: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Unsupervised </a:t>
                      </a:r>
                      <a:endParaRPr b="1" sz="13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91440" marR="9144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(practical)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91440" marR="9144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Edge Weight</a:t>
                      </a:r>
                      <a:endParaRPr b="1" sz="13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2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DynaResGCN</a:t>
                      </a:r>
                      <a:endParaRPr sz="12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✔️</a:t>
                      </a:r>
                      <a:endParaRPr sz="9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✔️</a:t>
                      </a:r>
                      <a:endParaRPr sz="9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 sz="9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 sz="9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42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NOCD</a:t>
                      </a:r>
                      <a:endParaRPr sz="12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✔️</a:t>
                      </a:r>
                      <a:endParaRPr sz="9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 sz="9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 sz="9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 sz="9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42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DANMF</a:t>
                      </a:r>
                      <a:endParaRPr b="1" sz="12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✔️</a:t>
                      </a:r>
                      <a:endParaRPr sz="9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 sz="9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 sz="9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solidFill>
                            <a:srgbClr val="38761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✔️</a:t>
                      </a:r>
                      <a:endParaRPr b="1" sz="950">
                        <a:solidFill>
                          <a:srgbClr val="38761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52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DCS</a:t>
                      </a:r>
                      <a:endParaRPr b="1" sz="12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 sz="9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 sz="9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✔️</a:t>
                      </a:r>
                      <a:endParaRPr sz="9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solidFill>
                            <a:srgbClr val="38761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✔️</a:t>
                      </a:r>
                      <a:endParaRPr b="1" sz="950">
                        <a:solidFill>
                          <a:srgbClr val="38761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2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DPCLUS</a:t>
                      </a:r>
                      <a:endParaRPr b="1" sz="12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 sz="9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 sz="9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✔️</a:t>
                      </a:r>
                      <a:endParaRPr sz="9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solidFill>
                            <a:srgbClr val="38761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✔️</a:t>
                      </a:r>
                      <a:endParaRPr b="1" sz="950">
                        <a:solidFill>
                          <a:srgbClr val="38761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543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IPCA</a:t>
                      </a:r>
                      <a:endParaRPr b="1" sz="12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 sz="9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 sz="9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✔️</a:t>
                      </a:r>
                      <a:endParaRPr sz="9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solidFill>
                            <a:srgbClr val="38761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✔️</a:t>
                      </a:r>
                      <a:endParaRPr b="1" sz="950">
                        <a:solidFill>
                          <a:srgbClr val="38761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172" name="Google Shape;172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Prior Experiment </a:t>
            </a:r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370700" y="4425325"/>
            <a:ext cx="7822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Performance comparison  in NMI 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(higher the better)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311700" y="1068425"/>
            <a:ext cx="70467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How different model leverages weights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80" name="Google Shape;180;p20"/>
          <p:cNvGraphicFramePr/>
          <p:nvPr/>
        </p:nvGraphicFramePr>
        <p:xfrm>
          <a:off x="370700" y="162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{BB19089A-11F7-456F-BEBC-209DF4EB2F85}</a:tableStyleId>
              </a:tblPr>
              <a:tblGrid>
                <a:gridCol w="1059900"/>
                <a:gridCol w="773275"/>
                <a:gridCol w="992450"/>
                <a:gridCol w="941875"/>
                <a:gridCol w="941875"/>
                <a:gridCol w="941875"/>
                <a:gridCol w="941875"/>
                <a:gridCol w="941875"/>
                <a:gridCol w="941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Dataset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DANMF Weighted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DANMF Unweighted</a:t>
                      </a:r>
                      <a:endParaRPr b="1" sz="1000"/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DCS Weighted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DCS Unweighted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DPCLUS Weighted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DPCLUS Unweighted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IPCA Weighted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IPCA Unweighted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Facebook 348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16.4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19.4</a:t>
                      </a:r>
                      <a:endParaRPr b="1" sz="1000"/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25.9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25.9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21.84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21.84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Facebook 414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38.3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41.1</a:t>
                      </a:r>
                      <a:endParaRPr b="1" sz="1000"/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32.4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32.4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28.6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28.6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30.60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30.60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Facebook 686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12.14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10.99</a:t>
                      </a:r>
                      <a:endParaRPr b="1" sz="1000"/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11.22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11.22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13.77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13.77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Facebook 698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31.01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27.83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26.7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26.7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35.8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35.8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49.2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49.2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Facebook 1684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20.18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20.50</a:t>
                      </a:r>
                      <a:endParaRPr b="1" sz="1000"/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27.24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27.24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8.35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8.35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16.81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16.81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Facebook 1912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21.2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20.9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8.9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19.3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19.3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26.71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26.71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81" name="Google Shape;181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mer / Cambridg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