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DM Sans" pitchFamily="2" charset="77"/>
      <p:regular r:id="rId28"/>
      <p:bold r:id="rId29"/>
      <p:italic r:id="rId30"/>
      <p:boldItalic r:id="rId31"/>
    </p:embeddedFont>
    <p:embeddedFont>
      <p:font typeface="Roboto" panose="02000000000000000000"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75">
          <p15:clr>
            <a:srgbClr val="A4A3A4"/>
          </p15:clr>
        </p15:guide>
        <p15:guide id="2" pos="293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7vHyP6EvPbkkPOL4iubnN7bwd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B153"/>
    <a:srgbClr val="708B39"/>
    <a:srgbClr val="EDF0F2"/>
    <a:srgbClr val="FFE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DE9C1A-B165-46D3-9902-6B1881653B56}">
  <a:tblStyle styleId="{A1DE9C1A-B165-46D3-9902-6B1881653B5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64E1F9E-46CF-47A2-9834-69D0D9C48B2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6"/>
    <p:restoredTop sz="67442"/>
  </p:normalViewPr>
  <p:slideViewPr>
    <p:cSldViewPr snapToGrid="0">
      <p:cViewPr varScale="1">
        <p:scale>
          <a:sx n="38" d="100"/>
          <a:sy n="38" d="100"/>
        </p:scale>
        <p:origin x="968" y="200"/>
      </p:cViewPr>
      <p:guideLst>
        <p:guide orient="horz" pos="2175"/>
        <p:guide pos="29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847175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Unified_Payments_Interfac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hbr.org/2014/10/the-value-of-keeping-the-right-customers" TargetMode="External"/><Relationship Id="rId5" Type="http://schemas.openxmlformats.org/officeDocument/2006/relationships/hyperlink" Target="https://cxl.com/blog/customer-churn" TargetMode="External"/><Relationship Id="rId4" Type="http://schemas.openxmlformats.org/officeDocument/2006/relationships/hyperlink" Target="https://en.wikipedia.org/wiki/Classification_of_Indian_citie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etrication_in_India"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Indian_rupe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600"/>
              </a:spcBef>
              <a:spcAft>
                <a:spcPts val="0"/>
              </a:spcAft>
              <a:buNone/>
            </a:pPr>
            <a:r>
              <a:rPr lang="en-US">
                <a:solidFill>
                  <a:srgbClr val="212121"/>
                </a:solidFill>
                <a:highlight>
                  <a:srgbClr val="FFFFFF"/>
                </a:highlight>
                <a:latin typeface="Roboto"/>
                <a:ea typeface="Roboto"/>
                <a:cs typeface="Roboto"/>
                <a:sym typeface="Roboto"/>
              </a:rPr>
              <a:t>Untuk menangani missing value, kami menggunakan beberapa metode seperti iterative imputer jika antar feature memiliki hubungan yang kuat, dan simple imputer menggunakan median karena pada projek ini, numerikal features yang memiliki missing value tidak terdistribusi normal.</a:t>
            </a:r>
            <a:endParaRPr>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endParaRPr>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n-US">
                <a:solidFill>
                  <a:srgbClr val="212121"/>
                </a:solidFill>
                <a:highlight>
                  <a:srgbClr val="FFFFFF"/>
                </a:highlight>
                <a:latin typeface="Roboto"/>
                <a:ea typeface="Roboto"/>
                <a:cs typeface="Roboto"/>
                <a:sym typeface="Roboto"/>
              </a:rPr>
              <a:t>Untuk metode iterative imputer, dapat dilihat bahwa terdapat korelasi yang berbanding lurus yang relatif kuat antara </a:t>
            </a:r>
            <a:r>
              <a:rPr lang="en-US" sz="1100">
                <a:solidFill>
                  <a:srgbClr val="212121"/>
                </a:solidFill>
                <a:highlight>
                  <a:srgbClr val="FFFFFF"/>
                </a:highlight>
                <a:latin typeface="Roboto"/>
                <a:ea typeface="Roboto"/>
                <a:cs typeface="Roboto"/>
                <a:sym typeface="Roboto"/>
              </a:rPr>
              <a:t>OrderCount</a:t>
            </a:r>
            <a:r>
              <a:rPr lang="en-US">
                <a:solidFill>
                  <a:srgbClr val="212121"/>
                </a:solidFill>
                <a:highlight>
                  <a:srgbClr val="FFFFFF"/>
                </a:highlight>
                <a:latin typeface="Roboto"/>
                <a:ea typeface="Roboto"/>
                <a:cs typeface="Roboto"/>
                <a:sym typeface="Roboto"/>
              </a:rPr>
              <a:t> dan </a:t>
            </a:r>
            <a:r>
              <a:rPr lang="en-US" sz="1100">
                <a:solidFill>
                  <a:srgbClr val="212121"/>
                </a:solidFill>
                <a:highlight>
                  <a:srgbClr val="FFFFFF"/>
                </a:highlight>
                <a:latin typeface="Roboto"/>
                <a:ea typeface="Roboto"/>
                <a:cs typeface="Roboto"/>
                <a:sym typeface="Roboto"/>
              </a:rPr>
              <a:t>CouponUsed</a:t>
            </a:r>
            <a:r>
              <a:rPr lang="en-US">
                <a:solidFill>
                  <a:srgbClr val="212121"/>
                </a:solidFill>
                <a:highlight>
                  <a:srgbClr val="FFFFFF"/>
                </a:highlight>
                <a:latin typeface="Roboto"/>
                <a:ea typeface="Roboto"/>
                <a:cs typeface="Roboto"/>
                <a:sym typeface="Roboto"/>
              </a:rPr>
              <a:t>, sehingga </a:t>
            </a:r>
            <a:r>
              <a:rPr lang="en-US" i="1">
                <a:solidFill>
                  <a:srgbClr val="212121"/>
                </a:solidFill>
                <a:highlight>
                  <a:srgbClr val="FFFFFF"/>
                </a:highlight>
                <a:latin typeface="Roboto"/>
                <a:ea typeface="Roboto"/>
                <a:cs typeface="Roboto"/>
                <a:sym typeface="Roboto"/>
              </a:rPr>
              <a:t>feature</a:t>
            </a:r>
            <a:r>
              <a:rPr lang="en-US">
                <a:solidFill>
                  <a:srgbClr val="212121"/>
                </a:solidFill>
                <a:highlight>
                  <a:srgbClr val="FFFFFF"/>
                </a:highlight>
                <a:latin typeface="Roboto"/>
                <a:ea typeface="Roboto"/>
                <a:cs typeface="Roboto"/>
                <a:sym typeface="Roboto"/>
              </a:rPr>
              <a:t> ini akan diisi dengan </a:t>
            </a:r>
            <a:r>
              <a:rPr lang="en-US" i="1">
                <a:solidFill>
                  <a:srgbClr val="212121"/>
                </a:solidFill>
                <a:highlight>
                  <a:srgbClr val="FFFFFF"/>
                </a:highlight>
                <a:latin typeface="Roboto"/>
                <a:ea typeface="Roboto"/>
                <a:cs typeface="Roboto"/>
                <a:sym typeface="Roboto"/>
              </a:rPr>
              <a:t>iterative imputer</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n-US">
                <a:solidFill>
                  <a:srgbClr val="212121"/>
                </a:solidFill>
                <a:highlight>
                  <a:srgbClr val="FFFFFF"/>
                </a:highlight>
                <a:latin typeface="Roboto"/>
                <a:ea typeface="Roboto"/>
                <a:cs typeface="Roboto"/>
                <a:sym typeface="Roboto"/>
              </a:rPr>
              <a:t>Selain itu, jika antar feature memiliki korelasi dengan tingkat menengah, atau rendah, maka tidak akan menjadi acuan untuk pengisian secara </a:t>
            </a:r>
            <a:r>
              <a:rPr lang="en-US" i="1">
                <a:solidFill>
                  <a:srgbClr val="212121"/>
                </a:solidFill>
                <a:highlight>
                  <a:srgbClr val="FFFFFF"/>
                </a:highlight>
                <a:latin typeface="Roboto"/>
                <a:ea typeface="Roboto"/>
                <a:cs typeface="Roboto"/>
                <a:sym typeface="Roboto"/>
              </a:rPr>
              <a:t>iterative</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SzPts val="1400"/>
              <a:buNone/>
            </a:pPr>
            <a:endParaRPr/>
          </a:p>
        </p:txBody>
      </p:sp>
      <p:sp>
        <p:nvSpPr>
          <p:cNvPr id="438" name="Google Shape;4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7965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Selanjutnya untuk metode simple imputer, kami mempertimbangkan untuk mengisi datanya menggunakan nilai ‘mean’ dan ‘median’ karena semua data dengan missing value bentuknya numerik. Setelah dilakukan uji normalitas, ternyata semua feature tersebut memiliki distribusi tidak normal, sehingga semua feature tersebut akan diisi menggunakan nilai median-nya masing-masing.</a:t>
            </a:r>
            <a:endParaRPr/>
          </a:p>
        </p:txBody>
      </p:sp>
      <p:sp>
        <p:nvSpPr>
          <p:cNvPr id="463" name="Google Shape;4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07814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76200" marR="38100" lvl="0" indent="0" algn="l" rtl="0">
              <a:lnSpc>
                <a:spcPct val="160000"/>
              </a:lnSpc>
              <a:spcBef>
                <a:spcPts val="600"/>
              </a:spcBef>
              <a:spcAft>
                <a:spcPts val="0"/>
              </a:spcAft>
              <a:buSzPts val="1100"/>
              <a:buNone/>
            </a:pPr>
            <a:r>
              <a:rPr lang="en-US">
                <a:latin typeface="Arial"/>
                <a:ea typeface="Arial"/>
                <a:cs typeface="Arial"/>
                <a:sym typeface="Arial"/>
              </a:rPr>
              <a:t>Uji statistik dilakukan sebagai informasi awal antara feature dengan target, dan juga agar lebih akurat dalam membaca data dibanding hanya melihat exploratory data analysis.</a:t>
            </a:r>
            <a:endParaRPr>
              <a:latin typeface="Arial"/>
              <a:ea typeface="Arial"/>
              <a:cs typeface="Arial"/>
              <a:sym typeface="Arial"/>
            </a:endParaRPr>
          </a:p>
          <a:p>
            <a:pPr marL="76200" marR="38100" lvl="0" indent="0" algn="l" rtl="0">
              <a:lnSpc>
                <a:spcPct val="160000"/>
              </a:lnSpc>
              <a:spcBef>
                <a:spcPts val="600"/>
              </a:spcBef>
              <a:spcAft>
                <a:spcPts val="0"/>
              </a:spcAft>
              <a:buSzPts val="1100"/>
              <a:buNone/>
            </a:pPr>
            <a:r>
              <a:rPr lang="en-US">
                <a:latin typeface="Arial"/>
                <a:ea typeface="Arial"/>
                <a:cs typeface="Arial"/>
                <a:sym typeface="Arial"/>
              </a:rPr>
              <a:t>Uji statistik pada studi kasus ini dilakukan untuk mengetahui hubungan antar variabel, khususnya hubungan antara </a:t>
            </a:r>
            <a:r>
              <a:rPr lang="en-US" i="1">
                <a:latin typeface="Arial"/>
                <a:ea typeface="Arial"/>
                <a:cs typeface="Arial"/>
                <a:sym typeface="Arial"/>
              </a:rPr>
              <a:t>feature</a:t>
            </a:r>
            <a:r>
              <a:rPr lang="en-US">
                <a:latin typeface="Arial"/>
                <a:ea typeface="Arial"/>
                <a:cs typeface="Arial"/>
                <a:sym typeface="Arial"/>
              </a:rPr>
              <a:t> dengan target (</a:t>
            </a:r>
            <a:r>
              <a:rPr lang="en-US" i="1">
                <a:latin typeface="Arial"/>
                <a:ea typeface="Arial"/>
                <a:cs typeface="Arial"/>
                <a:sym typeface="Arial"/>
              </a:rPr>
              <a:t>churn</a:t>
            </a:r>
            <a:r>
              <a:rPr lang="en-US">
                <a:latin typeface="Arial"/>
                <a:ea typeface="Arial"/>
                <a:cs typeface="Arial"/>
                <a:sym typeface="Arial"/>
              </a:rPr>
              <a:t>). Pada penelitian ini akan mempraktikkan beberapa uji hipotesis diantaranya </a:t>
            </a:r>
            <a:r>
              <a:rPr lang="en-US" i="1">
                <a:latin typeface="Arial"/>
                <a:ea typeface="Arial"/>
                <a:cs typeface="Arial"/>
                <a:sym typeface="Arial"/>
              </a:rPr>
              <a:t>Two Sample Independent T-Test</a:t>
            </a:r>
            <a:r>
              <a:rPr lang="en-US">
                <a:latin typeface="Arial"/>
                <a:ea typeface="Arial"/>
                <a:cs typeface="Arial"/>
                <a:sym typeface="Arial"/>
              </a:rPr>
              <a:t> untuk data numerik ,dan </a:t>
            </a:r>
            <a:r>
              <a:rPr lang="en-US" i="1">
                <a:latin typeface="Arial"/>
                <a:ea typeface="Arial"/>
                <a:cs typeface="Arial"/>
                <a:sym typeface="Arial"/>
              </a:rPr>
              <a:t>Chi Square</a:t>
            </a:r>
            <a:r>
              <a:rPr lang="en-US">
                <a:latin typeface="Arial"/>
                <a:ea typeface="Arial"/>
                <a:cs typeface="Arial"/>
                <a:sym typeface="Arial"/>
              </a:rPr>
              <a:t> untuk data kategorikal.</a:t>
            </a:r>
            <a:endParaRPr>
              <a:latin typeface="Arial"/>
              <a:ea typeface="Arial"/>
              <a:cs typeface="Arial"/>
              <a:sym typeface="Arial"/>
            </a:endParaRPr>
          </a:p>
          <a:p>
            <a:pPr marL="457200" marR="38100" lvl="0" indent="-317500" algn="l" rtl="0">
              <a:lnSpc>
                <a:spcPct val="160000"/>
              </a:lnSpc>
              <a:spcBef>
                <a:spcPts val="600"/>
              </a:spcBef>
              <a:spcAft>
                <a:spcPts val="0"/>
              </a:spcAft>
              <a:buClr>
                <a:srgbClr val="212121"/>
              </a:buClr>
              <a:buSzPts val="1400"/>
              <a:buFont typeface="Roboto"/>
              <a:buAutoNum type="arabicPeriod"/>
            </a:pPr>
            <a:r>
              <a:rPr lang="en-US">
                <a:solidFill>
                  <a:srgbClr val="212121"/>
                </a:solidFill>
                <a:highlight>
                  <a:srgbClr val="FFFFFF"/>
                </a:highlight>
                <a:latin typeface="Roboto"/>
                <a:ea typeface="Roboto"/>
                <a:cs typeface="Roboto"/>
                <a:sym typeface="Roboto"/>
              </a:rPr>
              <a:t>Uji statistik </a:t>
            </a:r>
            <a:r>
              <a:rPr lang="en-US" i="1">
                <a:solidFill>
                  <a:srgbClr val="212121"/>
                </a:solidFill>
                <a:highlight>
                  <a:srgbClr val="FFFFFF"/>
                </a:highlight>
                <a:latin typeface="Roboto"/>
                <a:ea typeface="Roboto"/>
                <a:cs typeface="Roboto"/>
                <a:sym typeface="Roboto"/>
              </a:rPr>
              <a:t>Two Sample Independent T-Test</a:t>
            </a:r>
            <a:r>
              <a:rPr lang="en-US">
                <a:solidFill>
                  <a:srgbClr val="212121"/>
                </a:solidFill>
                <a:highlight>
                  <a:srgbClr val="FFFFFF"/>
                </a:highlight>
                <a:latin typeface="Roboto"/>
                <a:ea typeface="Roboto"/>
                <a:cs typeface="Roboto"/>
                <a:sym typeface="Roboto"/>
              </a:rPr>
              <a:t> pada studi kasus ini untuk mengetahui ada atau tidaknya perbedaan antara rata-rata </a:t>
            </a:r>
            <a:r>
              <a:rPr lang="en-US" i="1">
                <a:solidFill>
                  <a:srgbClr val="212121"/>
                </a:solidFill>
                <a:highlight>
                  <a:srgbClr val="FFFFFF"/>
                </a:highlight>
                <a:latin typeface="Roboto"/>
                <a:ea typeface="Roboto"/>
                <a:cs typeface="Roboto"/>
                <a:sym typeface="Roboto"/>
              </a:rPr>
              <a:t>feature</a:t>
            </a:r>
            <a:r>
              <a:rPr lang="en-US">
                <a:solidFill>
                  <a:srgbClr val="212121"/>
                </a:solidFill>
                <a:highlight>
                  <a:srgbClr val="FFFFFF"/>
                </a:highlight>
                <a:latin typeface="Roboto"/>
                <a:ea typeface="Roboto"/>
                <a:cs typeface="Roboto"/>
                <a:sym typeface="Roboto"/>
              </a:rPr>
              <a:t> yang memiliki tipe data numerikal dengan rata-rata target,</a:t>
            </a:r>
            <a:endParaRPr>
              <a:solidFill>
                <a:srgbClr val="212121"/>
              </a:solidFill>
              <a:highlight>
                <a:srgbClr val="FFFFFF"/>
              </a:highlight>
              <a:latin typeface="Roboto"/>
              <a:ea typeface="Roboto"/>
              <a:cs typeface="Roboto"/>
              <a:sym typeface="Roboto"/>
            </a:endParaRPr>
          </a:p>
          <a:p>
            <a:pPr marL="457200" marR="38100" lvl="0" indent="-317500" algn="l" rtl="0">
              <a:lnSpc>
                <a:spcPct val="160000"/>
              </a:lnSpc>
              <a:spcBef>
                <a:spcPts val="0"/>
              </a:spcBef>
              <a:spcAft>
                <a:spcPts val="0"/>
              </a:spcAft>
              <a:buClr>
                <a:srgbClr val="212121"/>
              </a:buClr>
              <a:buSzPts val="1400"/>
              <a:buFont typeface="Roboto"/>
              <a:buAutoNum type="arabicPeriod"/>
            </a:pPr>
            <a:r>
              <a:rPr lang="en-US">
                <a:solidFill>
                  <a:srgbClr val="212121"/>
                </a:solidFill>
                <a:highlight>
                  <a:srgbClr val="FFFFFF"/>
                </a:highlight>
                <a:latin typeface="Roboto"/>
                <a:ea typeface="Roboto"/>
                <a:cs typeface="Roboto"/>
                <a:sym typeface="Roboto"/>
              </a:rPr>
              <a:t>Uji statistik </a:t>
            </a:r>
            <a:r>
              <a:rPr lang="en-US" i="1">
                <a:solidFill>
                  <a:srgbClr val="212121"/>
                </a:solidFill>
                <a:highlight>
                  <a:srgbClr val="FFFFFF"/>
                </a:highlight>
                <a:latin typeface="Roboto"/>
                <a:ea typeface="Roboto"/>
                <a:cs typeface="Roboto"/>
                <a:sym typeface="Roboto"/>
              </a:rPr>
              <a:t>Chi-Square</a:t>
            </a:r>
            <a:r>
              <a:rPr lang="en-US">
                <a:solidFill>
                  <a:srgbClr val="212121"/>
                </a:solidFill>
                <a:highlight>
                  <a:srgbClr val="FFFFFF"/>
                </a:highlight>
                <a:latin typeface="Roboto"/>
                <a:ea typeface="Roboto"/>
                <a:cs typeface="Roboto"/>
                <a:sym typeface="Roboto"/>
              </a:rPr>
              <a:t> pada studi kasus ini untuk mengetahui hubungan antara </a:t>
            </a:r>
            <a:r>
              <a:rPr lang="en-US" i="1">
                <a:solidFill>
                  <a:srgbClr val="212121"/>
                </a:solidFill>
                <a:highlight>
                  <a:srgbClr val="FFFFFF"/>
                </a:highlight>
                <a:latin typeface="Roboto"/>
                <a:ea typeface="Roboto"/>
                <a:cs typeface="Roboto"/>
                <a:sym typeface="Roboto"/>
              </a:rPr>
              <a:t>feature</a:t>
            </a:r>
            <a:r>
              <a:rPr lang="en-US">
                <a:solidFill>
                  <a:srgbClr val="212121"/>
                </a:solidFill>
                <a:highlight>
                  <a:srgbClr val="FFFFFF"/>
                </a:highlight>
                <a:latin typeface="Roboto"/>
                <a:ea typeface="Roboto"/>
                <a:cs typeface="Roboto"/>
                <a:sym typeface="Roboto"/>
              </a:rPr>
              <a:t> dengan tipe data kategorikal, </a:t>
            </a:r>
            <a:endParaRPr>
              <a:solidFill>
                <a:srgbClr val="212121"/>
              </a:solidFill>
              <a:highlight>
                <a:srgbClr val="FFFFFF"/>
              </a:highlight>
              <a:latin typeface="Roboto"/>
              <a:ea typeface="Roboto"/>
              <a:cs typeface="Roboto"/>
              <a:sym typeface="Roboto"/>
            </a:endParaRPr>
          </a:p>
          <a:p>
            <a:pPr marL="76200" marR="38100" lvl="0" indent="0" algn="l" rtl="0">
              <a:lnSpc>
                <a:spcPct val="160000"/>
              </a:lnSpc>
              <a:spcBef>
                <a:spcPts val="600"/>
              </a:spcBef>
              <a:spcAft>
                <a:spcPts val="0"/>
              </a:spcAft>
              <a:buClr>
                <a:schemeClr val="dk1"/>
              </a:buClr>
              <a:buSzPts val="1100"/>
              <a:buFont typeface="Arial"/>
              <a:buNone/>
            </a:pPr>
            <a:r>
              <a:rPr lang="en-US">
                <a:latin typeface="Arial"/>
                <a:ea typeface="Arial"/>
                <a:cs typeface="Arial"/>
                <a:sym typeface="Arial"/>
              </a:rPr>
              <a:t>sisanya baca ppt</a:t>
            </a:r>
            <a:endParaRPr>
              <a:latin typeface="Arial"/>
              <a:ea typeface="Arial"/>
              <a:cs typeface="Arial"/>
              <a:sym typeface="Arial"/>
            </a:endParaRPr>
          </a:p>
          <a:p>
            <a:pPr marL="0" lvl="0" indent="0" algn="l" rtl="0">
              <a:lnSpc>
                <a:spcPct val="115000"/>
              </a:lnSpc>
              <a:spcBef>
                <a:spcPts val="500"/>
              </a:spcBef>
              <a:spcAft>
                <a:spcPts val="0"/>
              </a:spcAft>
              <a:buClr>
                <a:schemeClr val="dk1"/>
              </a:buClr>
              <a:buSzPts val="1100"/>
              <a:buFont typeface="Arial"/>
              <a:buNone/>
            </a:pPr>
            <a:endParaRPr>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489" name="Google Shape;48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436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Berdasarkan dashboard ini, dapat dilihat bahwa:</a:t>
            </a:r>
            <a:endParaRPr/>
          </a:p>
          <a:p>
            <a:pPr marL="0" lvl="0" indent="0" algn="l" rtl="0">
              <a:lnSpc>
                <a:spcPct val="100000"/>
              </a:lnSpc>
              <a:spcBef>
                <a:spcPts val="0"/>
              </a:spcBef>
              <a:spcAft>
                <a:spcPts val="0"/>
              </a:spcAft>
              <a:buSzPts val="1400"/>
              <a:buNone/>
            </a:pPr>
            <a:r>
              <a:rPr lang="en-US"/>
              <a:t>1. lokasi e-commerce yang berada di india</a:t>
            </a:r>
            <a:endParaRPr/>
          </a:p>
          <a:p>
            <a:pPr marL="0" lvl="0" indent="0" algn="l" rtl="0">
              <a:lnSpc>
                <a:spcPct val="100000"/>
              </a:lnSpc>
              <a:spcBef>
                <a:spcPts val="0"/>
              </a:spcBef>
              <a:spcAft>
                <a:spcPts val="0"/>
              </a:spcAft>
              <a:buSzPts val="1400"/>
              <a:buNone/>
            </a:pPr>
            <a:r>
              <a:rPr lang="en-US"/>
              <a:t>2. jumlah customer churn sebanyak 16,57%</a:t>
            </a:r>
            <a:endParaRPr/>
          </a:p>
          <a:p>
            <a:pPr marL="0" lvl="0" indent="0" algn="l" rtl="0">
              <a:lnSpc>
                <a:spcPct val="100000"/>
              </a:lnSpc>
              <a:spcBef>
                <a:spcPts val="0"/>
              </a:spcBef>
              <a:spcAft>
                <a:spcPts val="0"/>
              </a:spcAft>
              <a:buSzPts val="1400"/>
              <a:buNone/>
            </a:pPr>
            <a:r>
              <a:rPr lang="en-US"/>
              <a:t>3. Lebih banyak pelanggan membeli 'ponsel' dan 'laptop &amp; aksesori' daripada kategori lainnya.</a:t>
            </a:r>
            <a:endParaRPr/>
          </a:p>
          <a:p>
            <a:pPr marL="0" lvl="0" indent="0" algn="l" rtl="0">
              <a:lnSpc>
                <a:spcPct val="100000"/>
              </a:lnSpc>
              <a:spcBef>
                <a:spcPts val="0"/>
              </a:spcBef>
              <a:spcAft>
                <a:spcPts val="0"/>
              </a:spcAft>
              <a:buSzPts val="1400"/>
              <a:buNone/>
            </a:pPr>
            <a:r>
              <a:rPr lang="en-US"/>
              <a:t>4. Pelanggan pria membeli lebih banyak barang daripada pelanggan wanita secara keseluruhan.</a:t>
            </a:r>
            <a:endParaRPr/>
          </a:p>
          <a:p>
            <a:pPr marL="0" lvl="0" indent="0" algn="l" rtl="0">
              <a:lnSpc>
                <a:spcPct val="100000"/>
              </a:lnSpc>
              <a:spcBef>
                <a:spcPts val="0"/>
              </a:spcBef>
              <a:spcAft>
                <a:spcPts val="0"/>
              </a:spcAft>
              <a:buSzPts val="1400"/>
              <a:buNone/>
            </a:pPr>
            <a:endParaRPr/>
          </a:p>
          <a:p>
            <a:pPr marL="0" lvl="0" indent="0" algn="l" rtl="0">
              <a:spcBef>
                <a:spcPts val="0"/>
              </a:spcBef>
              <a:spcAft>
                <a:spcPts val="0"/>
              </a:spcAft>
              <a:buClr>
                <a:schemeClr val="dk1"/>
              </a:buClr>
              <a:buSzPts val="1400"/>
              <a:buFont typeface="Arial"/>
              <a:buNone/>
            </a:pPr>
            <a:r>
              <a:rPr lang="en-US"/>
              <a:t>Kemudian, feature-feature yang sekiranya menarik polanya terhadap customer churn, antara lain:</a:t>
            </a:r>
            <a:endParaRPr/>
          </a:p>
          <a:p>
            <a:pPr marL="0" lvl="0" indent="0" algn="l" rtl="0">
              <a:lnSpc>
                <a:spcPct val="100000"/>
              </a:lnSpc>
              <a:spcBef>
                <a:spcPts val="0"/>
              </a:spcBef>
              <a:spcAft>
                <a:spcPts val="0"/>
              </a:spcAft>
              <a:buClr>
                <a:schemeClr val="dk1"/>
              </a:buClr>
              <a:buSzPts val="1100"/>
              <a:buFont typeface="Arial"/>
              <a:buNone/>
            </a:pPr>
            <a:r>
              <a:rPr lang="en-US"/>
              <a:t>5. Pelanggan lebih cenderung melakukan churn ketika mereka memiliki cashback dan tenor yang lebih rendah.</a:t>
            </a:r>
            <a:endParaRPr/>
          </a:p>
          <a:p>
            <a:pPr marL="0" lvl="0" indent="0" algn="l" rtl="0">
              <a:lnSpc>
                <a:spcPct val="100000"/>
              </a:lnSpc>
              <a:spcBef>
                <a:spcPts val="0"/>
              </a:spcBef>
              <a:spcAft>
                <a:spcPts val="0"/>
              </a:spcAft>
              <a:buClr>
                <a:schemeClr val="dk1"/>
              </a:buClr>
              <a:buSzPts val="1100"/>
              <a:buFont typeface="Arial"/>
              <a:buNone/>
            </a:pPr>
            <a:r>
              <a:rPr lang="en-US"/>
              <a:t>6. Pelanggan lebih cenderung churn ketika mereka telah melaporkan keluhan.</a:t>
            </a:r>
            <a:endParaRPr/>
          </a:p>
          <a:p>
            <a:pPr marL="0" lvl="0" indent="0" algn="l" rtl="0">
              <a:lnSpc>
                <a:spcPct val="100000"/>
              </a:lnSpc>
              <a:spcBef>
                <a:spcPts val="0"/>
              </a:spcBef>
              <a:spcAft>
                <a:spcPts val="0"/>
              </a:spcAft>
              <a:buClr>
                <a:schemeClr val="dk1"/>
              </a:buClr>
              <a:buSzPts val="1100"/>
              <a:buFont typeface="Arial"/>
              <a:buNone/>
            </a:pPr>
            <a:r>
              <a:rPr lang="en-US"/>
              <a:t>7. Pelanggan lebih cenderung melakukan churn ketika mereka memiliki jarak yang lebih jauh dari rumah mereka ke gudang terdekat.</a:t>
            </a:r>
            <a:endParaRPr/>
          </a:p>
          <a:p>
            <a:pPr marL="0" lvl="0" indent="0" algn="l" rtl="0">
              <a:lnSpc>
                <a:spcPct val="100000"/>
              </a:lnSpc>
              <a:spcBef>
                <a:spcPts val="0"/>
              </a:spcBef>
              <a:spcAft>
                <a:spcPts val="0"/>
              </a:spcAft>
              <a:buSzPts val="1400"/>
              <a:buNone/>
            </a:pPr>
            <a:endParaRPr/>
          </a:p>
        </p:txBody>
      </p:sp>
      <p:sp>
        <p:nvSpPr>
          <p:cNvPr id="515" name="Google Shape;5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5824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Pada bagian ini data dibagi menjadi 80% train set dan 20% test set. Penentuan encoder pada studi kasus ini dibagi menjadi dua teknik encoder. Jika features kategorik memiliki unique value kurang dari atau sama dengan 4, maka akan menggunakan one hot encoder, sedangkan untuk features kategorik yang memiliki unique value lebih dari 4, maka akan menggunakan binary encoder.</a:t>
            </a:r>
            <a:endParaRPr/>
          </a:p>
        </p:txBody>
      </p:sp>
      <p:sp>
        <p:nvSpPr>
          <p:cNvPr id="529" name="Google Shape;52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0346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Kita akan melatih beberapa benchmark models, antara lain Logistic Regression, K-nearest Neighbors, Decision Tree, Random Forest, Adaboost, Gradient Boost, XG Boost, dan Light Gradient Boosting Machine (LGBM). Berdasarkan hasil model benchmarking diperoleh model dengan nilai rata-rata F1-score tertinggi adalah LGBM dan Random Forest, selanjutnya kedua model tersebut akan dilihat performanya pada test set. Setelah model diuji terhadap data test set, terlihat bahwa F1-score untuk hasil training model LGBM (Light Gradient Boosted Machine) sedikit lebih besar dari training model RF (Random Forest), tetapi test score RF justru lebih besar dibanding test score LGBM. Sehingga, kedua model tersebut tetap dipilih untuk dilakukan hyperparameter tuning.</a:t>
            </a:r>
            <a:endParaRPr/>
          </a:p>
        </p:txBody>
      </p:sp>
      <p:sp>
        <p:nvSpPr>
          <p:cNvPr id="554" name="Google Shape;55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6156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Berikut adalah parameter-parameter yang akan dicoba untuk di-tuning untuk melihat bagaimana perubahan performa dari kedua model. Setelah dilakukan randomized search terhadap parameter-parameter tersebut, dapat dilihat bahwa LGBM memperoleh F1-score yang lebih tinggi daripada random forest baik pada train set maupun test set. Sehingga, pada project ini model yang dipilih untuk klasifikasi adalah LGBM.</a:t>
            </a:r>
            <a:endParaRPr/>
          </a:p>
        </p:txBody>
      </p:sp>
      <p:sp>
        <p:nvSpPr>
          <p:cNvPr id="573" name="Google Shape;57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1263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Berikut adalah nilai feature importance yang diperoleh dengan model LGBM. Berdasarkan grafik tersebut, ternyata feature yang paling penting dalam memprediksi customer churn adalah ‘WarehouseToHome’ dan ‘CashbackAmount’. </a:t>
            </a:r>
            <a:endParaRPr/>
          </a:p>
        </p:txBody>
      </p:sp>
      <p:sp>
        <p:nvSpPr>
          <p:cNvPr id="591" name="Google Shape;5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289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Berdasarkan</a:t>
            </a:r>
            <a:r>
              <a:rPr lang="en-US" dirty="0"/>
              <a:t> </a:t>
            </a:r>
            <a:r>
              <a:rPr lang="en-US" dirty="0" err="1"/>
              <a:t>hasil</a:t>
            </a:r>
            <a:r>
              <a:rPr lang="en-US" dirty="0"/>
              <a:t> classification report </a:t>
            </a:r>
            <a:r>
              <a:rPr lang="en-US" dirty="0" err="1"/>
              <a:t>dari</a:t>
            </a:r>
            <a:r>
              <a:rPr lang="en-US" dirty="0"/>
              <a:t> model LGBM, </a:t>
            </a:r>
            <a:r>
              <a:rPr lang="en-US" dirty="0" err="1"/>
              <a:t>kita</a:t>
            </a:r>
            <a:r>
              <a:rPr lang="en-US" dirty="0"/>
              <a:t> </a:t>
            </a:r>
            <a:r>
              <a:rPr lang="en-US" dirty="0" err="1"/>
              <a:t>dapat</a:t>
            </a:r>
            <a:r>
              <a:rPr lang="en-US" dirty="0"/>
              <a:t> </a:t>
            </a:r>
            <a:r>
              <a:rPr lang="en-US" dirty="0" err="1"/>
              <a:t>menyimpulkan</a:t>
            </a:r>
            <a:r>
              <a:rPr lang="en-US" dirty="0"/>
              <a:t> </a:t>
            </a:r>
            <a:r>
              <a:rPr lang="en-US" dirty="0" err="1"/>
              <a:t>bahwa</a:t>
            </a:r>
            <a:r>
              <a:rPr lang="en-US" dirty="0"/>
              <a:t> </a:t>
            </a:r>
            <a:r>
              <a:rPr lang="en-US" dirty="0" err="1"/>
              <a:t>bila</a:t>
            </a:r>
            <a:r>
              <a:rPr lang="en-US" dirty="0"/>
              <a:t> </a:t>
            </a:r>
            <a:r>
              <a:rPr lang="en-US" dirty="0" err="1"/>
              <a:t>seandainya</a:t>
            </a:r>
            <a:r>
              <a:rPr lang="en-US" dirty="0"/>
              <a:t> </a:t>
            </a:r>
            <a:r>
              <a:rPr lang="en-US" dirty="0" err="1"/>
              <a:t>nanti</a:t>
            </a:r>
            <a:r>
              <a:rPr lang="en-US" dirty="0"/>
              <a:t> </a:t>
            </a:r>
            <a:r>
              <a:rPr lang="en-US" dirty="0" err="1"/>
              <a:t>kita</a:t>
            </a:r>
            <a:r>
              <a:rPr lang="en-US" dirty="0"/>
              <a:t> </a:t>
            </a:r>
            <a:r>
              <a:rPr lang="en-US" dirty="0" err="1"/>
              <a:t>menggunakan</a:t>
            </a:r>
            <a:r>
              <a:rPr lang="en-US" dirty="0"/>
              <a:t> model </a:t>
            </a:r>
            <a:r>
              <a:rPr lang="en-US" dirty="0" err="1"/>
              <a:t>untuk</a:t>
            </a:r>
            <a:r>
              <a:rPr lang="en-US" dirty="0"/>
              <a:t> </a:t>
            </a:r>
            <a:r>
              <a:rPr lang="en-US" dirty="0" err="1"/>
              <a:t>membantu</a:t>
            </a:r>
            <a:r>
              <a:rPr lang="en-US" dirty="0"/>
              <a:t> </a:t>
            </a:r>
            <a:r>
              <a:rPr lang="en-US" dirty="0" err="1"/>
              <a:t>menawarkan</a:t>
            </a:r>
            <a:r>
              <a:rPr lang="en-US" dirty="0"/>
              <a:t> voucher, </a:t>
            </a:r>
            <a:r>
              <a:rPr lang="en-US" dirty="0" err="1"/>
              <a:t>maka</a:t>
            </a:r>
            <a:r>
              <a:rPr lang="en-US" dirty="0"/>
              <a:t> model </a:t>
            </a:r>
            <a:r>
              <a:rPr lang="en-US" dirty="0" err="1"/>
              <a:t>kita</a:t>
            </a:r>
            <a:r>
              <a:rPr lang="en-US" dirty="0"/>
              <a:t> </a:t>
            </a:r>
            <a:r>
              <a:rPr lang="en-US" dirty="0" err="1"/>
              <a:t>dapat</a:t>
            </a:r>
            <a:r>
              <a:rPr lang="en-US" dirty="0"/>
              <a:t> </a:t>
            </a:r>
            <a:r>
              <a:rPr lang="en-US" dirty="0" err="1"/>
              <a:t>mengurangi</a:t>
            </a:r>
            <a:r>
              <a:rPr lang="en-US" dirty="0"/>
              <a:t> </a:t>
            </a:r>
            <a:r>
              <a:rPr lang="en-US" dirty="0" err="1"/>
              <a:t>sekitar</a:t>
            </a:r>
            <a:r>
              <a:rPr lang="en-US" dirty="0"/>
              <a:t> 98.1% (recall 0) </a:t>
            </a:r>
            <a:r>
              <a:rPr lang="en-US" dirty="0" err="1"/>
              <a:t>pelanggan</a:t>
            </a:r>
            <a:r>
              <a:rPr lang="en-US" dirty="0"/>
              <a:t> yang </a:t>
            </a:r>
            <a:r>
              <a:rPr lang="en-US" dirty="0" err="1"/>
              <a:t>tidak</a:t>
            </a:r>
            <a:r>
              <a:rPr lang="en-US" dirty="0"/>
              <a:t> churn agar </a:t>
            </a:r>
            <a:r>
              <a:rPr lang="en-US" dirty="0" err="1"/>
              <a:t>tidak</a:t>
            </a:r>
            <a:r>
              <a:rPr lang="en-US" dirty="0"/>
              <a:t> </a:t>
            </a:r>
            <a:r>
              <a:rPr lang="en-US" dirty="0" err="1"/>
              <a:t>perlu</a:t>
            </a:r>
            <a:r>
              <a:rPr lang="en-US" dirty="0"/>
              <a:t> </a:t>
            </a:r>
            <a:r>
              <a:rPr lang="en-US" dirty="0" err="1"/>
              <a:t>ditawarkan</a:t>
            </a:r>
            <a:r>
              <a:rPr lang="en-US" dirty="0"/>
              <a:t> voucher, </a:t>
            </a:r>
            <a:r>
              <a:rPr lang="en-US" dirty="0" err="1"/>
              <a:t>dan</a:t>
            </a:r>
            <a:r>
              <a:rPr lang="en-US" dirty="0"/>
              <a:t> model </a:t>
            </a:r>
            <a:r>
              <a:rPr lang="en-US" dirty="0" err="1"/>
              <a:t>kita</a:t>
            </a:r>
            <a:r>
              <a:rPr lang="en-US" dirty="0"/>
              <a:t> </a:t>
            </a:r>
            <a:r>
              <a:rPr lang="en-US" dirty="0" err="1"/>
              <a:t>dapat</a:t>
            </a:r>
            <a:r>
              <a:rPr lang="en-US" dirty="0"/>
              <a:t> </a:t>
            </a:r>
            <a:r>
              <a:rPr lang="en-US" dirty="0" err="1"/>
              <a:t>memperoleh</a:t>
            </a:r>
            <a:r>
              <a:rPr lang="en-US" dirty="0"/>
              <a:t> </a:t>
            </a:r>
            <a:r>
              <a:rPr lang="en-US" dirty="0" err="1"/>
              <a:t>sekitar</a:t>
            </a:r>
            <a:r>
              <a:rPr lang="en-US" dirty="0"/>
              <a:t> 90% (recall 1) </a:t>
            </a:r>
            <a:r>
              <a:rPr lang="en-US" dirty="0" err="1"/>
              <a:t>pelanggan</a:t>
            </a:r>
            <a:r>
              <a:rPr lang="en-US" dirty="0"/>
              <a:t> yang </a:t>
            </a:r>
            <a:r>
              <a:rPr lang="en-US" dirty="0" err="1"/>
              <a:t>memang</a:t>
            </a:r>
            <a:r>
              <a:rPr lang="en-US" dirty="0"/>
              <a:t> churn </a:t>
            </a:r>
            <a:r>
              <a:rPr lang="en-US" dirty="0" err="1"/>
              <a:t>dari</a:t>
            </a:r>
            <a:r>
              <a:rPr lang="en-US" dirty="0"/>
              <a:t> </a:t>
            </a:r>
            <a:r>
              <a:rPr lang="en-US" dirty="0" err="1"/>
              <a:t>seluruh</a:t>
            </a:r>
            <a:r>
              <a:rPr lang="en-US" dirty="0"/>
              <a:t> </a:t>
            </a:r>
            <a:r>
              <a:rPr lang="en-US" dirty="0" err="1"/>
              <a:t>pelanggan</a:t>
            </a:r>
            <a:r>
              <a:rPr lang="en-US" dirty="0"/>
              <a:t> yang churn. Model </a:t>
            </a:r>
            <a:r>
              <a:rPr lang="en-US" dirty="0" err="1"/>
              <a:t>ini</a:t>
            </a:r>
            <a:r>
              <a:rPr lang="en-US" dirty="0"/>
              <a:t> </a:t>
            </a:r>
            <a:r>
              <a:rPr lang="en-US" dirty="0" err="1"/>
              <a:t>memiliki</a:t>
            </a:r>
            <a:r>
              <a:rPr lang="en-US" dirty="0"/>
              <a:t> </a:t>
            </a:r>
            <a:r>
              <a:rPr lang="en-US" dirty="0" err="1"/>
              <a:t>ketepatan</a:t>
            </a:r>
            <a:r>
              <a:rPr lang="en-US" dirty="0"/>
              <a:t> </a:t>
            </a:r>
            <a:r>
              <a:rPr lang="en-US" dirty="0" err="1"/>
              <a:t>prediksi</a:t>
            </a:r>
            <a:r>
              <a:rPr lang="en-US" dirty="0"/>
              <a:t> </a:t>
            </a:r>
            <a:r>
              <a:rPr lang="en-US" dirty="0" err="1"/>
              <a:t>pelanggan</a:t>
            </a:r>
            <a:r>
              <a:rPr lang="en-US" dirty="0"/>
              <a:t> yang churn </a:t>
            </a:r>
            <a:r>
              <a:rPr lang="en-US" dirty="0" err="1"/>
              <a:t>sebesar</a:t>
            </a:r>
            <a:r>
              <a:rPr lang="en-US" dirty="0"/>
              <a:t> 90% (precision 1), </a:t>
            </a:r>
            <a:r>
              <a:rPr lang="en-US" dirty="0" err="1"/>
              <a:t>jadi</a:t>
            </a:r>
            <a:r>
              <a:rPr lang="en-US" dirty="0"/>
              <a:t> </a:t>
            </a:r>
            <a:r>
              <a:rPr lang="en-US" dirty="0" err="1"/>
              <a:t>setiap</a:t>
            </a:r>
            <a:r>
              <a:rPr lang="en-US" dirty="0"/>
              <a:t> model </a:t>
            </a:r>
            <a:r>
              <a:rPr lang="en-US" dirty="0" err="1"/>
              <a:t>kita</a:t>
            </a:r>
            <a:r>
              <a:rPr lang="en-US" dirty="0"/>
              <a:t> </a:t>
            </a:r>
            <a:r>
              <a:rPr lang="en-US" dirty="0" err="1"/>
              <a:t>memprediksi</a:t>
            </a:r>
            <a:r>
              <a:rPr lang="en-US" dirty="0"/>
              <a:t> </a:t>
            </a:r>
            <a:r>
              <a:rPr lang="en-US" dirty="0" err="1"/>
              <a:t>bahwa</a:t>
            </a:r>
            <a:r>
              <a:rPr lang="en-US" dirty="0"/>
              <a:t> </a:t>
            </a:r>
            <a:r>
              <a:rPr lang="en-US" dirty="0" err="1"/>
              <a:t>seseorang</a:t>
            </a:r>
            <a:r>
              <a:rPr lang="en-US" dirty="0"/>
              <a:t> </a:t>
            </a:r>
            <a:r>
              <a:rPr lang="en-US" dirty="0" err="1"/>
              <a:t>akan</a:t>
            </a:r>
            <a:r>
              <a:rPr lang="en-US" dirty="0"/>
              <a:t> churn, </a:t>
            </a:r>
            <a:r>
              <a:rPr lang="en-US" dirty="0" err="1"/>
              <a:t>maka</a:t>
            </a:r>
            <a:r>
              <a:rPr lang="en-US" dirty="0"/>
              <a:t> </a:t>
            </a:r>
            <a:r>
              <a:rPr lang="en-US" dirty="0" err="1"/>
              <a:t>kemungkinan</a:t>
            </a:r>
            <a:r>
              <a:rPr lang="en-US" dirty="0"/>
              <a:t> </a:t>
            </a:r>
            <a:r>
              <a:rPr lang="en-US" dirty="0" err="1"/>
              <a:t>prediksinya</a:t>
            </a:r>
            <a:r>
              <a:rPr lang="en-US" dirty="0"/>
              <a:t> </a:t>
            </a:r>
            <a:r>
              <a:rPr lang="en-US" dirty="0" err="1"/>
              <a:t>benar</a:t>
            </a:r>
            <a:r>
              <a:rPr lang="en-US" dirty="0"/>
              <a:t> </a:t>
            </a:r>
            <a:r>
              <a:rPr lang="en-US" dirty="0" err="1"/>
              <a:t>adalah</a:t>
            </a:r>
            <a:r>
              <a:rPr lang="en-US" dirty="0"/>
              <a:t> </a:t>
            </a:r>
            <a:r>
              <a:rPr lang="en-US" dirty="0" err="1"/>
              <a:t>sebesar</a:t>
            </a:r>
            <a:r>
              <a:rPr lang="en-US" dirty="0"/>
              <a:t> 90%. </a:t>
            </a:r>
            <a:r>
              <a:rPr lang="en-US" dirty="0" err="1"/>
              <a:t>Maka</a:t>
            </a:r>
            <a:r>
              <a:rPr lang="en-US" dirty="0"/>
              <a:t> </a:t>
            </a:r>
            <a:r>
              <a:rPr lang="en-US" dirty="0" err="1"/>
              <a:t>masih</a:t>
            </a:r>
            <a:r>
              <a:rPr lang="en-US" dirty="0"/>
              <a:t> </a:t>
            </a:r>
            <a:r>
              <a:rPr lang="en-US" dirty="0" err="1"/>
              <a:t>akan</a:t>
            </a:r>
            <a:r>
              <a:rPr lang="en-US" dirty="0"/>
              <a:t> </a:t>
            </a:r>
            <a:r>
              <a:rPr lang="en-US" dirty="0" err="1"/>
              <a:t>ada</a:t>
            </a:r>
            <a:r>
              <a:rPr lang="en-US" dirty="0"/>
              <a:t> </a:t>
            </a:r>
            <a:r>
              <a:rPr lang="en-US" dirty="0" err="1"/>
              <a:t>pelanggan</a:t>
            </a:r>
            <a:r>
              <a:rPr lang="en-US" dirty="0"/>
              <a:t> yang </a:t>
            </a:r>
            <a:r>
              <a:rPr lang="en-US" dirty="0" err="1"/>
              <a:t>sebenarnya</a:t>
            </a:r>
            <a:r>
              <a:rPr lang="en-US" dirty="0"/>
              <a:t> </a:t>
            </a:r>
            <a:r>
              <a:rPr lang="en-US" dirty="0" err="1"/>
              <a:t>tidak</a:t>
            </a:r>
            <a:r>
              <a:rPr lang="en-US" dirty="0"/>
              <a:t> churn </a:t>
            </a:r>
            <a:r>
              <a:rPr lang="en-US" dirty="0" err="1"/>
              <a:t>tetapi</a:t>
            </a:r>
            <a:r>
              <a:rPr lang="en-US" dirty="0"/>
              <a:t> </a:t>
            </a:r>
            <a:r>
              <a:rPr lang="en-US" dirty="0" err="1"/>
              <a:t>diprediksi</a:t>
            </a:r>
            <a:r>
              <a:rPr lang="en-US" dirty="0"/>
              <a:t> </a:t>
            </a:r>
            <a:r>
              <a:rPr lang="en-US" dirty="0" err="1"/>
              <a:t>sebagai</a:t>
            </a:r>
            <a:r>
              <a:rPr lang="en-US" dirty="0"/>
              <a:t> </a:t>
            </a:r>
            <a:r>
              <a:rPr lang="en-US" dirty="0" err="1"/>
              <a:t>pelanggan</a:t>
            </a:r>
            <a:r>
              <a:rPr lang="en-US" dirty="0"/>
              <a:t> yang churn </a:t>
            </a:r>
            <a:r>
              <a:rPr lang="en-US" dirty="0" err="1"/>
              <a:t>sekitar</a:t>
            </a:r>
            <a:r>
              <a:rPr lang="en-US" dirty="0"/>
              <a:t> 1.9% (1-recall 0) </a:t>
            </a:r>
            <a:r>
              <a:rPr lang="en-US" dirty="0" err="1"/>
              <a:t>dari</a:t>
            </a:r>
            <a:r>
              <a:rPr lang="en-US" dirty="0"/>
              <a:t> </a:t>
            </a:r>
            <a:r>
              <a:rPr lang="en-US" dirty="0" err="1"/>
              <a:t>keseluruhan</a:t>
            </a:r>
            <a:r>
              <a:rPr lang="en-US" dirty="0"/>
              <a:t> </a:t>
            </a:r>
            <a:r>
              <a:rPr lang="en-US" dirty="0" err="1"/>
              <a:t>pelanggan</a:t>
            </a:r>
            <a:r>
              <a:rPr lang="en-US" dirty="0"/>
              <a:t> yang </a:t>
            </a:r>
            <a:r>
              <a:rPr lang="en-US" dirty="0" err="1"/>
              <a:t>tidak</a:t>
            </a:r>
            <a:r>
              <a:rPr lang="en-US" dirty="0"/>
              <a:t> churn. </a:t>
            </a:r>
            <a:r>
              <a:rPr lang="en-US" dirty="0" err="1"/>
              <a:t>Kemudian</a:t>
            </a:r>
            <a:r>
              <a:rPr lang="en-US" dirty="0"/>
              <a:t> </a:t>
            </a:r>
            <a:r>
              <a:rPr lang="en-US" dirty="0" err="1"/>
              <a:t>jika</a:t>
            </a:r>
            <a:r>
              <a:rPr lang="en-US" dirty="0"/>
              <a:t> </a:t>
            </a:r>
            <a:r>
              <a:rPr lang="en-US" dirty="0" err="1"/>
              <a:t>melihat</a:t>
            </a:r>
            <a:r>
              <a:rPr lang="en-US" dirty="0"/>
              <a:t> rata2 voucher yang </a:t>
            </a:r>
            <a:r>
              <a:rPr lang="en-US" dirty="0" err="1"/>
              <a:t>didapatkan</a:t>
            </a:r>
            <a:r>
              <a:rPr lang="en-US" dirty="0"/>
              <a:t> </a:t>
            </a:r>
            <a:r>
              <a:rPr lang="en-US" dirty="0" err="1"/>
              <a:t>dari</a:t>
            </a:r>
            <a:r>
              <a:rPr lang="en-US" dirty="0"/>
              <a:t> customer </a:t>
            </a:r>
            <a:r>
              <a:rPr lang="en-US" dirty="0" err="1"/>
              <a:t>yg</a:t>
            </a:r>
            <a:r>
              <a:rPr lang="en-US" dirty="0"/>
              <a:t> churn </a:t>
            </a:r>
            <a:r>
              <a:rPr lang="en-US" dirty="0" err="1"/>
              <a:t>yaitu</a:t>
            </a:r>
            <a:r>
              <a:rPr lang="en-US" dirty="0"/>
              <a:t> 145 </a:t>
            </a:r>
            <a:r>
              <a:rPr lang="en-US" dirty="0" err="1"/>
              <a:t>sampai</a:t>
            </a:r>
            <a:r>
              <a:rPr lang="en-US" dirty="0"/>
              <a:t> 162 rupee, </a:t>
            </a:r>
            <a:r>
              <a:rPr lang="en-US" dirty="0" err="1"/>
              <a:t>sedangkan</a:t>
            </a:r>
            <a:r>
              <a:rPr lang="en-US" dirty="0"/>
              <a:t> voucher rata2 yang </a:t>
            </a:r>
            <a:r>
              <a:rPr lang="en-US" dirty="0" err="1"/>
              <a:t>diterima</a:t>
            </a:r>
            <a:r>
              <a:rPr lang="en-US" dirty="0"/>
              <a:t> </a:t>
            </a:r>
            <a:r>
              <a:rPr lang="en-US" dirty="0" err="1"/>
              <a:t>oleh</a:t>
            </a:r>
            <a:r>
              <a:rPr lang="en-US" dirty="0"/>
              <a:t> customer </a:t>
            </a:r>
            <a:r>
              <a:rPr lang="en-US" dirty="0" err="1"/>
              <a:t>yg</a:t>
            </a:r>
            <a:r>
              <a:rPr lang="en-US" dirty="0"/>
              <a:t> </a:t>
            </a:r>
            <a:r>
              <a:rPr lang="en-US" dirty="0" err="1"/>
              <a:t>tidak</a:t>
            </a:r>
            <a:r>
              <a:rPr lang="en-US" dirty="0"/>
              <a:t> churn </a:t>
            </a:r>
            <a:r>
              <a:rPr lang="en-US" dirty="0" err="1"/>
              <a:t>sebesar</a:t>
            </a:r>
            <a:r>
              <a:rPr lang="en-US" dirty="0"/>
              <a:t> 180 rupee.</a:t>
            </a:r>
          </a:p>
          <a:p>
            <a:pPr marL="0" lvl="0" indent="0" algn="l" rtl="0">
              <a:lnSpc>
                <a:spcPct val="100000"/>
              </a:lnSpc>
              <a:spcBef>
                <a:spcPts val="0"/>
              </a:spcBef>
              <a:spcAft>
                <a:spcPts val="0"/>
              </a:spcAft>
              <a:buSzPts val="1400"/>
              <a:buNone/>
            </a:pPr>
            <a:endParaRPr dirty="0"/>
          </a:p>
        </p:txBody>
      </p:sp>
      <p:sp>
        <p:nvSpPr>
          <p:cNvPr id="605" name="Google Shape;60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9218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Dengan</a:t>
            </a:r>
            <a:r>
              <a:rPr lang="en-US" dirty="0"/>
              <a:t> </a:t>
            </a:r>
            <a:r>
              <a:rPr lang="en-US" dirty="0" err="1"/>
              <a:t>asumsi-asumsi</a:t>
            </a:r>
            <a:r>
              <a:rPr lang="en-US" dirty="0"/>
              <a:t> </a:t>
            </a:r>
            <a:r>
              <a:rPr lang="en-US" dirty="0" err="1"/>
              <a:t>ini</a:t>
            </a:r>
            <a:r>
              <a:rPr lang="en-US" dirty="0"/>
              <a:t>, </a:t>
            </a:r>
            <a:r>
              <a:rPr lang="en-US" dirty="0" err="1"/>
              <a:t>diperoleh</a:t>
            </a:r>
            <a:r>
              <a:rPr lang="en-US" dirty="0"/>
              <a:t> </a:t>
            </a:r>
            <a:r>
              <a:rPr lang="en-US" dirty="0" err="1"/>
              <a:t>hasil</a:t>
            </a:r>
            <a:r>
              <a:rPr lang="en-US" dirty="0"/>
              <a:t> </a:t>
            </a:r>
            <a:r>
              <a:rPr lang="en-US" dirty="0" err="1"/>
              <a:t>perhitungan</a:t>
            </a:r>
            <a:r>
              <a:rPr lang="en-US" dirty="0"/>
              <a:t> </a:t>
            </a:r>
            <a:r>
              <a:rPr lang="en-US" dirty="0" err="1"/>
              <a:t>biaya</a:t>
            </a:r>
            <a:r>
              <a:rPr lang="en-US" dirty="0"/>
              <a:t> yang </a:t>
            </a:r>
            <a:r>
              <a:rPr lang="en-US" dirty="0" err="1"/>
              <a:t>diperlukan</a:t>
            </a:r>
            <a:r>
              <a:rPr lang="en-US" dirty="0"/>
              <a:t> </a:t>
            </a:r>
            <a:r>
              <a:rPr lang="en-US" dirty="0" err="1"/>
              <a:t>untuk</a:t>
            </a:r>
            <a:r>
              <a:rPr lang="en-US" dirty="0"/>
              <a:t> </a:t>
            </a:r>
            <a:r>
              <a:rPr lang="en-US" dirty="0" err="1"/>
              <a:t>pemberian</a:t>
            </a:r>
            <a:r>
              <a:rPr lang="en-US" dirty="0"/>
              <a:t> voucher </a:t>
            </a:r>
            <a:r>
              <a:rPr lang="en-US" dirty="0" err="1"/>
              <a:t>adalah</a:t>
            </a:r>
            <a:r>
              <a:rPr lang="en-US" dirty="0"/>
              <a:t> </a:t>
            </a:r>
            <a:r>
              <a:rPr lang="en-US" dirty="0" err="1"/>
              <a:t>sebagai</a:t>
            </a:r>
            <a:r>
              <a:rPr lang="en-US" dirty="0"/>
              <a:t> </a:t>
            </a:r>
            <a:r>
              <a:rPr lang="en-US" dirty="0" err="1"/>
              <a:t>berikut</a:t>
            </a:r>
            <a:r>
              <a:rPr lang="en-US" dirty="0"/>
              <a:t>:</a:t>
            </a:r>
            <a:endParaRPr dirty="0"/>
          </a:p>
          <a:p>
            <a:pPr marL="457200" lvl="0" indent="-317500" algn="l" rtl="0">
              <a:lnSpc>
                <a:spcPct val="100000"/>
              </a:lnSpc>
              <a:spcBef>
                <a:spcPts val="0"/>
              </a:spcBef>
              <a:spcAft>
                <a:spcPts val="0"/>
              </a:spcAft>
              <a:buSzPts val="1400"/>
              <a:buChar char="-"/>
            </a:pPr>
            <a:r>
              <a:rPr lang="en-US" dirty="0" err="1"/>
              <a:t>Tanpa</a:t>
            </a:r>
            <a:r>
              <a:rPr lang="en-US" dirty="0"/>
              <a:t> model: </a:t>
            </a:r>
            <a:r>
              <a:rPr lang="en-US" dirty="0" err="1"/>
              <a:t>Biaya</a:t>
            </a:r>
            <a:r>
              <a:rPr lang="en-US" dirty="0"/>
              <a:t> yang </a:t>
            </a:r>
            <a:r>
              <a:rPr lang="en-US" dirty="0" err="1"/>
              <a:t>harus</a:t>
            </a:r>
            <a:r>
              <a:rPr lang="en-US" dirty="0"/>
              <a:t> </a:t>
            </a:r>
            <a:r>
              <a:rPr lang="en-US" dirty="0" err="1"/>
              <a:t>dikeluarkan</a:t>
            </a:r>
            <a:r>
              <a:rPr lang="en-US" dirty="0"/>
              <a:t> </a:t>
            </a:r>
            <a:r>
              <a:rPr lang="en-US" dirty="0" err="1"/>
              <a:t>perushaan</a:t>
            </a:r>
            <a:r>
              <a:rPr lang="en-US" dirty="0"/>
              <a:t> </a:t>
            </a:r>
            <a:r>
              <a:rPr lang="en-US" dirty="0" err="1"/>
              <a:t>untuk</a:t>
            </a:r>
            <a:r>
              <a:rPr lang="en-US" dirty="0"/>
              <a:t> </a:t>
            </a:r>
            <a:r>
              <a:rPr lang="en-US" dirty="0" err="1"/>
              <a:t>pemberian</a:t>
            </a:r>
            <a:r>
              <a:rPr lang="en-US" dirty="0"/>
              <a:t> voucher </a:t>
            </a:r>
            <a:r>
              <a:rPr lang="en-US" dirty="0" err="1"/>
              <a:t>adalah</a:t>
            </a:r>
            <a:r>
              <a:rPr lang="en-US" dirty="0"/>
              <a:t> </a:t>
            </a:r>
            <a:r>
              <a:rPr lang="en-US" dirty="0" err="1"/>
              <a:t>sebesar</a:t>
            </a:r>
            <a:r>
              <a:rPr lang="en-US" dirty="0"/>
              <a:t> 192.470, </a:t>
            </a:r>
            <a:r>
              <a:rPr lang="en-US" dirty="0" err="1"/>
              <a:t>tetapi</a:t>
            </a:r>
            <a:r>
              <a:rPr lang="en-US" dirty="0"/>
              <a:t> </a:t>
            </a:r>
            <a:r>
              <a:rPr lang="en-US" dirty="0" err="1"/>
              <a:t>sebenarnya</a:t>
            </a:r>
            <a:r>
              <a:rPr lang="en-US" dirty="0"/>
              <a:t> </a:t>
            </a:r>
            <a:r>
              <a:rPr lang="en-US" dirty="0" err="1"/>
              <a:t>perusahaan</a:t>
            </a:r>
            <a:r>
              <a:rPr lang="en-US" dirty="0"/>
              <a:t> </a:t>
            </a:r>
            <a:r>
              <a:rPr lang="en-US" dirty="0" err="1"/>
              <a:t>mengalami</a:t>
            </a:r>
            <a:r>
              <a:rPr lang="en-US" dirty="0"/>
              <a:t> </a:t>
            </a:r>
            <a:r>
              <a:rPr lang="en-US" dirty="0" err="1"/>
              <a:t>kerugian</a:t>
            </a:r>
            <a:r>
              <a:rPr lang="en-US" dirty="0"/>
              <a:t> </a:t>
            </a:r>
            <a:r>
              <a:rPr lang="en-US" dirty="0" err="1"/>
              <a:t>sebesar</a:t>
            </a:r>
            <a:r>
              <a:rPr lang="en-US" dirty="0"/>
              <a:t> 160.550 </a:t>
            </a:r>
            <a:r>
              <a:rPr lang="en-US" dirty="0" err="1"/>
              <a:t>karena</a:t>
            </a:r>
            <a:r>
              <a:rPr lang="en-US" dirty="0"/>
              <a:t> </a:t>
            </a:r>
            <a:r>
              <a:rPr lang="en-US" dirty="0" err="1"/>
              <a:t>tetap</a:t>
            </a:r>
            <a:r>
              <a:rPr lang="en-US" dirty="0"/>
              <a:t> </a:t>
            </a:r>
            <a:r>
              <a:rPr lang="en-US" dirty="0" err="1"/>
              <a:t>memberikan</a:t>
            </a:r>
            <a:r>
              <a:rPr lang="en-US" dirty="0"/>
              <a:t> voucher </a:t>
            </a:r>
            <a:r>
              <a:rPr lang="en-US" dirty="0" err="1"/>
              <a:t>kepada</a:t>
            </a:r>
            <a:r>
              <a:rPr lang="en-US" dirty="0"/>
              <a:t> customers yang </a:t>
            </a:r>
            <a:r>
              <a:rPr lang="en-US" dirty="0" err="1"/>
              <a:t>tidak</a:t>
            </a:r>
            <a:r>
              <a:rPr lang="en-US" dirty="0"/>
              <a:t> churn  (mistargeted).</a:t>
            </a:r>
            <a:endParaRPr dirty="0"/>
          </a:p>
          <a:p>
            <a:pPr marL="457200" lvl="0" indent="-317500" algn="l" rtl="0">
              <a:lnSpc>
                <a:spcPct val="100000"/>
              </a:lnSpc>
              <a:spcBef>
                <a:spcPts val="0"/>
              </a:spcBef>
              <a:spcAft>
                <a:spcPts val="0"/>
              </a:spcAft>
              <a:buSzPts val="1400"/>
              <a:buChar char="-"/>
            </a:pPr>
            <a:r>
              <a:rPr lang="en-US" dirty="0" err="1"/>
              <a:t>Dengan</a:t>
            </a:r>
            <a:r>
              <a:rPr lang="en-US" dirty="0"/>
              <a:t> model: </a:t>
            </a:r>
            <a:r>
              <a:rPr lang="en-US" dirty="0" err="1"/>
              <a:t>Biaya</a:t>
            </a:r>
            <a:r>
              <a:rPr lang="en-US" dirty="0"/>
              <a:t> yang </a:t>
            </a:r>
            <a:r>
              <a:rPr lang="en-US" dirty="0" err="1"/>
              <a:t>harus</a:t>
            </a:r>
            <a:r>
              <a:rPr lang="en-US" dirty="0"/>
              <a:t> </a:t>
            </a:r>
            <a:r>
              <a:rPr lang="en-US" dirty="0" err="1"/>
              <a:t>dikeluarkan</a:t>
            </a:r>
            <a:r>
              <a:rPr lang="en-US" dirty="0"/>
              <a:t> </a:t>
            </a:r>
            <a:r>
              <a:rPr lang="en-US" dirty="0" err="1"/>
              <a:t>perusahaan</a:t>
            </a:r>
            <a:r>
              <a:rPr lang="en-US" dirty="0"/>
              <a:t> </a:t>
            </a:r>
            <a:r>
              <a:rPr lang="en-US" dirty="0" err="1"/>
              <a:t>untuk</a:t>
            </a:r>
            <a:r>
              <a:rPr lang="en-US" dirty="0"/>
              <a:t> </a:t>
            </a:r>
            <a:r>
              <a:rPr lang="en-US" dirty="0" err="1"/>
              <a:t>pemberian</a:t>
            </a:r>
            <a:r>
              <a:rPr lang="en-US" dirty="0"/>
              <a:t> voucher </a:t>
            </a:r>
            <a:r>
              <a:rPr lang="en-US" dirty="0" err="1"/>
              <a:t>adalah</a:t>
            </a:r>
            <a:r>
              <a:rPr lang="en-US" dirty="0"/>
              <a:t> </a:t>
            </a:r>
            <a:r>
              <a:rPr lang="en-US" dirty="0" err="1"/>
              <a:t>sebesar</a:t>
            </a:r>
            <a:r>
              <a:rPr lang="en-US" dirty="0"/>
              <a:t> 31.730 </a:t>
            </a:r>
            <a:r>
              <a:rPr lang="en-US" dirty="0" err="1"/>
              <a:t>karena</a:t>
            </a:r>
            <a:r>
              <a:rPr lang="en-US" dirty="0"/>
              <a:t> voucher </a:t>
            </a:r>
            <a:r>
              <a:rPr lang="en-US" dirty="0" err="1"/>
              <a:t>hanya</a:t>
            </a:r>
            <a:r>
              <a:rPr lang="en-US" dirty="0"/>
              <a:t> </a:t>
            </a:r>
            <a:r>
              <a:rPr lang="en-US" dirty="0" err="1"/>
              <a:t>diberikan</a:t>
            </a:r>
            <a:r>
              <a:rPr lang="en-US" dirty="0"/>
              <a:t> </a:t>
            </a:r>
            <a:r>
              <a:rPr lang="en-US" dirty="0" err="1"/>
              <a:t>kepada</a:t>
            </a:r>
            <a:r>
              <a:rPr lang="en-US" dirty="0"/>
              <a:t> customer yang </a:t>
            </a:r>
            <a:r>
              <a:rPr lang="en-US" dirty="0" err="1"/>
              <a:t>diprediksi</a:t>
            </a:r>
            <a:r>
              <a:rPr lang="en-US" dirty="0"/>
              <a:t> </a:t>
            </a:r>
            <a:r>
              <a:rPr lang="en-US" dirty="0" err="1"/>
              <a:t>akan</a:t>
            </a:r>
            <a:r>
              <a:rPr lang="en-US" dirty="0"/>
              <a:t> churn. </a:t>
            </a:r>
            <a:r>
              <a:rPr lang="en-US" dirty="0" err="1"/>
              <a:t>Sedangkan</a:t>
            </a:r>
            <a:r>
              <a:rPr lang="en-US" dirty="0"/>
              <a:t> </a:t>
            </a:r>
            <a:r>
              <a:rPr lang="en-US" dirty="0" err="1"/>
              <a:t>kerugiannya</a:t>
            </a:r>
            <a:r>
              <a:rPr lang="en-US" dirty="0"/>
              <a:t> </a:t>
            </a:r>
            <a:r>
              <a:rPr lang="en-US" dirty="0" err="1"/>
              <a:t>adalah</a:t>
            </a:r>
            <a:r>
              <a:rPr lang="en-US" dirty="0"/>
              <a:t> </a:t>
            </a:r>
            <a:r>
              <a:rPr lang="en-US" dirty="0" err="1"/>
              <a:t>sekitar</a:t>
            </a:r>
            <a:r>
              <a:rPr lang="en-US" dirty="0"/>
              <a:t> 20.040, </a:t>
            </a:r>
            <a:r>
              <a:rPr lang="en-US" dirty="0" err="1"/>
              <a:t>dimana</a:t>
            </a:r>
            <a:r>
              <a:rPr lang="en-US" dirty="0"/>
              <a:t> 3.040 </a:t>
            </a:r>
            <a:r>
              <a:rPr lang="en-US" dirty="0" err="1"/>
              <a:t>merupakan</a:t>
            </a:r>
            <a:r>
              <a:rPr lang="en-US" dirty="0"/>
              <a:t> </a:t>
            </a:r>
            <a:r>
              <a:rPr lang="en-US" dirty="0" err="1"/>
              <a:t>biaya</a:t>
            </a:r>
            <a:r>
              <a:rPr lang="en-US" dirty="0"/>
              <a:t> yang </a:t>
            </a:r>
            <a:r>
              <a:rPr lang="en-US" dirty="0" err="1"/>
              <a:t>dikeluarkan</a:t>
            </a:r>
            <a:r>
              <a:rPr lang="en-US" dirty="0"/>
              <a:t> </a:t>
            </a:r>
            <a:r>
              <a:rPr lang="en-US" dirty="0" err="1"/>
              <a:t>karena</a:t>
            </a:r>
            <a:r>
              <a:rPr lang="en-US" dirty="0"/>
              <a:t> model salah </a:t>
            </a:r>
            <a:r>
              <a:rPr lang="en-US" dirty="0" err="1"/>
              <a:t>memprediksi</a:t>
            </a:r>
            <a:r>
              <a:rPr lang="en-US" dirty="0"/>
              <a:t> (yang </a:t>
            </a:r>
            <a:r>
              <a:rPr lang="en-US" dirty="0" err="1"/>
              <a:t>tidak</a:t>
            </a:r>
            <a:r>
              <a:rPr lang="en-US" dirty="0"/>
              <a:t> churn </a:t>
            </a:r>
            <a:r>
              <a:rPr lang="en-US" dirty="0" err="1"/>
              <a:t>dianggap</a:t>
            </a:r>
            <a:r>
              <a:rPr lang="en-US" dirty="0"/>
              <a:t> churn) </a:t>
            </a:r>
            <a:r>
              <a:rPr lang="en-US" dirty="0" err="1"/>
              <a:t>dan</a:t>
            </a:r>
            <a:r>
              <a:rPr lang="en-US" dirty="0"/>
              <a:t> 17.000 </a:t>
            </a:r>
            <a:r>
              <a:rPr lang="en-US" dirty="0" err="1"/>
              <a:t>merupakan</a:t>
            </a:r>
            <a:r>
              <a:rPr lang="en-US" dirty="0"/>
              <a:t> </a:t>
            </a:r>
            <a:r>
              <a:rPr lang="en-US" dirty="0" err="1"/>
              <a:t>kerugian</a:t>
            </a:r>
            <a:r>
              <a:rPr lang="en-US" dirty="0"/>
              <a:t> yang </a:t>
            </a:r>
            <a:r>
              <a:rPr lang="en-US" dirty="0" err="1"/>
              <a:t>dialami</a:t>
            </a:r>
            <a:r>
              <a:rPr lang="en-US" dirty="0"/>
              <a:t> </a:t>
            </a:r>
            <a:r>
              <a:rPr lang="en-US" dirty="0" err="1"/>
              <a:t>perusahaan</a:t>
            </a:r>
            <a:r>
              <a:rPr lang="en-US" dirty="0"/>
              <a:t> </a:t>
            </a:r>
            <a:r>
              <a:rPr lang="en-US" dirty="0" err="1"/>
              <a:t>karena</a:t>
            </a:r>
            <a:r>
              <a:rPr lang="en-US" dirty="0"/>
              <a:t> </a:t>
            </a:r>
            <a:r>
              <a:rPr lang="en-US" dirty="0" err="1"/>
              <a:t>kehilangan</a:t>
            </a:r>
            <a:r>
              <a:rPr lang="en-US" dirty="0"/>
              <a:t> </a:t>
            </a:r>
            <a:r>
              <a:rPr lang="en-US" dirty="0" err="1"/>
              <a:t>pelanggan</a:t>
            </a:r>
            <a:r>
              <a:rPr lang="en-US" dirty="0"/>
              <a:t> (17 customer churn </a:t>
            </a:r>
            <a:r>
              <a:rPr lang="en-US" dirty="0" err="1"/>
              <a:t>diprediksi</a:t>
            </a:r>
            <a:r>
              <a:rPr lang="en-US" dirty="0"/>
              <a:t> </a:t>
            </a:r>
            <a:r>
              <a:rPr lang="en-US" dirty="0" err="1"/>
              <a:t>tidak</a:t>
            </a:r>
            <a:r>
              <a:rPr lang="en-US" dirty="0"/>
              <a:t> churn, </a:t>
            </a:r>
            <a:r>
              <a:rPr lang="en-US" dirty="0" err="1"/>
              <a:t>sehingga</a:t>
            </a:r>
            <a:r>
              <a:rPr lang="en-US" dirty="0"/>
              <a:t> </a:t>
            </a:r>
            <a:r>
              <a:rPr lang="en-US" dirty="0" err="1"/>
              <a:t>tidak</a:t>
            </a:r>
            <a:r>
              <a:rPr lang="en-US" dirty="0"/>
              <a:t> </a:t>
            </a:r>
            <a:r>
              <a:rPr lang="en-US" dirty="0" err="1"/>
              <a:t>diberikan</a:t>
            </a:r>
            <a:r>
              <a:rPr lang="en-US" dirty="0"/>
              <a:t> voucher). </a:t>
            </a:r>
            <a:r>
              <a:rPr lang="en-US" dirty="0" err="1"/>
              <a:t>Prediksi</a:t>
            </a:r>
            <a:r>
              <a:rPr lang="en-US" dirty="0"/>
              <a:t> </a:t>
            </a:r>
            <a:r>
              <a:rPr lang="en-US" dirty="0" err="1"/>
              <a:t>ini</a:t>
            </a:r>
            <a:r>
              <a:rPr lang="en-US" dirty="0"/>
              <a:t> </a:t>
            </a:r>
            <a:r>
              <a:rPr lang="en-US" dirty="0" err="1"/>
              <a:t>bisa</a:t>
            </a:r>
            <a:r>
              <a:rPr lang="en-US" dirty="0"/>
              <a:t> </a:t>
            </a:r>
            <a:r>
              <a:rPr lang="en-US" dirty="0" err="1"/>
              <a:t>membantu</a:t>
            </a:r>
            <a:r>
              <a:rPr lang="en-US" dirty="0"/>
              <a:t> </a:t>
            </a:r>
            <a:r>
              <a:rPr lang="en-US" dirty="0" err="1"/>
              <a:t>perusahaan</a:t>
            </a:r>
            <a:r>
              <a:rPr lang="en-US" dirty="0"/>
              <a:t> </a:t>
            </a:r>
            <a:r>
              <a:rPr lang="en-US" dirty="0" err="1"/>
              <a:t>melakukan</a:t>
            </a:r>
            <a:r>
              <a:rPr lang="en-US" dirty="0"/>
              <a:t> </a:t>
            </a:r>
            <a:r>
              <a:rPr lang="en-US" dirty="0" err="1"/>
              <a:t>penghematan</a:t>
            </a:r>
            <a:r>
              <a:rPr lang="en-US" dirty="0"/>
              <a:t> budget </a:t>
            </a:r>
            <a:r>
              <a:rPr lang="en-US" dirty="0" err="1"/>
              <a:t>untuk</a:t>
            </a:r>
            <a:r>
              <a:rPr lang="en-US" dirty="0"/>
              <a:t> </a:t>
            </a:r>
            <a:r>
              <a:rPr lang="en-US" dirty="0" err="1"/>
              <a:t>pemberian</a:t>
            </a:r>
            <a:r>
              <a:rPr lang="en-US" dirty="0"/>
              <a:t> voucher </a:t>
            </a:r>
            <a:r>
              <a:rPr lang="en-US" dirty="0" err="1"/>
              <a:t>sekitar</a:t>
            </a:r>
            <a:r>
              <a:rPr lang="en-US" dirty="0"/>
              <a:t> 83.5%.</a:t>
            </a:r>
            <a:endParaRPr dirty="0"/>
          </a:p>
          <a:p>
            <a:pPr marL="457200" lvl="0" indent="-317500" algn="l" rtl="0">
              <a:spcBef>
                <a:spcPts val="0"/>
              </a:spcBef>
              <a:spcAft>
                <a:spcPts val="0"/>
              </a:spcAft>
              <a:buSzPts val="1400"/>
              <a:buChar char="-"/>
            </a:pPr>
            <a:r>
              <a:rPr lang="en-US" dirty="0" err="1"/>
              <a:t>Dengan</a:t>
            </a:r>
            <a:r>
              <a:rPr lang="en-US" dirty="0"/>
              <a:t> </a:t>
            </a:r>
            <a:r>
              <a:rPr lang="en-US" dirty="0" err="1"/>
              <a:t>kelas</a:t>
            </a:r>
            <a:r>
              <a:rPr lang="en-US" dirty="0"/>
              <a:t>: </a:t>
            </a:r>
            <a:r>
              <a:rPr lang="en-US" dirty="0" err="1"/>
              <a:t>Biaya</a:t>
            </a:r>
            <a:r>
              <a:rPr lang="en-US" dirty="0"/>
              <a:t> yang </a:t>
            </a:r>
            <a:r>
              <a:rPr lang="en-US" dirty="0" err="1"/>
              <a:t>harus</a:t>
            </a:r>
            <a:r>
              <a:rPr lang="en-US" dirty="0"/>
              <a:t> </a:t>
            </a:r>
            <a:r>
              <a:rPr lang="en-US" dirty="0" err="1"/>
              <a:t>dikeluarkan</a:t>
            </a:r>
            <a:r>
              <a:rPr lang="en-US" dirty="0"/>
              <a:t> </a:t>
            </a:r>
            <a:r>
              <a:rPr lang="en-US" dirty="0" err="1"/>
              <a:t>perusahaan</a:t>
            </a:r>
            <a:r>
              <a:rPr lang="en-US" dirty="0"/>
              <a:t> </a:t>
            </a:r>
            <a:r>
              <a:rPr lang="en-US" dirty="0" err="1"/>
              <a:t>untuk</a:t>
            </a:r>
            <a:r>
              <a:rPr lang="en-US" dirty="0"/>
              <a:t> </a:t>
            </a:r>
            <a:r>
              <a:rPr lang="en-US" dirty="0" err="1"/>
              <a:t>pemberian</a:t>
            </a:r>
            <a:r>
              <a:rPr lang="en-US" dirty="0"/>
              <a:t> voucher </a:t>
            </a:r>
            <a:r>
              <a:rPr lang="en-US" dirty="0" err="1"/>
              <a:t>adalah</a:t>
            </a:r>
            <a:r>
              <a:rPr lang="en-US" dirty="0"/>
              <a:t> </a:t>
            </a:r>
            <a:r>
              <a:rPr lang="en-US" dirty="0" err="1"/>
              <a:t>sebesar</a:t>
            </a:r>
            <a:r>
              <a:rPr lang="en-US" dirty="0"/>
              <a:t> 31.635 </a:t>
            </a:r>
            <a:r>
              <a:rPr lang="en-US" dirty="0" err="1"/>
              <a:t>karena</a:t>
            </a:r>
            <a:r>
              <a:rPr lang="en-US" dirty="0"/>
              <a:t> </a:t>
            </a:r>
            <a:r>
              <a:rPr lang="en-US" dirty="0" err="1"/>
              <a:t>besarnya</a:t>
            </a:r>
            <a:r>
              <a:rPr lang="en-US" dirty="0"/>
              <a:t> </a:t>
            </a:r>
            <a:r>
              <a:rPr lang="en-US" dirty="0" err="1"/>
              <a:t>nilai</a:t>
            </a:r>
            <a:r>
              <a:rPr lang="en-US" dirty="0"/>
              <a:t> voucher yang </a:t>
            </a:r>
            <a:r>
              <a:rPr lang="en-US" dirty="0" err="1"/>
              <a:t>diberikan</a:t>
            </a:r>
            <a:r>
              <a:rPr lang="en-US" dirty="0"/>
              <a:t> </a:t>
            </a:r>
            <a:r>
              <a:rPr lang="en-US" dirty="0" err="1"/>
              <a:t>ditentukan</a:t>
            </a:r>
            <a:r>
              <a:rPr lang="en-US" dirty="0"/>
              <a:t> </a:t>
            </a:r>
            <a:r>
              <a:rPr lang="en-US" dirty="0" err="1"/>
              <a:t>sesuai</a:t>
            </a:r>
            <a:r>
              <a:rPr lang="en-US" dirty="0"/>
              <a:t> </a:t>
            </a:r>
            <a:r>
              <a:rPr lang="en-US" dirty="0" err="1"/>
              <a:t>dengan</a:t>
            </a:r>
            <a:r>
              <a:rPr lang="en-US" dirty="0"/>
              <a:t> </a:t>
            </a:r>
            <a:r>
              <a:rPr lang="en-US" dirty="0" err="1"/>
              <a:t>probabilitas</a:t>
            </a:r>
            <a:r>
              <a:rPr lang="en-US" dirty="0"/>
              <a:t> </a:t>
            </a:r>
            <a:r>
              <a:rPr lang="en-US" dirty="0" err="1"/>
              <a:t>seseorang</a:t>
            </a:r>
            <a:r>
              <a:rPr lang="en-US" dirty="0"/>
              <a:t> </a:t>
            </a:r>
            <a:r>
              <a:rPr lang="en-US" dirty="0" err="1"/>
              <a:t>akan</a:t>
            </a:r>
            <a:r>
              <a:rPr lang="en-US" dirty="0"/>
              <a:t> churn. </a:t>
            </a:r>
            <a:r>
              <a:rPr lang="en-US" dirty="0" err="1"/>
              <a:t>Sedangkan</a:t>
            </a:r>
            <a:r>
              <a:rPr lang="en-US" dirty="0"/>
              <a:t> </a:t>
            </a:r>
            <a:r>
              <a:rPr lang="en-US" dirty="0" err="1"/>
              <a:t>kerugiannya</a:t>
            </a:r>
            <a:r>
              <a:rPr lang="en-US" dirty="0"/>
              <a:t> </a:t>
            </a:r>
            <a:r>
              <a:rPr lang="en-US" dirty="0" err="1"/>
              <a:t>adalah</a:t>
            </a:r>
            <a:r>
              <a:rPr lang="en-US" dirty="0"/>
              <a:t> </a:t>
            </a:r>
            <a:r>
              <a:rPr lang="en-US" dirty="0" err="1"/>
              <a:t>sekitar</a:t>
            </a:r>
            <a:r>
              <a:rPr lang="en-US" dirty="0"/>
              <a:t> 19.980, </a:t>
            </a:r>
            <a:r>
              <a:rPr lang="en-US" dirty="0" err="1"/>
              <a:t>dimana</a:t>
            </a:r>
            <a:r>
              <a:rPr lang="en-US" dirty="0"/>
              <a:t> 2.980 </a:t>
            </a:r>
            <a:r>
              <a:rPr lang="en-US" dirty="0" err="1"/>
              <a:t>merupakan</a:t>
            </a:r>
            <a:r>
              <a:rPr lang="en-US" dirty="0"/>
              <a:t> </a:t>
            </a:r>
            <a:r>
              <a:rPr lang="en-US" dirty="0" err="1"/>
              <a:t>biaya</a:t>
            </a:r>
            <a:r>
              <a:rPr lang="en-US" dirty="0"/>
              <a:t> yang </a:t>
            </a:r>
            <a:r>
              <a:rPr lang="en-US" dirty="0" err="1"/>
              <a:t>dikeluarkan</a:t>
            </a:r>
            <a:r>
              <a:rPr lang="en-US" dirty="0"/>
              <a:t> </a:t>
            </a:r>
            <a:r>
              <a:rPr lang="en-US" dirty="0" err="1"/>
              <a:t>karena</a:t>
            </a:r>
            <a:r>
              <a:rPr lang="en-US" dirty="0"/>
              <a:t> model salah </a:t>
            </a:r>
            <a:r>
              <a:rPr lang="en-US" dirty="0" err="1"/>
              <a:t>memprediksi</a:t>
            </a:r>
            <a:r>
              <a:rPr lang="en-US" dirty="0"/>
              <a:t> (yang </a:t>
            </a:r>
            <a:r>
              <a:rPr lang="en-US" dirty="0" err="1"/>
              <a:t>tidak</a:t>
            </a:r>
            <a:r>
              <a:rPr lang="en-US" dirty="0"/>
              <a:t> churn </a:t>
            </a:r>
            <a:r>
              <a:rPr lang="en-US" dirty="0" err="1"/>
              <a:t>dianggap</a:t>
            </a:r>
            <a:r>
              <a:rPr lang="en-US" dirty="0"/>
              <a:t> churn) </a:t>
            </a:r>
            <a:r>
              <a:rPr lang="en-US" dirty="0" err="1"/>
              <a:t>dan</a:t>
            </a:r>
            <a:r>
              <a:rPr lang="en-US" dirty="0"/>
              <a:t> 17.000 </a:t>
            </a:r>
            <a:r>
              <a:rPr lang="en-US" dirty="0" err="1"/>
              <a:t>merupakan</a:t>
            </a:r>
            <a:r>
              <a:rPr lang="en-US" dirty="0"/>
              <a:t> </a:t>
            </a:r>
            <a:r>
              <a:rPr lang="en-US" dirty="0" err="1"/>
              <a:t>kerugian</a:t>
            </a:r>
            <a:r>
              <a:rPr lang="en-US" dirty="0"/>
              <a:t> yang </a:t>
            </a:r>
            <a:r>
              <a:rPr lang="en-US" dirty="0" err="1"/>
              <a:t>dialami</a:t>
            </a:r>
            <a:r>
              <a:rPr lang="en-US" dirty="0"/>
              <a:t> </a:t>
            </a:r>
            <a:r>
              <a:rPr lang="en-US" dirty="0" err="1"/>
              <a:t>perusahaan</a:t>
            </a:r>
            <a:r>
              <a:rPr lang="en-US" dirty="0"/>
              <a:t> </a:t>
            </a:r>
            <a:r>
              <a:rPr lang="en-US" dirty="0" err="1"/>
              <a:t>karena</a:t>
            </a:r>
            <a:r>
              <a:rPr lang="en-US" dirty="0"/>
              <a:t> </a:t>
            </a:r>
            <a:r>
              <a:rPr lang="en-US" dirty="0" err="1"/>
              <a:t>kehilangan</a:t>
            </a:r>
            <a:r>
              <a:rPr lang="en-US" dirty="0"/>
              <a:t> </a:t>
            </a:r>
            <a:r>
              <a:rPr lang="en-US" dirty="0" err="1"/>
              <a:t>pelanggan</a:t>
            </a:r>
            <a:r>
              <a:rPr lang="en-US" dirty="0"/>
              <a:t> (17 customer churn </a:t>
            </a:r>
            <a:r>
              <a:rPr lang="en-US" dirty="0" err="1"/>
              <a:t>diprediksi</a:t>
            </a:r>
            <a:r>
              <a:rPr lang="en-US" dirty="0"/>
              <a:t> </a:t>
            </a:r>
            <a:r>
              <a:rPr lang="en-US" dirty="0" err="1"/>
              <a:t>tidak</a:t>
            </a:r>
            <a:r>
              <a:rPr lang="en-US" dirty="0"/>
              <a:t> churn, </a:t>
            </a:r>
            <a:r>
              <a:rPr lang="en-US" dirty="0" err="1"/>
              <a:t>sehingga</a:t>
            </a:r>
            <a:r>
              <a:rPr lang="en-US" dirty="0"/>
              <a:t> </a:t>
            </a:r>
            <a:r>
              <a:rPr lang="en-US" dirty="0" err="1"/>
              <a:t>tidak</a:t>
            </a:r>
            <a:r>
              <a:rPr lang="en-US" dirty="0"/>
              <a:t> </a:t>
            </a:r>
            <a:r>
              <a:rPr lang="en-US" dirty="0" err="1"/>
              <a:t>diberikan</a:t>
            </a:r>
            <a:r>
              <a:rPr lang="en-US" dirty="0"/>
              <a:t> voucher). </a:t>
            </a:r>
            <a:r>
              <a:rPr lang="en-US" dirty="0" err="1"/>
              <a:t>Prediksi</a:t>
            </a:r>
            <a:r>
              <a:rPr lang="en-US" dirty="0"/>
              <a:t> </a:t>
            </a:r>
            <a:r>
              <a:rPr lang="en-US" dirty="0" err="1"/>
              <a:t>ini</a:t>
            </a:r>
            <a:r>
              <a:rPr lang="en-US" dirty="0"/>
              <a:t> </a:t>
            </a:r>
            <a:r>
              <a:rPr lang="en-US" dirty="0" err="1"/>
              <a:t>bisa</a:t>
            </a:r>
            <a:r>
              <a:rPr lang="en-US" dirty="0"/>
              <a:t> </a:t>
            </a:r>
            <a:r>
              <a:rPr lang="en-US" dirty="0" err="1"/>
              <a:t>membantu</a:t>
            </a:r>
            <a:r>
              <a:rPr lang="en-US" dirty="0"/>
              <a:t> </a:t>
            </a:r>
            <a:r>
              <a:rPr lang="en-US" dirty="0" err="1"/>
              <a:t>perusahaan</a:t>
            </a:r>
            <a:r>
              <a:rPr lang="en-US" dirty="0"/>
              <a:t> </a:t>
            </a:r>
            <a:r>
              <a:rPr lang="en-US" dirty="0" err="1"/>
              <a:t>melakukan</a:t>
            </a:r>
            <a:r>
              <a:rPr lang="en-US" dirty="0"/>
              <a:t> </a:t>
            </a:r>
            <a:r>
              <a:rPr lang="en-US" dirty="0" err="1"/>
              <a:t>penghematan</a:t>
            </a:r>
            <a:r>
              <a:rPr lang="en-US" dirty="0"/>
              <a:t> budget </a:t>
            </a:r>
            <a:r>
              <a:rPr lang="en-US" dirty="0" err="1"/>
              <a:t>untuk</a:t>
            </a:r>
            <a:r>
              <a:rPr lang="en-US" dirty="0"/>
              <a:t> </a:t>
            </a:r>
            <a:r>
              <a:rPr lang="en-US" dirty="0" err="1"/>
              <a:t>pemberian</a:t>
            </a:r>
            <a:r>
              <a:rPr lang="en-US" dirty="0"/>
              <a:t> voucher </a:t>
            </a:r>
            <a:r>
              <a:rPr lang="en-US" dirty="0" err="1"/>
              <a:t>sekitar</a:t>
            </a:r>
            <a:r>
              <a:rPr lang="en-US" dirty="0"/>
              <a:t> 0.3% </a:t>
            </a:r>
            <a:r>
              <a:rPr lang="en-US" dirty="0" err="1"/>
              <a:t>kalau</a:t>
            </a:r>
            <a:r>
              <a:rPr lang="en-US" dirty="0"/>
              <a:t> </a:t>
            </a:r>
            <a:r>
              <a:rPr lang="en-US" dirty="0" err="1"/>
              <a:t>dibandingkan</a:t>
            </a:r>
            <a:r>
              <a:rPr lang="en-US" dirty="0"/>
              <a:t> </a:t>
            </a:r>
            <a:r>
              <a:rPr lang="en-US" dirty="0" err="1"/>
              <a:t>dengan</a:t>
            </a:r>
            <a:r>
              <a:rPr lang="en-US" dirty="0"/>
              <a:t> </a:t>
            </a:r>
            <a:r>
              <a:rPr lang="en-US" dirty="0" err="1"/>
              <a:t>memberikan</a:t>
            </a:r>
            <a:r>
              <a:rPr lang="en-US" dirty="0"/>
              <a:t> voucher </a:t>
            </a:r>
            <a:r>
              <a:rPr lang="en-US" dirty="0" err="1"/>
              <a:t>dengan</a:t>
            </a:r>
            <a:r>
              <a:rPr lang="en-US" dirty="0"/>
              <a:t> </a:t>
            </a:r>
            <a:r>
              <a:rPr lang="en-US" dirty="0" err="1"/>
              <a:t>nilai</a:t>
            </a:r>
            <a:r>
              <a:rPr lang="en-US" dirty="0"/>
              <a:t> yang </a:t>
            </a:r>
            <a:r>
              <a:rPr lang="en-US" dirty="0" err="1"/>
              <a:t>sama</a:t>
            </a:r>
            <a:r>
              <a:rPr lang="en-US" dirty="0"/>
              <a:t> </a:t>
            </a:r>
            <a:r>
              <a:rPr lang="en-US" dirty="0" err="1"/>
              <a:t>untuk</a:t>
            </a:r>
            <a:r>
              <a:rPr lang="en-US" dirty="0"/>
              <a:t> </a:t>
            </a:r>
            <a:r>
              <a:rPr lang="en-US" dirty="0" err="1"/>
              <a:t>setiap</a:t>
            </a:r>
            <a:r>
              <a:rPr lang="en-US" dirty="0"/>
              <a:t> customer.</a:t>
            </a:r>
            <a:endParaRPr dirty="0"/>
          </a:p>
        </p:txBody>
      </p:sp>
      <p:sp>
        <p:nvSpPr>
          <p:cNvPr id="605" name="Google Shape;60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213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775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a:solidFill>
                  <a:srgbClr val="212121"/>
                </a:solidFill>
                <a:highlight>
                  <a:srgbClr val="FFFFFF"/>
                </a:highlight>
                <a:latin typeface="Roboto"/>
                <a:ea typeface="Roboto"/>
                <a:cs typeface="Roboto"/>
                <a:sym typeface="Roboto"/>
              </a:rPr>
              <a:t>Hal-hal yang bisa dilakukan untuk mengembangkan project dan modelnya lebih baik lagi :</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60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Melakukan analisis untuk mengetahui penyebab mengapa pada data '</a:t>
            </a:r>
            <a:r>
              <a:rPr lang="en-US" i="1">
                <a:solidFill>
                  <a:srgbClr val="212121"/>
                </a:solidFill>
                <a:highlight>
                  <a:srgbClr val="FFFFFF"/>
                </a:highlight>
                <a:latin typeface="Roboto"/>
                <a:ea typeface="Roboto"/>
                <a:cs typeface="Roboto"/>
                <a:sym typeface="Roboto"/>
              </a:rPr>
              <a:t>Ecommerece Customer Churn</a:t>
            </a:r>
            <a:r>
              <a:rPr lang="en-US">
                <a:solidFill>
                  <a:srgbClr val="212121"/>
                </a:solidFill>
                <a:highlight>
                  <a:srgbClr val="FFFFFF"/>
                </a:highlight>
                <a:latin typeface="Roboto"/>
                <a:ea typeface="Roboto"/>
                <a:cs typeface="Roboto"/>
                <a:sym typeface="Roboto"/>
              </a:rPr>
              <a:t>', F1-Score yang diperoleh </a:t>
            </a:r>
            <a:r>
              <a:rPr lang="en-US" i="1">
                <a:solidFill>
                  <a:srgbClr val="212121"/>
                </a:solidFill>
                <a:highlight>
                  <a:srgbClr val="FFFFFF"/>
                </a:highlight>
                <a:latin typeface="Roboto"/>
                <a:ea typeface="Roboto"/>
                <a:cs typeface="Roboto"/>
                <a:sym typeface="Roboto"/>
              </a:rPr>
              <a:t>test set</a:t>
            </a:r>
            <a:r>
              <a:rPr lang="en-US">
                <a:solidFill>
                  <a:srgbClr val="212121"/>
                </a:solidFill>
                <a:highlight>
                  <a:srgbClr val="FFFFFF"/>
                </a:highlight>
                <a:latin typeface="Roboto"/>
                <a:ea typeface="Roboto"/>
                <a:cs typeface="Roboto"/>
                <a:sym typeface="Roboto"/>
              </a:rPr>
              <a:t> seringkali lebih tinggi daripada </a:t>
            </a:r>
            <a:r>
              <a:rPr lang="en-US" i="1">
                <a:solidFill>
                  <a:srgbClr val="212121"/>
                </a:solidFill>
                <a:highlight>
                  <a:srgbClr val="FFFFFF"/>
                </a:highlight>
                <a:latin typeface="Roboto"/>
                <a:ea typeface="Roboto"/>
                <a:cs typeface="Roboto"/>
                <a:sym typeface="Roboto"/>
              </a:rPr>
              <a:t>train set</a:t>
            </a:r>
            <a:r>
              <a:rPr lang="en-US">
                <a:solidFill>
                  <a:srgbClr val="212121"/>
                </a:solidFill>
                <a:highlight>
                  <a:srgbClr val="FFFFFF"/>
                </a:highlight>
                <a:latin typeface="Roboto"/>
                <a:ea typeface="Roboto"/>
                <a:cs typeface="Roboto"/>
                <a:sym typeface="Roboto"/>
              </a:rPr>
              <a:t> saat melakukan </a:t>
            </a:r>
            <a:r>
              <a:rPr lang="en-US" i="1">
                <a:solidFill>
                  <a:srgbClr val="212121"/>
                </a:solidFill>
                <a:highlight>
                  <a:srgbClr val="FFFFFF"/>
                </a:highlight>
                <a:latin typeface="Roboto"/>
                <a:ea typeface="Roboto"/>
                <a:cs typeface="Roboto"/>
                <a:sym typeface="Roboto"/>
              </a:rPr>
              <a:t>fitting</a:t>
            </a:r>
            <a:r>
              <a:rPr lang="en-US">
                <a:solidFill>
                  <a:srgbClr val="212121"/>
                </a:solidFill>
                <a:highlight>
                  <a:srgbClr val="FFFFFF"/>
                </a:highlight>
                <a:latin typeface="Roboto"/>
                <a:ea typeface="Roboto"/>
                <a:cs typeface="Roboto"/>
                <a:sym typeface="Roboto"/>
              </a:rPr>
              <a:t> model.</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Memperkuat data-data sebagai dasar justifikasi asumsi yang telah dibuat, misalnya harga barang untuk setiap jenis produk, kemudian untuk </a:t>
            </a:r>
            <a:r>
              <a:rPr lang="en-US" sz="1100">
                <a:solidFill>
                  <a:srgbClr val="212121"/>
                </a:solidFill>
                <a:highlight>
                  <a:srgbClr val="FFFFFF"/>
                </a:highlight>
                <a:latin typeface="Roboto"/>
                <a:ea typeface="Roboto"/>
                <a:cs typeface="Roboto"/>
                <a:sym typeface="Roboto"/>
              </a:rPr>
              <a:t>OrderCount</a:t>
            </a:r>
            <a:r>
              <a:rPr lang="en-US">
                <a:solidFill>
                  <a:srgbClr val="212121"/>
                </a:solidFill>
                <a:highlight>
                  <a:srgbClr val="FFFFFF"/>
                </a:highlight>
                <a:latin typeface="Roboto"/>
                <a:ea typeface="Roboto"/>
                <a:cs typeface="Roboto"/>
                <a:sym typeface="Roboto"/>
              </a:rPr>
              <a:t> akan lebih baik lagi jika dilengkapi informasi barang yang dibeli atau biaya yang dikeluarkan dalam satu kali transaksi. Kemudian, </a:t>
            </a:r>
            <a:r>
              <a:rPr lang="en-US" sz="1100">
                <a:solidFill>
                  <a:srgbClr val="212121"/>
                </a:solidFill>
                <a:highlight>
                  <a:srgbClr val="FFFFFF"/>
                </a:highlight>
                <a:latin typeface="Roboto"/>
                <a:ea typeface="Roboto"/>
                <a:cs typeface="Roboto"/>
                <a:sym typeface="Roboto"/>
              </a:rPr>
              <a:t>SatisfactionScore</a:t>
            </a:r>
            <a:r>
              <a:rPr lang="en-US">
                <a:solidFill>
                  <a:srgbClr val="212121"/>
                </a:solidFill>
                <a:highlight>
                  <a:srgbClr val="FFFFFF"/>
                </a:highlight>
                <a:latin typeface="Roboto"/>
                <a:ea typeface="Roboto"/>
                <a:cs typeface="Roboto"/>
                <a:sym typeface="Roboto"/>
              </a:rPr>
              <a:t> perlu diberi keterangan nilai yang paling bagus dan paling buruk karena jika dilihat dari EDA terkait </a:t>
            </a:r>
            <a:r>
              <a:rPr lang="en-US" sz="1100">
                <a:solidFill>
                  <a:srgbClr val="212121"/>
                </a:solidFill>
                <a:highlight>
                  <a:srgbClr val="FFFFFF"/>
                </a:highlight>
                <a:latin typeface="Roboto"/>
                <a:ea typeface="Roboto"/>
                <a:cs typeface="Roboto"/>
                <a:sym typeface="Roboto"/>
              </a:rPr>
              <a:t>SatisfactionScore</a:t>
            </a:r>
            <a:r>
              <a:rPr lang="en-US">
                <a:solidFill>
                  <a:srgbClr val="212121"/>
                </a:solidFill>
                <a:highlight>
                  <a:srgbClr val="FFFFFF"/>
                </a:highlight>
                <a:latin typeface="Roboto"/>
                <a:ea typeface="Roboto"/>
                <a:cs typeface="Roboto"/>
                <a:sym typeface="Roboto"/>
              </a:rPr>
              <a:t>, semakin tinggi nilai </a:t>
            </a:r>
            <a:r>
              <a:rPr lang="en-US" sz="1100">
                <a:solidFill>
                  <a:srgbClr val="212121"/>
                </a:solidFill>
                <a:highlight>
                  <a:srgbClr val="FFFFFF"/>
                </a:highlight>
                <a:latin typeface="Roboto"/>
                <a:ea typeface="Roboto"/>
                <a:cs typeface="Roboto"/>
                <a:sym typeface="Roboto"/>
              </a:rPr>
              <a:t>SatisfactionScore</a:t>
            </a:r>
            <a:r>
              <a:rPr lang="en-US">
                <a:solidFill>
                  <a:srgbClr val="212121"/>
                </a:solidFill>
                <a:highlight>
                  <a:srgbClr val="FFFFFF"/>
                </a:highlight>
                <a:latin typeface="Roboto"/>
                <a:ea typeface="Roboto"/>
                <a:cs typeface="Roboto"/>
                <a:sym typeface="Roboto"/>
              </a:rPr>
              <a:t> malah semakin tinggi pula </a:t>
            </a:r>
            <a:r>
              <a:rPr lang="en-US" sz="1100">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Menambahkan </a:t>
            </a:r>
            <a:r>
              <a:rPr lang="en-US" i="1">
                <a:solidFill>
                  <a:srgbClr val="212121"/>
                </a:solidFill>
                <a:highlight>
                  <a:srgbClr val="FFFFFF"/>
                </a:highlight>
                <a:latin typeface="Roboto"/>
                <a:ea typeface="Roboto"/>
                <a:cs typeface="Roboto"/>
                <a:sym typeface="Roboto"/>
              </a:rPr>
              <a:t>feature</a:t>
            </a:r>
            <a:r>
              <a:rPr lang="en-US">
                <a:solidFill>
                  <a:srgbClr val="212121"/>
                </a:solidFill>
                <a:highlight>
                  <a:srgbClr val="FFFFFF"/>
                </a:highlight>
                <a:latin typeface="Roboto"/>
                <a:ea typeface="Roboto"/>
                <a:cs typeface="Roboto"/>
                <a:sym typeface="Roboto"/>
              </a:rPr>
              <a:t> yang berhubungan dengan jumlah pengeluaran pelanggan yang bisa digunakan untuk meningkatkan peforma model dan membantu dalam menentukan strategi untuk mengurangi pelanggan yang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Perlu penelitian lebih terkait strategi bisnis E-Commerce saat ini yang berkaitan dengan WarehouseToHome.</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Mencoba </a:t>
            </a:r>
            <a:r>
              <a:rPr lang="en-US" i="1">
                <a:solidFill>
                  <a:srgbClr val="212121"/>
                </a:solidFill>
                <a:highlight>
                  <a:srgbClr val="FFFFFF"/>
                </a:highlight>
                <a:latin typeface="Roboto"/>
                <a:ea typeface="Roboto"/>
                <a:cs typeface="Roboto"/>
                <a:sym typeface="Roboto"/>
              </a:rPr>
              <a:t>algorithm Machine Learning</a:t>
            </a:r>
            <a:r>
              <a:rPr lang="en-US">
                <a:solidFill>
                  <a:srgbClr val="212121"/>
                </a:solidFill>
                <a:highlight>
                  <a:srgbClr val="FFFFFF"/>
                </a:highlight>
                <a:latin typeface="Roboto"/>
                <a:ea typeface="Roboto"/>
                <a:cs typeface="Roboto"/>
                <a:sym typeface="Roboto"/>
              </a:rPr>
              <a:t> yang lain dan juga mencoba </a:t>
            </a:r>
            <a:r>
              <a:rPr lang="en-US" i="1">
                <a:solidFill>
                  <a:srgbClr val="212121"/>
                </a:solidFill>
                <a:highlight>
                  <a:srgbClr val="FFFFFF"/>
                </a:highlight>
                <a:latin typeface="Roboto"/>
                <a:ea typeface="Roboto"/>
                <a:cs typeface="Roboto"/>
                <a:sym typeface="Roboto"/>
              </a:rPr>
              <a:t>hyperparameter tuning</a:t>
            </a:r>
            <a:r>
              <a:rPr lang="en-US">
                <a:solidFill>
                  <a:srgbClr val="212121"/>
                </a:solidFill>
                <a:highlight>
                  <a:srgbClr val="FFFFFF"/>
                </a:highlight>
                <a:latin typeface="Roboto"/>
                <a:ea typeface="Roboto"/>
                <a:cs typeface="Roboto"/>
                <a:sym typeface="Roboto"/>
              </a:rPr>
              <a:t> kembali untuk mendapatkan score terbaik.</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Melakukan analisis lebih lanjut terhadap data-data yang masih salah prediksinya.</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Untuk mengetahui arah hubungan feature terhadap target dapat divisualisasikan menggunakan </a:t>
            </a:r>
            <a:r>
              <a:rPr lang="en-US" i="1">
                <a:solidFill>
                  <a:srgbClr val="212121"/>
                </a:solidFill>
                <a:highlight>
                  <a:srgbClr val="FFFFFF"/>
                </a:highlight>
                <a:latin typeface="Roboto"/>
                <a:ea typeface="Roboto"/>
                <a:cs typeface="Roboto"/>
                <a:sym typeface="Roboto"/>
              </a:rPr>
              <a:t>library Shap</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SzPts val="1400"/>
              <a:buNone/>
            </a:pPr>
            <a:endParaRPr/>
          </a:p>
        </p:txBody>
      </p:sp>
      <p:sp>
        <p:nvSpPr>
          <p:cNvPr id="644" name="Google Shape;64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5898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4" name="Google Shape;69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408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Sebuah perusahaan </a:t>
            </a:r>
            <a:r>
              <a:rPr lang="en-US" i="1">
                <a:solidFill>
                  <a:srgbClr val="212121"/>
                </a:solidFill>
                <a:highlight>
                  <a:srgbClr val="FFFFFF"/>
                </a:highlight>
                <a:latin typeface="Roboto"/>
                <a:ea typeface="Roboto"/>
                <a:cs typeface="Roboto"/>
                <a:sym typeface="Roboto"/>
              </a:rPr>
              <a:t>E-Commerce</a:t>
            </a:r>
            <a:r>
              <a:rPr lang="en-US">
                <a:solidFill>
                  <a:srgbClr val="212121"/>
                </a:solidFill>
                <a:highlight>
                  <a:srgbClr val="FFFFFF"/>
                </a:highlight>
                <a:latin typeface="Roboto"/>
                <a:ea typeface="Roboto"/>
                <a:cs typeface="Roboto"/>
                <a:sym typeface="Roboto"/>
              </a:rPr>
              <a:t> ingin mengetahui pelanggan mereka yang berpotensi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atau berhenti menggunakan layanan mereka. Sebagai konsultan data, kami diberikan data dalam bentuk </a:t>
            </a:r>
            <a:r>
              <a:rPr lang="en-US" i="1">
                <a:solidFill>
                  <a:srgbClr val="212121"/>
                </a:solidFill>
                <a:highlight>
                  <a:srgbClr val="FFFFFF"/>
                </a:highlight>
                <a:latin typeface="Roboto"/>
                <a:ea typeface="Roboto"/>
                <a:cs typeface="Roboto"/>
                <a:sym typeface="Roboto"/>
              </a:rPr>
              <a:t>spreadsheet</a:t>
            </a:r>
            <a:r>
              <a:rPr lang="en-US">
                <a:solidFill>
                  <a:srgbClr val="212121"/>
                </a:solidFill>
                <a:highlight>
                  <a:srgbClr val="FFFFFF"/>
                </a:highlight>
                <a:latin typeface="Roboto"/>
                <a:ea typeface="Roboto"/>
                <a:cs typeface="Roboto"/>
                <a:sym typeface="Roboto"/>
              </a:rPr>
              <a:t> tanpa diberikan informasi lain selain deskripsi singkat tentang kolom-kolom pada datanya. Perusahaan tersebut juga memberikan datanya secara anonim. Maka untuk keperluan mempertegas konteks data yang ada, kami menuliskan beberapa asumsi:</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600"/>
              </a:spcBef>
              <a:spcAft>
                <a:spcPts val="0"/>
              </a:spcAft>
              <a:buClr>
                <a:srgbClr val="212121"/>
              </a:buClr>
              <a:buSzPts val="1200"/>
              <a:buFont typeface="Roboto"/>
              <a:buAutoNum type="arabicPeriod"/>
            </a:pPr>
            <a:r>
              <a:rPr lang="en-US">
                <a:solidFill>
                  <a:srgbClr val="212121"/>
                </a:solidFill>
                <a:highlight>
                  <a:srgbClr val="FFFFFF"/>
                </a:highlight>
                <a:latin typeface="Roboto"/>
                <a:ea typeface="Roboto"/>
                <a:cs typeface="Roboto"/>
                <a:sym typeface="Roboto"/>
              </a:rPr>
              <a:t>Pelanggan yang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adalah pelanggan yang menghapus akun pengguna mereka. Definisi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berdasarkan asumsi terbagi dua, yaitu pelanggan yang </a:t>
            </a:r>
            <a:r>
              <a:rPr lang="en-US" i="1">
                <a:solidFill>
                  <a:srgbClr val="212121"/>
                </a:solidFill>
                <a:highlight>
                  <a:srgbClr val="FFFFFF"/>
                </a:highlight>
                <a:latin typeface="Roboto"/>
                <a:ea typeface="Roboto"/>
                <a:cs typeface="Roboto"/>
                <a:sym typeface="Roboto"/>
              </a:rPr>
              <a:t>uninstall</a:t>
            </a:r>
            <a:r>
              <a:rPr lang="en-US">
                <a:solidFill>
                  <a:srgbClr val="212121"/>
                </a:solidFill>
                <a:highlight>
                  <a:srgbClr val="FFFFFF"/>
                </a:highlight>
                <a:latin typeface="Roboto"/>
                <a:ea typeface="Roboto"/>
                <a:cs typeface="Roboto"/>
                <a:sym typeface="Roboto"/>
              </a:rPr>
              <a:t> aplikasi namun masih terdaftar sebagai pengguna jasa atau pelanggan yang tutup akun. Jika dilihat berdasarkan data, terdapat pelanggan dengan masa </a:t>
            </a:r>
            <a:r>
              <a:rPr lang="en-US" i="1">
                <a:solidFill>
                  <a:srgbClr val="212121"/>
                </a:solidFill>
                <a:highlight>
                  <a:srgbClr val="FFFFFF"/>
                </a:highlight>
                <a:latin typeface="Roboto"/>
                <a:ea typeface="Roboto"/>
                <a:cs typeface="Roboto"/>
                <a:sym typeface="Roboto"/>
              </a:rPr>
              <a:t>tenure</a:t>
            </a:r>
            <a:r>
              <a:rPr lang="en-US">
                <a:solidFill>
                  <a:srgbClr val="212121"/>
                </a:solidFill>
                <a:highlight>
                  <a:srgbClr val="FFFFFF"/>
                </a:highlight>
                <a:latin typeface="Roboto"/>
                <a:ea typeface="Roboto"/>
                <a:cs typeface="Roboto"/>
                <a:sym typeface="Roboto"/>
              </a:rPr>
              <a:t> yang lama dengan jumlah pesanan sedikit tapi dianggap tidak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sehingga kami menyimpulkan bahwa kemungkinan pelanggan tersebut masih memiliki akun namun tidak secara aktif menggunakan aplikasi yang ditandai dengan sedikitnya jumlah order. Kemudian, pada pelanggan yang lebih dominan menggunakan </a:t>
            </a:r>
            <a:r>
              <a:rPr lang="en-US" i="1">
                <a:solidFill>
                  <a:srgbClr val="212121"/>
                </a:solidFill>
                <a:highlight>
                  <a:srgbClr val="FFFFFF"/>
                </a:highlight>
                <a:latin typeface="Roboto"/>
                <a:ea typeface="Roboto"/>
                <a:cs typeface="Roboto"/>
                <a:sym typeface="Roboto"/>
              </a:rPr>
              <a:t>website</a:t>
            </a:r>
            <a:r>
              <a:rPr lang="en-US">
                <a:solidFill>
                  <a:srgbClr val="212121"/>
                </a:solidFill>
                <a:highlight>
                  <a:srgbClr val="FFFFFF"/>
                </a:highlight>
                <a:latin typeface="Roboto"/>
                <a:ea typeface="Roboto"/>
                <a:cs typeface="Roboto"/>
                <a:sym typeface="Roboto"/>
              </a:rPr>
              <a:t> yang kemungkinan pelanggan tidak memiliki aplikasi di perangkat mereka, dianggap tidak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Maka melihat pelanggan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berdasarkan status terpasang atau tidaknya aplikasi di perangkat dinilai kurang tepat. Lagipula pelanggan yang melakukan hapus aplikasi dari perangkat akan lebih sulit dideteksi dibanding pelanggan yang hapus akun karena juga membutuhkan data dalam satuan waktu yang lebih </a:t>
            </a:r>
            <a:r>
              <a:rPr lang="en-US" i="1">
                <a:solidFill>
                  <a:srgbClr val="212121"/>
                </a:solidFill>
                <a:highlight>
                  <a:srgbClr val="FFFFFF"/>
                </a:highlight>
                <a:latin typeface="Roboto"/>
                <a:ea typeface="Roboto"/>
                <a:cs typeface="Roboto"/>
                <a:sym typeface="Roboto"/>
              </a:rPr>
              <a:t>detail</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AutoNum type="arabicPeriod"/>
            </a:pPr>
            <a:r>
              <a:rPr lang="en-US">
                <a:solidFill>
                  <a:srgbClr val="212121"/>
                </a:solidFill>
                <a:highlight>
                  <a:srgbClr val="FFFFFF"/>
                </a:highlight>
                <a:latin typeface="Roboto"/>
                <a:ea typeface="Roboto"/>
                <a:cs typeface="Roboto"/>
                <a:sym typeface="Roboto"/>
              </a:rPr>
              <a:t>Kemungkinan perusahaan </a:t>
            </a:r>
            <a:r>
              <a:rPr lang="en-US" i="1">
                <a:solidFill>
                  <a:srgbClr val="212121"/>
                </a:solidFill>
                <a:highlight>
                  <a:srgbClr val="FFFFFF"/>
                </a:highlight>
                <a:latin typeface="Roboto"/>
                <a:ea typeface="Roboto"/>
                <a:cs typeface="Roboto"/>
                <a:sym typeface="Roboto"/>
              </a:rPr>
              <a:t>E-Commerce</a:t>
            </a:r>
            <a:r>
              <a:rPr lang="en-US">
                <a:solidFill>
                  <a:srgbClr val="212121"/>
                </a:solidFill>
                <a:highlight>
                  <a:srgbClr val="FFFFFF"/>
                </a:highlight>
                <a:latin typeface="Roboto"/>
                <a:ea typeface="Roboto"/>
                <a:cs typeface="Roboto"/>
                <a:sym typeface="Roboto"/>
              </a:rPr>
              <a:t> yang dimaksud berada di India. Informasi asumtif ini ditegaskan dengan terdapatnya value 'UPI' pada kolom 'PaymentMethod'. UPI yang dimaksud kemungkinan adalah Unified Payments Interface, sebuah layanan pembayaran yang mengintegrasikan layanan bank-bank di India dalam sebuah aplikasi.</a:t>
            </a:r>
            <a:r>
              <a:rPr lang="en-US" u="sng" baseline="30000">
                <a:solidFill>
                  <a:schemeClr val="hlink"/>
                </a:solidFill>
                <a:highlight>
                  <a:srgbClr val="FFFFFF"/>
                </a:highlight>
                <a:latin typeface="Roboto"/>
                <a:ea typeface="Roboto"/>
                <a:cs typeface="Roboto"/>
                <a:sym typeface="Roboto"/>
                <a:hlinkClick r:id="rId3"/>
              </a:rPr>
              <a:t>[1]</a:t>
            </a:r>
            <a:r>
              <a:rPr lang="en-US">
                <a:solidFill>
                  <a:srgbClr val="212121"/>
                </a:solidFill>
                <a:highlight>
                  <a:srgbClr val="FFFFFF"/>
                </a:highlight>
                <a:latin typeface="Roboto"/>
                <a:ea typeface="Roboto"/>
                <a:cs typeface="Roboto"/>
                <a:sym typeface="Roboto"/>
              </a:rPr>
              <a:t> Kemudian kolom 'CityTier' yang berisikan nilai 1, 2, 3 juga berlaku di India, karena terdapatnya klasifikasi tingkatan kota di India yang ditentukan oleh pemerintah India untuk penyesuaian besaran alokasi dana </a:t>
            </a:r>
            <a:r>
              <a:rPr lang="en-US" i="1">
                <a:solidFill>
                  <a:srgbClr val="212121"/>
                </a:solidFill>
                <a:highlight>
                  <a:srgbClr val="FFFFFF"/>
                </a:highlight>
                <a:latin typeface="Roboto"/>
                <a:ea typeface="Roboto"/>
                <a:cs typeface="Roboto"/>
                <a:sym typeface="Roboto"/>
              </a:rPr>
              <a:t>House Rent Allowance</a:t>
            </a:r>
            <a:r>
              <a:rPr lang="en-US">
                <a:solidFill>
                  <a:srgbClr val="212121"/>
                </a:solidFill>
                <a:highlight>
                  <a:srgbClr val="FFFFFF"/>
                </a:highlight>
                <a:latin typeface="Roboto"/>
                <a:ea typeface="Roboto"/>
                <a:cs typeface="Roboto"/>
                <a:sym typeface="Roboto"/>
              </a:rPr>
              <a:t> (HRA) bagi setiap kota sesuai tingkatannya. Ditandai dengan kota kelas X (tier-1), Y (tier-2), dan Z (tier-3).</a:t>
            </a:r>
            <a:r>
              <a:rPr lang="en-US" u="sng" baseline="30000">
                <a:solidFill>
                  <a:schemeClr val="hlink"/>
                </a:solidFill>
                <a:highlight>
                  <a:srgbClr val="FFFFFF"/>
                </a:highlight>
                <a:latin typeface="Roboto"/>
                <a:ea typeface="Roboto"/>
                <a:cs typeface="Roboto"/>
                <a:sym typeface="Roboto"/>
                <a:hlinkClick r:id="rId4"/>
              </a:rPr>
              <a:t>[2]</a:t>
            </a:r>
            <a:endParaRPr u="sng" baseline="30000">
              <a:solidFill>
                <a:schemeClr val="hlink"/>
              </a:solidFill>
              <a:highlight>
                <a:srgbClr val="FFFFFF"/>
              </a:highlight>
              <a:latin typeface="Roboto"/>
              <a:ea typeface="Roboto"/>
              <a:cs typeface="Roboto"/>
              <a:sym typeface="Roboto"/>
            </a:endParaRPr>
          </a:p>
          <a:p>
            <a:pPr marL="0" lvl="0" indent="0" algn="l" rtl="0">
              <a:lnSpc>
                <a:spcPct val="100000"/>
              </a:lnSpc>
              <a:spcBef>
                <a:spcPts val="1200"/>
              </a:spcBef>
              <a:spcAft>
                <a:spcPts val="0"/>
              </a:spcAft>
              <a:buSzPts val="1400"/>
              <a:buNone/>
            </a:pPr>
            <a:r>
              <a:rPr lang="en-US">
                <a:solidFill>
                  <a:srgbClr val="212121"/>
                </a:solidFill>
                <a:highlight>
                  <a:srgbClr val="FFFFFF"/>
                </a:highlight>
                <a:latin typeface="Roboto"/>
                <a:ea typeface="Roboto"/>
                <a:cs typeface="Roboto"/>
                <a:sym typeface="Roboto"/>
              </a:rPr>
              <a:t>Pelanggan yang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menjadi masalah dan perhatian utama bagi perusahaan besar dengan layanan kompetitif yang tinggi di jaman teknologi yang semakin canggih ini. Dalam kasus ini, pelanggan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menandakan kerugian yang telah terjadi bagi perusahaan, </a:t>
            </a:r>
            <a:r>
              <a:rPr lang="en-US" u="sng" baseline="30000">
                <a:solidFill>
                  <a:schemeClr val="hlink"/>
                </a:solidFill>
                <a:highlight>
                  <a:srgbClr val="FFFFFF"/>
                </a:highlight>
                <a:latin typeface="Roboto"/>
                <a:ea typeface="Roboto"/>
                <a:cs typeface="Roboto"/>
                <a:sym typeface="Roboto"/>
                <a:hlinkClick r:id="rId5"/>
              </a:rPr>
              <a:t>[3]</a:t>
            </a:r>
            <a:r>
              <a:rPr lang="en-US">
                <a:solidFill>
                  <a:srgbClr val="212121"/>
                </a:solidFill>
                <a:highlight>
                  <a:srgbClr val="FFFFFF"/>
                </a:highlight>
                <a:latin typeface="Roboto"/>
                <a:ea typeface="Roboto"/>
                <a:cs typeface="Roboto"/>
                <a:sym typeface="Roboto"/>
              </a:rPr>
              <a:t> karena setiap pelanggan yang berhenti, adalah pelanggan yang tidak lagi berbelanja menggunakan layanan mereka. Salah satu solusi mencegah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atau </a:t>
            </a:r>
            <a:r>
              <a:rPr lang="en-US" i="1">
                <a:solidFill>
                  <a:srgbClr val="212121"/>
                </a:solidFill>
                <a:highlight>
                  <a:srgbClr val="FFFFFF"/>
                </a:highlight>
                <a:latin typeface="Roboto"/>
                <a:ea typeface="Roboto"/>
                <a:cs typeface="Roboto"/>
                <a:sym typeface="Roboto"/>
              </a:rPr>
              <a:t>attrition</a:t>
            </a:r>
            <a:r>
              <a:rPr lang="en-US">
                <a:solidFill>
                  <a:srgbClr val="212121"/>
                </a:solidFill>
                <a:highlight>
                  <a:srgbClr val="FFFFFF"/>
                </a:highlight>
                <a:latin typeface="Roboto"/>
                <a:ea typeface="Roboto"/>
                <a:cs typeface="Roboto"/>
                <a:sym typeface="Roboto"/>
              </a:rPr>
              <a:t> adalah dengan membuat pelanggan tetap menggunakan jasa atau produk atau dengan kata lain fokus pada </a:t>
            </a:r>
            <a:r>
              <a:rPr lang="en-US" i="1">
                <a:solidFill>
                  <a:srgbClr val="212121"/>
                </a:solidFill>
                <a:highlight>
                  <a:srgbClr val="FFFFFF"/>
                </a:highlight>
                <a:latin typeface="Roboto"/>
                <a:ea typeface="Roboto"/>
                <a:cs typeface="Roboto"/>
                <a:sym typeface="Roboto"/>
              </a:rPr>
              <a:t>customer retention</a:t>
            </a:r>
            <a:r>
              <a:rPr lang="en-US">
                <a:solidFill>
                  <a:srgbClr val="212121"/>
                </a:solidFill>
                <a:highlight>
                  <a:srgbClr val="FFFFFF"/>
                </a:highlight>
                <a:latin typeface="Roboto"/>
                <a:ea typeface="Roboto"/>
                <a:cs typeface="Roboto"/>
                <a:sym typeface="Roboto"/>
              </a:rPr>
              <a:t>. Biaya untuk mendapatkan pelanggan baru, dapat menghabiskan biaya lima hingga dua puluh lima kali lebih mahal dibanding mempertahankan pelanggan lama.</a:t>
            </a:r>
            <a:r>
              <a:rPr lang="en-US" u="sng" baseline="30000">
                <a:solidFill>
                  <a:schemeClr val="hlink"/>
                </a:solidFill>
                <a:highlight>
                  <a:srgbClr val="FFFFFF"/>
                </a:highlight>
                <a:latin typeface="Roboto"/>
                <a:ea typeface="Roboto"/>
                <a:cs typeface="Roboto"/>
                <a:sym typeface="Roboto"/>
                <a:hlinkClick r:id="rId6"/>
              </a:rPr>
              <a:t>[4]</a:t>
            </a:r>
            <a:r>
              <a:rPr lang="en-US">
                <a:solidFill>
                  <a:srgbClr val="212121"/>
                </a:solidFill>
                <a:highlight>
                  <a:srgbClr val="FFFFFF"/>
                </a:highlight>
                <a:latin typeface="Roboto"/>
                <a:ea typeface="Roboto"/>
                <a:cs typeface="Roboto"/>
                <a:sym typeface="Roboto"/>
              </a:rPr>
              <a:t> Hal ini masuk akal, karena kita tidak perlu mengalokasikan waktu dan sumberdaya untuk menarik pelanggan baru. Kemudian secara statistik, pelanggan yang </a:t>
            </a:r>
            <a:r>
              <a:rPr lang="en-US" i="1">
                <a:solidFill>
                  <a:srgbClr val="212121"/>
                </a:solidFill>
                <a:highlight>
                  <a:srgbClr val="FFFFFF"/>
                </a:highlight>
                <a:latin typeface="Roboto"/>
                <a:ea typeface="Roboto"/>
                <a:cs typeface="Roboto"/>
                <a:sym typeface="Roboto"/>
              </a:rPr>
              <a:t>loyal</a:t>
            </a:r>
            <a:r>
              <a:rPr lang="en-US">
                <a:solidFill>
                  <a:srgbClr val="212121"/>
                </a:solidFill>
                <a:highlight>
                  <a:srgbClr val="FFFFFF"/>
                </a:highlight>
                <a:latin typeface="Roboto"/>
                <a:ea typeface="Roboto"/>
                <a:cs typeface="Roboto"/>
                <a:sym typeface="Roboto"/>
              </a:rPr>
              <a:t> juga lima kali lebih mungkin untuk </a:t>
            </a:r>
            <a:r>
              <a:rPr lang="en-US" i="1">
                <a:solidFill>
                  <a:srgbClr val="212121"/>
                </a:solidFill>
                <a:highlight>
                  <a:srgbClr val="FFFFFF"/>
                </a:highlight>
                <a:latin typeface="Roboto"/>
                <a:ea typeface="Roboto"/>
                <a:cs typeface="Roboto"/>
                <a:sym typeface="Roboto"/>
              </a:rPr>
              <a:t>repurchase</a:t>
            </a:r>
            <a:r>
              <a:rPr lang="en-US">
                <a:solidFill>
                  <a:srgbClr val="212121"/>
                </a:solidFill>
                <a:highlight>
                  <a:srgbClr val="FFFFFF"/>
                </a:highlight>
                <a:latin typeface="Roboto"/>
                <a:ea typeface="Roboto"/>
                <a:cs typeface="Roboto"/>
                <a:sym typeface="Roboto"/>
              </a:rPr>
              <a:t>.</a:t>
            </a:r>
            <a:r>
              <a:rPr lang="en-US" u="sng" baseline="30000">
                <a:solidFill>
                  <a:schemeClr val="hlink"/>
                </a:solidFill>
                <a:highlight>
                  <a:srgbClr val="FFFFFF"/>
                </a:highlight>
                <a:latin typeface="Roboto"/>
                <a:ea typeface="Roboto"/>
                <a:cs typeface="Roboto"/>
                <a:sym typeface="Roboto"/>
                <a:hlinkClick r:id="rId6"/>
              </a:rPr>
              <a:t>[5]</a:t>
            </a:r>
            <a:r>
              <a:rPr lang="en-US">
                <a:solidFill>
                  <a:srgbClr val="212121"/>
                </a:solidFill>
                <a:highlight>
                  <a:srgbClr val="FFFFFF"/>
                </a:highlight>
                <a:latin typeface="Roboto"/>
                <a:ea typeface="Roboto"/>
                <a:cs typeface="Roboto"/>
                <a:sym typeface="Roboto"/>
              </a:rPr>
              <a:t> Sehingga kita ingin mempertahankan pelanggan sebanyak mungkin.</a:t>
            </a:r>
            <a:endParaRPr>
              <a:solidFill>
                <a:srgbClr val="212121"/>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Clr>
                <a:schemeClr val="dk1"/>
              </a:buClr>
              <a:buSzPts val="1100"/>
              <a:buFont typeface="Arial"/>
              <a:buNone/>
            </a:pPr>
            <a:r>
              <a:rPr lang="en-US">
                <a:solidFill>
                  <a:srgbClr val="212121"/>
                </a:solidFill>
                <a:highlight>
                  <a:srgbClr val="FFFFFF"/>
                </a:highlight>
                <a:latin typeface="Roboto"/>
                <a:ea typeface="Roboto"/>
                <a:cs typeface="Roboto"/>
                <a:sym typeface="Roboto"/>
              </a:rPr>
              <a:t>Berikut merupakan pertanyaan penelitian ini:</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600"/>
              </a:spcBef>
              <a:spcAft>
                <a:spcPts val="0"/>
              </a:spcAft>
              <a:buClr>
                <a:srgbClr val="212121"/>
              </a:buClr>
              <a:buSzPts val="1200"/>
              <a:buFont typeface="Roboto"/>
              <a:buAutoNum type="arabicPeriod"/>
            </a:pPr>
            <a:r>
              <a:rPr lang="en-US">
                <a:solidFill>
                  <a:srgbClr val="212121"/>
                </a:solidFill>
                <a:highlight>
                  <a:srgbClr val="FFFFFF"/>
                </a:highlight>
                <a:latin typeface="Roboto"/>
                <a:ea typeface="Roboto"/>
                <a:cs typeface="Roboto"/>
                <a:sym typeface="Roboto"/>
              </a:rPr>
              <a:t>Faktor apa saja yang mempengaruhi perilaku customer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AutoNum type="arabicPeriod"/>
            </a:pPr>
            <a:r>
              <a:rPr lang="en-US">
                <a:solidFill>
                  <a:srgbClr val="212121"/>
                </a:solidFill>
                <a:highlight>
                  <a:srgbClr val="FFFFFF"/>
                </a:highlight>
                <a:latin typeface="Roboto"/>
                <a:ea typeface="Roboto"/>
                <a:cs typeface="Roboto"/>
                <a:sym typeface="Roboto"/>
              </a:rPr>
              <a:t>Strategi bisnis apa yang tepat agar dapat meminimalisir customer yang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1200"/>
              </a:spcBef>
              <a:spcAft>
                <a:spcPts val="0"/>
              </a:spcAft>
              <a:buSzPts val="1400"/>
              <a:buNone/>
            </a:pPr>
            <a:r>
              <a:rPr lang="en-US">
                <a:solidFill>
                  <a:srgbClr val="212121"/>
                </a:solidFill>
                <a:highlight>
                  <a:srgbClr val="FFFFFF"/>
                </a:highlight>
                <a:latin typeface="Roboto"/>
                <a:ea typeface="Roboto"/>
                <a:cs typeface="Roboto"/>
                <a:sym typeface="Roboto"/>
              </a:rPr>
              <a:t>Approach: Melakukan analisis data untuk melihat pola pelanggan yang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atau tidak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dan membuat model klasifikasi yang dapat digunakan untuk memprediksi peluang pelanggan akan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atau tidak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Type 1 error : False Positive. -&gt; Konsekuensi: hilangnya pelanggan sehingga bisa kehilangan </a:t>
            </a:r>
            <a:r>
              <a:rPr lang="en-US" i="1">
                <a:solidFill>
                  <a:srgbClr val="212121"/>
                </a:solidFill>
                <a:highlight>
                  <a:srgbClr val="FFFFFF"/>
                </a:highlight>
                <a:latin typeface="Roboto"/>
                <a:ea typeface="Roboto"/>
                <a:cs typeface="Roboto"/>
                <a:sym typeface="Roboto"/>
              </a:rPr>
              <a:t>profit</a:t>
            </a:r>
            <a:r>
              <a:rPr lang="en-US">
                <a:solidFill>
                  <a:srgbClr val="212121"/>
                </a:solidFill>
                <a:highlight>
                  <a:srgbClr val="FFFFFF"/>
                </a:highlight>
                <a:latin typeface="Roboto"/>
                <a:ea typeface="Roboto"/>
                <a:cs typeface="Roboto"/>
                <a:sym typeface="Roboto"/>
              </a:rPr>
              <a:t> dari order para pelanggan.</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Type 2 error : False Negative -&gt; Konsekuensi : perusahaan melakukan investasi seperti meningkatkan pelayanan gratis, insentif kepada pelanggan tidak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sehingga menjadi salah sasaran dan bisa menyebabkan kerugian.</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Berdasarkan konsekuensinya, baik Tipe 2 </a:t>
            </a:r>
            <a:r>
              <a:rPr lang="en-US" i="1">
                <a:solidFill>
                  <a:srgbClr val="212121"/>
                </a:solidFill>
                <a:highlight>
                  <a:srgbClr val="FFFFFF"/>
                </a:highlight>
                <a:latin typeface="Roboto"/>
                <a:ea typeface="Roboto"/>
                <a:cs typeface="Roboto"/>
                <a:sym typeface="Roboto"/>
              </a:rPr>
              <a:t>error</a:t>
            </a:r>
            <a:r>
              <a:rPr lang="en-US">
                <a:solidFill>
                  <a:srgbClr val="212121"/>
                </a:solidFill>
                <a:highlight>
                  <a:srgbClr val="FFFFFF"/>
                </a:highlight>
                <a:latin typeface="Roboto"/>
                <a:ea typeface="Roboto"/>
                <a:cs typeface="Roboto"/>
                <a:sym typeface="Roboto"/>
              </a:rPr>
              <a:t> dengan Tipe 1 </a:t>
            </a:r>
            <a:r>
              <a:rPr lang="en-US" i="1">
                <a:solidFill>
                  <a:srgbClr val="212121"/>
                </a:solidFill>
                <a:highlight>
                  <a:srgbClr val="FFFFFF"/>
                </a:highlight>
                <a:latin typeface="Roboto"/>
                <a:ea typeface="Roboto"/>
                <a:cs typeface="Roboto"/>
                <a:sym typeface="Roboto"/>
              </a:rPr>
              <a:t>error</a:t>
            </a:r>
            <a:r>
              <a:rPr lang="en-US">
                <a:solidFill>
                  <a:srgbClr val="212121"/>
                </a:solidFill>
                <a:highlight>
                  <a:srgbClr val="FFFFFF"/>
                </a:highlight>
                <a:latin typeface="Roboto"/>
                <a:ea typeface="Roboto"/>
                <a:cs typeface="Roboto"/>
                <a:sym typeface="Roboto"/>
              </a:rPr>
              <a:t> memiliki resiko yang sama pentingnya untuk diperhatikan karena jika perusahaan melakukan investasi yang tidak tepat sasaran kepada banyak pengguna yang sebenarnya tidak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akan menimbulkan kerugian. Begitupula, jika Tipe 2 error tidak diperhatikan, akan membuat perusahaan merugi juga karena kehilangan order dari pelanggan. Oleh karena itu, pada penelitian ini sebisa mungkin membuat model yang dapat mengurangi potensi kehilangan pelanggan, dan mengurangi ketidaktepatan investasi kepada pengguna. Sehingga, kita perlu menyeimbangkan antara precision dan recallnya dari </a:t>
            </a:r>
            <a:r>
              <a:rPr lang="en-US" i="1">
                <a:solidFill>
                  <a:srgbClr val="212121"/>
                </a:solidFill>
                <a:highlight>
                  <a:srgbClr val="FFFFFF"/>
                </a:highlight>
                <a:latin typeface="Roboto"/>
                <a:ea typeface="Roboto"/>
                <a:cs typeface="Roboto"/>
                <a:sym typeface="Roboto"/>
              </a:rPr>
              <a:t>false negatif</a:t>
            </a:r>
            <a:r>
              <a:rPr lang="en-US">
                <a:solidFill>
                  <a:srgbClr val="212121"/>
                </a:solidFill>
                <a:highlight>
                  <a:srgbClr val="FFFFFF"/>
                </a:highlight>
                <a:latin typeface="Roboto"/>
                <a:ea typeface="Roboto"/>
                <a:cs typeface="Roboto"/>
                <a:sym typeface="Roboto"/>
              </a:rPr>
              <a:t> maupun </a:t>
            </a:r>
            <a:r>
              <a:rPr lang="en-US" i="1">
                <a:solidFill>
                  <a:srgbClr val="212121"/>
                </a:solidFill>
                <a:highlight>
                  <a:srgbClr val="FFFFFF"/>
                </a:highlight>
                <a:latin typeface="Roboto"/>
                <a:ea typeface="Roboto"/>
                <a:cs typeface="Roboto"/>
                <a:sym typeface="Roboto"/>
              </a:rPr>
              <a:t>false positif</a:t>
            </a:r>
            <a:r>
              <a:rPr lang="en-US">
                <a:solidFill>
                  <a:srgbClr val="212121"/>
                </a:solidFill>
                <a:highlight>
                  <a:srgbClr val="FFFFFF"/>
                </a:highlight>
                <a:latin typeface="Roboto"/>
                <a:ea typeface="Roboto"/>
                <a:cs typeface="Roboto"/>
                <a:sym typeface="Roboto"/>
              </a:rPr>
              <a:t> sehingga </a:t>
            </a:r>
            <a:r>
              <a:rPr lang="en-US" i="1">
                <a:solidFill>
                  <a:srgbClr val="212121"/>
                </a:solidFill>
                <a:highlight>
                  <a:srgbClr val="FFFFFF"/>
                </a:highlight>
                <a:latin typeface="Roboto"/>
                <a:ea typeface="Roboto"/>
                <a:cs typeface="Roboto"/>
                <a:sym typeface="Roboto"/>
              </a:rPr>
              <a:t>metric</a:t>
            </a:r>
            <a:r>
              <a:rPr lang="en-US">
                <a:solidFill>
                  <a:srgbClr val="212121"/>
                </a:solidFill>
                <a:highlight>
                  <a:srgbClr val="FFFFFF"/>
                </a:highlight>
                <a:latin typeface="Roboto"/>
                <a:ea typeface="Roboto"/>
                <a:cs typeface="Roboto"/>
                <a:sym typeface="Roboto"/>
              </a:rPr>
              <a:t> utama yang tepat pada penelitian ini adalah F1 Score.</a:t>
            </a:r>
            <a:endParaRPr>
              <a:solidFill>
                <a:srgbClr val="212121"/>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25827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Bacain deskripsi Datanya:</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US"/>
              <a:t>Asumsi:</a:t>
            </a:r>
            <a:endParaRPr/>
          </a:p>
          <a:p>
            <a:pPr marL="457200" lvl="0" indent="-304800" algn="l" rtl="0">
              <a:lnSpc>
                <a:spcPct val="115000"/>
              </a:lnSpc>
              <a:spcBef>
                <a:spcPts val="60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Sebagian fitur bersifat kategori (</a:t>
            </a:r>
            <a:r>
              <a:rPr lang="en-US" i="1">
                <a:solidFill>
                  <a:srgbClr val="212121"/>
                </a:solidFill>
                <a:highlight>
                  <a:srgbClr val="FFFFFF"/>
                </a:highlight>
                <a:latin typeface="Roboto"/>
                <a:ea typeface="Roboto"/>
                <a:cs typeface="Roboto"/>
                <a:sym typeface="Roboto"/>
              </a:rPr>
              <a:t>Nominal, Ordinal, Binary</a:t>
            </a:r>
            <a:r>
              <a:rPr lang="en-US">
                <a:solidFill>
                  <a:srgbClr val="212121"/>
                </a:solidFill>
                <a:highlight>
                  <a:srgbClr val="FFFFFF"/>
                </a:highlight>
                <a:latin typeface="Roboto"/>
                <a:ea typeface="Roboto"/>
                <a:cs typeface="Roboto"/>
                <a:sym typeface="Roboto"/>
              </a:rPr>
              <a:t>). Fitur kategorikal dengan kardinalitas paling tinggi mengandung 7 </a:t>
            </a:r>
            <a:r>
              <a:rPr lang="en-US" i="1">
                <a:solidFill>
                  <a:srgbClr val="212121"/>
                </a:solidFill>
                <a:highlight>
                  <a:srgbClr val="FFFFFF"/>
                </a:highlight>
                <a:latin typeface="Roboto"/>
                <a:ea typeface="Roboto"/>
                <a:cs typeface="Roboto"/>
                <a:sym typeface="Roboto"/>
              </a:rPr>
              <a:t>unique value</a:t>
            </a:r>
            <a:endParaRPr i="1">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Namun terdapat beberapa redundansi </a:t>
            </a:r>
            <a:r>
              <a:rPr lang="en-US" i="1">
                <a:solidFill>
                  <a:srgbClr val="212121"/>
                </a:solidFill>
                <a:highlight>
                  <a:srgbClr val="FFFFFF"/>
                </a:highlight>
                <a:latin typeface="Roboto"/>
                <a:ea typeface="Roboto"/>
                <a:cs typeface="Roboto"/>
                <a:sym typeface="Roboto"/>
              </a:rPr>
              <a:t>unique value</a:t>
            </a:r>
            <a:r>
              <a:rPr lang="en-US">
                <a:solidFill>
                  <a:srgbClr val="212121"/>
                </a:solidFill>
                <a:highlight>
                  <a:srgbClr val="FFFFFF"/>
                </a:highlight>
                <a:latin typeface="Roboto"/>
                <a:ea typeface="Roboto"/>
                <a:cs typeface="Roboto"/>
                <a:sym typeface="Roboto"/>
              </a:rPr>
              <a:t> pada 2 buah fitur yang dapat direduksi karena memiliki arti yang sama.</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Setiap baris data merepresentasikan informasi pelanggan layanan </a:t>
            </a:r>
            <a:r>
              <a:rPr lang="en-US" i="1">
                <a:solidFill>
                  <a:srgbClr val="212121"/>
                </a:solidFill>
                <a:highlight>
                  <a:srgbClr val="FFFFFF"/>
                </a:highlight>
                <a:latin typeface="Roboto"/>
                <a:ea typeface="Roboto"/>
                <a:cs typeface="Roboto"/>
                <a:sym typeface="Roboto"/>
              </a:rPr>
              <a:t>E-Commerce</a:t>
            </a:r>
            <a:r>
              <a:rPr lang="en-US">
                <a:solidFill>
                  <a:srgbClr val="212121"/>
                </a:solidFill>
                <a:highlight>
                  <a:srgbClr val="FFFFFF"/>
                </a:highlight>
                <a:latin typeface="Roboto"/>
                <a:ea typeface="Roboto"/>
                <a:cs typeface="Roboto"/>
                <a:sym typeface="Roboto"/>
              </a:rPr>
              <a:t> baik yang telah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maupun yang tidak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n-US">
                <a:solidFill>
                  <a:srgbClr val="212121"/>
                </a:solidFill>
                <a:highlight>
                  <a:srgbClr val="FFFFFF"/>
                </a:highlight>
                <a:latin typeface="Roboto"/>
                <a:ea typeface="Roboto"/>
                <a:cs typeface="Roboto"/>
                <a:sym typeface="Roboto"/>
              </a:rPr>
              <a:t>Lalu, asumsi satuan yang digunakan pada penelitian ini:</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600"/>
              </a:spcBef>
              <a:spcAft>
                <a:spcPts val="0"/>
              </a:spcAft>
              <a:buClr>
                <a:srgbClr val="212121"/>
              </a:buClr>
              <a:buSzPts val="1200"/>
              <a:buFont typeface="Roboto"/>
              <a:buAutoNum type="arabicPeriod"/>
            </a:pPr>
            <a:r>
              <a:rPr lang="en-US">
                <a:solidFill>
                  <a:srgbClr val="212121"/>
                </a:solidFill>
                <a:highlight>
                  <a:srgbClr val="FFFFFF"/>
                </a:highlight>
                <a:latin typeface="Roboto"/>
                <a:ea typeface="Roboto"/>
                <a:cs typeface="Roboto"/>
                <a:sym typeface="Roboto"/>
              </a:rPr>
              <a:t>'Tenure' dalam satuan bulan karena terdapat data tenure dengan besaran puluhan. Secara realistis jika melihat tren kemunculan aplikasi-aplikasi </a:t>
            </a:r>
            <a:r>
              <a:rPr lang="en-US" i="1">
                <a:solidFill>
                  <a:srgbClr val="212121"/>
                </a:solidFill>
                <a:highlight>
                  <a:srgbClr val="FFFFFF"/>
                </a:highlight>
                <a:latin typeface="Roboto"/>
                <a:ea typeface="Roboto"/>
                <a:cs typeface="Roboto"/>
                <a:sym typeface="Roboto"/>
              </a:rPr>
              <a:t>E-Commerce</a:t>
            </a:r>
            <a:r>
              <a:rPr lang="en-US">
                <a:solidFill>
                  <a:srgbClr val="212121"/>
                </a:solidFill>
                <a:highlight>
                  <a:srgbClr val="FFFFFF"/>
                </a:highlight>
                <a:latin typeface="Roboto"/>
                <a:ea typeface="Roboto"/>
                <a:cs typeface="Roboto"/>
                <a:sym typeface="Roboto"/>
              </a:rPr>
              <a:t>, perusahaan yang berjalan selama itu dalam satuan tahun hanya sedikit atau hanya </a:t>
            </a:r>
            <a:r>
              <a:rPr lang="en-US" i="1">
                <a:solidFill>
                  <a:srgbClr val="212121"/>
                </a:solidFill>
                <a:highlight>
                  <a:srgbClr val="FFFFFF"/>
                </a:highlight>
                <a:latin typeface="Roboto"/>
                <a:ea typeface="Roboto"/>
                <a:cs typeface="Roboto"/>
                <a:sym typeface="Roboto"/>
              </a:rPr>
              <a:t>corporate</a:t>
            </a:r>
            <a:r>
              <a:rPr lang="en-US">
                <a:solidFill>
                  <a:srgbClr val="212121"/>
                </a:solidFill>
                <a:highlight>
                  <a:srgbClr val="FFFFFF"/>
                </a:highlight>
                <a:latin typeface="Roboto"/>
                <a:ea typeface="Roboto"/>
                <a:cs typeface="Roboto"/>
                <a:sym typeface="Roboto"/>
              </a:rPr>
              <a:t> dengan </a:t>
            </a:r>
            <a:r>
              <a:rPr lang="en-US" i="1">
                <a:solidFill>
                  <a:srgbClr val="212121"/>
                </a:solidFill>
                <a:highlight>
                  <a:srgbClr val="FFFFFF"/>
                </a:highlight>
                <a:latin typeface="Roboto"/>
                <a:ea typeface="Roboto"/>
                <a:cs typeface="Roboto"/>
                <a:sym typeface="Roboto"/>
              </a:rPr>
              <a:t>market sizing</a:t>
            </a:r>
            <a:r>
              <a:rPr lang="en-US">
                <a:solidFill>
                  <a:srgbClr val="212121"/>
                </a:solidFill>
                <a:highlight>
                  <a:srgbClr val="FFFFFF"/>
                </a:highlight>
                <a:latin typeface="Roboto"/>
                <a:ea typeface="Roboto"/>
                <a:cs typeface="Roboto"/>
                <a:sym typeface="Roboto"/>
              </a:rPr>
              <a:t> yang sudah besar.</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AutoNum type="arabicPeriod"/>
            </a:pPr>
            <a:r>
              <a:rPr lang="en-US">
                <a:solidFill>
                  <a:srgbClr val="212121"/>
                </a:solidFill>
                <a:highlight>
                  <a:srgbClr val="FFFFFF"/>
                </a:highlight>
                <a:latin typeface="Roboto"/>
                <a:ea typeface="Roboto"/>
                <a:cs typeface="Roboto"/>
                <a:sym typeface="Roboto"/>
              </a:rPr>
              <a:t>Jarak dalam satuan kilometer.</a:t>
            </a:r>
            <a:r>
              <a:rPr lang="en-US" u="sng" baseline="30000">
                <a:solidFill>
                  <a:schemeClr val="hlink"/>
                </a:solidFill>
                <a:highlight>
                  <a:srgbClr val="FFFFFF"/>
                </a:highlight>
                <a:latin typeface="Roboto"/>
                <a:ea typeface="Roboto"/>
                <a:cs typeface="Roboto"/>
                <a:sym typeface="Roboto"/>
                <a:hlinkClick r:id="rId3"/>
              </a:rPr>
              <a:t>[7]</a:t>
            </a:r>
            <a:r>
              <a:rPr lang="en-US">
                <a:solidFill>
                  <a:srgbClr val="212121"/>
                </a:solidFill>
                <a:highlight>
                  <a:srgbClr val="FFFFFF"/>
                </a:highlight>
                <a:latin typeface="Roboto"/>
                <a:ea typeface="Roboto"/>
                <a:cs typeface="Roboto"/>
                <a:sym typeface="Roboto"/>
              </a:rPr>
              <a:t> Terdapat pada kolom 'WarehouseToHome'.</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AutoNum type="arabicPeriod"/>
            </a:pPr>
            <a:r>
              <a:rPr lang="en-US">
                <a:solidFill>
                  <a:srgbClr val="212121"/>
                </a:solidFill>
                <a:highlight>
                  <a:srgbClr val="FFFFFF"/>
                </a:highlight>
                <a:latin typeface="Roboto"/>
                <a:ea typeface="Roboto"/>
                <a:cs typeface="Roboto"/>
                <a:sym typeface="Roboto"/>
              </a:rPr>
              <a:t>'HourSpendOnApp' dalam rata-rata jumlah jam per-hari karena nilai maksimalnya hanya 5 jam jika dilihat dari datanya.</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AutoNum type="arabicPeriod"/>
            </a:pPr>
            <a:r>
              <a:rPr lang="en-US">
                <a:solidFill>
                  <a:srgbClr val="212121"/>
                </a:solidFill>
                <a:highlight>
                  <a:srgbClr val="FFFFFF"/>
                </a:highlight>
                <a:latin typeface="Roboto"/>
                <a:ea typeface="Roboto"/>
                <a:cs typeface="Roboto"/>
                <a:sym typeface="Roboto"/>
              </a:rPr>
              <a:t>Mata Uang dalam Indian Rupee (simbol: ₹; kode: INR).</a:t>
            </a:r>
            <a:r>
              <a:rPr lang="en-US" u="sng" baseline="30000">
                <a:solidFill>
                  <a:schemeClr val="hlink"/>
                </a:solidFill>
                <a:highlight>
                  <a:srgbClr val="FFFFFF"/>
                </a:highlight>
                <a:latin typeface="Roboto"/>
                <a:ea typeface="Roboto"/>
                <a:cs typeface="Roboto"/>
                <a:sym typeface="Roboto"/>
                <a:hlinkClick r:id="rId4"/>
              </a:rPr>
              <a:t>[6]</a:t>
            </a:r>
            <a:r>
              <a:rPr lang="en-US">
                <a:solidFill>
                  <a:srgbClr val="212121"/>
                </a:solidFill>
                <a:highlight>
                  <a:srgbClr val="FFFFFF"/>
                </a:highlight>
                <a:latin typeface="Roboto"/>
                <a:ea typeface="Roboto"/>
                <a:cs typeface="Roboto"/>
                <a:sym typeface="Roboto"/>
              </a:rPr>
              <a:t> INR menjadi satuan mata uang pada kolom 'CashbackAmount'. Penggunaan INR juga untuk keperluan perhitungan untung dan rugi dari pelanggan </a:t>
            </a:r>
            <a:r>
              <a:rPr lang="en-US" i="1">
                <a:solidFill>
                  <a:srgbClr val="212121"/>
                </a:solidFill>
                <a:highlight>
                  <a:srgbClr val="FFFFFF"/>
                </a:highlight>
                <a:latin typeface="Roboto"/>
                <a:ea typeface="Roboto"/>
                <a:cs typeface="Roboto"/>
                <a:sym typeface="Roboto"/>
              </a:rPr>
              <a:t>churn</a:t>
            </a:r>
            <a:r>
              <a:rPr lang="en-US">
                <a:solidFill>
                  <a:srgbClr val="212121"/>
                </a:solidFill>
                <a:highlight>
                  <a:srgbClr val="FFFFFF"/>
                </a:highlight>
                <a:latin typeface="Roboto"/>
                <a:ea typeface="Roboto"/>
                <a:cs typeface="Roboto"/>
                <a:sym typeface="Roboto"/>
              </a:rPr>
              <a:t> dan pemberian </a:t>
            </a:r>
            <a:r>
              <a:rPr lang="en-US" i="1">
                <a:solidFill>
                  <a:srgbClr val="212121"/>
                </a:solidFill>
                <a:highlight>
                  <a:srgbClr val="FFFFFF"/>
                </a:highlight>
                <a:latin typeface="Roboto"/>
                <a:ea typeface="Roboto"/>
                <a:cs typeface="Roboto"/>
                <a:sym typeface="Roboto"/>
              </a:rPr>
              <a:t>voucher</a:t>
            </a:r>
            <a:endParaRPr>
              <a:solidFill>
                <a:srgbClr val="212121"/>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a:solidFill>
                  <a:srgbClr val="212121"/>
                </a:solidFill>
                <a:highlight>
                  <a:srgbClr val="FFFFFF"/>
                </a:highlight>
                <a:latin typeface="Roboto"/>
                <a:ea typeface="Roboto"/>
                <a:cs typeface="Roboto"/>
                <a:sym typeface="Roboto"/>
              </a:rPr>
              <a:t>Mengenai tipe data, data yang bertipe integer dan float secara umum dapat merepresentasikan fitur numerik, dan tipe data string dapat merepresentasikan fitur kategorikal. Namun pada kasus ini terdapat beberapa pengecualian, yaitu:</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60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CityTier: data tersedia dalam integer tetapi secara esensi merupakan data kategori ordinal karena menggambarkan tingkatan kota di sebuah negara. Oleh karena datanya sudah dalam bentuk integer, maka data ordinal ini tidak perlu lagi dilakukan </a:t>
            </a:r>
            <a:r>
              <a:rPr lang="en-US" i="1">
                <a:solidFill>
                  <a:srgbClr val="212121"/>
                </a:solidFill>
                <a:highlight>
                  <a:srgbClr val="FFFFFF"/>
                </a:highlight>
                <a:latin typeface="Roboto"/>
                <a:ea typeface="Roboto"/>
                <a:cs typeface="Roboto"/>
                <a:sym typeface="Roboto"/>
              </a:rPr>
              <a:t>encode</a:t>
            </a:r>
            <a:r>
              <a:rPr lang="en-US">
                <a:solidFill>
                  <a:srgbClr val="212121"/>
                </a:solidFill>
                <a:highlight>
                  <a:srgbClr val="FFFFFF"/>
                </a:highlight>
                <a:latin typeface="Roboto"/>
                <a:ea typeface="Roboto"/>
                <a:cs typeface="Roboto"/>
                <a:sym typeface="Roboto"/>
              </a:rPr>
              <a:t>; dan</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US">
                <a:solidFill>
                  <a:srgbClr val="212121"/>
                </a:solidFill>
                <a:highlight>
                  <a:srgbClr val="FFFFFF"/>
                </a:highlight>
                <a:latin typeface="Roboto"/>
                <a:ea typeface="Roboto"/>
                <a:cs typeface="Roboto"/>
                <a:sym typeface="Roboto"/>
              </a:rPr>
              <a:t>Complain: data tersedia dalam integer tetapi secara esensi merupakan data kategori nominal &amp; binary, dimana nilai 0 berarti tidak ada complain dari pelanggan dan nilai 1 berarti pelanggan pernah complain. Oleh karena datanya sudah dalam bentuk integer, maka data nominal ini juga tidak perlu dilakukan </a:t>
            </a:r>
            <a:r>
              <a:rPr lang="en-US" i="1">
                <a:solidFill>
                  <a:srgbClr val="212121"/>
                </a:solidFill>
                <a:highlight>
                  <a:srgbClr val="FFFFFF"/>
                </a:highlight>
                <a:latin typeface="Roboto"/>
                <a:ea typeface="Roboto"/>
                <a:cs typeface="Roboto"/>
                <a:sym typeface="Roboto"/>
              </a:rPr>
              <a:t>encode</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endParaRPr>
              <a:solidFill>
                <a:srgbClr val="212121"/>
              </a:solidFill>
              <a:highlight>
                <a:srgbClr val="FFFFFF"/>
              </a:highlight>
              <a:latin typeface="Roboto"/>
              <a:ea typeface="Roboto"/>
              <a:cs typeface="Roboto"/>
              <a:sym typeface="Roboto"/>
            </a:endParaRPr>
          </a:p>
          <a:p>
            <a:pPr marL="457200" lvl="0" indent="0" algn="l" rtl="0">
              <a:lnSpc>
                <a:spcPct val="115000"/>
              </a:lnSpc>
              <a:spcBef>
                <a:spcPts val="1200"/>
              </a:spcBef>
              <a:spcAft>
                <a:spcPts val="0"/>
              </a:spcAft>
              <a:buNone/>
            </a:pPr>
            <a:endParaRPr>
              <a:solidFill>
                <a:srgbClr val="212121"/>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endParaRPr/>
          </a:p>
        </p:txBody>
      </p:sp>
      <p:sp>
        <p:nvSpPr>
          <p:cNvPr id="255" name="Google Shape;25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2335688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baca ppt aja</a:t>
            </a:r>
            <a:endParaRPr/>
          </a:p>
        </p:txBody>
      </p:sp>
      <p:sp>
        <p:nvSpPr>
          <p:cNvPr id="297" name="Google Shape;2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295889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yg kategorikal baca aja ppt</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numerik: Dapat dilihat pada tabel deskriptive statistik untuk numerikal data, bahwa nilai maksimum tenure adalah 61 sehingga memang lebih masuk akal jika satuannya dalam bulan (dibanding tahun). Kemudian Nilai maksimum hourspendonapp adalah 5 sehingga lebih masuk akal jika satuannya jam per hari dalam penggunaan aplikasi</a:t>
            </a:r>
            <a:endParaRPr/>
          </a:p>
        </p:txBody>
      </p:sp>
      <p:sp>
        <p:nvSpPr>
          <p:cNvPr id="328" name="Google Shape;32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371526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-Pada proses data cleaning, </a:t>
            </a:r>
            <a:r>
              <a:rPr lang="en-US" sz="1100">
                <a:solidFill>
                  <a:srgbClr val="212121"/>
                </a:solidFill>
                <a:latin typeface="Arial"/>
                <a:ea typeface="Arial"/>
                <a:cs typeface="Arial"/>
                <a:sym typeface="Arial"/>
              </a:rPr>
              <a:t>CustomerID</a:t>
            </a:r>
            <a:r>
              <a:rPr lang="en-US">
                <a:solidFill>
                  <a:srgbClr val="212121"/>
                </a:solidFill>
                <a:highlight>
                  <a:srgbClr val="FFFFFF"/>
                </a:highlight>
                <a:latin typeface="Roboto"/>
                <a:ea typeface="Roboto"/>
                <a:cs typeface="Roboto"/>
                <a:sym typeface="Roboto"/>
              </a:rPr>
              <a:t> bisa di-</a:t>
            </a:r>
            <a:r>
              <a:rPr lang="en-US" i="1">
                <a:solidFill>
                  <a:srgbClr val="212121"/>
                </a:solidFill>
                <a:highlight>
                  <a:srgbClr val="FFFFFF"/>
                </a:highlight>
                <a:latin typeface="Roboto"/>
                <a:ea typeface="Roboto"/>
                <a:cs typeface="Roboto"/>
                <a:sym typeface="Roboto"/>
              </a:rPr>
              <a:t>drop</a:t>
            </a:r>
            <a:r>
              <a:rPr lang="en-US">
                <a:solidFill>
                  <a:srgbClr val="212121"/>
                </a:solidFill>
                <a:highlight>
                  <a:srgbClr val="FFFFFF"/>
                </a:highlight>
                <a:latin typeface="Roboto"/>
                <a:ea typeface="Roboto"/>
                <a:cs typeface="Roboto"/>
                <a:sym typeface="Roboto"/>
              </a:rPr>
              <a:t> karena tidak akan digunakan untuk analisis dan </a:t>
            </a:r>
            <a:r>
              <a:rPr lang="en-US" i="1">
                <a:solidFill>
                  <a:srgbClr val="212121"/>
                </a:solidFill>
                <a:highlight>
                  <a:srgbClr val="FFFFFF"/>
                </a:highlight>
                <a:latin typeface="Roboto"/>
                <a:ea typeface="Roboto"/>
                <a:cs typeface="Roboto"/>
                <a:sym typeface="Roboto"/>
              </a:rPr>
              <a:t>modeling</a:t>
            </a:r>
            <a:r>
              <a:rPr lang="en-US">
                <a:solidFill>
                  <a:srgbClr val="212121"/>
                </a:solidFill>
                <a:highlight>
                  <a:srgbClr val="FFFFFF"/>
                </a:highlight>
                <a:latin typeface="Roboto"/>
                <a:ea typeface="Roboto"/>
                <a:cs typeface="Roboto"/>
                <a:sym typeface="Roboto"/>
              </a:rPr>
              <a:t>. CustomerID hanyalah unique identifier yang mewakili setiap pengguna yang berbeda.</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-Setelah CustomerID di-drop, ternyata terdapat banyak duplikasi baris. Hal ini terjadi karena terdapat baris dengan data yang sama persis dan hanya berbeda pada </a:t>
            </a:r>
            <a:r>
              <a:rPr lang="en-US" sz="1100">
                <a:solidFill>
                  <a:srgbClr val="212121"/>
                </a:solidFill>
                <a:latin typeface="Arial"/>
                <a:ea typeface="Arial"/>
                <a:cs typeface="Arial"/>
                <a:sym typeface="Arial"/>
              </a:rPr>
              <a:t>CustomerID-nya</a:t>
            </a:r>
            <a:r>
              <a:rPr lang="en-US">
                <a:solidFill>
                  <a:srgbClr val="212121"/>
                </a:solidFill>
                <a:highlight>
                  <a:srgbClr val="FFFFFF"/>
                </a:highlight>
                <a:latin typeface="Roboto"/>
                <a:ea typeface="Roboto"/>
                <a:cs typeface="Roboto"/>
                <a:sym typeface="Roboto"/>
              </a:rPr>
              <a:t> saja.</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-Semua baris duplikat ini (berjumlah 556) akan di-</a:t>
            </a:r>
            <a:r>
              <a:rPr lang="en-US" i="1">
                <a:solidFill>
                  <a:srgbClr val="212121"/>
                </a:solidFill>
                <a:highlight>
                  <a:srgbClr val="FFFFFF"/>
                </a:highlight>
                <a:latin typeface="Roboto"/>
                <a:ea typeface="Roboto"/>
                <a:cs typeface="Roboto"/>
                <a:sym typeface="Roboto"/>
              </a:rPr>
              <a:t>drop</a:t>
            </a:r>
            <a:r>
              <a:rPr lang="en-US">
                <a:solidFill>
                  <a:srgbClr val="212121"/>
                </a:solidFill>
                <a:highlight>
                  <a:srgbClr val="FFFFFF"/>
                </a:highlight>
                <a:latin typeface="Roboto"/>
                <a:ea typeface="Roboto"/>
                <a:cs typeface="Roboto"/>
                <a:sym typeface="Roboto"/>
              </a:rPr>
              <a:t> untuk menghindari </a:t>
            </a:r>
            <a:r>
              <a:rPr lang="en-US" i="1">
                <a:solidFill>
                  <a:srgbClr val="212121"/>
                </a:solidFill>
                <a:highlight>
                  <a:srgbClr val="FFFFFF"/>
                </a:highlight>
                <a:latin typeface="Roboto"/>
                <a:ea typeface="Roboto"/>
                <a:cs typeface="Roboto"/>
                <a:sym typeface="Roboto"/>
              </a:rPr>
              <a:t>overfit</a:t>
            </a:r>
            <a:r>
              <a:rPr lang="en-US">
                <a:solidFill>
                  <a:srgbClr val="212121"/>
                </a:solidFill>
                <a:highlight>
                  <a:srgbClr val="FFFFFF"/>
                </a:highlight>
                <a:latin typeface="Roboto"/>
                <a:ea typeface="Roboto"/>
                <a:cs typeface="Roboto"/>
                <a:sym typeface="Roboto"/>
              </a:rPr>
              <a:t> pada poin-poin data yang berulang persis, juga menghindari </a:t>
            </a:r>
            <a:r>
              <a:rPr lang="en-US" i="1">
                <a:solidFill>
                  <a:srgbClr val="212121"/>
                </a:solidFill>
                <a:highlight>
                  <a:srgbClr val="FFFFFF"/>
                </a:highlight>
                <a:latin typeface="Roboto"/>
                <a:ea typeface="Roboto"/>
                <a:cs typeface="Roboto"/>
                <a:sym typeface="Roboto"/>
              </a:rPr>
              <a:t>information leakage</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-Kemudian terdapat juga redundansi makna pada beberapa value. misalnya pada nilai ‘mobile’ dan ‘mobile phone’ yang terdapat pada ‘Preferred Login Device’, kemudian pada ‘cc’ dan ‘credit card’ pada feature ‘Preferred Payment Mode’.</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-nilai-nilai dengan makna sama ini akan dijadikan satu value saja. misalkan ‘cc’ menjadi ‘credit card’ mengikuti nilai lainnya.</a:t>
            </a:r>
            <a:endParaRPr>
              <a:solidFill>
                <a:srgbClr val="212121"/>
              </a:solidFill>
              <a:highlight>
                <a:srgbClr val="FFFFFF"/>
              </a:highlight>
              <a:latin typeface="Roboto"/>
              <a:ea typeface="Roboto"/>
              <a:cs typeface="Roboto"/>
              <a:sym typeface="Roboto"/>
            </a:endParaRPr>
          </a:p>
        </p:txBody>
      </p:sp>
      <p:sp>
        <p:nvSpPr>
          <p:cNvPr id="355" name="Google Shape;35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8863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Pada dataset kami mendeteksi outliers pada beberapa feature. Karakteristik outliers yang kami pertimbangkan untuk dihapus adalah outliers dengan jumlah sedikit dengan jarak yang ekstrem. Outliers dengan ciri demikian terdapat pada feature ‘Tenure’, ‘WarehouseToHome’, dan ‘NumberOfAddress’.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-Berdasarkan outlier pada ‘Tenure’, ternyata 4 pelanggan dengan tenure yang sangat lama memiliki rata-rata total pesanan yang sangat rendah, maksimal hanya 3. Mereka juga melakukan pesanan terakhirnya belum lama. Dengan status pesanan demikian, akan lebih masuk akal jika data seharusnya memiliki tenure kecil atau merupakan pengguna baru. Ini bisa disebabkan salah input, atau memang outlier ini adalah kasus yang spesial (mungkin akun trial dari developer atau semacamnya), </a:t>
            </a:r>
            <a:r>
              <a:rPr lang="en-US">
                <a:solidFill>
                  <a:srgbClr val="212121"/>
                </a:solidFill>
                <a:highlight>
                  <a:srgbClr val="FFFFFF"/>
                </a:highlight>
                <a:latin typeface="Roboto"/>
                <a:ea typeface="Roboto"/>
                <a:cs typeface="Roboto"/>
                <a:sym typeface="Roboto"/>
              </a:rPr>
              <a:t>sehingga </a:t>
            </a:r>
            <a:r>
              <a:rPr lang="en-US" i="1">
                <a:solidFill>
                  <a:srgbClr val="212121"/>
                </a:solidFill>
                <a:highlight>
                  <a:srgbClr val="FFFFFF"/>
                </a:highlight>
                <a:latin typeface="Roboto"/>
                <a:ea typeface="Roboto"/>
                <a:cs typeface="Roboto"/>
                <a:sym typeface="Roboto"/>
              </a:rPr>
              <a:t>outlier</a:t>
            </a:r>
            <a:r>
              <a:rPr lang="en-US">
                <a:solidFill>
                  <a:srgbClr val="212121"/>
                </a:solidFill>
                <a:highlight>
                  <a:srgbClr val="FFFFFF"/>
                </a:highlight>
                <a:latin typeface="Roboto"/>
                <a:ea typeface="Roboto"/>
                <a:cs typeface="Roboto"/>
                <a:sym typeface="Roboto"/>
              </a:rPr>
              <a:t> ini dapat dihapus.</a:t>
            </a:r>
            <a:r>
              <a:rPr lang="en-US"/>
              <a: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-Berdasarkan outlier pada ‘WarehouseToHome’, terdapat 2 pengguna dengan rumah yang sangat jauh dari gudang terdekat dan jaraknya mirip (126 dan 127 km). </a:t>
            </a:r>
            <a:r>
              <a:rPr lang="en-US">
                <a:solidFill>
                  <a:srgbClr val="212121"/>
                </a:solidFill>
                <a:highlight>
                  <a:srgbClr val="FFFFFF"/>
                </a:highlight>
                <a:latin typeface="Roboto"/>
                <a:ea typeface="Roboto"/>
                <a:cs typeface="Roboto"/>
                <a:sym typeface="Roboto"/>
              </a:rPr>
              <a:t>Asumsi  kami adalah:</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600"/>
              </a:spcBef>
              <a:spcAft>
                <a:spcPts val="0"/>
              </a:spcAft>
              <a:buClr>
                <a:srgbClr val="212121"/>
              </a:buClr>
              <a:buSzPts val="1200"/>
              <a:buFont typeface="Roboto"/>
              <a:buAutoNum type="arabicPeriod"/>
            </a:pPr>
            <a:r>
              <a:rPr lang="en-US">
                <a:solidFill>
                  <a:srgbClr val="212121"/>
                </a:solidFill>
                <a:highlight>
                  <a:srgbClr val="FFFFFF"/>
                </a:highlight>
                <a:latin typeface="Roboto"/>
                <a:ea typeface="Roboto"/>
                <a:cs typeface="Roboto"/>
                <a:sym typeface="Roboto"/>
              </a:rPr>
              <a:t>Data </a:t>
            </a:r>
            <a:r>
              <a:rPr lang="en-US" i="1">
                <a:solidFill>
                  <a:srgbClr val="212121"/>
                </a:solidFill>
                <a:highlight>
                  <a:srgbClr val="FFFFFF"/>
                </a:highlight>
                <a:latin typeface="Roboto"/>
                <a:ea typeface="Roboto"/>
                <a:cs typeface="Roboto"/>
                <a:sym typeface="Roboto"/>
              </a:rPr>
              <a:t>outlier</a:t>
            </a:r>
            <a:r>
              <a:rPr lang="en-US">
                <a:solidFill>
                  <a:srgbClr val="212121"/>
                </a:solidFill>
                <a:highlight>
                  <a:srgbClr val="FFFFFF"/>
                </a:highlight>
                <a:latin typeface="Roboto"/>
                <a:ea typeface="Roboto"/>
                <a:cs typeface="Roboto"/>
                <a:sym typeface="Roboto"/>
              </a:rPr>
              <a:t> merupakan pelanggan yang tinggal di sub-urban atau rural sehingga jarak antara tempat tinggal dengan </a:t>
            </a:r>
            <a:r>
              <a:rPr lang="en-US" i="1">
                <a:solidFill>
                  <a:srgbClr val="212121"/>
                </a:solidFill>
                <a:highlight>
                  <a:srgbClr val="FFFFFF"/>
                </a:highlight>
                <a:latin typeface="Roboto"/>
                <a:ea typeface="Roboto"/>
                <a:cs typeface="Roboto"/>
                <a:sym typeface="Roboto"/>
              </a:rPr>
              <a:t>warehouse</a:t>
            </a:r>
            <a:r>
              <a:rPr lang="en-US">
                <a:solidFill>
                  <a:srgbClr val="212121"/>
                </a:solidFill>
                <a:highlight>
                  <a:srgbClr val="FFFFFF"/>
                </a:highlight>
                <a:latin typeface="Roboto"/>
                <a:ea typeface="Roboto"/>
                <a:cs typeface="Roboto"/>
                <a:sym typeface="Roboto"/>
              </a:rPr>
              <a:t>-nya jauh, dengan asumsi </a:t>
            </a:r>
            <a:r>
              <a:rPr lang="en-US" i="1">
                <a:solidFill>
                  <a:srgbClr val="212121"/>
                </a:solidFill>
                <a:highlight>
                  <a:srgbClr val="FFFFFF"/>
                </a:highlight>
                <a:latin typeface="Roboto"/>
                <a:ea typeface="Roboto"/>
                <a:cs typeface="Roboto"/>
                <a:sym typeface="Roboto"/>
              </a:rPr>
              <a:t>warehouse</a:t>
            </a:r>
            <a:r>
              <a:rPr lang="en-US">
                <a:solidFill>
                  <a:srgbClr val="212121"/>
                </a:solidFill>
                <a:highlight>
                  <a:srgbClr val="FFFFFF"/>
                </a:highlight>
                <a:latin typeface="Roboto"/>
                <a:ea typeface="Roboto"/>
                <a:cs typeface="Roboto"/>
                <a:sym typeface="Roboto"/>
              </a:rPr>
              <a:t> berada di pusat kota, namun ini belum bisa dibuktikan kebenarannya.</a:t>
            </a:r>
            <a:endParaRPr>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AutoNum type="arabicPeriod"/>
            </a:pPr>
            <a:r>
              <a:rPr lang="en-US">
                <a:solidFill>
                  <a:srgbClr val="212121"/>
                </a:solidFill>
                <a:highlight>
                  <a:srgbClr val="FFFFFF"/>
                </a:highlight>
                <a:latin typeface="Roboto"/>
                <a:ea typeface="Roboto"/>
                <a:cs typeface="Roboto"/>
                <a:sym typeface="Roboto"/>
              </a:rPr>
              <a:t>Pelanggan salah mengisi value pada kolom 'WarehouseToHome', sehingga data ini dapat di-</a:t>
            </a:r>
            <a:r>
              <a:rPr lang="en-US" i="1">
                <a:solidFill>
                  <a:srgbClr val="212121"/>
                </a:solidFill>
                <a:highlight>
                  <a:srgbClr val="FFFFFF"/>
                </a:highlight>
                <a:latin typeface="Roboto"/>
                <a:ea typeface="Roboto"/>
                <a:cs typeface="Roboto"/>
                <a:sym typeface="Roboto"/>
              </a:rPr>
              <a:t>drop</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1200"/>
              </a:spcBef>
              <a:spcAft>
                <a:spcPts val="0"/>
              </a:spcAft>
              <a:buSzPts val="1400"/>
              <a:buNone/>
            </a:pPr>
            <a:r>
              <a:rPr lang="en-US">
                <a:solidFill>
                  <a:srgbClr val="212121"/>
                </a:solidFill>
                <a:highlight>
                  <a:srgbClr val="FFFFFF"/>
                </a:highlight>
                <a:latin typeface="Roboto"/>
                <a:ea typeface="Roboto"/>
                <a:cs typeface="Roboto"/>
                <a:sym typeface="Roboto"/>
              </a:rPr>
              <a:t>Berdasarkan asumsi tersebut, pada kasus ini kami memilih untuk </a:t>
            </a:r>
            <a:r>
              <a:rPr lang="en-US" i="1">
                <a:solidFill>
                  <a:srgbClr val="212121"/>
                </a:solidFill>
                <a:highlight>
                  <a:srgbClr val="FFFFFF"/>
                </a:highlight>
                <a:latin typeface="Roboto"/>
                <a:ea typeface="Roboto"/>
                <a:cs typeface="Roboto"/>
                <a:sym typeface="Roboto"/>
              </a:rPr>
              <a:t>drop</a:t>
            </a:r>
            <a:r>
              <a:rPr lang="en-US">
                <a:solidFill>
                  <a:srgbClr val="212121"/>
                </a:solidFill>
                <a:highlight>
                  <a:srgbClr val="FFFFFF"/>
                </a:highlight>
                <a:latin typeface="Roboto"/>
                <a:ea typeface="Roboto"/>
                <a:cs typeface="Roboto"/>
                <a:sym typeface="Roboto"/>
              </a:rPr>
              <a:t> data </a:t>
            </a:r>
            <a:r>
              <a:rPr lang="en-US" i="1">
                <a:solidFill>
                  <a:srgbClr val="212121"/>
                </a:solidFill>
                <a:highlight>
                  <a:srgbClr val="FFFFFF"/>
                </a:highlight>
                <a:latin typeface="Roboto"/>
                <a:ea typeface="Roboto"/>
                <a:cs typeface="Roboto"/>
                <a:sym typeface="Roboto"/>
              </a:rPr>
              <a:t>outlier</a:t>
            </a:r>
            <a:r>
              <a:rPr lang="en-US">
                <a:solidFill>
                  <a:srgbClr val="212121"/>
                </a:solidFill>
                <a:highlight>
                  <a:srgbClr val="FFFFFF"/>
                </a:highlight>
                <a:latin typeface="Roboto"/>
                <a:ea typeface="Roboto"/>
                <a:cs typeface="Roboto"/>
                <a:sym typeface="Roboto"/>
              </a:rPr>
              <a:t> 'WarehouseToHome' karena hanya terdapat 2 data </a:t>
            </a:r>
            <a:r>
              <a:rPr lang="en-US" i="1">
                <a:solidFill>
                  <a:srgbClr val="212121"/>
                </a:solidFill>
                <a:highlight>
                  <a:srgbClr val="FFFFFF"/>
                </a:highlight>
                <a:latin typeface="Roboto"/>
                <a:ea typeface="Roboto"/>
                <a:cs typeface="Roboto"/>
                <a:sym typeface="Roboto"/>
              </a:rPr>
              <a:t>outlier</a:t>
            </a:r>
            <a:r>
              <a:rPr lang="en-US">
                <a:solidFill>
                  <a:srgbClr val="212121"/>
                </a:solidFill>
                <a:highlight>
                  <a:srgbClr val="FFFFFF"/>
                </a:highlight>
                <a:latin typeface="Roboto"/>
                <a:ea typeface="Roboto"/>
                <a:cs typeface="Roboto"/>
                <a:sym typeface="Roboto"/>
              </a:rPr>
              <a:t>, dan nilai </a:t>
            </a:r>
            <a:r>
              <a:rPr lang="en-US" i="1">
                <a:solidFill>
                  <a:srgbClr val="212121"/>
                </a:solidFill>
                <a:highlight>
                  <a:srgbClr val="FFFFFF"/>
                </a:highlight>
                <a:latin typeface="Roboto"/>
                <a:ea typeface="Roboto"/>
                <a:cs typeface="Roboto"/>
                <a:sym typeface="Roboto"/>
              </a:rPr>
              <a:t>outlier</a:t>
            </a:r>
            <a:r>
              <a:rPr lang="en-US">
                <a:solidFill>
                  <a:srgbClr val="212121"/>
                </a:solidFill>
                <a:highlight>
                  <a:srgbClr val="FFFFFF"/>
                </a:highlight>
                <a:latin typeface="Roboto"/>
                <a:ea typeface="Roboto"/>
                <a:cs typeface="Roboto"/>
                <a:sym typeface="Roboto"/>
              </a:rPr>
              <a:t> yang terlalu jauh bisa mengganggu penilaian dan akurasi pada model. Selain itu, asumsi poin 1 belum bisa dibuktikan kebenarannya dengan data ini.</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-Berdasarkan outlier pada ‘NumberOfAddress’, </a:t>
            </a:r>
            <a:r>
              <a:rPr lang="en-US">
                <a:solidFill>
                  <a:srgbClr val="212121"/>
                </a:solidFill>
                <a:highlight>
                  <a:srgbClr val="FFFFFF"/>
                </a:highlight>
                <a:latin typeface="Roboto"/>
                <a:ea typeface="Roboto"/>
                <a:cs typeface="Roboto"/>
                <a:sym typeface="Roboto"/>
              </a:rPr>
              <a:t>terdampat 4 pelanggan dengan jumlah alamat sebanyak 19-22, lebih banyak dari data lainnya, namun hanya melakukan order sekitar 1-2 kali saja. Hal ini dapat mengindikasikan kemungkinan terjadinya salah </a:t>
            </a:r>
            <a:r>
              <a:rPr lang="en-US" i="1">
                <a:solidFill>
                  <a:srgbClr val="212121"/>
                </a:solidFill>
                <a:highlight>
                  <a:srgbClr val="FFFFFF"/>
                </a:highlight>
                <a:latin typeface="Roboto"/>
                <a:ea typeface="Roboto"/>
                <a:cs typeface="Roboto"/>
                <a:sym typeface="Roboto"/>
              </a:rPr>
              <a:t>input</a:t>
            </a:r>
            <a:r>
              <a:rPr lang="en-US">
                <a:solidFill>
                  <a:srgbClr val="212121"/>
                </a:solidFill>
                <a:highlight>
                  <a:srgbClr val="FFFFFF"/>
                </a:highlight>
                <a:latin typeface="Roboto"/>
                <a:ea typeface="Roboto"/>
                <a:cs typeface="Roboto"/>
                <a:sym typeface="Roboto"/>
              </a:rPr>
              <a:t> jumlah alamat pada keempat data, sehingga </a:t>
            </a:r>
            <a:r>
              <a:rPr lang="en-US" i="1">
                <a:solidFill>
                  <a:srgbClr val="212121"/>
                </a:solidFill>
                <a:highlight>
                  <a:srgbClr val="FFFFFF"/>
                </a:highlight>
                <a:latin typeface="Roboto"/>
                <a:ea typeface="Roboto"/>
                <a:cs typeface="Roboto"/>
                <a:sym typeface="Roboto"/>
              </a:rPr>
              <a:t>outlier</a:t>
            </a:r>
            <a:r>
              <a:rPr lang="en-US">
                <a:solidFill>
                  <a:srgbClr val="212121"/>
                </a:solidFill>
                <a:highlight>
                  <a:srgbClr val="FFFFFF"/>
                </a:highlight>
                <a:latin typeface="Roboto"/>
                <a:ea typeface="Roboto"/>
                <a:cs typeface="Roboto"/>
                <a:sym typeface="Roboto"/>
              </a:rPr>
              <a:t> akan di-</a:t>
            </a:r>
            <a:r>
              <a:rPr lang="en-US" i="1">
                <a:solidFill>
                  <a:srgbClr val="212121"/>
                </a:solidFill>
                <a:highlight>
                  <a:srgbClr val="FFFFFF"/>
                </a:highlight>
                <a:latin typeface="Roboto"/>
                <a:ea typeface="Roboto"/>
                <a:cs typeface="Roboto"/>
                <a:sym typeface="Roboto"/>
              </a:rPr>
              <a:t>drop</a:t>
            </a:r>
            <a:r>
              <a:rPr lang="en-US">
                <a:solidFill>
                  <a:srgbClr val="212121"/>
                </a:solidFill>
                <a:highlight>
                  <a:srgbClr val="FFFFFF"/>
                </a:highlight>
                <a:latin typeface="Roboto"/>
                <a:ea typeface="Roboto"/>
                <a:cs typeface="Roboto"/>
                <a:sym typeface="Roboto"/>
              </a:rPr>
              <a:t> dan analisis dibatasi hanya untuk data dengan </a:t>
            </a:r>
            <a:r>
              <a:rPr lang="en-US" sz="1100">
                <a:solidFill>
                  <a:srgbClr val="212121"/>
                </a:solidFill>
                <a:latin typeface="Arial"/>
                <a:ea typeface="Arial"/>
                <a:cs typeface="Arial"/>
                <a:sym typeface="Arial"/>
              </a:rPr>
              <a:t>NumberOfAddress</a:t>
            </a:r>
            <a:r>
              <a:rPr lang="en-US">
                <a:solidFill>
                  <a:srgbClr val="212121"/>
                </a:solidFill>
                <a:highlight>
                  <a:srgbClr val="FFFFFF"/>
                </a:highlight>
                <a:latin typeface="Roboto"/>
                <a:ea typeface="Roboto"/>
                <a:cs typeface="Roboto"/>
                <a:sym typeface="Roboto"/>
              </a:rPr>
              <a:t> kurang dari atau sama dengan 12.</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-Setelah semua duplikasi baris dan outliers di-drop, jumlah data berkurang dari 5630 menjadi 5064 data. Kemudian kolom berkurang dari 20 menjadi 19 karena dihapusnya kolom ‘CustomerId’.</a:t>
            </a:r>
            <a:endParaRPr>
              <a:solidFill>
                <a:srgbClr val="21212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endParaRPr/>
          </a:p>
        </p:txBody>
      </p:sp>
      <p:sp>
        <p:nvSpPr>
          <p:cNvPr id="387" name="Google Shape;3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14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Berdasarkan visualisasi missing value ini, dapat dilihat bahwa:</a:t>
            </a:r>
            <a:endParaRPr/>
          </a:p>
          <a:p>
            <a:pPr marL="457200" lvl="0" indent="-317500" algn="l" rtl="0">
              <a:lnSpc>
                <a:spcPct val="100000"/>
              </a:lnSpc>
              <a:spcBef>
                <a:spcPts val="0"/>
              </a:spcBef>
              <a:spcAft>
                <a:spcPts val="0"/>
              </a:spcAft>
              <a:buSzPts val="1400"/>
              <a:buChar char="-"/>
            </a:pPr>
            <a:r>
              <a:rPr lang="en-US"/>
              <a:t>terdapat 7 feature yang memiliki missing value dimana seluruhnya merupakan numerikal value, antara lain </a:t>
            </a:r>
            <a:r>
              <a:rPr lang="en-US" sz="1000">
                <a:solidFill>
                  <a:srgbClr val="232333"/>
                </a:solidFill>
                <a:latin typeface="Arial"/>
                <a:ea typeface="Arial"/>
                <a:cs typeface="Arial"/>
                <a:sym typeface="Arial"/>
              </a:rPr>
              <a:t>DaySinceLastOrder, OrderAmountHikeFromLatyear, OrderCount,Tenure, HourSpendOnApp, WarehouseToHome, CouponUsed  .</a:t>
            </a:r>
            <a:endParaRPr sz="1000">
              <a:solidFill>
                <a:srgbClr val="232333"/>
              </a:solidFill>
              <a:latin typeface="Arial"/>
              <a:ea typeface="Arial"/>
              <a:cs typeface="Arial"/>
              <a:sym typeface="Arial"/>
            </a:endParaRPr>
          </a:p>
          <a:p>
            <a:pPr marL="457200" lvl="0" indent="-292100" algn="l" rtl="0">
              <a:lnSpc>
                <a:spcPct val="100000"/>
              </a:lnSpc>
              <a:spcBef>
                <a:spcPts val="0"/>
              </a:spcBef>
              <a:spcAft>
                <a:spcPts val="0"/>
              </a:spcAft>
              <a:buClr>
                <a:srgbClr val="232333"/>
              </a:buClr>
              <a:buSzPts val="1000"/>
              <a:buFont typeface="Arial"/>
              <a:buChar char="-"/>
            </a:pPr>
            <a:r>
              <a:rPr lang="en-US" sz="1000">
                <a:solidFill>
                  <a:srgbClr val="232333"/>
                </a:solidFill>
                <a:latin typeface="Arial"/>
                <a:ea typeface="Arial"/>
                <a:cs typeface="Arial"/>
                <a:sym typeface="Arial"/>
              </a:rPr>
              <a:t>Kemudian, missing value pada feature tidak memiliki pola tertentu, dan tidak memiliki korelasi antar missing value suatu feature terhadap missing value feature lain</a:t>
            </a:r>
            <a:endParaRPr sz="1000">
              <a:solidFill>
                <a:srgbClr val="232333"/>
              </a:solidFill>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418" name="Google Shape;41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271532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2" name="Google Shape;2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a:spLocks noGrp="1"/>
          </p:cNvSpPr>
          <p:nvPr>
            <p:ph type="pic" idx="2"/>
          </p:nvPr>
        </p:nvSpPr>
        <p:spPr>
          <a:xfrm>
            <a:off x="1792288" y="612775"/>
            <a:ext cx="5486400" cy="4114800"/>
          </a:xfrm>
          <a:prstGeom prst="rect">
            <a:avLst/>
          </a:prstGeom>
          <a:noFill/>
          <a:ln>
            <a:noFill/>
          </a:ln>
        </p:spPr>
      </p:sp>
      <p:sp>
        <p:nvSpPr>
          <p:cNvPr id="68" name="Google Shape;68;p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
          <p:cNvGrpSpPr/>
          <p:nvPr/>
        </p:nvGrpSpPr>
        <p:grpSpPr>
          <a:xfrm>
            <a:off x="3886200" y="5685653"/>
            <a:ext cx="7263160" cy="3570943"/>
            <a:chOff x="0" y="0"/>
            <a:chExt cx="38337328" cy="18848606"/>
          </a:xfrm>
        </p:grpSpPr>
        <p:sp>
          <p:nvSpPr>
            <p:cNvPr id="89" name="Google Shape;89;p1"/>
            <p:cNvSpPr/>
            <p:nvPr/>
          </p:nvSpPr>
          <p:spPr>
            <a:xfrm>
              <a:off x="72390" y="72390"/>
              <a:ext cx="38192549" cy="18703825"/>
            </a:xfrm>
            <a:custGeom>
              <a:avLst/>
              <a:gdLst/>
              <a:ahLst/>
              <a:cxnLst/>
              <a:rect l="l" t="t" r="r" b="b"/>
              <a:pathLst>
                <a:path w="38192549" h="18703825" extrusionOk="0">
                  <a:moveTo>
                    <a:pt x="0" y="0"/>
                  </a:moveTo>
                  <a:lnTo>
                    <a:pt x="38192549" y="0"/>
                  </a:lnTo>
                  <a:lnTo>
                    <a:pt x="38192549" y="18703825"/>
                  </a:lnTo>
                  <a:lnTo>
                    <a:pt x="0" y="18703825"/>
                  </a:lnTo>
                  <a:lnTo>
                    <a:pt x="0" y="0"/>
                  </a:lnTo>
                  <a:close/>
                </a:path>
              </a:pathLst>
            </a:custGeom>
            <a:solidFill>
              <a:srgbClr val="FFFFFF"/>
            </a:solidFill>
            <a:ln>
              <a:noFill/>
            </a:ln>
          </p:spPr>
        </p:sp>
        <p:sp>
          <p:nvSpPr>
            <p:cNvPr id="90" name="Google Shape;90;p1"/>
            <p:cNvSpPr/>
            <p:nvPr/>
          </p:nvSpPr>
          <p:spPr>
            <a:xfrm>
              <a:off x="0" y="0"/>
              <a:ext cx="38337328" cy="18848606"/>
            </a:xfrm>
            <a:custGeom>
              <a:avLst/>
              <a:gdLst/>
              <a:ahLst/>
              <a:cxnLst/>
              <a:rect l="l" t="t" r="r" b="b"/>
              <a:pathLst>
                <a:path w="38337328" h="18848606" extrusionOk="0">
                  <a:moveTo>
                    <a:pt x="38192549" y="18703826"/>
                  </a:moveTo>
                  <a:lnTo>
                    <a:pt x="38337328" y="18703826"/>
                  </a:lnTo>
                  <a:lnTo>
                    <a:pt x="38337328" y="18848606"/>
                  </a:lnTo>
                  <a:lnTo>
                    <a:pt x="38192549" y="18848606"/>
                  </a:lnTo>
                  <a:lnTo>
                    <a:pt x="38192549" y="18703826"/>
                  </a:lnTo>
                  <a:close/>
                  <a:moveTo>
                    <a:pt x="0" y="144780"/>
                  </a:moveTo>
                  <a:lnTo>
                    <a:pt x="144780" y="144780"/>
                  </a:lnTo>
                  <a:lnTo>
                    <a:pt x="144780" y="18703826"/>
                  </a:lnTo>
                  <a:lnTo>
                    <a:pt x="0" y="18703826"/>
                  </a:lnTo>
                  <a:lnTo>
                    <a:pt x="0" y="144780"/>
                  </a:lnTo>
                  <a:close/>
                  <a:moveTo>
                    <a:pt x="0" y="18703826"/>
                  </a:moveTo>
                  <a:lnTo>
                    <a:pt x="144780" y="18703826"/>
                  </a:lnTo>
                  <a:lnTo>
                    <a:pt x="144780" y="18848606"/>
                  </a:lnTo>
                  <a:lnTo>
                    <a:pt x="0" y="18848606"/>
                  </a:lnTo>
                  <a:lnTo>
                    <a:pt x="0" y="18703826"/>
                  </a:lnTo>
                  <a:close/>
                  <a:moveTo>
                    <a:pt x="38192549" y="144780"/>
                  </a:moveTo>
                  <a:lnTo>
                    <a:pt x="38337328" y="144780"/>
                  </a:lnTo>
                  <a:lnTo>
                    <a:pt x="38337328" y="18703826"/>
                  </a:lnTo>
                  <a:lnTo>
                    <a:pt x="38192549" y="18703826"/>
                  </a:lnTo>
                  <a:lnTo>
                    <a:pt x="38192549" y="144780"/>
                  </a:lnTo>
                  <a:close/>
                  <a:moveTo>
                    <a:pt x="144780" y="18703826"/>
                  </a:moveTo>
                  <a:lnTo>
                    <a:pt x="38192549" y="18703826"/>
                  </a:lnTo>
                  <a:lnTo>
                    <a:pt x="38192549" y="18848606"/>
                  </a:lnTo>
                  <a:lnTo>
                    <a:pt x="144780" y="18848606"/>
                  </a:lnTo>
                  <a:lnTo>
                    <a:pt x="144780" y="18703826"/>
                  </a:lnTo>
                  <a:close/>
                  <a:moveTo>
                    <a:pt x="38192549" y="0"/>
                  </a:moveTo>
                  <a:lnTo>
                    <a:pt x="38337328" y="0"/>
                  </a:lnTo>
                  <a:lnTo>
                    <a:pt x="38337328" y="144780"/>
                  </a:lnTo>
                  <a:lnTo>
                    <a:pt x="38192549" y="144780"/>
                  </a:lnTo>
                  <a:lnTo>
                    <a:pt x="38192549" y="0"/>
                  </a:lnTo>
                  <a:close/>
                  <a:moveTo>
                    <a:pt x="0" y="0"/>
                  </a:moveTo>
                  <a:lnTo>
                    <a:pt x="144780" y="0"/>
                  </a:lnTo>
                  <a:lnTo>
                    <a:pt x="144780" y="144780"/>
                  </a:lnTo>
                  <a:lnTo>
                    <a:pt x="0" y="144780"/>
                  </a:lnTo>
                  <a:lnTo>
                    <a:pt x="0" y="0"/>
                  </a:lnTo>
                  <a:close/>
                  <a:moveTo>
                    <a:pt x="144780" y="0"/>
                  </a:moveTo>
                  <a:lnTo>
                    <a:pt x="38192549" y="0"/>
                  </a:lnTo>
                  <a:lnTo>
                    <a:pt x="38192549" y="144780"/>
                  </a:lnTo>
                  <a:lnTo>
                    <a:pt x="144780" y="144780"/>
                  </a:lnTo>
                  <a:lnTo>
                    <a:pt x="144780" y="0"/>
                  </a:lnTo>
                  <a:close/>
                </a:path>
              </a:pathLst>
            </a:custGeom>
            <a:solidFill>
              <a:srgbClr val="000000"/>
            </a:solidFill>
            <a:ln>
              <a:noFill/>
            </a:ln>
          </p:spPr>
        </p:sp>
      </p:grpSp>
      <p:grpSp>
        <p:nvGrpSpPr>
          <p:cNvPr id="91" name="Google Shape;91;p1"/>
          <p:cNvGrpSpPr/>
          <p:nvPr/>
        </p:nvGrpSpPr>
        <p:grpSpPr>
          <a:xfrm>
            <a:off x="5281477" y="6303128"/>
            <a:ext cx="4472606" cy="2335994"/>
            <a:chOff x="0" y="0"/>
            <a:chExt cx="5963475" cy="3114658"/>
          </a:xfrm>
        </p:grpSpPr>
        <p:grpSp>
          <p:nvGrpSpPr>
            <p:cNvPr id="92" name="Google Shape;92;p1"/>
            <p:cNvGrpSpPr/>
            <p:nvPr/>
          </p:nvGrpSpPr>
          <p:grpSpPr>
            <a:xfrm>
              <a:off x="0" y="923818"/>
              <a:ext cx="1832283" cy="2190840"/>
              <a:chOff x="0" y="0"/>
              <a:chExt cx="9542071" cy="11409346"/>
            </a:xfrm>
          </p:grpSpPr>
          <p:sp>
            <p:nvSpPr>
              <p:cNvPr id="93" name="Google Shape;93;p1"/>
              <p:cNvSpPr/>
              <p:nvPr/>
            </p:nvSpPr>
            <p:spPr>
              <a:xfrm>
                <a:off x="72390" y="72390"/>
                <a:ext cx="9397291" cy="11264567"/>
              </a:xfrm>
              <a:custGeom>
                <a:avLst/>
                <a:gdLst/>
                <a:ahLst/>
                <a:cxnLst/>
                <a:rect l="l" t="t" r="r" b="b"/>
                <a:pathLst>
                  <a:path w="9397291" h="11264567" extrusionOk="0">
                    <a:moveTo>
                      <a:pt x="0" y="0"/>
                    </a:moveTo>
                    <a:lnTo>
                      <a:pt x="9397291" y="0"/>
                    </a:lnTo>
                    <a:lnTo>
                      <a:pt x="9397291" y="11264567"/>
                    </a:lnTo>
                    <a:lnTo>
                      <a:pt x="0" y="11264567"/>
                    </a:lnTo>
                    <a:lnTo>
                      <a:pt x="0" y="0"/>
                    </a:lnTo>
                    <a:close/>
                  </a:path>
                </a:pathLst>
              </a:custGeom>
              <a:solidFill>
                <a:srgbClr val="EDF0F2">
                  <a:alpha val="67843"/>
                </a:srgbClr>
              </a:solidFill>
              <a:ln>
                <a:noFill/>
              </a:ln>
            </p:spPr>
          </p:sp>
          <p:sp>
            <p:nvSpPr>
              <p:cNvPr id="94" name="Google Shape;94;p1"/>
              <p:cNvSpPr/>
              <p:nvPr/>
            </p:nvSpPr>
            <p:spPr>
              <a:xfrm>
                <a:off x="0" y="0"/>
                <a:ext cx="9542071" cy="11409346"/>
              </a:xfrm>
              <a:custGeom>
                <a:avLst/>
                <a:gdLst/>
                <a:ahLst/>
                <a:cxnLst/>
                <a:rect l="l" t="t" r="r" b="b"/>
                <a:pathLst>
                  <a:path w="9542071" h="11409346" extrusionOk="0">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7843"/>
                </a:srgbClr>
              </a:solidFill>
              <a:ln>
                <a:noFill/>
              </a:ln>
            </p:spPr>
          </p:sp>
        </p:grpSp>
        <p:grpSp>
          <p:nvGrpSpPr>
            <p:cNvPr id="95" name="Google Shape;95;p1"/>
            <p:cNvGrpSpPr/>
            <p:nvPr/>
          </p:nvGrpSpPr>
          <p:grpSpPr>
            <a:xfrm>
              <a:off x="2065596" y="923818"/>
              <a:ext cx="1832283" cy="2190840"/>
              <a:chOff x="0" y="0"/>
              <a:chExt cx="9542071" cy="11409346"/>
            </a:xfrm>
          </p:grpSpPr>
          <p:sp>
            <p:nvSpPr>
              <p:cNvPr id="96" name="Google Shape;96;p1"/>
              <p:cNvSpPr/>
              <p:nvPr/>
            </p:nvSpPr>
            <p:spPr>
              <a:xfrm>
                <a:off x="72390" y="72390"/>
                <a:ext cx="9397291" cy="11264567"/>
              </a:xfrm>
              <a:custGeom>
                <a:avLst/>
                <a:gdLst/>
                <a:ahLst/>
                <a:cxnLst/>
                <a:rect l="l" t="t" r="r" b="b"/>
                <a:pathLst>
                  <a:path w="9397291" h="11264567" extrusionOk="0">
                    <a:moveTo>
                      <a:pt x="0" y="0"/>
                    </a:moveTo>
                    <a:lnTo>
                      <a:pt x="9397291" y="0"/>
                    </a:lnTo>
                    <a:lnTo>
                      <a:pt x="9397291" y="11264567"/>
                    </a:lnTo>
                    <a:lnTo>
                      <a:pt x="0" y="11264567"/>
                    </a:lnTo>
                    <a:lnTo>
                      <a:pt x="0" y="0"/>
                    </a:lnTo>
                    <a:close/>
                  </a:path>
                </a:pathLst>
              </a:custGeom>
              <a:solidFill>
                <a:srgbClr val="EDF0F2">
                  <a:alpha val="67843"/>
                </a:srgbClr>
              </a:solidFill>
              <a:ln>
                <a:noFill/>
              </a:ln>
            </p:spPr>
          </p:sp>
          <p:sp>
            <p:nvSpPr>
              <p:cNvPr id="97" name="Google Shape;97;p1"/>
              <p:cNvSpPr/>
              <p:nvPr/>
            </p:nvSpPr>
            <p:spPr>
              <a:xfrm>
                <a:off x="0" y="0"/>
                <a:ext cx="9542071" cy="11409346"/>
              </a:xfrm>
              <a:custGeom>
                <a:avLst/>
                <a:gdLst/>
                <a:ahLst/>
                <a:cxnLst/>
                <a:rect l="l" t="t" r="r" b="b"/>
                <a:pathLst>
                  <a:path w="9542071" h="11409346" extrusionOk="0">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7843"/>
                </a:srgbClr>
              </a:solidFill>
              <a:ln>
                <a:noFill/>
              </a:ln>
            </p:spPr>
          </p:sp>
        </p:grpSp>
        <p:grpSp>
          <p:nvGrpSpPr>
            <p:cNvPr id="98" name="Google Shape;98;p1"/>
            <p:cNvGrpSpPr/>
            <p:nvPr/>
          </p:nvGrpSpPr>
          <p:grpSpPr>
            <a:xfrm>
              <a:off x="4131192" y="923818"/>
              <a:ext cx="1832283" cy="2190840"/>
              <a:chOff x="0" y="0"/>
              <a:chExt cx="9542071" cy="11409346"/>
            </a:xfrm>
          </p:grpSpPr>
          <p:sp>
            <p:nvSpPr>
              <p:cNvPr id="99" name="Google Shape;99;p1"/>
              <p:cNvSpPr/>
              <p:nvPr/>
            </p:nvSpPr>
            <p:spPr>
              <a:xfrm>
                <a:off x="72390" y="72390"/>
                <a:ext cx="9397291" cy="11264567"/>
              </a:xfrm>
              <a:custGeom>
                <a:avLst/>
                <a:gdLst/>
                <a:ahLst/>
                <a:cxnLst/>
                <a:rect l="l" t="t" r="r" b="b"/>
                <a:pathLst>
                  <a:path w="9397291" h="11264567" extrusionOk="0">
                    <a:moveTo>
                      <a:pt x="0" y="0"/>
                    </a:moveTo>
                    <a:lnTo>
                      <a:pt x="9397291" y="0"/>
                    </a:lnTo>
                    <a:lnTo>
                      <a:pt x="9397291" y="11264567"/>
                    </a:lnTo>
                    <a:lnTo>
                      <a:pt x="0" y="11264567"/>
                    </a:lnTo>
                    <a:lnTo>
                      <a:pt x="0" y="0"/>
                    </a:lnTo>
                    <a:close/>
                  </a:path>
                </a:pathLst>
              </a:custGeom>
              <a:solidFill>
                <a:srgbClr val="EDF0F2">
                  <a:alpha val="67843"/>
                </a:srgbClr>
              </a:solidFill>
              <a:ln>
                <a:noFill/>
              </a:ln>
            </p:spPr>
          </p:sp>
          <p:sp>
            <p:nvSpPr>
              <p:cNvPr id="100" name="Google Shape;100;p1"/>
              <p:cNvSpPr/>
              <p:nvPr/>
            </p:nvSpPr>
            <p:spPr>
              <a:xfrm>
                <a:off x="0" y="0"/>
                <a:ext cx="9542071" cy="11409346"/>
              </a:xfrm>
              <a:custGeom>
                <a:avLst/>
                <a:gdLst/>
                <a:ahLst/>
                <a:cxnLst/>
                <a:rect l="l" t="t" r="r" b="b"/>
                <a:pathLst>
                  <a:path w="9542071" h="11409346" extrusionOk="0">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7843"/>
                </a:srgbClr>
              </a:solidFill>
              <a:ln>
                <a:noFill/>
              </a:ln>
            </p:spPr>
          </p:sp>
        </p:grpSp>
        <p:grpSp>
          <p:nvGrpSpPr>
            <p:cNvPr id="101" name="Google Shape;101;p1"/>
            <p:cNvGrpSpPr/>
            <p:nvPr/>
          </p:nvGrpSpPr>
          <p:grpSpPr>
            <a:xfrm>
              <a:off x="0" y="0"/>
              <a:ext cx="5963475" cy="425998"/>
              <a:chOff x="0" y="0"/>
              <a:chExt cx="31056284" cy="2218491"/>
            </a:xfrm>
          </p:grpSpPr>
          <p:sp>
            <p:nvSpPr>
              <p:cNvPr id="102" name="Google Shape;102;p1"/>
              <p:cNvSpPr/>
              <p:nvPr/>
            </p:nvSpPr>
            <p:spPr>
              <a:xfrm>
                <a:off x="72390" y="72390"/>
                <a:ext cx="30911502" cy="2073711"/>
              </a:xfrm>
              <a:custGeom>
                <a:avLst/>
                <a:gdLst/>
                <a:ahLst/>
                <a:cxnLst/>
                <a:rect l="l" t="t" r="r" b="b"/>
                <a:pathLst>
                  <a:path w="30911502" h="2073711" extrusionOk="0">
                    <a:moveTo>
                      <a:pt x="0" y="0"/>
                    </a:moveTo>
                    <a:lnTo>
                      <a:pt x="30911502" y="0"/>
                    </a:lnTo>
                    <a:lnTo>
                      <a:pt x="30911502" y="2073711"/>
                    </a:lnTo>
                    <a:lnTo>
                      <a:pt x="0" y="2073711"/>
                    </a:lnTo>
                    <a:lnTo>
                      <a:pt x="0" y="0"/>
                    </a:lnTo>
                    <a:close/>
                  </a:path>
                </a:pathLst>
              </a:custGeom>
              <a:solidFill>
                <a:srgbClr val="EDF0F2">
                  <a:alpha val="67843"/>
                </a:srgbClr>
              </a:solidFill>
              <a:ln>
                <a:noFill/>
              </a:ln>
            </p:spPr>
          </p:sp>
          <p:sp>
            <p:nvSpPr>
              <p:cNvPr id="103" name="Google Shape;103;p1"/>
              <p:cNvSpPr/>
              <p:nvPr/>
            </p:nvSpPr>
            <p:spPr>
              <a:xfrm>
                <a:off x="0" y="0"/>
                <a:ext cx="31056284" cy="2218491"/>
              </a:xfrm>
              <a:custGeom>
                <a:avLst/>
                <a:gdLst/>
                <a:ahLst/>
                <a:cxnLst/>
                <a:rect l="l" t="t" r="r" b="b"/>
                <a:pathLst>
                  <a:path w="31056284" h="2218491" extrusionOk="0">
                    <a:moveTo>
                      <a:pt x="30911502" y="2073711"/>
                    </a:moveTo>
                    <a:lnTo>
                      <a:pt x="31056284" y="2073711"/>
                    </a:lnTo>
                    <a:lnTo>
                      <a:pt x="31056284" y="2218491"/>
                    </a:lnTo>
                    <a:lnTo>
                      <a:pt x="30911502" y="2218491"/>
                    </a:lnTo>
                    <a:lnTo>
                      <a:pt x="30911502" y="2073711"/>
                    </a:lnTo>
                    <a:close/>
                    <a:moveTo>
                      <a:pt x="0" y="144780"/>
                    </a:moveTo>
                    <a:lnTo>
                      <a:pt x="144780" y="144780"/>
                    </a:lnTo>
                    <a:lnTo>
                      <a:pt x="144780" y="2073711"/>
                    </a:lnTo>
                    <a:lnTo>
                      <a:pt x="0" y="2073711"/>
                    </a:lnTo>
                    <a:lnTo>
                      <a:pt x="0" y="144780"/>
                    </a:lnTo>
                    <a:close/>
                    <a:moveTo>
                      <a:pt x="0" y="2073711"/>
                    </a:moveTo>
                    <a:lnTo>
                      <a:pt x="144780" y="2073711"/>
                    </a:lnTo>
                    <a:lnTo>
                      <a:pt x="144780" y="2218491"/>
                    </a:lnTo>
                    <a:lnTo>
                      <a:pt x="0" y="2218491"/>
                    </a:lnTo>
                    <a:lnTo>
                      <a:pt x="0" y="2073711"/>
                    </a:lnTo>
                    <a:close/>
                    <a:moveTo>
                      <a:pt x="30911502" y="144780"/>
                    </a:moveTo>
                    <a:lnTo>
                      <a:pt x="31056284" y="144780"/>
                    </a:lnTo>
                    <a:lnTo>
                      <a:pt x="31056284" y="2073711"/>
                    </a:lnTo>
                    <a:lnTo>
                      <a:pt x="30911502" y="2073711"/>
                    </a:lnTo>
                    <a:lnTo>
                      <a:pt x="30911502" y="144780"/>
                    </a:lnTo>
                    <a:close/>
                    <a:moveTo>
                      <a:pt x="144780" y="2073711"/>
                    </a:moveTo>
                    <a:lnTo>
                      <a:pt x="30911502" y="2073711"/>
                    </a:lnTo>
                    <a:lnTo>
                      <a:pt x="30911502" y="2218491"/>
                    </a:lnTo>
                    <a:lnTo>
                      <a:pt x="144780" y="2218491"/>
                    </a:lnTo>
                    <a:lnTo>
                      <a:pt x="144780" y="2073711"/>
                    </a:lnTo>
                    <a:close/>
                    <a:moveTo>
                      <a:pt x="30911502" y="0"/>
                    </a:moveTo>
                    <a:lnTo>
                      <a:pt x="31056284" y="0"/>
                    </a:lnTo>
                    <a:lnTo>
                      <a:pt x="31056284" y="144780"/>
                    </a:lnTo>
                    <a:lnTo>
                      <a:pt x="30911502" y="144780"/>
                    </a:lnTo>
                    <a:lnTo>
                      <a:pt x="30911502" y="0"/>
                    </a:lnTo>
                    <a:close/>
                    <a:moveTo>
                      <a:pt x="0" y="0"/>
                    </a:moveTo>
                    <a:lnTo>
                      <a:pt x="144780" y="0"/>
                    </a:lnTo>
                    <a:lnTo>
                      <a:pt x="144780" y="144780"/>
                    </a:lnTo>
                    <a:lnTo>
                      <a:pt x="0" y="144780"/>
                    </a:lnTo>
                    <a:lnTo>
                      <a:pt x="0" y="0"/>
                    </a:lnTo>
                    <a:close/>
                    <a:moveTo>
                      <a:pt x="144780" y="0"/>
                    </a:moveTo>
                    <a:lnTo>
                      <a:pt x="30911502" y="0"/>
                    </a:lnTo>
                    <a:lnTo>
                      <a:pt x="30911502" y="144780"/>
                    </a:lnTo>
                    <a:lnTo>
                      <a:pt x="144780" y="144780"/>
                    </a:lnTo>
                    <a:lnTo>
                      <a:pt x="144780" y="0"/>
                    </a:lnTo>
                    <a:close/>
                  </a:path>
                </a:pathLst>
              </a:custGeom>
              <a:solidFill>
                <a:srgbClr val="EDF0F2">
                  <a:alpha val="67843"/>
                </a:srgbClr>
              </a:solidFill>
              <a:ln>
                <a:noFill/>
              </a:ln>
            </p:spPr>
          </p:sp>
        </p:grpSp>
      </p:grpSp>
      <p:pic>
        <p:nvPicPr>
          <p:cNvPr id="104" name="Google Shape;104;p1"/>
          <p:cNvPicPr preferRelativeResize="0"/>
          <p:nvPr/>
        </p:nvPicPr>
        <p:blipFill rotWithShape="1">
          <a:blip r:embed="rId3">
            <a:alphaModFix/>
          </a:blip>
          <a:srcRect/>
          <a:stretch/>
        </p:blipFill>
        <p:spPr>
          <a:xfrm>
            <a:off x="7826450" y="7142935"/>
            <a:ext cx="526104" cy="526104"/>
          </a:xfrm>
          <a:prstGeom prst="rect">
            <a:avLst/>
          </a:prstGeom>
          <a:noFill/>
          <a:ln>
            <a:noFill/>
          </a:ln>
        </p:spPr>
      </p:pic>
      <p:sp>
        <p:nvSpPr>
          <p:cNvPr id="105" name="Google Shape;105;p1"/>
          <p:cNvSpPr txBox="1"/>
          <p:nvPr/>
        </p:nvSpPr>
        <p:spPr>
          <a:xfrm>
            <a:off x="2558739" y="2359981"/>
            <a:ext cx="13170521" cy="3103245"/>
          </a:xfrm>
          <a:prstGeom prst="rect">
            <a:avLst/>
          </a:prstGeom>
          <a:noFill/>
          <a:ln>
            <a:noFill/>
          </a:ln>
        </p:spPr>
        <p:txBody>
          <a:bodyPr spcFirstLastPara="1" wrap="square" lIns="0" tIns="0" rIns="0" bIns="0" anchor="t" anchorCtr="0">
            <a:spAutoFit/>
          </a:bodyPr>
          <a:lstStyle/>
          <a:p>
            <a:pPr marL="0" marR="0" lvl="0" indent="0" algn="ctr" rtl="0">
              <a:lnSpc>
                <a:spcPct val="151250"/>
              </a:lnSpc>
              <a:spcBef>
                <a:spcPts val="0"/>
              </a:spcBef>
              <a:spcAft>
                <a:spcPts val="0"/>
              </a:spcAft>
              <a:buClr>
                <a:srgbClr val="000000"/>
              </a:buClr>
              <a:buSzPts val="8000"/>
              <a:buFont typeface="Arial"/>
              <a:buNone/>
            </a:pPr>
            <a:r>
              <a:rPr lang="en-US" sz="8000" b="1" i="0" u="none" strike="noStrike" cap="none">
                <a:solidFill>
                  <a:srgbClr val="000000"/>
                </a:solidFill>
                <a:latin typeface="DM Sans"/>
                <a:ea typeface="DM Sans"/>
                <a:cs typeface="DM Sans"/>
                <a:sym typeface="DM Sans"/>
              </a:rPr>
              <a:t>Customer Churn Analysis and Prediction</a:t>
            </a:r>
            <a:endParaRPr sz="1400" b="0" i="0" u="none" strike="noStrike" cap="none">
              <a:solidFill>
                <a:srgbClr val="000000"/>
              </a:solidFill>
              <a:latin typeface="Arial"/>
              <a:ea typeface="Arial"/>
              <a:cs typeface="Arial"/>
              <a:sym typeface="Arial"/>
            </a:endParaRPr>
          </a:p>
        </p:txBody>
      </p:sp>
      <p:sp>
        <p:nvSpPr>
          <p:cNvPr id="106" name="Google Shape;106;p1"/>
          <p:cNvSpPr txBox="1"/>
          <p:nvPr/>
        </p:nvSpPr>
        <p:spPr>
          <a:xfrm>
            <a:off x="13326257" y="1028700"/>
            <a:ext cx="3933043" cy="36576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Clr>
                <a:srgbClr val="000000"/>
              </a:buClr>
              <a:buSzPts val="2400"/>
              <a:buFont typeface="Arial"/>
              <a:buNone/>
            </a:pPr>
            <a:r>
              <a:rPr lang="en-US" sz="2400" b="0" i="0" u="none" strike="noStrike" cap="none">
                <a:solidFill>
                  <a:srgbClr val="000000"/>
                </a:solidFill>
                <a:latin typeface="DM Sans"/>
                <a:ea typeface="DM Sans"/>
                <a:cs typeface="DM Sans"/>
                <a:sym typeface="DM Sans"/>
              </a:rPr>
              <a:t> 2022</a:t>
            </a:r>
            <a:endParaRPr sz="1400" b="0" i="0" u="none" strike="noStrike" cap="none">
              <a:solidFill>
                <a:srgbClr val="000000"/>
              </a:solidFill>
              <a:latin typeface="Arial"/>
              <a:ea typeface="Arial"/>
              <a:cs typeface="Arial"/>
              <a:sym typeface="Arial"/>
            </a:endParaRPr>
          </a:p>
        </p:txBody>
      </p:sp>
      <p:sp>
        <p:nvSpPr>
          <p:cNvPr id="107" name="Google Shape;107;p1"/>
          <p:cNvSpPr txBox="1"/>
          <p:nvPr/>
        </p:nvSpPr>
        <p:spPr>
          <a:xfrm>
            <a:off x="592217" y="9293171"/>
            <a:ext cx="3933000" cy="3693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000000"/>
                </a:solidFill>
                <a:latin typeface="DM Sans"/>
                <a:ea typeface="DM Sans"/>
                <a:cs typeface="DM Sans"/>
                <a:sym typeface="DM Sans"/>
              </a:rPr>
              <a:t>Charlie Inc.</a:t>
            </a:r>
            <a:endParaRPr sz="1400" b="0" i="0" u="none" strike="noStrike" cap="none">
              <a:solidFill>
                <a:srgbClr val="000000"/>
              </a:solidFill>
              <a:latin typeface="Arial"/>
              <a:ea typeface="Arial"/>
              <a:cs typeface="Arial"/>
              <a:sym typeface="Arial"/>
            </a:endParaRPr>
          </a:p>
        </p:txBody>
      </p:sp>
      <p:grpSp>
        <p:nvGrpSpPr>
          <p:cNvPr id="108" name="Google Shape;108;p1"/>
          <p:cNvGrpSpPr/>
          <p:nvPr/>
        </p:nvGrpSpPr>
        <p:grpSpPr>
          <a:xfrm>
            <a:off x="13885677" y="3924619"/>
            <a:ext cx="3163021" cy="3123379"/>
            <a:chOff x="17744" y="24286"/>
            <a:chExt cx="4217360" cy="4164505"/>
          </a:xfrm>
        </p:grpSpPr>
        <p:grpSp>
          <p:nvGrpSpPr>
            <p:cNvPr id="109" name="Google Shape;109;p1"/>
            <p:cNvGrpSpPr/>
            <p:nvPr/>
          </p:nvGrpSpPr>
          <p:grpSpPr>
            <a:xfrm rot="-426806">
              <a:off x="233782" y="244326"/>
              <a:ext cx="3785285" cy="3724425"/>
              <a:chOff x="12700" y="19050"/>
              <a:chExt cx="3191510" cy="3140197"/>
            </a:xfrm>
          </p:grpSpPr>
          <p:sp>
            <p:nvSpPr>
              <p:cNvPr id="110" name="Google Shape;110;p1"/>
              <p:cNvSpPr/>
              <p:nvPr/>
            </p:nvSpPr>
            <p:spPr>
              <a:xfrm>
                <a:off x="19050" y="223521"/>
                <a:ext cx="3178810" cy="2929376"/>
              </a:xfrm>
              <a:custGeom>
                <a:avLst/>
                <a:gdLst/>
                <a:ahLst/>
                <a:cxnLst/>
                <a:rect l="l" t="t" r="r" b="b"/>
                <a:pathLst>
                  <a:path w="3178810" h="2929376" extrusionOk="0">
                    <a:moveTo>
                      <a:pt x="0" y="11430"/>
                    </a:moveTo>
                    <a:cubicBezTo>
                      <a:pt x="0" y="11430"/>
                      <a:pt x="2540" y="340360"/>
                      <a:pt x="2540" y="749300"/>
                    </a:cubicBezTo>
                    <a:cubicBezTo>
                      <a:pt x="2540" y="1158039"/>
                      <a:pt x="7620" y="1748277"/>
                      <a:pt x="7620" y="2008627"/>
                    </a:cubicBezTo>
                    <a:cubicBezTo>
                      <a:pt x="7620" y="2202937"/>
                      <a:pt x="16510" y="2601717"/>
                      <a:pt x="21590" y="2793487"/>
                    </a:cubicBezTo>
                    <a:lnTo>
                      <a:pt x="130810" y="2907787"/>
                    </a:lnTo>
                    <a:cubicBezTo>
                      <a:pt x="275590" y="2915407"/>
                      <a:pt x="543560" y="2929377"/>
                      <a:pt x="793750" y="2929377"/>
                    </a:cubicBezTo>
                    <a:lnTo>
                      <a:pt x="3178810" y="2929377"/>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12700" y="217170"/>
                <a:ext cx="3191510" cy="2942077"/>
              </a:xfrm>
              <a:custGeom>
                <a:avLst/>
                <a:gdLst/>
                <a:ahLst/>
                <a:cxnLst/>
                <a:rect l="l" t="t" r="r" b="b"/>
                <a:pathLst>
                  <a:path w="3191510" h="2942077" extrusionOk="0">
                    <a:moveTo>
                      <a:pt x="3191510" y="2942077"/>
                    </a:moveTo>
                    <a:lnTo>
                      <a:pt x="800100" y="2942077"/>
                    </a:lnTo>
                    <a:cubicBezTo>
                      <a:pt x="547370" y="2942077"/>
                      <a:pt x="270510" y="2928107"/>
                      <a:pt x="137160" y="2920487"/>
                    </a:cubicBezTo>
                    <a:lnTo>
                      <a:pt x="134620" y="2920487"/>
                    </a:lnTo>
                    <a:lnTo>
                      <a:pt x="21590" y="2802377"/>
                    </a:lnTo>
                    <a:lnTo>
                      <a:pt x="21590" y="2799837"/>
                    </a:lnTo>
                    <a:cubicBezTo>
                      <a:pt x="16510" y="2596637"/>
                      <a:pt x="7620" y="2202937"/>
                      <a:pt x="7620" y="2014977"/>
                    </a:cubicBezTo>
                    <a:cubicBezTo>
                      <a:pt x="7620" y="1899407"/>
                      <a:pt x="6350" y="1722877"/>
                      <a:pt x="5080" y="1518468"/>
                    </a:cubicBezTo>
                    <a:cubicBezTo>
                      <a:pt x="3810" y="1267186"/>
                      <a:pt x="2540" y="982908"/>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42077"/>
                    </a:lnTo>
                    <a:close/>
                    <a:moveTo>
                      <a:pt x="139700" y="2907787"/>
                    </a:moveTo>
                    <a:cubicBezTo>
                      <a:pt x="273050" y="2915407"/>
                      <a:pt x="548640" y="2929377"/>
                      <a:pt x="800100" y="2929377"/>
                    </a:cubicBezTo>
                    <a:lnTo>
                      <a:pt x="3178810" y="2929377"/>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2908"/>
                      <a:pt x="16510" y="1267186"/>
                      <a:pt x="17780" y="1518468"/>
                    </a:cubicBezTo>
                    <a:cubicBezTo>
                      <a:pt x="19050" y="1722877"/>
                      <a:pt x="20320" y="1899407"/>
                      <a:pt x="20320" y="2014977"/>
                    </a:cubicBezTo>
                    <a:cubicBezTo>
                      <a:pt x="20320" y="2201667"/>
                      <a:pt x="29210" y="2592827"/>
                      <a:pt x="34290" y="2797297"/>
                    </a:cubicBezTo>
                    <a:lnTo>
                      <a:pt x="139700" y="2907787"/>
                    </a:lnTo>
                    <a:close/>
                    <a:moveTo>
                      <a:pt x="139700" y="2907787"/>
                    </a:moveTo>
                    <a:lnTo>
                      <a:pt x="133350" y="2782057"/>
                    </a:lnTo>
                    <a:lnTo>
                      <a:pt x="34290" y="2796027"/>
                    </a:lnTo>
                    <a:lnTo>
                      <a:pt x="139700" y="2907787"/>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299720" y="19050"/>
                <a:ext cx="617220" cy="304800"/>
              </a:xfrm>
              <a:custGeom>
                <a:avLst/>
                <a:gdLst/>
                <a:ahLst/>
                <a:cxnLst/>
                <a:rect l="l" t="t" r="r" b="b"/>
                <a:pathLst>
                  <a:path w="617220" h="304800" extrusionOk="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113" name="Google Shape;113;p1"/>
            <p:cNvSpPr txBox="1"/>
            <p:nvPr/>
          </p:nvSpPr>
          <p:spPr>
            <a:xfrm rot="-426806">
              <a:off x="471297" y="1204430"/>
              <a:ext cx="3339354" cy="2051844"/>
            </a:xfrm>
            <a:prstGeom prst="rect">
              <a:avLst/>
            </a:prstGeom>
            <a:noFill/>
            <a:ln>
              <a:noFill/>
            </a:ln>
          </p:spPr>
          <p:txBody>
            <a:bodyPr spcFirstLastPara="1" wrap="square" lIns="0" tIns="0" rIns="0" bIns="0" anchor="t" anchorCtr="0">
              <a:spAutoFit/>
            </a:bodyPr>
            <a:lstStyle/>
            <a:p>
              <a:pPr marL="0" marR="0" lvl="0" indent="0" algn="ctr" rtl="0">
                <a:lnSpc>
                  <a:spcPct val="140254"/>
                </a:lnSpc>
                <a:spcBef>
                  <a:spcPts val="0"/>
                </a:spcBef>
                <a:spcAft>
                  <a:spcPts val="0"/>
                </a:spcAft>
                <a:buClr>
                  <a:srgbClr val="000000"/>
                </a:buClr>
                <a:buSzPts val="1729"/>
                <a:buFont typeface="Arial"/>
                <a:buNone/>
              </a:pPr>
              <a:r>
                <a:rPr lang="en-US" sz="1729" b="0" i="0" u="none" strike="noStrike" cap="none">
                  <a:solidFill>
                    <a:srgbClr val="000000"/>
                  </a:solidFill>
                  <a:latin typeface="DM Sans"/>
                  <a:ea typeface="DM Sans"/>
                  <a:cs typeface="DM Sans"/>
                  <a:sym typeface="DM Sans"/>
                </a:rPr>
                <a:t>The Team Members:</a:t>
              </a:r>
              <a:endParaRPr sz="1400" b="0" i="0" u="none" strike="noStrike" cap="none">
                <a:solidFill>
                  <a:srgbClr val="000000"/>
                </a:solidFill>
                <a:latin typeface="Arial"/>
                <a:ea typeface="Arial"/>
                <a:cs typeface="Arial"/>
                <a:sym typeface="Arial"/>
              </a:endParaRPr>
            </a:p>
            <a:p>
              <a:pPr marL="0" marR="0" lvl="0" indent="0" algn="ctr" rtl="0">
                <a:lnSpc>
                  <a:spcPct val="140254"/>
                </a:lnSpc>
                <a:spcBef>
                  <a:spcPts val="0"/>
                </a:spcBef>
                <a:spcAft>
                  <a:spcPts val="0"/>
                </a:spcAft>
                <a:buClr>
                  <a:srgbClr val="000000"/>
                </a:buClr>
                <a:buSzPts val="1729"/>
                <a:buFont typeface="Arial"/>
                <a:buNone/>
              </a:pPr>
              <a:r>
                <a:rPr lang="en-US" sz="1729" b="0" i="0" u="none" strike="noStrike" cap="none">
                  <a:solidFill>
                    <a:srgbClr val="000000"/>
                  </a:solidFill>
                  <a:latin typeface="DM Sans"/>
                  <a:ea typeface="DM Sans"/>
                  <a:cs typeface="DM Sans"/>
                  <a:sym typeface="DM Sans"/>
                </a:rPr>
                <a:t>Anisa Ramadhani, S.Stat.</a:t>
              </a:r>
              <a:endParaRPr sz="1729" b="0" i="0" u="none" strike="noStrike" cap="none">
                <a:solidFill>
                  <a:srgbClr val="000000"/>
                </a:solidFill>
                <a:latin typeface="DM Sans"/>
                <a:ea typeface="DM Sans"/>
                <a:cs typeface="DM Sans"/>
                <a:sym typeface="DM Sans"/>
              </a:endParaRPr>
            </a:p>
            <a:p>
              <a:pPr marL="0" marR="0" lvl="0" indent="0" algn="ctr" rtl="0">
                <a:lnSpc>
                  <a:spcPct val="140254"/>
                </a:lnSpc>
                <a:spcBef>
                  <a:spcPts val="0"/>
                </a:spcBef>
                <a:spcAft>
                  <a:spcPts val="0"/>
                </a:spcAft>
                <a:buClr>
                  <a:srgbClr val="000000"/>
                </a:buClr>
                <a:buSzPts val="1729"/>
                <a:buFont typeface="Arial"/>
                <a:buNone/>
              </a:pPr>
              <a:r>
                <a:rPr lang="en-US" sz="1729" b="0" i="0" u="none" strike="noStrike" cap="none">
                  <a:solidFill>
                    <a:srgbClr val="000000"/>
                  </a:solidFill>
                  <a:latin typeface="DM Sans"/>
                  <a:ea typeface="DM Sans"/>
                  <a:cs typeface="DM Sans"/>
                  <a:sym typeface="DM Sans"/>
                </a:rPr>
                <a:t>Ghifari, S.Kom.</a:t>
              </a:r>
              <a:endParaRPr sz="1729" b="0" i="0" u="none" strike="noStrike" cap="none">
                <a:solidFill>
                  <a:srgbClr val="000000"/>
                </a:solidFill>
                <a:latin typeface="DM Sans"/>
                <a:ea typeface="DM Sans"/>
                <a:cs typeface="DM Sans"/>
                <a:sym typeface="DM Sans"/>
              </a:endParaRPr>
            </a:p>
            <a:p>
              <a:pPr marL="0" marR="0" lvl="0" indent="0" algn="ctr" rtl="0">
                <a:lnSpc>
                  <a:spcPct val="140254"/>
                </a:lnSpc>
                <a:spcBef>
                  <a:spcPts val="0"/>
                </a:spcBef>
                <a:spcAft>
                  <a:spcPts val="0"/>
                </a:spcAft>
                <a:buClr>
                  <a:srgbClr val="000000"/>
                </a:buClr>
                <a:buSzPts val="1729"/>
                <a:buFont typeface="Arial"/>
                <a:buNone/>
              </a:pPr>
              <a:r>
                <a:rPr lang="en-US" sz="1729" b="0" i="0" u="none" strike="noStrike" cap="none">
                  <a:solidFill>
                    <a:srgbClr val="000000"/>
                  </a:solidFill>
                  <a:latin typeface="DM Sans"/>
                  <a:ea typeface="DM Sans"/>
                  <a:cs typeface="DM Sans"/>
                  <a:sym typeface="DM Sans"/>
                </a:rPr>
                <a:t>Nurul Syiffa Yulianti, S.T.</a:t>
              </a:r>
              <a:endParaRPr sz="1400" b="0" i="0" u="none" strike="noStrike" cap="none">
                <a:solidFill>
                  <a:srgbClr val="000000"/>
                </a:solidFill>
                <a:latin typeface="Arial"/>
                <a:ea typeface="Arial"/>
                <a:cs typeface="Arial"/>
                <a:sym typeface="Arial"/>
              </a:endParaRPr>
            </a:p>
          </p:txBody>
        </p:sp>
      </p:grpSp>
      <p:pic>
        <p:nvPicPr>
          <p:cNvPr id="114" name="Google Shape;114;p1"/>
          <p:cNvPicPr preferRelativeResize="0"/>
          <p:nvPr/>
        </p:nvPicPr>
        <p:blipFill rotWithShape="1">
          <a:blip r:embed="rId4">
            <a:alphaModFix amt="50000"/>
          </a:blip>
          <a:srcRect/>
          <a:stretch/>
        </p:blipFill>
        <p:spPr>
          <a:xfrm>
            <a:off x="592217" y="3092301"/>
            <a:ext cx="2314619" cy="2314619"/>
          </a:xfrm>
          <a:prstGeom prst="rect">
            <a:avLst/>
          </a:prstGeom>
          <a:noFill/>
          <a:ln>
            <a:noFill/>
          </a:ln>
        </p:spPr>
      </p:pic>
      <p:pic>
        <p:nvPicPr>
          <p:cNvPr id="115" name="Google Shape;115;p1"/>
          <p:cNvPicPr preferRelativeResize="0"/>
          <p:nvPr/>
        </p:nvPicPr>
        <p:blipFill rotWithShape="1">
          <a:blip r:embed="rId5">
            <a:alphaModFix/>
          </a:blip>
          <a:srcRect/>
          <a:stretch/>
        </p:blipFill>
        <p:spPr>
          <a:xfrm>
            <a:off x="15229556" y="8098196"/>
            <a:ext cx="2188804" cy="21888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0"/>
          <p:cNvSpPr/>
          <p:nvPr/>
        </p:nvSpPr>
        <p:spPr>
          <a:xfrm>
            <a:off x="9846310" y="8039100"/>
            <a:ext cx="1524000" cy="1447800"/>
          </a:xfrm>
          <a:prstGeom prst="ellipse">
            <a:avLst/>
          </a:prstGeom>
          <a:solidFill>
            <a:srgbClr val="D9303F"/>
          </a:solidFill>
          <a:ln w="25400" cap="flat" cmpd="sng">
            <a:solidFill>
              <a:srgbClr val="D930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441" name="Google Shape;441;p10"/>
          <p:cNvGrpSpPr/>
          <p:nvPr/>
        </p:nvGrpSpPr>
        <p:grpSpPr>
          <a:xfrm>
            <a:off x="595129" y="1399756"/>
            <a:ext cx="16230600" cy="860511"/>
            <a:chOff x="0" y="0"/>
            <a:chExt cx="21640800" cy="1147348"/>
          </a:xfrm>
        </p:grpSpPr>
        <p:sp>
          <p:nvSpPr>
            <p:cNvPr id="442" name="Google Shape;442;p10"/>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0"/>
            <p:cNvSpPr txBox="1"/>
            <p:nvPr/>
          </p:nvSpPr>
          <p:spPr>
            <a:xfrm>
              <a:off x="510540" y="262467"/>
              <a:ext cx="19079633" cy="57101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Handling Missing Values</a:t>
              </a:r>
              <a:endParaRPr sz="1400" b="0" i="0" u="none" strike="noStrike" cap="none">
                <a:solidFill>
                  <a:srgbClr val="000000"/>
                </a:solidFill>
                <a:latin typeface="Arial"/>
                <a:ea typeface="Arial"/>
                <a:cs typeface="Arial"/>
                <a:sym typeface="Arial"/>
              </a:endParaRPr>
            </a:p>
          </p:txBody>
        </p:sp>
      </p:grpSp>
      <p:sp>
        <p:nvSpPr>
          <p:cNvPr id="444" name="Google Shape;444;p10"/>
          <p:cNvSpPr txBox="1"/>
          <p:nvPr/>
        </p:nvSpPr>
        <p:spPr>
          <a:xfrm>
            <a:off x="785629" y="295778"/>
            <a:ext cx="16040100" cy="987425"/>
          </a:xfrm>
          <a:prstGeom prst="rect">
            <a:avLst/>
          </a:prstGeom>
          <a:noFill/>
          <a:ln>
            <a:noFill/>
          </a:ln>
        </p:spPr>
        <p:txBody>
          <a:bodyPr spcFirstLastPara="1" wrap="square" lIns="0" tIns="0" rIns="0" bIns="0" anchor="t" anchorCtr="0">
            <a:spAutoFit/>
          </a:bodyPr>
          <a:lstStyle/>
          <a:p>
            <a:pPr marL="0" marR="0" lvl="0" indent="0" algn="l" rtl="0">
              <a:lnSpc>
                <a:spcPct val="116666"/>
              </a:lnSpc>
              <a:spcBef>
                <a:spcPts val="0"/>
              </a:spcBef>
              <a:spcAft>
                <a:spcPts val="0"/>
              </a:spcAft>
              <a:buClr>
                <a:srgbClr val="000000"/>
              </a:buClr>
              <a:buSzPts val="6600"/>
              <a:buFont typeface="Arial"/>
              <a:buNone/>
            </a:pPr>
            <a:r>
              <a:rPr lang="en-US" sz="6600" b="1" i="0" u="none" strike="noStrike" cap="none">
                <a:solidFill>
                  <a:srgbClr val="000000"/>
                </a:solidFill>
                <a:latin typeface="DM Sans"/>
                <a:ea typeface="DM Sans"/>
                <a:cs typeface="DM Sans"/>
                <a:sym typeface="DM Sans"/>
              </a:rPr>
              <a:t>Initial Data Analysis and Data Cleaning</a:t>
            </a:r>
            <a:endParaRPr sz="1400" b="0" i="0" u="none" strike="noStrike" cap="none">
              <a:solidFill>
                <a:srgbClr val="000000"/>
              </a:solidFill>
              <a:latin typeface="Arial"/>
              <a:ea typeface="Arial"/>
              <a:cs typeface="Arial"/>
              <a:sym typeface="Arial"/>
            </a:endParaRPr>
          </a:p>
        </p:txBody>
      </p:sp>
      <p:grpSp>
        <p:nvGrpSpPr>
          <p:cNvPr id="445" name="Google Shape;445;p10"/>
          <p:cNvGrpSpPr/>
          <p:nvPr/>
        </p:nvGrpSpPr>
        <p:grpSpPr>
          <a:xfrm>
            <a:off x="11821795" y="4518660"/>
            <a:ext cx="4790440" cy="2328545"/>
            <a:chOff x="5436678" y="4142666"/>
            <a:chExt cx="1726122" cy="1487228"/>
          </a:xfrm>
        </p:grpSpPr>
        <p:sp>
          <p:nvSpPr>
            <p:cNvPr id="446" name="Google Shape;446;p10"/>
            <p:cNvSpPr/>
            <p:nvPr/>
          </p:nvSpPr>
          <p:spPr>
            <a:xfrm>
              <a:off x="5436678" y="4142666"/>
              <a:ext cx="1726122" cy="1487228"/>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7" name="Google Shape;447;p10"/>
            <p:cNvSpPr txBox="1"/>
            <p:nvPr/>
          </p:nvSpPr>
          <p:spPr>
            <a:xfrm>
              <a:off x="5652377" y="4492915"/>
              <a:ext cx="1272497" cy="686631"/>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0"/>
                <a:buFont typeface="Arial"/>
                <a:buNone/>
              </a:pPr>
              <a:r>
                <a:rPr lang="en-US" sz="1860" b="1" i="0" u="none" strike="noStrike" cap="none">
                  <a:solidFill>
                    <a:srgbClr val="FF0000"/>
                  </a:solidFill>
                  <a:latin typeface="DM Sans"/>
                  <a:ea typeface="DM Sans"/>
                  <a:cs typeface="DM Sans"/>
                  <a:sym typeface="DM Sans"/>
                </a:rPr>
                <a:t>'CouponUsed'</a:t>
              </a:r>
              <a:r>
                <a:rPr lang="en-US" sz="1865" b="1" i="0" u="none" strike="noStrike" cap="none">
                  <a:solidFill>
                    <a:srgbClr val="FF0000"/>
                  </a:solidFill>
                  <a:latin typeface="DM Sans"/>
                  <a:ea typeface="DM Sans"/>
                  <a:cs typeface="DM Sans"/>
                  <a:sym typeface="DM Sans"/>
                </a:rPr>
                <a:t> &amp; </a:t>
              </a:r>
              <a:r>
                <a:rPr lang="en-US" sz="1860" b="1" i="0" u="none" strike="noStrike" cap="none">
                  <a:solidFill>
                    <a:srgbClr val="FF0000"/>
                  </a:solidFill>
                  <a:latin typeface="DM Sans"/>
                  <a:ea typeface="DM Sans"/>
                  <a:cs typeface="DM Sans"/>
                  <a:sym typeface="DM Sans"/>
                </a:rPr>
                <a:t>'OrderCount'</a:t>
              </a:r>
              <a:endParaRPr sz="1865" b="1" i="0" u="none" strike="noStrike" cap="none">
                <a:solidFill>
                  <a:srgbClr val="FF0000"/>
                </a:solidFill>
                <a:latin typeface="DM Sans"/>
                <a:ea typeface="DM Sans"/>
                <a:cs typeface="DM Sans"/>
                <a:sym typeface="DM Sans"/>
              </a:endParaRPr>
            </a:p>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are the only features that are strongly correlated (</a:t>
              </a:r>
              <a:r>
                <a:rPr lang="en-US" sz="1865" b="1" i="0" u="none" strike="noStrike" cap="none">
                  <a:solidFill>
                    <a:srgbClr val="FF0000"/>
                  </a:solidFill>
                  <a:latin typeface="DM Sans"/>
                  <a:ea typeface="DM Sans"/>
                  <a:cs typeface="DM Sans"/>
                  <a:sym typeface="DM Sans"/>
                </a:rPr>
                <a:t>0.72</a:t>
              </a:r>
              <a:r>
                <a:rPr lang="en-US" sz="1865" b="1" i="0" u="none" strike="noStrike" cap="none">
                  <a:solidFill>
                    <a:srgbClr val="000000"/>
                  </a:solidFill>
                  <a:latin typeface="DM Sans"/>
                  <a:ea typeface="DM Sans"/>
                  <a:cs typeface="DM Sans"/>
                  <a:sym typeface="DM Sans"/>
                </a:rPr>
                <a:t>)</a:t>
              </a:r>
              <a:endParaRPr sz="1400" b="0" i="0" u="none" strike="noStrike" cap="none">
                <a:solidFill>
                  <a:srgbClr val="000000"/>
                </a:solidFill>
                <a:latin typeface="Arial"/>
                <a:ea typeface="Arial"/>
                <a:cs typeface="Arial"/>
                <a:sym typeface="Arial"/>
              </a:endParaRPr>
            </a:p>
          </p:txBody>
        </p:sp>
      </p:grpSp>
      <p:grpSp>
        <p:nvGrpSpPr>
          <p:cNvPr id="448" name="Google Shape;448;p10"/>
          <p:cNvGrpSpPr/>
          <p:nvPr/>
        </p:nvGrpSpPr>
        <p:grpSpPr>
          <a:xfrm>
            <a:off x="11821795" y="7108190"/>
            <a:ext cx="4775200" cy="489585"/>
            <a:chOff x="0" y="0"/>
            <a:chExt cx="21640800" cy="1147348"/>
          </a:xfrm>
        </p:grpSpPr>
        <p:sp>
          <p:nvSpPr>
            <p:cNvPr id="449" name="Google Shape;449;p10"/>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0"/>
            <p:cNvSpPr txBox="1"/>
            <p:nvPr/>
          </p:nvSpPr>
          <p:spPr>
            <a:xfrm>
              <a:off x="622472" y="217267"/>
              <a:ext cx="19260280" cy="644360"/>
            </a:xfrm>
            <a:prstGeom prst="rect">
              <a:avLst/>
            </a:prstGeom>
            <a:noFill/>
            <a:ln>
              <a:noFill/>
            </a:ln>
          </p:spPr>
          <p:txBody>
            <a:bodyPr spcFirstLastPara="1" wrap="square" lIns="0" tIns="0" rIns="0" bIns="0" anchor="t" anchorCtr="0">
              <a:spAutoFit/>
            </a:bodyPr>
            <a:lstStyle/>
            <a:p>
              <a:pPr marL="0" marR="0" lvl="0" indent="0" algn="l" rtl="0">
                <a:lnSpc>
                  <a:spcPct val="107250"/>
                </a:lnSpc>
                <a:spcBef>
                  <a:spcPts val="0"/>
                </a:spcBef>
                <a:spcAft>
                  <a:spcPts val="0"/>
                </a:spcAft>
                <a:buClr>
                  <a:srgbClr val="000000"/>
                </a:buClr>
                <a:buSzPts val="2000"/>
                <a:buFont typeface="Arial"/>
                <a:buNone/>
              </a:pPr>
              <a:r>
                <a:rPr lang="en-US" sz="2000" b="0" i="0" u="none" strike="noStrike" cap="none">
                  <a:solidFill>
                    <a:srgbClr val="000000"/>
                  </a:solidFill>
                  <a:latin typeface="DM Sans"/>
                  <a:ea typeface="DM Sans"/>
                  <a:cs typeface="DM Sans"/>
                  <a:sym typeface="DM Sans"/>
                </a:rPr>
                <a:t>-&gt; both will be </a:t>
              </a:r>
              <a:r>
                <a:rPr lang="en-US" sz="2000" b="1" i="0" u="none" strike="noStrike" cap="none">
                  <a:solidFill>
                    <a:srgbClr val="000000"/>
                  </a:solidFill>
                  <a:latin typeface="DM Sans"/>
                  <a:ea typeface="DM Sans"/>
                  <a:cs typeface="DM Sans"/>
                  <a:sym typeface="DM Sans"/>
                </a:rPr>
                <a:t>iteratively imputed</a:t>
              </a:r>
              <a:endParaRPr sz="2000" b="1" i="1" u="none" strike="noStrike" cap="none">
                <a:solidFill>
                  <a:srgbClr val="000000"/>
                </a:solidFill>
                <a:latin typeface="DM Sans"/>
                <a:ea typeface="DM Sans"/>
                <a:cs typeface="DM Sans"/>
                <a:sym typeface="DM Sans"/>
              </a:endParaRPr>
            </a:p>
          </p:txBody>
        </p:sp>
      </p:grpSp>
      <p:pic>
        <p:nvPicPr>
          <p:cNvPr id="451" name="Google Shape;451;p10" descr="C:\Users\Giev\Desktop\Corr2.pngCorr2"/>
          <p:cNvPicPr preferRelativeResize="0"/>
          <p:nvPr/>
        </p:nvPicPr>
        <p:blipFill rotWithShape="1">
          <a:blip r:embed="rId4">
            <a:alphaModFix/>
          </a:blip>
          <a:srcRect/>
          <a:stretch/>
        </p:blipFill>
        <p:spPr>
          <a:xfrm>
            <a:off x="914400" y="2376170"/>
            <a:ext cx="8610600" cy="7696200"/>
          </a:xfrm>
          <a:prstGeom prst="rect">
            <a:avLst/>
          </a:prstGeom>
          <a:noFill/>
          <a:ln>
            <a:noFill/>
          </a:ln>
        </p:spPr>
      </p:pic>
      <p:sp>
        <p:nvSpPr>
          <p:cNvPr id="452" name="Google Shape;452;p10"/>
          <p:cNvSpPr/>
          <p:nvPr/>
        </p:nvSpPr>
        <p:spPr>
          <a:xfrm>
            <a:off x="6400800" y="2095500"/>
            <a:ext cx="1524000" cy="14478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453" name="Google Shape;453;p10"/>
          <p:cNvCxnSpPr/>
          <p:nvPr/>
        </p:nvCxnSpPr>
        <p:spPr>
          <a:xfrm rot="10800000">
            <a:off x="7563485" y="7966710"/>
            <a:ext cx="0" cy="353060"/>
          </a:xfrm>
          <a:prstGeom prst="straightConnector1">
            <a:avLst/>
          </a:prstGeom>
          <a:noFill/>
          <a:ln w="9525" cap="flat" cmpd="sng">
            <a:solidFill>
              <a:srgbClr val="FF0000"/>
            </a:solidFill>
            <a:prstDash val="solid"/>
            <a:round/>
            <a:headEnd type="none" w="sm" len="sm"/>
            <a:tailEnd type="stealth" w="med" len="med"/>
          </a:ln>
        </p:spPr>
      </p:cxnSp>
      <p:cxnSp>
        <p:nvCxnSpPr>
          <p:cNvPr id="454" name="Google Shape;454;p10"/>
          <p:cNvCxnSpPr/>
          <p:nvPr/>
        </p:nvCxnSpPr>
        <p:spPr>
          <a:xfrm rot="10800000">
            <a:off x="7210425" y="8303260"/>
            <a:ext cx="369570" cy="0"/>
          </a:xfrm>
          <a:prstGeom prst="straightConnector1">
            <a:avLst/>
          </a:prstGeom>
          <a:noFill/>
          <a:ln w="9525" cap="flat" cmpd="sng">
            <a:solidFill>
              <a:srgbClr val="FF0000"/>
            </a:solidFill>
            <a:prstDash val="solid"/>
            <a:round/>
            <a:headEnd type="none" w="sm" len="sm"/>
            <a:tailEnd type="stealth" w="med" len="med"/>
          </a:ln>
        </p:spPr>
      </p:cxnSp>
      <p:cxnSp>
        <p:nvCxnSpPr>
          <p:cNvPr id="455" name="Google Shape;455;p10"/>
          <p:cNvCxnSpPr/>
          <p:nvPr/>
        </p:nvCxnSpPr>
        <p:spPr>
          <a:xfrm>
            <a:off x="7924800" y="3086100"/>
            <a:ext cx="4419600" cy="2057400"/>
          </a:xfrm>
          <a:prstGeom prst="straightConnector1">
            <a:avLst/>
          </a:prstGeom>
          <a:noFill/>
          <a:ln w="9525" cap="flat" cmpd="sng">
            <a:solidFill>
              <a:srgbClr val="FF0000"/>
            </a:solidFill>
            <a:prstDash val="solid"/>
            <a:round/>
            <a:headEnd type="none" w="sm" len="sm"/>
            <a:tailEnd type="triangle" w="med" len="med"/>
          </a:ln>
        </p:spPr>
      </p:cxnSp>
      <p:cxnSp>
        <p:nvCxnSpPr>
          <p:cNvPr id="456" name="Google Shape;456;p10"/>
          <p:cNvCxnSpPr/>
          <p:nvPr/>
        </p:nvCxnSpPr>
        <p:spPr>
          <a:xfrm>
            <a:off x="7579995" y="8319770"/>
            <a:ext cx="2326005" cy="405130"/>
          </a:xfrm>
          <a:prstGeom prst="straightConnector1">
            <a:avLst/>
          </a:prstGeom>
          <a:noFill/>
          <a:ln w="9525" cap="flat" cmpd="sng">
            <a:solidFill>
              <a:srgbClr val="FF0000"/>
            </a:solidFill>
            <a:prstDash val="solid"/>
            <a:round/>
            <a:headEnd type="none" w="sm" len="sm"/>
            <a:tailEnd type="none" w="sm" len="sm"/>
          </a:ln>
        </p:spPr>
      </p:cxnSp>
      <p:graphicFrame>
        <p:nvGraphicFramePr>
          <p:cNvPr id="457" name="Google Shape;457;p10"/>
          <p:cNvGraphicFramePr/>
          <p:nvPr/>
        </p:nvGraphicFramePr>
        <p:xfrm>
          <a:off x="9895840" y="8443595"/>
          <a:ext cx="1424305" cy="582930"/>
        </p:xfrm>
        <a:graphic>
          <a:graphicData uri="http://schemas.openxmlformats.org/presentationml/2006/ole">
            <mc:AlternateContent xmlns:mc="http://schemas.openxmlformats.org/markup-compatibility/2006">
              <mc:Choice xmlns:v="urn:schemas-microsoft-com:vml" Requires="v">
                <p:oleObj spid="_x0000_s2063" r:id="rId5" imgW="1424305" imgH="582930" progId="Paint.Picture">
                  <p:embed/>
                </p:oleObj>
              </mc:Choice>
              <mc:Fallback>
                <p:oleObj r:id="rId5" imgW="1424305" imgH="582930" progId="Paint.Picture">
                  <p:embed/>
                  <p:pic>
                    <p:nvPicPr>
                      <p:cNvPr id="457" name="Google Shape;457;p10"/>
                      <p:cNvPicPr preferRelativeResize="0"/>
                      <p:nvPr/>
                    </p:nvPicPr>
                    <p:blipFill rotWithShape="1">
                      <a:blip r:embed="rId6">
                        <a:alphaModFix/>
                      </a:blip>
                      <a:srcRect/>
                      <a:stretch/>
                    </p:blipFill>
                    <p:spPr>
                      <a:xfrm>
                        <a:off x="9895840" y="8443595"/>
                        <a:ext cx="1424305" cy="582930"/>
                      </a:xfrm>
                      <a:prstGeom prst="rect">
                        <a:avLst/>
                      </a:prstGeom>
                      <a:noFill/>
                      <a:ln>
                        <a:noFill/>
                      </a:ln>
                    </p:spPr>
                  </p:pic>
                </p:oleObj>
              </mc:Fallback>
            </mc:AlternateContent>
          </a:graphicData>
        </a:graphic>
      </p:graphicFrame>
      <p:grpSp>
        <p:nvGrpSpPr>
          <p:cNvPr id="458" name="Google Shape;458;p10"/>
          <p:cNvGrpSpPr/>
          <p:nvPr/>
        </p:nvGrpSpPr>
        <p:grpSpPr>
          <a:xfrm>
            <a:off x="16741309" y="-723900"/>
            <a:ext cx="2134758" cy="2144325"/>
            <a:chOff x="2670" y="0"/>
            <a:chExt cx="1191737" cy="1197078"/>
          </a:xfrm>
        </p:grpSpPr>
        <p:sp>
          <p:nvSpPr>
            <p:cNvPr id="459" name="Google Shape;459;p10"/>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0"/>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3</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11"/>
          <p:cNvSpPr/>
          <p:nvPr/>
        </p:nvSpPr>
        <p:spPr>
          <a:xfrm>
            <a:off x="11842750" y="3390901"/>
            <a:ext cx="4786156" cy="3474508"/>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66" name="Google Shape;466;p11"/>
          <p:cNvGrpSpPr/>
          <p:nvPr/>
        </p:nvGrpSpPr>
        <p:grpSpPr>
          <a:xfrm>
            <a:off x="595129" y="1399756"/>
            <a:ext cx="16230600" cy="860511"/>
            <a:chOff x="0" y="0"/>
            <a:chExt cx="21640800" cy="1147348"/>
          </a:xfrm>
        </p:grpSpPr>
        <p:sp>
          <p:nvSpPr>
            <p:cNvPr id="467" name="Google Shape;467;p11"/>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1"/>
            <p:cNvSpPr txBox="1"/>
            <p:nvPr/>
          </p:nvSpPr>
          <p:spPr>
            <a:xfrm>
              <a:off x="510540" y="262467"/>
              <a:ext cx="19079633" cy="57101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Handling Missing Values</a:t>
              </a:r>
              <a:endParaRPr sz="1400" b="0" i="0" u="none" strike="noStrike" cap="none">
                <a:solidFill>
                  <a:srgbClr val="000000"/>
                </a:solidFill>
                <a:latin typeface="Arial"/>
                <a:ea typeface="Arial"/>
                <a:cs typeface="Arial"/>
                <a:sym typeface="Arial"/>
              </a:endParaRPr>
            </a:p>
          </p:txBody>
        </p:sp>
      </p:grpSp>
      <p:sp>
        <p:nvSpPr>
          <p:cNvPr id="469" name="Google Shape;469;p11"/>
          <p:cNvSpPr txBox="1"/>
          <p:nvPr/>
        </p:nvSpPr>
        <p:spPr>
          <a:xfrm>
            <a:off x="785629" y="295778"/>
            <a:ext cx="16040100" cy="987425"/>
          </a:xfrm>
          <a:prstGeom prst="rect">
            <a:avLst/>
          </a:prstGeom>
          <a:noFill/>
          <a:ln>
            <a:noFill/>
          </a:ln>
        </p:spPr>
        <p:txBody>
          <a:bodyPr spcFirstLastPara="1" wrap="square" lIns="0" tIns="0" rIns="0" bIns="0" anchor="t" anchorCtr="0">
            <a:spAutoFit/>
          </a:bodyPr>
          <a:lstStyle/>
          <a:p>
            <a:pPr marL="0" marR="0" lvl="0" indent="0" algn="l" rtl="0">
              <a:lnSpc>
                <a:spcPct val="116666"/>
              </a:lnSpc>
              <a:spcBef>
                <a:spcPts val="0"/>
              </a:spcBef>
              <a:spcAft>
                <a:spcPts val="0"/>
              </a:spcAft>
              <a:buClr>
                <a:srgbClr val="000000"/>
              </a:buClr>
              <a:buSzPts val="6600"/>
              <a:buFont typeface="Arial"/>
              <a:buNone/>
            </a:pPr>
            <a:r>
              <a:rPr lang="en-US" sz="6600" b="1" i="0" u="none" strike="noStrike" cap="none">
                <a:solidFill>
                  <a:srgbClr val="000000"/>
                </a:solidFill>
                <a:latin typeface="DM Sans"/>
                <a:ea typeface="DM Sans"/>
                <a:cs typeface="DM Sans"/>
                <a:sym typeface="DM Sans"/>
              </a:rPr>
              <a:t>Initial Data Analysis and Data Cleaning</a:t>
            </a:r>
            <a:endParaRPr sz="1400" b="0" i="0" u="none" strike="noStrike" cap="none">
              <a:solidFill>
                <a:srgbClr val="000000"/>
              </a:solidFill>
              <a:latin typeface="Arial"/>
              <a:ea typeface="Arial"/>
              <a:cs typeface="Arial"/>
              <a:sym typeface="Arial"/>
            </a:endParaRPr>
          </a:p>
        </p:txBody>
      </p:sp>
      <p:sp>
        <p:nvSpPr>
          <p:cNvPr id="470" name="Google Shape;470;p11"/>
          <p:cNvSpPr txBox="1"/>
          <p:nvPr/>
        </p:nvSpPr>
        <p:spPr>
          <a:xfrm>
            <a:off x="11929875" y="3494550"/>
            <a:ext cx="4611900" cy="3297900"/>
          </a:xfrm>
          <a:prstGeom prst="rect">
            <a:avLst/>
          </a:prstGeom>
          <a:noFill/>
          <a:ln>
            <a:noFill/>
          </a:ln>
        </p:spPr>
        <p:txBody>
          <a:bodyPr spcFirstLastPara="1" wrap="square" lIns="0" tIns="0" rIns="0" bIns="0" anchor="t" anchorCtr="0">
            <a:spAutoFit/>
          </a:bodyPr>
          <a:lstStyle/>
          <a:p>
            <a:pPr marL="0" marR="0" lvl="0" indent="0" algn="l" rtl="0">
              <a:lnSpc>
                <a:spcPct val="149865"/>
              </a:lnSpc>
              <a:spcBef>
                <a:spcPts val="0"/>
              </a:spcBef>
              <a:spcAft>
                <a:spcPts val="0"/>
              </a:spcAft>
              <a:buClr>
                <a:srgbClr val="000000"/>
              </a:buClr>
              <a:buSzPts val="1865"/>
              <a:buFont typeface="DM Sans"/>
              <a:buNone/>
            </a:pPr>
            <a:r>
              <a:rPr lang="en-US" sz="1865" b="1" i="0" u="none" strike="noStrike" cap="none">
                <a:solidFill>
                  <a:srgbClr val="000000"/>
                </a:solidFill>
                <a:latin typeface="DM Sans"/>
                <a:ea typeface="DM Sans"/>
                <a:cs typeface="DM Sans"/>
                <a:sym typeface="DM Sans"/>
              </a:rPr>
              <a:t>The rest of the features containing missing values have non-normal distribution, including:</a:t>
            </a:r>
            <a:endParaRPr sz="1400" b="0" i="0" u="none" strike="noStrike" cap="none">
              <a:solidFill>
                <a:srgbClr val="000000"/>
              </a:solidFill>
              <a:latin typeface="Arial"/>
              <a:ea typeface="Arial"/>
              <a:cs typeface="Arial"/>
              <a:sym typeface="Arial"/>
            </a:endParaRPr>
          </a:p>
          <a:p>
            <a:pPr marL="457200" marR="0" lvl="0" indent="-457200" algn="l" rtl="0">
              <a:lnSpc>
                <a:spcPct val="149865"/>
              </a:lnSpc>
              <a:spcBef>
                <a:spcPts val="0"/>
              </a:spcBef>
              <a:spcAft>
                <a:spcPts val="0"/>
              </a:spcAft>
              <a:buClr>
                <a:srgbClr val="000000"/>
              </a:buClr>
              <a:buSzPts val="1865"/>
              <a:buFont typeface="DM Sans"/>
              <a:buAutoNum type="arabicPeriod"/>
            </a:pPr>
            <a:r>
              <a:rPr lang="en-US" sz="1865" b="1" i="0" u="none" strike="noStrike" cap="none">
                <a:solidFill>
                  <a:srgbClr val="000000"/>
                </a:solidFill>
                <a:latin typeface="DM Sans"/>
                <a:ea typeface="DM Sans"/>
                <a:cs typeface="DM Sans"/>
                <a:sym typeface="DM Sans"/>
              </a:rPr>
              <a:t>'DaySinceLastOrder'</a:t>
            </a:r>
            <a:endParaRPr sz="1400" b="0" i="0" u="none" strike="noStrike" cap="none">
              <a:solidFill>
                <a:srgbClr val="000000"/>
              </a:solidFill>
              <a:latin typeface="Arial"/>
              <a:ea typeface="Arial"/>
              <a:cs typeface="Arial"/>
              <a:sym typeface="Arial"/>
            </a:endParaRPr>
          </a:p>
          <a:p>
            <a:pPr marL="457200" marR="0" lvl="0" indent="-457200" algn="l" rtl="0">
              <a:lnSpc>
                <a:spcPct val="149865"/>
              </a:lnSpc>
              <a:spcBef>
                <a:spcPts val="0"/>
              </a:spcBef>
              <a:spcAft>
                <a:spcPts val="0"/>
              </a:spcAft>
              <a:buClr>
                <a:srgbClr val="000000"/>
              </a:buClr>
              <a:buSzPts val="1865"/>
              <a:buFont typeface="DM Sans"/>
              <a:buAutoNum type="arabicPeriod"/>
            </a:pPr>
            <a:r>
              <a:rPr lang="en-US" sz="1865" b="1" i="0" u="none" strike="noStrike" cap="none">
                <a:solidFill>
                  <a:srgbClr val="000000"/>
                </a:solidFill>
                <a:latin typeface="DM Sans"/>
                <a:ea typeface="DM Sans"/>
                <a:cs typeface="DM Sans"/>
                <a:sym typeface="DM Sans"/>
              </a:rPr>
              <a:t>'WarehouseToHome'</a:t>
            </a:r>
            <a:endParaRPr sz="1400" b="0" i="0" u="none" strike="noStrike" cap="none">
              <a:solidFill>
                <a:srgbClr val="000000"/>
              </a:solidFill>
              <a:latin typeface="Arial"/>
              <a:ea typeface="Arial"/>
              <a:cs typeface="Arial"/>
              <a:sym typeface="Arial"/>
            </a:endParaRPr>
          </a:p>
          <a:p>
            <a:pPr marL="457200" marR="0" lvl="0" indent="-457200" algn="l" rtl="0">
              <a:lnSpc>
                <a:spcPct val="149865"/>
              </a:lnSpc>
              <a:spcBef>
                <a:spcPts val="0"/>
              </a:spcBef>
              <a:spcAft>
                <a:spcPts val="0"/>
              </a:spcAft>
              <a:buClr>
                <a:srgbClr val="000000"/>
              </a:buClr>
              <a:buSzPts val="1865"/>
              <a:buFont typeface="DM Sans"/>
              <a:buAutoNum type="arabicPeriod"/>
            </a:pPr>
            <a:r>
              <a:rPr lang="en-US" sz="1865" b="1" i="0" u="none" strike="noStrike" cap="none">
                <a:solidFill>
                  <a:srgbClr val="000000"/>
                </a:solidFill>
                <a:latin typeface="DM Sans"/>
                <a:ea typeface="DM Sans"/>
                <a:cs typeface="DM Sans"/>
                <a:sym typeface="DM Sans"/>
              </a:rPr>
              <a:t>'Tenure'</a:t>
            </a:r>
            <a:endParaRPr sz="1400" b="0" i="0" u="none" strike="noStrike" cap="none">
              <a:solidFill>
                <a:srgbClr val="000000"/>
              </a:solidFill>
              <a:latin typeface="Arial"/>
              <a:ea typeface="Arial"/>
              <a:cs typeface="Arial"/>
              <a:sym typeface="Arial"/>
            </a:endParaRPr>
          </a:p>
          <a:p>
            <a:pPr marL="457200" marR="0" lvl="0" indent="-457200" algn="l" rtl="0">
              <a:lnSpc>
                <a:spcPct val="149865"/>
              </a:lnSpc>
              <a:spcBef>
                <a:spcPts val="0"/>
              </a:spcBef>
              <a:spcAft>
                <a:spcPts val="0"/>
              </a:spcAft>
              <a:buClr>
                <a:srgbClr val="000000"/>
              </a:buClr>
              <a:buSzPts val="1865"/>
              <a:buFont typeface="DM Sans"/>
              <a:buAutoNum type="arabicPeriod"/>
            </a:pPr>
            <a:r>
              <a:rPr lang="en-US" sz="1865" b="1" i="0" u="none" strike="noStrike" cap="none">
                <a:solidFill>
                  <a:srgbClr val="000000"/>
                </a:solidFill>
                <a:latin typeface="DM Sans"/>
                <a:ea typeface="DM Sans"/>
                <a:cs typeface="DM Sans"/>
                <a:sym typeface="DM Sans"/>
              </a:rPr>
              <a:t>'OrderAmountHikeFromlastYear'</a:t>
            </a:r>
            <a:endParaRPr sz="1400" b="0" i="0" u="none" strike="noStrike" cap="none">
              <a:solidFill>
                <a:srgbClr val="000000"/>
              </a:solidFill>
              <a:latin typeface="Arial"/>
              <a:ea typeface="Arial"/>
              <a:cs typeface="Arial"/>
              <a:sym typeface="Arial"/>
            </a:endParaRPr>
          </a:p>
          <a:p>
            <a:pPr marL="457200" marR="0" lvl="0" indent="-457200" algn="l" rtl="0">
              <a:lnSpc>
                <a:spcPct val="150268"/>
              </a:lnSpc>
              <a:spcBef>
                <a:spcPts val="0"/>
              </a:spcBef>
              <a:spcAft>
                <a:spcPts val="0"/>
              </a:spcAft>
              <a:buClr>
                <a:srgbClr val="000000"/>
              </a:buClr>
              <a:buSzPts val="1860"/>
              <a:buFont typeface="DM Sans"/>
              <a:buAutoNum type="arabicPeriod"/>
            </a:pPr>
            <a:r>
              <a:rPr lang="en-US" sz="1860" b="1" i="0" u="none" strike="noStrike" cap="none">
                <a:solidFill>
                  <a:srgbClr val="000000"/>
                </a:solidFill>
                <a:latin typeface="DM Sans"/>
                <a:ea typeface="DM Sans"/>
                <a:cs typeface="DM Sans"/>
                <a:sym typeface="DM Sans"/>
              </a:rPr>
              <a:t>'HourSpendOnApp'</a:t>
            </a:r>
            <a:endParaRPr sz="1865" b="1" i="0" u="none" strike="noStrike" cap="none">
              <a:solidFill>
                <a:srgbClr val="000000"/>
              </a:solidFill>
              <a:latin typeface="DM Sans"/>
              <a:ea typeface="DM Sans"/>
              <a:cs typeface="DM Sans"/>
              <a:sym typeface="DM Sans"/>
            </a:endParaRPr>
          </a:p>
        </p:txBody>
      </p:sp>
      <p:grpSp>
        <p:nvGrpSpPr>
          <p:cNvPr id="471" name="Google Shape;471;p11"/>
          <p:cNvGrpSpPr/>
          <p:nvPr/>
        </p:nvGrpSpPr>
        <p:grpSpPr>
          <a:xfrm>
            <a:off x="11814810" y="7047865"/>
            <a:ext cx="4832391" cy="762696"/>
            <a:chOff x="0" y="0"/>
            <a:chExt cx="21640800" cy="1432024"/>
          </a:xfrm>
        </p:grpSpPr>
        <p:sp>
          <p:nvSpPr>
            <p:cNvPr id="472" name="Google Shape;472;p11"/>
            <p:cNvSpPr/>
            <p:nvPr/>
          </p:nvSpPr>
          <p:spPr>
            <a:xfrm>
              <a:off x="0" y="0"/>
              <a:ext cx="21640800" cy="1432024"/>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1"/>
            <p:cNvSpPr txBox="1"/>
            <p:nvPr/>
          </p:nvSpPr>
          <p:spPr>
            <a:xfrm>
              <a:off x="622472" y="256357"/>
              <a:ext cx="19260300" cy="1032600"/>
            </a:xfrm>
            <a:prstGeom prst="rect">
              <a:avLst/>
            </a:prstGeom>
            <a:noFill/>
            <a:ln>
              <a:noFill/>
            </a:ln>
          </p:spPr>
          <p:txBody>
            <a:bodyPr spcFirstLastPara="1" wrap="square" lIns="0" tIns="0" rIns="0" bIns="0" anchor="t" anchorCtr="0">
              <a:spAutoFit/>
            </a:bodyPr>
            <a:lstStyle/>
            <a:p>
              <a:pPr marL="0" marR="0" lvl="0" indent="0" algn="l" rtl="0">
                <a:lnSpc>
                  <a:spcPct val="107250"/>
                </a:lnSpc>
                <a:spcBef>
                  <a:spcPts val="0"/>
                </a:spcBef>
                <a:spcAft>
                  <a:spcPts val="0"/>
                </a:spcAft>
                <a:buClr>
                  <a:srgbClr val="000000"/>
                </a:buClr>
                <a:buSzPts val="2000"/>
                <a:buFont typeface="Arial"/>
                <a:buNone/>
              </a:pPr>
              <a:r>
                <a:rPr lang="en-US" sz="2000" b="0" i="0" u="none" strike="noStrike" cap="none">
                  <a:solidFill>
                    <a:srgbClr val="000000"/>
                  </a:solidFill>
                  <a:latin typeface="DM Sans"/>
                  <a:ea typeface="DM Sans"/>
                  <a:cs typeface="DM Sans"/>
                  <a:sym typeface="DM Sans"/>
                </a:rPr>
                <a:t>-&gt; they all will be </a:t>
              </a:r>
              <a:r>
                <a:rPr lang="en-US" sz="2000" b="1" i="0" u="none" strike="noStrike" cap="none">
                  <a:solidFill>
                    <a:srgbClr val="000000"/>
                  </a:solidFill>
                  <a:latin typeface="DM Sans"/>
                  <a:ea typeface="DM Sans"/>
                  <a:cs typeface="DM Sans"/>
                  <a:sym typeface="DM Sans"/>
                </a:rPr>
                <a:t>imputed </a:t>
              </a:r>
              <a:r>
                <a:rPr lang="en-US" sz="2000" b="0" i="0" u="none" strike="noStrike" cap="none">
                  <a:solidFill>
                    <a:srgbClr val="000000"/>
                  </a:solidFill>
                  <a:latin typeface="DM Sans"/>
                  <a:ea typeface="DM Sans"/>
                  <a:cs typeface="DM Sans"/>
                  <a:sym typeface="DM Sans"/>
                </a:rPr>
                <a:t>with their respective </a:t>
              </a:r>
              <a:r>
                <a:rPr lang="en-US" sz="2000" b="1" i="0" u="none" strike="noStrike" cap="none">
                  <a:solidFill>
                    <a:srgbClr val="000000"/>
                  </a:solidFill>
                  <a:latin typeface="DM Sans"/>
                  <a:ea typeface="DM Sans"/>
                  <a:cs typeface="DM Sans"/>
                  <a:sym typeface="DM Sans"/>
                </a:rPr>
                <a:t>‘median’</a:t>
              </a:r>
              <a:r>
                <a:rPr lang="en-US" sz="2000" b="0" i="0" u="none" strike="noStrike" cap="none">
                  <a:solidFill>
                    <a:srgbClr val="000000"/>
                  </a:solidFill>
                  <a:latin typeface="DM Sans"/>
                  <a:ea typeface="DM Sans"/>
                  <a:cs typeface="DM Sans"/>
                  <a:sym typeface="DM Sans"/>
                </a:rPr>
                <a:t> values</a:t>
              </a:r>
              <a:endParaRPr sz="1400" b="0" i="0" u="none" strike="noStrike" cap="none">
                <a:solidFill>
                  <a:srgbClr val="000000"/>
                </a:solidFill>
                <a:latin typeface="Arial"/>
                <a:ea typeface="Arial"/>
                <a:cs typeface="Arial"/>
                <a:sym typeface="Arial"/>
              </a:endParaRPr>
            </a:p>
          </p:txBody>
        </p:sp>
      </p:grpSp>
      <p:pic>
        <p:nvPicPr>
          <p:cNvPr id="474" name="Google Shape;474;p11"/>
          <p:cNvPicPr preferRelativeResize="0"/>
          <p:nvPr/>
        </p:nvPicPr>
        <p:blipFill rotWithShape="1">
          <a:blip r:embed="rId3">
            <a:alphaModFix/>
          </a:blip>
          <a:srcRect/>
          <a:stretch/>
        </p:blipFill>
        <p:spPr>
          <a:xfrm>
            <a:off x="576544" y="2857499"/>
            <a:ext cx="8451728" cy="2706959"/>
          </a:xfrm>
          <a:prstGeom prst="rect">
            <a:avLst/>
          </a:prstGeom>
          <a:noFill/>
          <a:ln>
            <a:noFill/>
          </a:ln>
        </p:spPr>
      </p:pic>
      <p:pic>
        <p:nvPicPr>
          <p:cNvPr id="475" name="Google Shape;475;p11"/>
          <p:cNvPicPr preferRelativeResize="0"/>
          <p:nvPr/>
        </p:nvPicPr>
        <p:blipFill rotWithShape="1">
          <a:blip r:embed="rId4">
            <a:alphaModFix/>
          </a:blip>
          <a:srcRect/>
          <a:stretch/>
        </p:blipFill>
        <p:spPr>
          <a:xfrm>
            <a:off x="5638800" y="6161690"/>
            <a:ext cx="3623524" cy="3575932"/>
          </a:xfrm>
          <a:prstGeom prst="rect">
            <a:avLst/>
          </a:prstGeom>
          <a:noFill/>
          <a:ln>
            <a:noFill/>
          </a:ln>
        </p:spPr>
      </p:pic>
      <p:sp>
        <p:nvSpPr>
          <p:cNvPr id="476" name="Google Shape;476;p11"/>
          <p:cNvSpPr/>
          <p:nvPr/>
        </p:nvSpPr>
        <p:spPr>
          <a:xfrm>
            <a:off x="6781800" y="3314700"/>
            <a:ext cx="2246471" cy="2249758"/>
          </a:xfrm>
          <a:prstGeom prst="rect">
            <a:avLst/>
          </a:prstGeom>
          <a:solidFill>
            <a:schemeClr val="accent2">
              <a:alpha val="14509"/>
            </a:scheme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cxnSp>
        <p:nvCxnSpPr>
          <p:cNvPr id="477" name="Google Shape;477;p11"/>
          <p:cNvCxnSpPr/>
          <p:nvPr/>
        </p:nvCxnSpPr>
        <p:spPr>
          <a:xfrm>
            <a:off x="9601200" y="3961153"/>
            <a:ext cx="0" cy="3697741"/>
          </a:xfrm>
          <a:prstGeom prst="straightConnector1">
            <a:avLst/>
          </a:prstGeom>
          <a:noFill/>
          <a:ln w="9525" cap="flat" cmpd="sng">
            <a:solidFill>
              <a:srgbClr val="BD4B48"/>
            </a:solidFill>
            <a:prstDash val="solid"/>
            <a:round/>
            <a:headEnd type="none" w="sm" len="sm"/>
            <a:tailEnd type="none" w="sm" len="sm"/>
          </a:ln>
        </p:spPr>
      </p:cxnSp>
      <p:cxnSp>
        <p:nvCxnSpPr>
          <p:cNvPr id="478" name="Google Shape;478;p11"/>
          <p:cNvCxnSpPr/>
          <p:nvPr/>
        </p:nvCxnSpPr>
        <p:spPr>
          <a:xfrm rot="10800000">
            <a:off x="9144000" y="7658894"/>
            <a:ext cx="457200" cy="0"/>
          </a:xfrm>
          <a:prstGeom prst="straightConnector1">
            <a:avLst/>
          </a:prstGeom>
          <a:noFill/>
          <a:ln w="9525" cap="flat" cmpd="sng">
            <a:solidFill>
              <a:srgbClr val="BD4B48"/>
            </a:solidFill>
            <a:prstDash val="solid"/>
            <a:round/>
            <a:headEnd type="none" w="sm" len="sm"/>
            <a:tailEnd type="triangle" w="med" len="med"/>
          </a:ln>
        </p:spPr>
      </p:cxnSp>
      <p:cxnSp>
        <p:nvCxnSpPr>
          <p:cNvPr id="479" name="Google Shape;479;p11"/>
          <p:cNvCxnSpPr/>
          <p:nvPr/>
        </p:nvCxnSpPr>
        <p:spPr>
          <a:xfrm rot="10800000">
            <a:off x="8839200" y="3961153"/>
            <a:ext cx="762001" cy="0"/>
          </a:xfrm>
          <a:prstGeom prst="straightConnector1">
            <a:avLst/>
          </a:prstGeom>
          <a:noFill/>
          <a:ln w="9525" cap="flat" cmpd="sng">
            <a:solidFill>
              <a:srgbClr val="BD4B48"/>
            </a:solidFill>
            <a:prstDash val="solid"/>
            <a:round/>
            <a:headEnd type="none" w="sm" len="sm"/>
            <a:tailEnd type="none" w="sm" len="sm"/>
          </a:ln>
        </p:spPr>
      </p:cxnSp>
      <p:sp>
        <p:nvSpPr>
          <p:cNvPr id="480" name="Google Shape;480;p11"/>
          <p:cNvSpPr txBox="1"/>
          <p:nvPr/>
        </p:nvSpPr>
        <p:spPr>
          <a:xfrm>
            <a:off x="4191000" y="2425831"/>
            <a:ext cx="2354263" cy="42825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1" i="0" u="none" strike="noStrike" cap="none">
                <a:solidFill>
                  <a:srgbClr val="000000"/>
                </a:solidFill>
                <a:latin typeface="DM Sans"/>
                <a:ea typeface="DM Sans"/>
                <a:cs typeface="DM Sans"/>
                <a:sym typeface="DM Sans"/>
              </a:rPr>
              <a:t>Normality Test</a:t>
            </a:r>
            <a:endParaRPr sz="2500" b="1" i="1" u="none" strike="noStrike" cap="none">
              <a:solidFill>
                <a:srgbClr val="000000"/>
              </a:solidFill>
              <a:latin typeface="DM Sans"/>
              <a:ea typeface="DM Sans"/>
              <a:cs typeface="DM Sans"/>
              <a:sym typeface="DM Sans"/>
            </a:endParaRPr>
          </a:p>
        </p:txBody>
      </p:sp>
      <p:grpSp>
        <p:nvGrpSpPr>
          <p:cNvPr id="481" name="Google Shape;481;p11"/>
          <p:cNvGrpSpPr/>
          <p:nvPr/>
        </p:nvGrpSpPr>
        <p:grpSpPr>
          <a:xfrm>
            <a:off x="10017425" y="8367752"/>
            <a:ext cx="8001000" cy="1804948"/>
            <a:chOff x="4401663" y="9074751"/>
            <a:chExt cx="7924800" cy="1804948"/>
          </a:xfrm>
        </p:grpSpPr>
        <p:sp>
          <p:nvSpPr>
            <p:cNvPr id="482" name="Google Shape;482;p11"/>
            <p:cNvSpPr/>
            <p:nvPr/>
          </p:nvSpPr>
          <p:spPr>
            <a:xfrm>
              <a:off x="4401663" y="9074751"/>
              <a:ext cx="7924800" cy="1208262"/>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1"/>
            <p:cNvSpPr txBox="1"/>
            <p:nvPr/>
          </p:nvSpPr>
          <p:spPr>
            <a:xfrm>
              <a:off x="4759683" y="9310039"/>
              <a:ext cx="7450036"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DM Sans"/>
                  <a:ea typeface="DM Sans"/>
                  <a:cs typeface="DM Sans"/>
                  <a:sym typeface="DM Sans"/>
                </a:rPr>
                <a:t>After being imputed, there are no more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DM Sans"/>
                  <a:ea typeface="DM Sans"/>
                  <a:cs typeface="DM Sans"/>
                  <a:sym typeface="DM Sans"/>
                </a:rPr>
                <a:t>missing values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nvGrpSpPr>
          <p:cNvPr id="484" name="Google Shape;484;p11"/>
          <p:cNvGrpSpPr/>
          <p:nvPr/>
        </p:nvGrpSpPr>
        <p:grpSpPr>
          <a:xfrm>
            <a:off x="16741309" y="-723900"/>
            <a:ext cx="2134758" cy="2144325"/>
            <a:chOff x="2670" y="0"/>
            <a:chExt cx="1191737" cy="1197078"/>
          </a:xfrm>
        </p:grpSpPr>
        <p:sp>
          <p:nvSpPr>
            <p:cNvPr id="485" name="Google Shape;485;p11"/>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1"/>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3</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12"/>
          <p:cNvSpPr/>
          <p:nvPr/>
        </p:nvSpPr>
        <p:spPr>
          <a:xfrm>
            <a:off x="304800" y="1432435"/>
            <a:ext cx="17678400" cy="1353077"/>
          </a:xfrm>
          <a:custGeom>
            <a:avLst/>
            <a:gdLst/>
            <a:ahLst/>
            <a:cxnLst/>
            <a:rect l="l" t="t" r="r" b="b"/>
            <a:pathLst>
              <a:path w="12456187" h="1038420" extrusionOk="0">
                <a:moveTo>
                  <a:pt x="12331726" y="1038420"/>
                </a:moveTo>
                <a:lnTo>
                  <a:pt x="124460" y="1038420"/>
                </a:lnTo>
                <a:cubicBezTo>
                  <a:pt x="55880" y="1038420"/>
                  <a:pt x="0" y="982540"/>
                  <a:pt x="0" y="913960"/>
                </a:cubicBezTo>
                <a:lnTo>
                  <a:pt x="0" y="124460"/>
                </a:lnTo>
                <a:cubicBezTo>
                  <a:pt x="0" y="55880"/>
                  <a:pt x="55880" y="0"/>
                  <a:pt x="124460" y="0"/>
                </a:cubicBezTo>
                <a:lnTo>
                  <a:pt x="12331727" y="0"/>
                </a:lnTo>
                <a:cubicBezTo>
                  <a:pt x="12400307" y="0"/>
                  <a:pt x="12456187" y="55880"/>
                  <a:pt x="12456187" y="124460"/>
                </a:cubicBezTo>
                <a:lnTo>
                  <a:pt x="12456187" y="913960"/>
                </a:lnTo>
                <a:cubicBezTo>
                  <a:pt x="12456187" y="982540"/>
                  <a:pt x="12400307" y="1038420"/>
                  <a:pt x="12331727" y="103842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2"/>
          <p:cNvSpPr txBox="1"/>
          <p:nvPr/>
        </p:nvSpPr>
        <p:spPr>
          <a:xfrm>
            <a:off x="2032535" y="1477200"/>
            <a:ext cx="5054065" cy="122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3500"/>
              <a:buFont typeface="Arial"/>
              <a:buNone/>
            </a:pPr>
            <a:r>
              <a:rPr lang="en-US" sz="3500" b="1" i="0" u="none" strike="noStrike" cap="none">
                <a:solidFill>
                  <a:srgbClr val="000000"/>
                </a:solidFill>
                <a:latin typeface="DM Sans"/>
                <a:ea typeface="DM Sans"/>
                <a:cs typeface="DM Sans"/>
                <a:sym typeface="DM Sans"/>
              </a:rPr>
              <a:t>Two Sample Independent T-Test</a:t>
            </a:r>
            <a:endParaRPr sz="1400" b="0" i="0" u="none" strike="noStrike" cap="none">
              <a:solidFill>
                <a:srgbClr val="000000"/>
              </a:solidFill>
              <a:latin typeface="Arial"/>
              <a:ea typeface="Arial"/>
              <a:cs typeface="Arial"/>
              <a:sym typeface="Arial"/>
            </a:endParaRPr>
          </a:p>
        </p:txBody>
      </p:sp>
      <p:sp>
        <p:nvSpPr>
          <p:cNvPr id="493" name="Google Shape;493;p12"/>
          <p:cNvSpPr txBox="1"/>
          <p:nvPr/>
        </p:nvSpPr>
        <p:spPr>
          <a:xfrm>
            <a:off x="11540261" y="1774609"/>
            <a:ext cx="4196339" cy="60961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3500"/>
              <a:buFont typeface="Arial"/>
              <a:buNone/>
            </a:pPr>
            <a:r>
              <a:rPr lang="en-US" sz="3500" b="1" i="0" u="none" strike="noStrike" cap="none">
                <a:solidFill>
                  <a:srgbClr val="000000"/>
                </a:solidFill>
                <a:latin typeface="DM Sans"/>
                <a:ea typeface="DM Sans"/>
                <a:cs typeface="DM Sans"/>
                <a:sym typeface="DM Sans"/>
              </a:rPr>
              <a:t>Chi-Square</a:t>
            </a:r>
            <a:endParaRPr sz="1400" b="0" i="0" u="none" strike="noStrike" cap="none">
              <a:solidFill>
                <a:srgbClr val="000000"/>
              </a:solidFill>
              <a:latin typeface="Arial"/>
              <a:ea typeface="Arial"/>
              <a:cs typeface="Arial"/>
              <a:sym typeface="Arial"/>
            </a:endParaRPr>
          </a:p>
        </p:txBody>
      </p:sp>
      <p:grpSp>
        <p:nvGrpSpPr>
          <p:cNvPr id="494" name="Google Shape;494;p12"/>
          <p:cNvGrpSpPr/>
          <p:nvPr/>
        </p:nvGrpSpPr>
        <p:grpSpPr>
          <a:xfrm>
            <a:off x="304800" y="3009061"/>
            <a:ext cx="9272162" cy="1270106"/>
            <a:chOff x="1028700" y="3225029"/>
            <a:chExt cx="8624462" cy="1270106"/>
          </a:xfrm>
        </p:grpSpPr>
        <p:sp>
          <p:nvSpPr>
            <p:cNvPr id="495" name="Google Shape;495;p12"/>
            <p:cNvSpPr/>
            <p:nvPr/>
          </p:nvSpPr>
          <p:spPr>
            <a:xfrm>
              <a:off x="1028700" y="3225029"/>
              <a:ext cx="8191500" cy="1270106"/>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2"/>
            <p:cNvSpPr txBox="1"/>
            <p:nvPr/>
          </p:nvSpPr>
          <p:spPr>
            <a:xfrm>
              <a:off x="1242383" y="3286402"/>
              <a:ext cx="8410779" cy="102298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900"/>
                <a:buFont typeface="Arial"/>
                <a:buNone/>
              </a:pPr>
              <a:r>
                <a:rPr lang="en-US" sz="1900" b="1" i="0" u="none" strike="noStrike" cap="none">
                  <a:solidFill>
                    <a:schemeClr val="dk1"/>
                  </a:solidFill>
                  <a:latin typeface="Calibri"/>
                  <a:ea typeface="Calibri"/>
                  <a:cs typeface="Calibri"/>
                  <a:sym typeface="Calibri"/>
                </a:rPr>
                <a:t>Hypothesis</a:t>
              </a:r>
              <a:r>
                <a:rPr lang="en-US" sz="1900" b="0" i="0" u="none" strike="noStrike" cap="none">
                  <a:solidFill>
                    <a:schemeClr val="dk1"/>
                  </a:solidFill>
                  <a:latin typeface="Calibri"/>
                  <a:ea typeface="Calibri"/>
                  <a:cs typeface="Calibri"/>
                  <a:sym typeface="Calibri"/>
                </a:rPr>
                <a:t>:</a:t>
              </a:r>
              <a:endParaRPr sz="1900" b="1" i="0" u="none" strike="noStrike" cap="none">
                <a:solidFill>
                  <a:schemeClr val="dk1"/>
                </a:solidFill>
                <a:latin typeface="Calibri"/>
                <a:ea typeface="Calibri"/>
                <a:cs typeface="Calibri"/>
                <a:sym typeface="Calibri"/>
              </a:endParaRPr>
            </a:p>
            <a:p>
              <a:pPr marL="0" marR="0" lvl="0" indent="0" algn="l" rtl="0">
                <a:lnSpc>
                  <a:spcPct val="147777"/>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Ho</a:t>
              </a:r>
              <a:r>
                <a:rPr lang="en-US" sz="1800" b="0" i="0" u="none" strike="noStrike" cap="none">
                  <a:solidFill>
                    <a:schemeClr val="dk1"/>
                  </a:solidFill>
                  <a:latin typeface="Calibri"/>
                  <a:ea typeface="Calibri"/>
                  <a:cs typeface="Calibri"/>
                  <a:sym typeface="Calibri"/>
                </a:rPr>
                <a:t>: The average value of non churn </a:t>
              </a:r>
              <a:r>
                <a:rPr lang="en-US" sz="1800" b="1" i="0" u="none" strike="noStrike" cap="none">
                  <a:solidFill>
                    <a:schemeClr val="dk1"/>
                  </a:solidFill>
                  <a:latin typeface="Calibri"/>
                  <a:ea typeface="Calibri"/>
                  <a:cs typeface="Calibri"/>
                  <a:sym typeface="Calibri"/>
                </a:rPr>
                <a:t>equals</a:t>
              </a:r>
              <a:r>
                <a:rPr lang="en-US" sz="1800" b="0" i="0" u="none" strike="noStrike" cap="none">
                  <a:solidFill>
                    <a:schemeClr val="dk1"/>
                  </a:solidFill>
                  <a:latin typeface="Calibri"/>
                  <a:ea typeface="Calibri"/>
                  <a:cs typeface="Calibri"/>
                  <a:sym typeface="Calibri"/>
                </a:rPr>
                <a:t> the one that is churn from 1 feature</a:t>
              </a:r>
              <a:br>
                <a:rPr lang="en-US" sz="1800" b="0" i="0" u="none" strike="noStrike" cap="none">
                  <a:solidFill>
                    <a:schemeClr val="dk1"/>
                  </a:solidFill>
                  <a:latin typeface="Calibri"/>
                  <a:ea typeface="Calibri"/>
                  <a:cs typeface="Calibri"/>
                  <a:sym typeface="Calibri"/>
                </a:rPr>
              </a:br>
              <a:r>
                <a:rPr lang="en-US" sz="1800" b="1" i="0" u="none" strike="noStrike" cap="none">
                  <a:solidFill>
                    <a:schemeClr val="dk1"/>
                  </a:solidFill>
                  <a:latin typeface="Calibri"/>
                  <a:ea typeface="Calibri"/>
                  <a:cs typeface="Calibri"/>
                  <a:sym typeface="Calibri"/>
                </a:rPr>
                <a:t>Ha</a:t>
              </a:r>
              <a:r>
                <a:rPr lang="en-US" sz="1800" b="0" i="0" u="none" strike="noStrike" cap="none">
                  <a:solidFill>
                    <a:schemeClr val="dk1"/>
                  </a:solidFill>
                  <a:latin typeface="Calibri"/>
                  <a:ea typeface="Calibri"/>
                  <a:cs typeface="Calibri"/>
                  <a:sym typeface="Calibri"/>
                </a:rPr>
                <a:t>: The average value of non churn does </a:t>
              </a:r>
              <a:r>
                <a:rPr lang="en-US" sz="1800" b="1" i="0" u="none" strike="noStrike" cap="none">
                  <a:solidFill>
                    <a:schemeClr val="dk1"/>
                  </a:solidFill>
                  <a:latin typeface="Calibri"/>
                  <a:ea typeface="Calibri"/>
                  <a:cs typeface="Calibri"/>
                  <a:sym typeface="Calibri"/>
                </a:rPr>
                <a:t>not equal</a:t>
              </a:r>
              <a:r>
                <a:rPr lang="en-US" sz="1800" b="0" i="0" u="none" strike="noStrike" cap="none">
                  <a:solidFill>
                    <a:schemeClr val="dk1"/>
                  </a:solidFill>
                  <a:latin typeface="Calibri"/>
                  <a:ea typeface="Calibri"/>
                  <a:cs typeface="Calibri"/>
                  <a:sym typeface="Calibri"/>
                </a:rPr>
                <a:t> the one that is churn from 1 feature</a:t>
              </a:r>
              <a:endParaRPr sz="1800" b="0" i="0" u="none" strike="noStrike" cap="none">
                <a:solidFill>
                  <a:srgbClr val="000000"/>
                </a:solidFill>
                <a:latin typeface="DM Sans"/>
                <a:ea typeface="DM Sans"/>
                <a:cs typeface="DM Sans"/>
                <a:sym typeface="DM Sans"/>
              </a:endParaRPr>
            </a:p>
          </p:txBody>
        </p:sp>
      </p:grpSp>
      <p:grpSp>
        <p:nvGrpSpPr>
          <p:cNvPr id="497" name="Google Shape;497;p12"/>
          <p:cNvGrpSpPr/>
          <p:nvPr/>
        </p:nvGrpSpPr>
        <p:grpSpPr>
          <a:xfrm>
            <a:off x="304800" y="7836693"/>
            <a:ext cx="8669535" cy="2035744"/>
            <a:chOff x="785629" y="7264368"/>
            <a:chExt cx="6267874" cy="2471969"/>
          </a:xfrm>
        </p:grpSpPr>
        <p:sp>
          <p:nvSpPr>
            <p:cNvPr id="498" name="Google Shape;498;p12"/>
            <p:cNvSpPr/>
            <p:nvPr/>
          </p:nvSpPr>
          <p:spPr>
            <a:xfrm>
              <a:off x="785629" y="7264368"/>
              <a:ext cx="6267874" cy="2471969"/>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2"/>
            <p:cNvSpPr txBox="1"/>
            <p:nvPr/>
          </p:nvSpPr>
          <p:spPr>
            <a:xfrm>
              <a:off x="1083009" y="7581901"/>
              <a:ext cx="5546391" cy="2001391"/>
            </a:xfrm>
            <a:prstGeom prst="rect">
              <a:avLst/>
            </a:prstGeom>
            <a:noFill/>
            <a:ln>
              <a:noFill/>
            </a:ln>
          </p:spPr>
          <p:txBody>
            <a:bodyPr spcFirstLastPara="1" wrap="square" lIns="0" tIns="0" rIns="0" bIns="0" anchor="t" anchorCtr="0">
              <a:spAutoFit/>
            </a:bodyPr>
            <a:lstStyle/>
            <a:p>
              <a:pPr marL="0" marR="0" lvl="0" indent="0" algn="ctr" rtl="0">
                <a:lnSpc>
                  <a:spcPct val="119166"/>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Conclusion</a:t>
              </a:r>
              <a:r>
                <a:rPr lang="en-US" sz="1800" b="0" i="0" u="none" strike="noStrike" cap="none" dirty="0">
                  <a:solidFill>
                    <a:schemeClr val="dk1"/>
                  </a:solidFill>
                  <a:latin typeface="Calibri"/>
                  <a:ea typeface="Calibri"/>
                  <a:cs typeface="Calibri"/>
                  <a:sym typeface="Calibri"/>
                </a:rPr>
                <a:t>: P-Value is lower than the significance level (0.05) = we have sufficient evidence to reject the </a:t>
              </a:r>
              <a:r>
                <a:rPr lang="en-US" sz="1800" b="1" i="0" u="none" strike="noStrike" cap="none" dirty="0">
                  <a:solidFill>
                    <a:schemeClr val="dk1"/>
                  </a:solidFill>
                  <a:latin typeface="Calibri"/>
                  <a:ea typeface="Calibri"/>
                  <a:cs typeface="Calibri"/>
                  <a:sym typeface="Calibri"/>
                </a:rPr>
                <a:t>Ho</a:t>
              </a:r>
              <a:r>
                <a:rPr lang="en-US" sz="18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0" algn="ctr" rtl="0">
                <a:lnSpc>
                  <a:spcPct val="119166"/>
                </a:lnSpc>
                <a:spcBef>
                  <a:spcPts val="0"/>
                </a:spcBef>
                <a:spcAft>
                  <a:spcPts val="0"/>
                </a:spcAft>
                <a:buClr>
                  <a:srgbClr val="000000"/>
                </a:buClr>
                <a:buSzPts val="1800"/>
                <a:buFont typeface="Arial"/>
                <a:buNone/>
              </a:pPr>
              <a:r>
                <a:rPr lang="en-US" sz="1800" b="0" i="1" u="none" strike="noStrike" cap="none" dirty="0">
                  <a:solidFill>
                    <a:schemeClr val="dk1"/>
                  </a:solidFill>
                  <a:latin typeface="Calibri"/>
                  <a:ea typeface="Calibri"/>
                  <a:cs typeface="Calibri"/>
                  <a:sym typeface="Calibri"/>
                </a:rPr>
                <a:t>&gt;&gt;  </a:t>
              </a:r>
              <a:r>
                <a:rPr lang="en-US" sz="1800" b="1" i="0" u="none" strike="noStrike" cap="none" dirty="0">
                  <a:solidFill>
                    <a:srgbClr val="FF0000"/>
                  </a:solidFill>
                  <a:latin typeface="Calibri"/>
                  <a:ea typeface="Calibri"/>
                  <a:cs typeface="Calibri"/>
                  <a:sym typeface="Calibri"/>
                </a:rPr>
                <a:t>numeric features </a:t>
              </a:r>
              <a:r>
                <a:rPr lang="en-US" sz="1800" b="0" i="0" u="none" strike="noStrike" cap="none" dirty="0">
                  <a:solidFill>
                    <a:schemeClr val="dk1"/>
                  </a:solidFill>
                  <a:latin typeface="Calibri"/>
                  <a:ea typeface="Calibri"/>
                  <a:cs typeface="Calibri"/>
                  <a:sym typeface="Calibri"/>
                </a:rPr>
                <a:t>that have different mean between churn and not churn: </a:t>
              </a:r>
              <a:r>
                <a:rPr lang="en-US" sz="1800" b="1" i="0" u="none" strike="noStrike" cap="none" dirty="0">
                  <a:solidFill>
                    <a:schemeClr val="dk1"/>
                  </a:solidFill>
                  <a:latin typeface="Calibri"/>
                  <a:ea typeface="Calibri"/>
                  <a:cs typeface="Calibri"/>
                  <a:sym typeface="Calibri"/>
                </a:rPr>
                <a:t>Tenure, </a:t>
              </a:r>
              <a:r>
                <a:rPr lang="en-US" sz="1800" b="1" i="0" u="none" strike="noStrike" cap="none" dirty="0" err="1">
                  <a:solidFill>
                    <a:schemeClr val="dk1"/>
                  </a:solidFill>
                  <a:latin typeface="Calibri"/>
                  <a:ea typeface="Calibri"/>
                  <a:cs typeface="Calibri"/>
                  <a:sym typeface="Calibri"/>
                </a:rPr>
                <a:t>WarehouseToHome</a:t>
              </a:r>
              <a:r>
                <a:rPr lang="en-US" sz="1800" b="1" i="0" u="none" strike="noStrike" cap="none" dirty="0">
                  <a:solidFill>
                    <a:schemeClr val="dk1"/>
                  </a:solidFill>
                  <a:latin typeface="Calibri"/>
                  <a:ea typeface="Calibri"/>
                  <a:cs typeface="Calibri"/>
                  <a:sym typeface="Calibri"/>
                </a:rPr>
                <a:t>, </a:t>
              </a:r>
              <a:r>
                <a:rPr lang="en-US" sz="1800" b="1" i="0" u="none" strike="noStrike" cap="none" dirty="0" err="1">
                  <a:solidFill>
                    <a:schemeClr val="dk1"/>
                  </a:solidFill>
                  <a:latin typeface="Calibri"/>
                  <a:ea typeface="Calibri"/>
                  <a:cs typeface="Calibri"/>
                  <a:sym typeface="Calibri"/>
                </a:rPr>
                <a:t>NumberOfDeviceRegistered</a:t>
              </a:r>
              <a:r>
                <a:rPr lang="en-US" sz="1800" b="1" i="0" u="none" strike="noStrike" cap="none" dirty="0">
                  <a:solidFill>
                    <a:schemeClr val="dk1"/>
                  </a:solidFill>
                  <a:latin typeface="Calibri"/>
                  <a:ea typeface="Calibri"/>
                  <a:cs typeface="Calibri"/>
                  <a:sym typeface="Calibri"/>
                </a:rPr>
                <a:t>, </a:t>
              </a:r>
              <a:r>
                <a:rPr lang="en-US" sz="1800" b="1" i="0" u="none" strike="noStrike" cap="none" dirty="0" err="1">
                  <a:solidFill>
                    <a:schemeClr val="dk1"/>
                  </a:solidFill>
                  <a:latin typeface="Calibri"/>
                  <a:ea typeface="Calibri"/>
                  <a:cs typeface="Calibri"/>
                  <a:sym typeface="Calibri"/>
                </a:rPr>
                <a:t>NumberOfAddress</a:t>
              </a:r>
              <a:r>
                <a:rPr lang="en-US" sz="1800" b="1" i="0" u="none" strike="noStrike" cap="none" dirty="0">
                  <a:solidFill>
                    <a:schemeClr val="dk1"/>
                  </a:solidFill>
                  <a:latin typeface="Calibri"/>
                  <a:ea typeface="Calibri"/>
                  <a:cs typeface="Calibri"/>
                  <a:sym typeface="Calibri"/>
                </a:rPr>
                <a:t>,</a:t>
              </a:r>
            </a:p>
            <a:p>
              <a:pPr marL="0" marR="0" lvl="0" indent="0" algn="ctr" rtl="0">
                <a:lnSpc>
                  <a:spcPct val="119166"/>
                </a:lnSpc>
                <a:spcBef>
                  <a:spcPts val="0"/>
                </a:spcBef>
                <a:spcAft>
                  <a:spcPts val="0"/>
                </a:spcAft>
                <a:buClr>
                  <a:srgbClr val="000000"/>
                </a:buClr>
                <a:buSzPts val="1800"/>
                <a:buFont typeface="Arial"/>
                <a:buNone/>
              </a:pPr>
              <a:r>
                <a:rPr lang="en-US" sz="1800" b="1" i="0" u="none" strike="noStrike" cap="none" dirty="0" err="1">
                  <a:solidFill>
                    <a:schemeClr val="dk1"/>
                  </a:solidFill>
                  <a:latin typeface="Calibri"/>
                  <a:ea typeface="Calibri"/>
                  <a:cs typeface="Calibri"/>
                  <a:sym typeface="Calibri"/>
                </a:rPr>
                <a:t>DaySinceLastOrder</a:t>
              </a:r>
              <a:r>
                <a:rPr lang="en-US" sz="1800" b="1" i="0" u="none" strike="noStrike" cap="none" dirty="0">
                  <a:solidFill>
                    <a:schemeClr val="dk1"/>
                  </a:solidFill>
                  <a:latin typeface="Calibri"/>
                  <a:ea typeface="Calibri"/>
                  <a:cs typeface="Calibri"/>
                  <a:sym typeface="Calibri"/>
                </a:rPr>
                <a:t>,</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dan</a:t>
              </a:r>
              <a:r>
                <a:rPr lang="en-US" sz="1800" b="0" i="0" u="none" strike="noStrike" cap="none" dirty="0">
                  <a:solidFill>
                    <a:schemeClr val="dk1"/>
                  </a:solidFill>
                  <a:latin typeface="Calibri"/>
                  <a:ea typeface="Calibri"/>
                  <a:cs typeface="Calibri"/>
                  <a:sym typeface="Calibri"/>
                </a:rPr>
                <a:t> </a:t>
              </a:r>
              <a:r>
                <a:rPr lang="en-US" sz="1800" b="1" i="0" u="none" strike="noStrike" cap="none" dirty="0" err="1">
                  <a:solidFill>
                    <a:schemeClr val="dk1"/>
                  </a:solidFill>
                  <a:latin typeface="Calibri"/>
                  <a:ea typeface="Calibri"/>
                  <a:cs typeface="Calibri"/>
                  <a:sym typeface="Calibri"/>
                </a:rPr>
                <a:t>CashbackAmount</a:t>
              </a:r>
              <a:r>
                <a:rPr lang="en-US" sz="1800" b="1" i="0" u="none" strike="noStrike" cap="none" dirty="0">
                  <a:solidFill>
                    <a:schemeClr val="dk1"/>
                  </a:solidFill>
                  <a:latin typeface="Calibri"/>
                  <a:ea typeface="Calibri"/>
                  <a:cs typeface="Calibri"/>
                  <a:sym typeface="Calibri"/>
                </a:rPr>
                <a:t>.</a:t>
              </a:r>
              <a:endParaRPr sz="1530" b="0" i="0" u="none" strike="noStrike" cap="none" dirty="0">
                <a:solidFill>
                  <a:srgbClr val="000000"/>
                </a:solidFill>
                <a:latin typeface="DM Sans"/>
                <a:ea typeface="DM Sans"/>
                <a:cs typeface="DM Sans"/>
                <a:sym typeface="DM Sans"/>
              </a:endParaRPr>
            </a:p>
          </p:txBody>
        </p:sp>
      </p:grpSp>
      <p:sp>
        <p:nvSpPr>
          <p:cNvPr id="500" name="Google Shape;500;p12"/>
          <p:cNvSpPr txBox="1"/>
          <p:nvPr/>
        </p:nvSpPr>
        <p:spPr>
          <a:xfrm>
            <a:off x="785629" y="295778"/>
            <a:ext cx="16040100" cy="997068"/>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a:solidFill>
                  <a:srgbClr val="000000"/>
                </a:solidFill>
                <a:latin typeface="DM Sans"/>
                <a:ea typeface="DM Sans"/>
                <a:cs typeface="DM Sans"/>
                <a:sym typeface="DM Sans"/>
              </a:rPr>
              <a:t>Test Statistic</a:t>
            </a:r>
            <a:endParaRPr sz="1400" b="0" i="0" u="none" strike="noStrike" cap="none">
              <a:solidFill>
                <a:srgbClr val="000000"/>
              </a:solidFill>
              <a:latin typeface="Arial"/>
              <a:ea typeface="Arial"/>
              <a:cs typeface="Arial"/>
              <a:sym typeface="Arial"/>
            </a:endParaRPr>
          </a:p>
        </p:txBody>
      </p:sp>
      <p:pic>
        <p:nvPicPr>
          <p:cNvPr id="501" name="Google Shape;501;p12"/>
          <p:cNvPicPr preferRelativeResize="0"/>
          <p:nvPr/>
        </p:nvPicPr>
        <p:blipFill>
          <a:blip r:embed="rId3">
            <a:extLst>
              <a:ext uri="{28A0092B-C50C-407E-A947-70E740481C1C}">
                <a14:useLocalDpi xmlns:a14="http://schemas.microsoft.com/office/drawing/2010/main" val="0"/>
              </a:ext>
            </a:extLst>
          </a:blip>
          <a:stretch>
            <a:fillRect/>
          </a:stretch>
        </p:blipFill>
        <p:spPr>
          <a:xfrm>
            <a:off x="1971571" y="4381500"/>
            <a:ext cx="5696545" cy="3349009"/>
          </a:xfrm>
          <a:prstGeom prst="rect">
            <a:avLst/>
          </a:prstGeom>
          <a:noFill/>
          <a:ln w="28575" cap="flat" cmpd="sng">
            <a:solidFill>
              <a:schemeClr val="dk1"/>
            </a:solidFill>
            <a:prstDash val="solid"/>
            <a:round/>
            <a:headEnd type="none" w="sm" len="sm"/>
            <a:tailEnd type="none" w="sm" len="sm"/>
          </a:ln>
        </p:spPr>
      </p:pic>
      <p:grpSp>
        <p:nvGrpSpPr>
          <p:cNvPr id="502" name="Google Shape;502;p12"/>
          <p:cNvGrpSpPr/>
          <p:nvPr/>
        </p:nvGrpSpPr>
        <p:grpSpPr>
          <a:xfrm>
            <a:off x="9341216" y="3019452"/>
            <a:ext cx="8641984" cy="1270106"/>
            <a:chOff x="1028700" y="3225029"/>
            <a:chExt cx="8191500" cy="1270106"/>
          </a:xfrm>
        </p:grpSpPr>
        <p:sp>
          <p:nvSpPr>
            <p:cNvPr id="503" name="Google Shape;503;p12"/>
            <p:cNvSpPr/>
            <p:nvPr/>
          </p:nvSpPr>
          <p:spPr>
            <a:xfrm>
              <a:off x="1028700" y="3225029"/>
              <a:ext cx="8191500" cy="1270106"/>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2"/>
            <p:cNvSpPr txBox="1"/>
            <p:nvPr/>
          </p:nvSpPr>
          <p:spPr>
            <a:xfrm>
              <a:off x="1242384" y="3286402"/>
              <a:ext cx="7719060" cy="1017010"/>
            </a:xfrm>
            <a:prstGeom prst="rect">
              <a:avLst/>
            </a:prstGeom>
            <a:noFill/>
            <a:ln>
              <a:noFill/>
            </a:ln>
          </p:spPr>
          <p:txBody>
            <a:bodyPr spcFirstLastPara="1" wrap="square" lIns="0" tIns="0" rIns="0" bIns="0" anchor="t" anchorCtr="0">
              <a:spAutoFit/>
            </a:bodyPr>
            <a:lstStyle/>
            <a:p>
              <a:pPr marL="0" marR="0" lvl="0" indent="0" algn="l" rtl="0">
                <a:lnSpc>
                  <a:spcPct val="147777"/>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Hypothesis</a:t>
              </a:r>
              <a:r>
                <a:rPr lang="en-US" sz="1800" b="0" i="0" u="none" strike="noStrike" cap="none">
                  <a:solidFill>
                    <a:schemeClr val="dk1"/>
                  </a:solidFill>
                  <a:latin typeface="Calibri"/>
                  <a:ea typeface="Calibri"/>
                  <a:cs typeface="Calibri"/>
                  <a:sym typeface="Calibri"/>
                </a:rPr>
                <a:t>:</a:t>
              </a:r>
              <a:br>
                <a:rPr lang="en-US" sz="1800" b="0" i="0" u="none" strike="noStrike" cap="none">
                  <a:solidFill>
                    <a:schemeClr val="dk1"/>
                  </a:solidFill>
                  <a:latin typeface="Calibri"/>
                  <a:ea typeface="Calibri"/>
                  <a:cs typeface="Calibri"/>
                  <a:sym typeface="Calibri"/>
                </a:rPr>
              </a:br>
              <a:r>
                <a:rPr lang="en-US" sz="1800" b="1" i="0" u="none" strike="noStrike" cap="none">
                  <a:solidFill>
                    <a:schemeClr val="dk1"/>
                  </a:solidFill>
                  <a:latin typeface="Calibri"/>
                  <a:ea typeface="Calibri"/>
                  <a:cs typeface="Calibri"/>
                  <a:sym typeface="Calibri"/>
                </a:rPr>
                <a:t>Ho</a:t>
              </a:r>
              <a:r>
                <a:rPr lang="en-US" sz="1800" b="0" i="0" u="none" strike="noStrike" cap="none">
                  <a:solidFill>
                    <a:schemeClr val="dk1"/>
                  </a:solidFill>
                  <a:latin typeface="Calibri"/>
                  <a:ea typeface="Calibri"/>
                  <a:cs typeface="Calibri"/>
                  <a:sym typeface="Calibri"/>
                </a:rPr>
                <a:t>: Feature does not affect the target (churn) </a:t>
              </a:r>
              <a:br>
                <a:rPr lang="en-US" sz="1800" b="0" i="0" u="none" strike="noStrike" cap="none">
                  <a:solidFill>
                    <a:schemeClr val="dk1"/>
                  </a:solidFill>
                  <a:latin typeface="Calibri"/>
                  <a:ea typeface="Calibri"/>
                  <a:cs typeface="Calibri"/>
                  <a:sym typeface="Calibri"/>
                </a:rPr>
              </a:br>
              <a:r>
                <a:rPr lang="en-US" sz="1800" b="1" i="0" u="none" strike="noStrike" cap="none">
                  <a:solidFill>
                    <a:schemeClr val="dk1"/>
                  </a:solidFill>
                  <a:latin typeface="Calibri"/>
                  <a:ea typeface="Calibri"/>
                  <a:cs typeface="Calibri"/>
                  <a:sym typeface="Calibri"/>
                </a:rPr>
                <a:t>Ha</a:t>
              </a:r>
              <a:r>
                <a:rPr lang="en-US" sz="1800" b="0" i="0" u="none" strike="noStrike" cap="none">
                  <a:solidFill>
                    <a:schemeClr val="dk1"/>
                  </a:solidFill>
                  <a:latin typeface="Calibri"/>
                  <a:ea typeface="Calibri"/>
                  <a:cs typeface="Calibri"/>
                  <a:sym typeface="Calibri"/>
                </a:rPr>
                <a:t>: Feature affects the target (churn)</a:t>
              </a:r>
              <a:endParaRPr sz="1900" b="0" i="0" u="none" strike="noStrike" cap="none">
                <a:solidFill>
                  <a:srgbClr val="000000"/>
                </a:solidFill>
                <a:latin typeface="DM Sans"/>
                <a:ea typeface="DM Sans"/>
                <a:cs typeface="DM Sans"/>
                <a:sym typeface="DM Sans"/>
              </a:endParaRPr>
            </a:p>
          </p:txBody>
        </p:sp>
      </p:grpSp>
      <p:grpSp>
        <p:nvGrpSpPr>
          <p:cNvPr id="505" name="Google Shape;505;p12"/>
          <p:cNvGrpSpPr/>
          <p:nvPr/>
        </p:nvGrpSpPr>
        <p:grpSpPr>
          <a:xfrm>
            <a:off x="9313665" y="7847084"/>
            <a:ext cx="8669535" cy="2025353"/>
            <a:chOff x="785629" y="7264368"/>
            <a:chExt cx="6267874" cy="2471969"/>
          </a:xfrm>
        </p:grpSpPr>
        <p:sp>
          <p:nvSpPr>
            <p:cNvPr id="506" name="Google Shape;506;p12"/>
            <p:cNvSpPr/>
            <p:nvPr/>
          </p:nvSpPr>
          <p:spPr>
            <a:xfrm>
              <a:off x="785629" y="7264368"/>
              <a:ext cx="6267874" cy="2471969"/>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2"/>
            <p:cNvSpPr txBox="1"/>
            <p:nvPr/>
          </p:nvSpPr>
          <p:spPr>
            <a:xfrm>
              <a:off x="1139140" y="7912737"/>
              <a:ext cx="5546391" cy="986068"/>
            </a:xfrm>
            <a:prstGeom prst="rect">
              <a:avLst/>
            </a:prstGeom>
            <a:noFill/>
            <a:ln>
              <a:noFill/>
            </a:ln>
          </p:spPr>
          <p:txBody>
            <a:bodyPr spcFirstLastPara="1" wrap="square" lIns="0" tIns="0" rIns="0" bIns="0" anchor="t" anchorCtr="0">
              <a:spAutoFit/>
            </a:bodyPr>
            <a:lstStyle/>
            <a:p>
              <a:pPr marL="0" marR="0" lvl="0" indent="0" algn="ctr" rtl="0">
                <a:lnSpc>
                  <a:spcPct val="119166"/>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Conclusion</a:t>
              </a:r>
              <a:r>
                <a:rPr lang="en-US" sz="1800" b="0" i="0" u="none" strike="noStrike" cap="none">
                  <a:solidFill>
                    <a:schemeClr val="dk1"/>
                  </a:solidFill>
                  <a:latin typeface="Calibri"/>
                  <a:ea typeface="Calibri"/>
                  <a:cs typeface="Calibri"/>
                  <a:sym typeface="Calibri"/>
                </a:rPr>
                <a:t>: P-Value is lower than the significance level (0.05) = we have sufficient evidence to reject the </a:t>
              </a:r>
              <a:r>
                <a:rPr lang="en-US" sz="1800" b="1" i="0" u="none" strike="noStrike" cap="none">
                  <a:solidFill>
                    <a:schemeClr val="dk1"/>
                  </a:solidFill>
                  <a:latin typeface="Calibri"/>
                  <a:ea typeface="Calibri"/>
                  <a:cs typeface="Calibri"/>
                  <a:sym typeface="Calibri"/>
                </a:rPr>
                <a:t>Ho</a:t>
              </a:r>
              <a:r>
                <a:rPr lang="en-US"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ctr" rtl="0">
                <a:lnSpc>
                  <a:spcPct val="119166"/>
                </a:lnSpc>
                <a:spcBef>
                  <a:spcPts val="0"/>
                </a:spcBef>
                <a:spcAft>
                  <a:spcPts val="0"/>
                </a:spcAft>
                <a:buClr>
                  <a:srgbClr val="000000"/>
                </a:buClr>
                <a:buSzPts val="1800"/>
                <a:buFont typeface="Arial"/>
                <a:buNone/>
              </a:pPr>
              <a:r>
                <a:rPr lang="en-US" sz="1800" b="0" i="1" u="none" strike="noStrike" cap="none">
                  <a:solidFill>
                    <a:schemeClr val="dk1"/>
                  </a:solidFill>
                  <a:latin typeface="Calibri"/>
                  <a:ea typeface="Calibri"/>
                  <a:cs typeface="Calibri"/>
                  <a:sym typeface="Calibri"/>
                </a:rPr>
                <a:t>&gt;&gt; </a:t>
              </a:r>
              <a:r>
                <a:rPr lang="en-US" sz="1800" b="1" i="0" u="none" strike="noStrike" cap="none">
                  <a:solidFill>
                    <a:schemeClr val="dk1"/>
                  </a:solidFill>
                  <a:latin typeface="Calibri"/>
                  <a:ea typeface="Calibri"/>
                  <a:cs typeface="Calibri"/>
                  <a:sym typeface="Calibri"/>
                </a:rPr>
                <a:t>all </a:t>
              </a:r>
              <a:r>
                <a:rPr lang="en-US" sz="1800" b="1" i="0" u="none" strike="noStrike" cap="none">
                  <a:solidFill>
                    <a:srgbClr val="FF0000"/>
                  </a:solidFill>
                  <a:latin typeface="Calibri"/>
                  <a:ea typeface="Calibri"/>
                  <a:cs typeface="Calibri"/>
                  <a:sym typeface="Calibri"/>
                </a:rPr>
                <a:t>categorical features</a:t>
              </a:r>
              <a:r>
                <a:rPr lang="en-US" sz="1800" b="1" i="0" u="none" strike="noStrike" cap="none">
                  <a:solidFill>
                    <a:schemeClr val="dk1"/>
                  </a:solidFill>
                  <a:latin typeface="Calibri"/>
                  <a:ea typeface="Calibri"/>
                  <a:cs typeface="Calibri"/>
                  <a:sym typeface="Calibri"/>
                </a:rPr>
                <a:t> </a:t>
              </a:r>
              <a:r>
                <a:rPr lang="en-US" sz="1800" b="0" i="0" u="none" strike="noStrike" cap="none">
                  <a:solidFill>
                    <a:schemeClr val="dk1"/>
                  </a:solidFill>
                  <a:latin typeface="Calibri"/>
                  <a:ea typeface="Calibri"/>
                  <a:cs typeface="Calibri"/>
                  <a:sym typeface="Calibri"/>
                </a:rPr>
                <a:t>affect ‘Churn’.</a:t>
              </a:r>
              <a:endParaRPr sz="1530" b="0" i="0" u="none" strike="noStrike" cap="none">
                <a:solidFill>
                  <a:srgbClr val="000000"/>
                </a:solidFill>
                <a:latin typeface="DM Sans"/>
                <a:ea typeface="DM Sans"/>
                <a:cs typeface="DM Sans"/>
                <a:sym typeface="DM Sans"/>
              </a:endParaRPr>
            </a:p>
          </p:txBody>
        </p:sp>
      </p:grpSp>
      <p:pic>
        <p:nvPicPr>
          <p:cNvPr id="508" name="Google Shape;508;p12"/>
          <p:cNvPicPr preferRelativeResize="0"/>
          <p:nvPr/>
        </p:nvPicPr>
        <p:blipFill rotWithShape="1">
          <a:blip r:embed="rId4">
            <a:alphaModFix/>
          </a:blip>
          <a:srcRect/>
          <a:stretch/>
        </p:blipFill>
        <p:spPr>
          <a:xfrm>
            <a:off x="10487208" y="4391461"/>
            <a:ext cx="6350000" cy="3263900"/>
          </a:xfrm>
          <a:prstGeom prst="rect">
            <a:avLst/>
          </a:prstGeom>
          <a:noFill/>
          <a:ln w="28575" cap="flat" cmpd="sng">
            <a:solidFill>
              <a:schemeClr val="dk1"/>
            </a:solidFill>
            <a:prstDash val="solid"/>
            <a:round/>
            <a:headEnd type="none" w="sm" len="sm"/>
            <a:tailEnd type="none" w="sm" len="sm"/>
          </a:ln>
        </p:spPr>
      </p:pic>
      <p:grpSp>
        <p:nvGrpSpPr>
          <p:cNvPr id="509" name="Google Shape;509;p12"/>
          <p:cNvGrpSpPr/>
          <p:nvPr/>
        </p:nvGrpSpPr>
        <p:grpSpPr>
          <a:xfrm>
            <a:off x="16741309" y="-723900"/>
            <a:ext cx="2134758" cy="2144325"/>
            <a:chOff x="2670" y="0"/>
            <a:chExt cx="1191737" cy="1197078"/>
          </a:xfrm>
        </p:grpSpPr>
        <p:sp>
          <p:nvSpPr>
            <p:cNvPr id="510" name="Google Shape;510;p12"/>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2"/>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4</a:t>
              </a:r>
              <a:endParaRPr sz="1400" b="0" i="0" u="none" strike="noStrike" cap="none">
                <a:solidFill>
                  <a:srgbClr val="000000"/>
                </a:solidFill>
                <a:latin typeface="Arial"/>
                <a:ea typeface="Arial"/>
                <a:cs typeface="Arial"/>
                <a:sym typeface="Arial"/>
              </a:endParaRPr>
            </a:p>
          </p:txBody>
        </p:sp>
      </p:grpSp>
      <p:cxnSp>
        <p:nvCxnSpPr>
          <p:cNvPr id="512" name="Google Shape;512;p12"/>
          <p:cNvCxnSpPr/>
          <p:nvPr/>
        </p:nvCxnSpPr>
        <p:spPr>
          <a:xfrm flipH="1">
            <a:off x="9126517" y="2790590"/>
            <a:ext cx="93683" cy="7496410"/>
          </a:xfrm>
          <a:prstGeom prst="straightConnector1">
            <a:avLst/>
          </a:prstGeom>
          <a:noFill/>
          <a:ln w="9525" cap="flat" cmpd="sng">
            <a:solidFill>
              <a:srgbClr val="FFE500"/>
            </a:solidFill>
            <a:prstDash val="lgDash"/>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pic>
        <p:nvPicPr>
          <p:cNvPr id="517" name="Google Shape;517;p13"/>
          <p:cNvPicPr preferRelativeResize="0"/>
          <p:nvPr/>
        </p:nvPicPr>
        <p:blipFill rotWithShape="1">
          <a:blip r:embed="rId3">
            <a:alphaModFix/>
          </a:blip>
          <a:srcRect/>
          <a:stretch/>
        </p:blipFill>
        <p:spPr>
          <a:xfrm>
            <a:off x="0" y="0"/>
            <a:ext cx="18288000" cy="10287000"/>
          </a:xfrm>
          <a:prstGeom prst="rect">
            <a:avLst/>
          </a:prstGeom>
          <a:noFill/>
          <a:ln>
            <a:noFill/>
          </a:ln>
        </p:spPr>
      </p:pic>
      <p:sp>
        <p:nvSpPr>
          <p:cNvPr id="518" name="Google Shape;518;p13"/>
          <p:cNvSpPr txBox="1"/>
          <p:nvPr/>
        </p:nvSpPr>
        <p:spPr>
          <a:xfrm>
            <a:off x="5562377" y="437827"/>
            <a:ext cx="7288975" cy="583565"/>
          </a:xfrm>
          <a:prstGeom prst="rect">
            <a:avLst/>
          </a:prstGeom>
          <a:noFill/>
          <a:ln>
            <a:noFill/>
          </a:ln>
        </p:spPr>
        <p:txBody>
          <a:bodyPr spcFirstLastPara="1" wrap="square" lIns="0" tIns="0" rIns="0" bIns="0" anchor="t" anchorCtr="0">
            <a:spAutoFit/>
          </a:bodyPr>
          <a:lstStyle/>
          <a:p>
            <a:pPr marL="0" marR="0" lvl="0" indent="0" algn="l" rtl="0">
              <a:lnSpc>
                <a:spcPct val="103522"/>
              </a:lnSpc>
              <a:spcBef>
                <a:spcPts val="0"/>
              </a:spcBef>
              <a:spcAft>
                <a:spcPts val="0"/>
              </a:spcAft>
              <a:buClr>
                <a:srgbClr val="000000"/>
              </a:buClr>
              <a:buSzPts val="4400"/>
              <a:buFont typeface="Arial"/>
              <a:buNone/>
            </a:pPr>
            <a:r>
              <a:rPr lang="en-US" sz="4400" b="1" i="0" u="none" strike="noStrike" cap="none">
                <a:solidFill>
                  <a:srgbClr val="000000"/>
                </a:solidFill>
                <a:latin typeface="DM Sans"/>
                <a:ea typeface="DM Sans"/>
                <a:cs typeface="DM Sans"/>
                <a:sym typeface="DM Sans"/>
              </a:rPr>
              <a:t>Exploratory Data Analysis</a:t>
            </a:r>
            <a:endParaRPr sz="1400" b="0" i="0" u="none" strike="noStrike" cap="none">
              <a:solidFill>
                <a:srgbClr val="000000"/>
              </a:solidFill>
              <a:latin typeface="Arial"/>
              <a:ea typeface="Arial"/>
              <a:cs typeface="Arial"/>
              <a:sym typeface="Arial"/>
            </a:endParaRPr>
          </a:p>
        </p:txBody>
      </p:sp>
      <p:grpSp>
        <p:nvGrpSpPr>
          <p:cNvPr id="519" name="Google Shape;519;p13"/>
          <p:cNvGrpSpPr/>
          <p:nvPr/>
        </p:nvGrpSpPr>
        <p:grpSpPr>
          <a:xfrm>
            <a:off x="16741309" y="-723900"/>
            <a:ext cx="2134758" cy="2144325"/>
            <a:chOff x="2670" y="0"/>
            <a:chExt cx="1191737" cy="1197078"/>
          </a:xfrm>
        </p:grpSpPr>
        <p:sp>
          <p:nvSpPr>
            <p:cNvPr id="520" name="Google Shape;520;p13"/>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3"/>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5</a:t>
              </a:r>
              <a:endParaRPr sz="1400" b="0" i="0" u="none" strike="noStrike" cap="none">
                <a:solidFill>
                  <a:srgbClr val="000000"/>
                </a:solidFill>
                <a:latin typeface="Arial"/>
                <a:ea typeface="Arial"/>
                <a:cs typeface="Arial"/>
                <a:sym typeface="Arial"/>
              </a:endParaRPr>
            </a:p>
          </p:txBody>
        </p:sp>
      </p:grpSp>
      <p:grpSp>
        <p:nvGrpSpPr>
          <p:cNvPr id="522" name="Google Shape;522;p13"/>
          <p:cNvGrpSpPr/>
          <p:nvPr/>
        </p:nvGrpSpPr>
        <p:grpSpPr>
          <a:xfrm>
            <a:off x="5105400" y="5600700"/>
            <a:ext cx="4800600" cy="4038602"/>
            <a:chOff x="3581400" y="6286500"/>
            <a:chExt cx="5449261" cy="2791388"/>
          </a:xfrm>
        </p:grpSpPr>
        <p:sp>
          <p:nvSpPr>
            <p:cNvPr id="523" name="Google Shape;523;p13"/>
            <p:cNvSpPr/>
            <p:nvPr/>
          </p:nvSpPr>
          <p:spPr>
            <a:xfrm>
              <a:off x="3581400" y="6286500"/>
              <a:ext cx="5449261" cy="2791388"/>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3"/>
            <p:cNvSpPr txBox="1"/>
            <p:nvPr/>
          </p:nvSpPr>
          <p:spPr>
            <a:xfrm>
              <a:off x="3770939" y="7594079"/>
              <a:ext cx="5025355" cy="260991"/>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DM Sans"/>
                <a:ea typeface="DM Sans"/>
                <a:cs typeface="DM Sans"/>
                <a:sym typeface="DM Sans"/>
              </a:endParaRPr>
            </a:p>
          </p:txBody>
        </p:sp>
      </p:grpSp>
      <p:sp>
        <p:nvSpPr>
          <p:cNvPr id="525" name="Google Shape;525;p13"/>
          <p:cNvSpPr txBox="1"/>
          <p:nvPr/>
        </p:nvSpPr>
        <p:spPr>
          <a:xfrm>
            <a:off x="5410200" y="5829299"/>
            <a:ext cx="4289331" cy="3554730"/>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DM Sans"/>
                <a:ea typeface="DM Sans"/>
                <a:cs typeface="DM Sans"/>
                <a:sym typeface="DM Sans"/>
              </a:rPr>
              <a:t>More customers purchased 'mobile phone' and 'laptop &amp; accessory' than the other categories.</a:t>
            </a:r>
            <a:endParaRPr sz="1400" b="0" i="0" u="none" strike="noStrike" cap="none">
              <a:solidFill>
                <a:srgbClr val="000000"/>
              </a:solidFill>
              <a:latin typeface="Arial"/>
              <a:ea typeface="Arial"/>
              <a:cs typeface="Arial"/>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DM Sans"/>
                <a:ea typeface="DM Sans"/>
                <a:cs typeface="DM Sans"/>
                <a:sym typeface="DM Sans"/>
              </a:rPr>
              <a:t>Male customers purchased more items than female customers in general.</a:t>
            </a:r>
            <a:endParaRPr sz="1400" b="0" i="0" u="none" strike="noStrike" cap="none">
              <a:solidFill>
                <a:srgbClr val="000000"/>
              </a:solidFill>
              <a:latin typeface="Arial"/>
              <a:ea typeface="Arial"/>
              <a:cs typeface="Arial"/>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DM Sans"/>
                <a:ea typeface="DM Sans"/>
                <a:cs typeface="DM Sans"/>
                <a:sym typeface="DM Sans"/>
              </a:rPr>
              <a:t>Customers are more likely to churn when they have lower cashback and tenure.</a:t>
            </a:r>
            <a:endParaRPr sz="1400" b="0" i="0" u="none" strike="noStrike" cap="none">
              <a:solidFill>
                <a:srgbClr val="000000"/>
              </a:solidFill>
              <a:latin typeface="Arial"/>
              <a:ea typeface="Arial"/>
              <a:cs typeface="Arial"/>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DM Sans"/>
                <a:ea typeface="DM Sans"/>
                <a:cs typeface="DM Sans"/>
                <a:sym typeface="DM Sans"/>
              </a:rPr>
              <a:t>Customers are more likely to churn when they have reported a complaint.</a:t>
            </a:r>
            <a:endParaRPr sz="1400" b="0" i="0" u="none" strike="noStrike" cap="none">
              <a:solidFill>
                <a:srgbClr val="000000"/>
              </a:solidFill>
              <a:latin typeface="Arial"/>
              <a:ea typeface="Arial"/>
              <a:cs typeface="Arial"/>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DM Sans"/>
                <a:ea typeface="DM Sans"/>
                <a:cs typeface="DM Sans"/>
                <a:sym typeface="DM Sans"/>
              </a:rPr>
              <a:t>Customers are more likely to churn when they have further distance from their home to the nearest warehouse.</a:t>
            </a:r>
            <a:endParaRPr sz="1400" b="0" i="0" u="none" strike="noStrike" cap="none">
              <a:solidFill>
                <a:srgbClr val="000000"/>
              </a:solidFill>
              <a:latin typeface="DM Sans"/>
              <a:ea typeface="DM Sans"/>
              <a:cs typeface="DM Sans"/>
              <a:sym typeface="DM Sans"/>
            </a:endParaRPr>
          </a:p>
        </p:txBody>
      </p:sp>
      <p:sp>
        <p:nvSpPr>
          <p:cNvPr id="526" name="Google Shape;526;p13"/>
          <p:cNvSpPr txBox="1"/>
          <p:nvPr/>
        </p:nvSpPr>
        <p:spPr>
          <a:xfrm>
            <a:off x="381000" y="9182100"/>
            <a:ext cx="3276600" cy="589905"/>
          </a:xfrm>
          <a:prstGeom prst="rect">
            <a:avLst/>
          </a:prstGeom>
          <a:noFill/>
          <a:ln>
            <a:noFill/>
          </a:ln>
        </p:spPr>
        <p:txBody>
          <a:bodyPr spcFirstLastPara="1" wrap="square" lIns="0" tIns="0" rIns="0" bIns="0" anchor="t" anchorCtr="0">
            <a:spAutoFit/>
          </a:bodyPr>
          <a:lstStyle/>
          <a:p>
            <a:pPr marL="0" marR="0" lvl="0" indent="0" algn="l" rtl="0">
              <a:lnSpc>
                <a:spcPct val="325357"/>
              </a:lnSpc>
              <a:spcBef>
                <a:spcPts val="0"/>
              </a:spcBef>
              <a:spcAft>
                <a:spcPts val="0"/>
              </a:spcAft>
              <a:buClr>
                <a:srgbClr val="000000"/>
              </a:buClr>
              <a:buSzPts val="1400"/>
              <a:buFont typeface="Arial"/>
              <a:buNone/>
            </a:pPr>
            <a:r>
              <a:rPr lang="en-US" sz="1400" b="1" i="0" u="none" strike="noStrike" cap="none">
                <a:solidFill>
                  <a:srgbClr val="000000"/>
                </a:solidFill>
                <a:latin typeface="DM Sans"/>
                <a:ea typeface="DM Sans"/>
                <a:cs typeface="DM Sans"/>
                <a:sym typeface="DM Sans"/>
              </a:rPr>
              <a:t>Created in Tableau; Charlie Inc. 2022</a:t>
            </a:r>
            <a:endParaRPr sz="1400" b="1" i="0" u="none" strike="noStrike" cap="none">
              <a:solidFill>
                <a:srgbClr val="000000"/>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14"/>
          <p:cNvSpPr/>
          <p:nvPr/>
        </p:nvSpPr>
        <p:spPr>
          <a:xfrm>
            <a:off x="304800" y="1485900"/>
            <a:ext cx="17678400" cy="391638"/>
          </a:xfrm>
          <a:custGeom>
            <a:avLst/>
            <a:gdLst/>
            <a:ahLst/>
            <a:cxnLst/>
            <a:rect l="l" t="t" r="r" b="b"/>
            <a:pathLst>
              <a:path w="12456187" h="1038420" extrusionOk="0">
                <a:moveTo>
                  <a:pt x="12331726" y="1038420"/>
                </a:moveTo>
                <a:lnTo>
                  <a:pt x="124460" y="1038420"/>
                </a:lnTo>
                <a:cubicBezTo>
                  <a:pt x="55880" y="1038420"/>
                  <a:pt x="0" y="982540"/>
                  <a:pt x="0" y="913960"/>
                </a:cubicBezTo>
                <a:lnTo>
                  <a:pt x="0" y="124460"/>
                </a:lnTo>
                <a:cubicBezTo>
                  <a:pt x="0" y="55880"/>
                  <a:pt x="55880" y="0"/>
                  <a:pt x="124460" y="0"/>
                </a:cubicBezTo>
                <a:lnTo>
                  <a:pt x="12331727" y="0"/>
                </a:lnTo>
                <a:cubicBezTo>
                  <a:pt x="12400307" y="0"/>
                  <a:pt x="12456187" y="55880"/>
                  <a:pt x="12456187" y="124460"/>
                </a:cubicBezTo>
                <a:lnTo>
                  <a:pt x="12456187" y="913960"/>
                </a:lnTo>
                <a:cubicBezTo>
                  <a:pt x="12456187" y="982540"/>
                  <a:pt x="12400307" y="1038420"/>
                  <a:pt x="12331727" y="103842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4"/>
          <p:cNvSpPr txBox="1"/>
          <p:nvPr/>
        </p:nvSpPr>
        <p:spPr>
          <a:xfrm>
            <a:off x="304800" y="295778"/>
            <a:ext cx="16040100" cy="997132"/>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a:solidFill>
                  <a:srgbClr val="000000"/>
                </a:solidFill>
                <a:latin typeface="DM Sans"/>
                <a:ea typeface="DM Sans"/>
                <a:cs typeface="DM Sans"/>
                <a:sym typeface="DM Sans"/>
              </a:rPr>
              <a:t>Data Splitting &amp; Preprocessing</a:t>
            </a:r>
            <a:endParaRPr sz="1400" b="0" i="0" u="none" strike="noStrike" cap="none">
              <a:solidFill>
                <a:srgbClr val="000000"/>
              </a:solidFill>
              <a:latin typeface="Arial"/>
              <a:ea typeface="Arial"/>
              <a:cs typeface="Arial"/>
              <a:sym typeface="Arial"/>
            </a:endParaRPr>
          </a:p>
        </p:txBody>
      </p:sp>
      <p:grpSp>
        <p:nvGrpSpPr>
          <p:cNvPr id="533" name="Google Shape;533;p14"/>
          <p:cNvGrpSpPr/>
          <p:nvPr/>
        </p:nvGrpSpPr>
        <p:grpSpPr>
          <a:xfrm>
            <a:off x="5295900" y="2805347"/>
            <a:ext cx="7696200" cy="2035745"/>
            <a:chOff x="4724401" y="2745048"/>
            <a:chExt cx="7696200" cy="2035744"/>
          </a:xfrm>
        </p:grpSpPr>
        <p:grpSp>
          <p:nvGrpSpPr>
            <p:cNvPr id="534" name="Google Shape;534;p14"/>
            <p:cNvGrpSpPr/>
            <p:nvPr/>
          </p:nvGrpSpPr>
          <p:grpSpPr>
            <a:xfrm>
              <a:off x="4724401" y="2745048"/>
              <a:ext cx="7696200" cy="2035744"/>
              <a:chOff x="730539" y="7264368"/>
              <a:chExt cx="6267874" cy="2471969"/>
            </a:xfrm>
          </p:grpSpPr>
          <p:sp>
            <p:nvSpPr>
              <p:cNvPr id="535" name="Google Shape;535;p14"/>
              <p:cNvSpPr/>
              <p:nvPr/>
            </p:nvSpPr>
            <p:spPr>
              <a:xfrm>
                <a:off x="730539" y="7264368"/>
                <a:ext cx="6267874" cy="2471969"/>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Google Shape;536;p14"/>
              <p:cNvSpPr txBox="1"/>
              <p:nvPr/>
            </p:nvSpPr>
            <p:spPr>
              <a:xfrm>
                <a:off x="1042395" y="7725563"/>
                <a:ext cx="5644161" cy="387666"/>
              </a:xfrm>
              <a:prstGeom prst="rect">
                <a:avLst/>
              </a:prstGeom>
              <a:noFill/>
              <a:ln>
                <a:noFill/>
              </a:ln>
            </p:spPr>
            <p:txBody>
              <a:bodyPr spcFirstLastPara="1" wrap="square" lIns="0" tIns="0" rIns="0" bIns="0" anchor="t" anchorCtr="0">
                <a:spAutoFit/>
              </a:bodyPr>
              <a:lstStyle/>
              <a:p>
                <a:pPr marL="0" marR="0" lvl="0" indent="0" algn="ctr" rtl="0">
                  <a:lnSpc>
                    <a:spcPct val="67031"/>
                  </a:lnSpc>
                  <a:spcBef>
                    <a:spcPts val="0"/>
                  </a:spcBef>
                  <a:spcAft>
                    <a:spcPts val="0"/>
                  </a:spcAft>
                  <a:buClr>
                    <a:srgbClr val="000000"/>
                  </a:buClr>
                  <a:buSzPts val="3200"/>
                  <a:buFont typeface="Arial"/>
                  <a:buNone/>
                </a:pPr>
                <a:r>
                  <a:rPr lang="en-US" sz="3200" b="1" i="0" u="none" strike="noStrike" cap="none">
                    <a:solidFill>
                      <a:srgbClr val="000000"/>
                    </a:solidFill>
                    <a:latin typeface="DM Sans"/>
                    <a:ea typeface="DM Sans"/>
                    <a:cs typeface="DM Sans"/>
                    <a:sym typeface="DM Sans"/>
                  </a:rPr>
                  <a:t>TRAIN SET : TEST SET</a:t>
                </a:r>
                <a:endParaRPr sz="1400" b="0" i="0" u="none" strike="noStrike" cap="none">
                  <a:solidFill>
                    <a:srgbClr val="000000"/>
                  </a:solidFill>
                  <a:latin typeface="Arial"/>
                  <a:ea typeface="Arial"/>
                  <a:cs typeface="Arial"/>
                  <a:sym typeface="Arial"/>
                </a:endParaRPr>
              </a:p>
            </p:txBody>
          </p:sp>
        </p:grpSp>
        <p:sp>
          <p:nvSpPr>
            <p:cNvPr id="537" name="Google Shape;537;p14"/>
            <p:cNvSpPr txBox="1"/>
            <p:nvPr/>
          </p:nvSpPr>
          <p:spPr>
            <a:xfrm>
              <a:off x="5107323" y="4076700"/>
              <a:ext cx="7160879" cy="399853"/>
            </a:xfrm>
            <a:prstGeom prst="rect">
              <a:avLst/>
            </a:prstGeom>
            <a:noFill/>
            <a:ln>
              <a:noFill/>
            </a:ln>
          </p:spPr>
          <p:txBody>
            <a:bodyPr spcFirstLastPara="1" wrap="square" lIns="0" tIns="0" rIns="0" bIns="0" anchor="t" anchorCtr="0">
              <a:spAutoFit/>
            </a:bodyPr>
            <a:lstStyle/>
            <a:p>
              <a:pPr marL="0" marR="0" lvl="0" indent="0" algn="ctr" rtl="0">
                <a:lnSpc>
                  <a:spcPct val="39722"/>
                </a:lnSpc>
                <a:spcBef>
                  <a:spcPts val="0"/>
                </a:spcBef>
                <a:spcAft>
                  <a:spcPts val="0"/>
                </a:spcAft>
                <a:buClr>
                  <a:srgbClr val="000000"/>
                </a:buClr>
                <a:buSzPts val="5400"/>
                <a:buFont typeface="Arial"/>
                <a:buNone/>
              </a:pPr>
              <a:r>
                <a:rPr lang="en-US" sz="5400" b="1" i="0" u="none" strike="noStrike" cap="none">
                  <a:solidFill>
                    <a:schemeClr val="dk1"/>
                  </a:solidFill>
                  <a:highlight>
                    <a:srgbClr val="FFE500"/>
                  </a:highlight>
                  <a:latin typeface="DM Sans"/>
                  <a:ea typeface="DM Sans"/>
                  <a:cs typeface="DM Sans"/>
                  <a:sym typeface="DM Sans"/>
                </a:rPr>
                <a:t>80% : 20%</a:t>
              </a:r>
              <a:endParaRPr sz="1400" b="0" i="0" u="none" strike="noStrike" cap="none">
                <a:solidFill>
                  <a:srgbClr val="000000"/>
                </a:solidFill>
                <a:latin typeface="Arial"/>
                <a:ea typeface="Arial"/>
                <a:cs typeface="Arial"/>
                <a:sym typeface="Arial"/>
              </a:endParaRPr>
            </a:p>
          </p:txBody>
        </p:sp>
      </p:grpSp>
      <p:sp>
        <p:nvSpPr>
          <p:cNvPr id="538" name="Google Shape;538;p14"/>
          <p:cNvSpPr txBox="1"/>
          <p:nvPr/>
        </p:nvSpPr>
        <p:spPr>
          <a:xfrm>
            <a:off x="5683585" y="2247901"/>
            <a:ext cx="6930356" cy="319255"/>
          </a:xfrm>
          <a:prstGeom prst="rect">
            <a:avLst/>
          </a:prstGeom>
          <a:noFill/>
          <a:ln>
            <a:noFill/>
          </a:ln>
        </p:spPr>
        <p:txBody>
          <a:bodyPr spcFirstLastPara="1" wrap="square" lIns="0" tIns="0" rIns="0" bIns="0" anchor="t" anchorCtr="0">
            <a:spAutoFit/>
          </a:bodyPr>
          <a:lstStyle/>
          <a:p>
            <a:pPr marL="0" marR="0" lvl="0" indent="0" algn="ctr" rtl="0">
              <a:lnSpc>
                <a:spcPct val="67031"/>
              </a:lnSpc>
              <a:spcBef>
                <a:spcPts val="0"/>
              </a:spcBef>
              <a:spcAft>
                <a:spcPts val="0"/>
              </a:spcAft>
              <a:buClr>
                <a:srgbClr val="000000"/>
              </a:buClr>
              <a:buSzPts val="3200"/>
              <a:buFont typeface="Arial"/>
              <a:buNone/>
            </a:pPr>
            <a:r>
              <a:rPr lang="en-US" sz="3200" b="1" i="0" u="none" strike="noStrike" cap="none">
                <a:solidFill>
                  <a:srgbClr val="000000"/>
                </a:solidFill>
                <a:latin typeface="DM Sans"/>
                <a:ea typeface="DM Sans"/>
                <a:cs typeface="DM Sans"/>
                <a:sym typeface="DM Sans"/>
              </a:rPr>
              <a:t>Data Splitting</a:t>
            </a:r>
            <a:endParaRPr sz="1400" b="0" i="0" u="none" strike="noStrike" cap="none">
              <a:solidFill>
                <a:srgbClr val="000000"/>
              </a:solidFill>
              <a:latin typeface="Arial"/>
              <a:ea typeface="Arial"/>
              <a:cs typeface="Arial"/>
              <a:sym typeface="Arial"/>
            </a:endParaRPr>
          </a:p>
        </p:txBody>
      </p:sp>
      <p:sp>
        <p:nvSpPr>
          <p:cNvPr id="539" name="Google Shape;539;p14"/>
          <p:cNvSpPr txBox="1"/>
          <p:nvPr/>
        </p:nvSpPr>
        <p:spPr>
          <a:xfrm>
            <a:off x="5678822" y="5586247"/>
            <a:ext cx="6930356" cy="319255"/>
          </a:xfrm>
          <a:prstGeom prst="rect">
            <a:avLst/>
          </a:prstGeom>
          <a:noFill/>
          <a:ln>
            <a:noFill/>
          </a:ln>
        </p:spPr>
        <p:txBody>
          <a:bodyPr spcFirstLastPara="1" wrap="square" lIns="0" tIns="0" rIns="0" bIns="0" anchor="t" anchorCtr="0">
            <a:spAutoFit/>
          </a:bodyPr>
          <a:lstStyle/>
          <a:p>
            <a:pPr marL="0" marR="0" lvl="0" indent="0" algn="ctr" rtl="0">
              <a:lnSpc>
                <a:spcPct val="67031"/>
              </a:lnSpc>
              <a:spcBef>
                <a:spcPts val="0"/>
              </a:spcBef>
              <a:spcAft>
                <a:spcPts val="0"/>
              </a:spcAft>
              <a:buClr>
                <a:srgbClr val="000000"/>
              </a:buClr>
              <a:buSzPts val="3200"/>
              <a:buFont typeface="Arial"/>
              <a:buNone/>
            </a:pPr>
            <a:r>
              <a:rPr lang="en-US" sz="3200" b="1" i="0" u="none" strike="noStrike" cap="none">
                <a:solidFill>
                  <a:srgbClr val="000000"/>
                </a:solidFill>
                <a:latin typeface="DM Sans"/>
                <a:ea typeface="DM Sans"/>
                <a:cs typeface="DM Sans"/>
                <a:sym typeface="DM Sans"/>
              </a:rPr>
              <a:t>Data Preprocessing</a:t>
            </a:r>
            <a:endParaRPr sz="1400" b="0" i="0" u="none" strike="noStrike" cap="none">
              <a:solidFill>
                <a:srgbClr val="000000"/>
              </a:solidFill>
              <a:latin typeface="Arial"/>
              <a:ea typeface="Arial"/>
              <a:cs typeface="Arial"/>
              <a:sym typeface="Arial"/>
            </a:endParaRPr>
          </a:p>
        </p:txBody>
      </p:sp>
      <p:sp>
        <p:nvSpPr>
          <p:cNvPr id="540" name="Google Shape;540;p14"/>
          <p:cNvSpPr/>
          <p:nvPr/>
        </p:nvSpPr>
        <p:spPr>
          <a:xfrm>
            <a:off x="9601201" y="6286501"/>
            <a:ext cx="5449262" cy="3581402"/>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Google Shape;541;p14"/>
          <p:cNvSpPr txBox="1"/>
          <p:nvPr/>
        </p:nvSpPr>
        <p:spPr>
          <a:xfrm>
            <a:off x="9841729" y="6905626"/>
            <a:ext cx="5025356" cy="319255"/>
          </a:xfrm>
          <a:prstGeom prst="rect">
            <a:avLst/>
          </a:prstGeom>
          <a:noFill/>
          <a:ln>
            <a:noFill/>
          </a:ln>
        </p:spPr>
        <p:txBody>
          <a:bodyPr spcFirstLastPara="1" wrap="square" lIns="0" tIns="0" rIns="0" bIns="0" anchor="t" anchorCtr="0">
            <a:spAutoFit/>
          </a:bodyPr>
          <a:lstStyle/>
          <a:p>
            <a:pPr marL="0" marR="0" lvl="0" indent="0" algn="ctr" rtl="0">
              <a:lnSpc>
                <a:spcPct val="67031"/>
              </a:lnSpc>
              <a:spcBef>
                <a:spcPts val="0"/>
              </a:spcBef>
              <a:spcAft>
                <a:spcPts val="0"/>
              </a:spcAft>
              <a:buClr>
                <a:srgbClr val="000000"/>
              </a:buClr>
              <a:buSzPts val="3200"/>
              <a:buFont typeface="Arial"/>
              <a:buNone/>
            </a:pPr>
            <a:r>
              <a:rPr lang="en-US" sz="3200" b="1" i="0" u="none" strike="noStrike" cap="none">
                <a:solidFill>
                  <a:srgbClr val="000000"/>
                </a:solidFill>
                <a:highlight>
                  <a:srgbClr val="FFE500"/>
                </a:highlight>
                <a:latin typeface="DM Sans"/>
                <a:ea typeface="DM Sans"/>
                <a:cs typeface="DM Sans"/>
                <a:sym typeface="DM Sans"/>
              </a:rPr>
              <a:t>Binary Encoding</a:t>
            </a:r>
            <a:endParaRPr sz="1400" b="0" i="0" u="none" strike="noStrike" cap="none">
              <a:solidFill>
                <a:srgbClr val="000000"/>
              </a:solidFill>
              <a:latin typeface="Arial"/>
              <a:ea typeface="Arial"/>
              <a:cs typeface="Arial"/>
              <a:sym typeface="Arial"/>
            </a:endParaRPr>
          </a:p>
        </p:txBody>
      </p:sp>
      <p:grpSp>
        <p:nvGrpSpPr>
          <p:cNvPr id="542" name="Google Shape;542;p14"/>
          <p:cNvGrpSpPr/>
          <p:nvPr/>
        </p:nvGrpSpPr>
        <p:grpSpPr>
          <a:xfrm>
            <a:off x="3581401" y="6286501"/>
            <a:ext cx="5449262" cy="3581402"/>
            <a:chOff x="3581400" y="6286500"/>
            <a:chExt cx="5449261" cy="3581402"/>
          </a:xfrm>
        </p:grpSpPr>
        <p:sp>
          <p:nvSpPr>
            <p:cNvPr id="543" name="Google Shape;543;p14"/>
            <p:cNvSpPr/>
            <p:nvPr/>
          </p:nvSpPr>
          <p:spPr>
            <a:xfrm>
              <a:off x="3581400" y="6286500"/>
              <a:ext cx="5449261" cy="3581402"/>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4"/>
            <p:cNvSpPr txBox="1"/>
            <p:nvPr/>
          </p:nvSpPr>
          <p:spPr>
            <a:xfrm>
              <a:off x="3793351" y="6881645"/>
              <a:ext cx="5025355" cy="319255"/>
            </a:xfrm>
            <a:prstGeom prst="rect">
              <a:avLst/>
            </a:prstGeom>
            <a:noFill/>
            <a:ln>
              <a:noFill/>
            </a:ln>
          </p:spPr>
          <p:txBody>
            <a:bodyPr spcFirstLastPara="1" wrap="square" lIns="0" tIns="0" rIns="0" bIns="0" anchor="t" anchorCtr="0">
              <a:spAutoFit/>
            </a:bodyPr>
            <a:lstStyle/>
            <a:p>
              <a:pPr marL="0" marR="0" lvl="0" indent="0" algn="ctr" rtl="0">
                <a:lnSpc>
                  <a:spcPct val="67031"/>
                </a:lnSpc>
                <a:spcBef>
                  <a:spcPts val="0"/>
                </a:spcBef>
                <a:spcAft>
                  <a:spcPts val="0"/>
                </a:spcAft>
                <a:buClr>
                  <a:srgbClr val="000000"/>
                </a:buClr>
                <a:buSzPts val="3200"/>
                <a:buFont typeface="Arial"/>
                <a:buNone/>
              </a:pPr>
              <a:r>
                <a:rPr lang="en-US" sz="3200" b="1" i="0" u="none" strike="noStrike" cap="none">
                  <a:solidFill>
                    <a:srgbClr val="000000"/>
                  </a:solidFill>
                  <a:highlight>
                    <a:srgbClr val="FFE500"/>
                  </a:highlight>
                  <a:latin typeface="DM Sans"/>
                  <a:ea typeface="DM Sans"/>
                  <a:cs typeface="DM Sans"/>
                  <a:sym typeface="DM Sans"/>
                </a:rPr>
                <a:t>One Hot Encoding</a:t>
              </a:r>
              <a:endParaRPr sz="1400" b="0" i="0" u="none" strike="noStrike" cap="none">
                <a:solidFill>
                  <a:srgbClr val="000000"/>
                </a:solidFill>
                <a:latin typeface="Arial"/>
                <a:ea typeface="Arial"/>
                <a:cs typeface="Arial"/>
                <a:sym typeface="Arial"/>
              </a:endParaRPr>
            </a:p>
          </p:txBody>
        </p:sp>
        <p:sp>
          <p:nvSpPr>
            <p:cNvPr id="545" name="Google Shape;545;p14"/>
            <p:cNvSpPr txBox="1"/>
            <p:nvPr/>
          </p:nvSpPr>
          <p:spPr>
            <a:xfrm>
              <a:off x="3770939" y="7594079"/>
              <a:ext cx="5025355" cy="1880643"/>
            </a:xfrm>
            <a:prstGeom prst="rect">
              <a:avLst/>
            </a:prstGeom>
            <a:noFill/>
            <a:ln>
              <a:noFill/>
            </a:ln>
          </p:spPr>
          <p:txBody>
            <a:bodyPr spcFirstLastPara="1" wrap="square" lIns="0" tIns="0" rIns="0" bIns="0" anchor="t" anchorCtr="0">
              <a:spAutoFit/>
            </a:bodyPr>
            <a:lstStyle/>
            <a:p>
              <a:pPr marL="457200" marR="0" lvl="0" indent="-457200" algn="l" rtl="0">
                <a:lnSpc>
                  <a:spcPct val="150000"/>
                </a:lnSpc>
                <a:spcBef>
                  <a:spcPts val="0"/>
                </a:spcBef>
                <a:spcAft>
                  <a:spcPts val="0"/>
                </a:spcAft>
                <a:buClr>
                  <a:srgbClr val="000000"/>
                </a:buClr>
                <a:buSzPts val="2800"/>
                <a:buFont typeface="Arial"/>
                <a:buChar char="•"/>
              </a:pPr>
              <a:r>
                <a:rPr lang="en-US" sz="2800" b="0" i="0" u="none" strike="noStrike" cap="none">
                  <a:solidFill>
                    <a:srgbClr val="000000"/>
                  </a:solidFill>
                  <a:latin typeface="DM Sans"/>
                  <a:ea typeface="DM Sans"/>
                  <a:cs typeface="DM Sans"/>
                  <a:sym typeface="DM Sans"/>
                </a:rPr>
                <a:t>PreferredLoginDevice</a:t>
              </a:r>
              <a:endParaRPr sz="2800" b="0" i="0" u="none" strike="noStrike" cap="none">
                <a:solidFill>
                  <a:srgbClr val="000000"/>
                </a:solidFill>
                <a:latin typeface="DM Sans"/>
                <a:ea typeface="DM Sans"/>
                <a:cs typeface="DM Sans"/>
                <a:sym typeface="DM Sans"/>
              </a:endParaRPr>
            </a:p>
            <a:p>
              <a:pPr marL="457200" marR="0" lvl="0" indent="-457200" algn="l" rtl="0">
                <a:lnSpc>
                  <a:spcPct val="150000"/>
                </a:lnSpc>
                <a:spcBef>
                  <a:spcPts val="0"/>
                </a:spcBef>
                <a:spcAft>
                  <a:spcPts val="0"/>
                </a:spcAft>
                <a:buClr>
                  <a:srgbClr val="000000"/>
                </a:buClr>
                <a:buSzPts val="2800"/>
                <a:buFont typeface="Arial"/>
                <a:buChar char="•"/>
              </a:pPr>
              <a:r>
                <a:rPr lang="en-US" sz="2800" b="0" i="0" u="none" strike="noStrike" cap="none">
                  <a:solidFill>
                    <a:srgbClr val="000000"/>
                  </a:solidFill>
                  <a:latin typeface="DM Sans"/>
                  <a:ea typeface="DM Sans"/>
                  <a:cs typeface="DM Sans"/>
                  <a:sym typeface="DM Sans"/>
                </a:rPr>
                <a:t>Gender</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800"/>
                <a:buFont typeface="Arial"/>
                <a:buChar char="•"/>
              </a:pPr>
              <a:r>
                <a:rPr lang="en-US" sz="2800" b="0" i="0" u="none" strike="noStrike" cap="none">
                  <a:solidFill>
                    <a:srgbClr val="000000"/>
                  </a:solidFill>
                  <a:latin typeface="DM Sans"/>
                  <a:ea typeface="DM Sans"/>
                  <a:cs typeface="DM Sans"/>
                  <a:sym typeface="DM Sans"/>
                </a:rPr>
                <a:t>MaritalStatus</a:t>
              </a:r>
              <a:endParaRPr sz="2800" b="0" i="0" u="none" strike="noStrike" cap="none">
                <a:solidFill>
                  <a:srgbClr val="000000"/>
                </a:solidFill>
                <a:latin typeface="DM Sans"/>
                <a:ea typeface="DM Sans"/>
                <a:cs typeface="DM Sans"/>
                <a:sym typeface="DM Sans"/>
              </a:endParaRPr>
            </a:p>
          </p:txBody>
        </p:sp>
      </p:grpSp>
      <p:sp>
        <p:nvSpPr>
          <p:cNvPr id="546" name="Google Shape;546;p14"/>
          <p:cNvSpPr txBox="1"/>
          <p:nvPr/>
        </p:nvSpPr>
        <p:spPr>
          <a:xfrm>
            <a:off x="9822679" y="7600265"/>
            <a:ext cx="5025356" cy="1234120"/>
          </a:xfrm>
          <a:prstGeom prst="rect">
            <a:avLst/>
          </a:prstGeom>
          <a:noFill/>
          <a:ln>
            <a:noFill/>
          </a:ln>
        </p:spPr>
        <p:txBody>
          <a:bodyPr spcFirstLastPara="1" wrap="square" lIns="0" tIns="0" rIns="0" bIns="0" anchor="t" anchorCtr="0">
            <a:spAutoFit/>
          </a:bodyPr>
          <a:lstStyle/>
          <a:p>
            <a:pPr marL="457200" marR="0" lvl="0" indent="-457200" algn="ctr" rtl="0">
              <a:lnSpc>
                <a:spcPct val="150000"/>
              </a:lnSpc>
              <a:spcBef>
                <a:spcPts val="0"/>
              </a:spcBef>
              <a:spcAft>
                <a:spcPts val="0"/>
              </a:spcAft>
              <a:buClr>
                <a:srgbClr val="000000"/>
              </a:buClr>
              <a:buSzPts val="2800"/>
              <a:buFont typeface="Arial"/>
              <a:buChar char="•"/>
            </a:pPr>
            <a:r>
              <a:rPr lang="en-US" sz="2800" b="0" i="0" u="none" strike="noStrike" cap="none">
                <a:solidFill>
                  <a:srgbClr val="000000"/>
                </a:solidFill>
                <a:latin typeface="DM Sans"/>
                <a:ea typeface="DM Sans"/>
                <a:cs typeface="DM Sans"/>
                <a:sym typeface="DM Sans"/>
              </a:rPr>
              <a:t>PreferredPaymentMode</a:t>
            </a:r>
            <a:endParaRPr sz="2800" b="0" i="0" u="none" strike="noStrike" cap="none">
              <a:solidFill>
                <a:srgbClr val="000000"/>
              </a:solidFill>
              <a:latin typeface="DM Sans"/>
              <a:ea typeface="DM Sans"/>
              <a:cs typeface="DM Sans"/>
              <a:sym typeface="DM Sans"/>
            </a:endParaRPr>
          </a:p>
          <a:p>
            <a:pPr marL="457200" marR="0" lvl="0" indent="-457200" algn="ctr" rtl="0">
              <a:lnSpc>
                <a:spcPct val="150000"/>
              </a:lnSpc>
              <a:spcBef>
                <a:spcPts val="0"/>
              </a:spcBef>
              <a:spcAft>
                <a:spcPts val="0"/>
              </a:spcAft>
              <a:buClr>
                <a:srgbClr val="000000"/>
              </a:buClr>
              <a:buSzPts val="2800"/>
              <a:buFont typeface="Arial"/>
              <a:buChar char="•"/>
            </a:pPr>
            <a:r>
              <a:rPr lang="en-US" sz="2800" b="0" i="0" u="none" strike="noStrike" cap="none">
                <a:solidFill>
                  <a:srgbClr val="000000"/>
                </a:solidFill>
                <a:latin typeface="DM Sans"/>
                <a:ea typeface="DM Sans"/>
                <a:cs typeface="DM Sans"/>
                <a:sym typeface="DM Sans"/>
              </a:rPr>
              <a:t>PreferredOrderCat</a:t>
            </a:r>
            <a:endParaRPr sz="2800" b="0" i="0" u="none" strike="noStrike" cap="none">
              <a:solidFill>
                <a:srgbClr val="000000"/>
              </a:solidFill>
              <a:latin typeface="DM Sans"/>
              <a:ea typeface="DM Sans"/>
              <a:cs typeface="DM Sans"/>
              <a:sym typeface="DM Sans"/>
            </a:endParaRPr>
          </a:p>
        </p:txBody>
      </p:sp>
      <p:grpSp>
        <p:nvGrpSpPr>
          <p:cNvPr id="547" name="Google Shape;547;p14"/>
          <p:cNvGrpSpPr/>
          <p:nvPr/>
        </p:nvGrpSpPr>
        <p:grpSpPr>
          <a:xfrm>
            <a:off x="16741309" y="-723900"/>
            <a:ext cx="2134758" cy="2144325"/>
            <a:chOff x="2670" y="0"/>
            <a:chExt cx="1191737" cy="1197078"/>
          </a:xfrm>
        </p:grpSpPr>
        <p:sp>
          <p:nvSpPr>
            <p:cNvPr id="548" name="Google Shape;548;p14"/>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4"/>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6</a:t>
              </a:r>
              <a:endParaRPr sz="1400" b="0" i="0" u="none" strike="noStrike" cap="none">
                <a:solidFill>
                  <a:srgbClr val="000000"/>
                </a:solidFill>
                <a:latin typeface="Arial"/>
                <a:ea typeface="Arial"/>
                <a:cs typeface="Arial"/>
                <a:sym typeface="Arial"/>
              </a:endParaRPr>
            </a:p>
          </p:txBody>
        </p:sp>
      </p:grpSp>
      <p:sp>
        <p:nvSpPr>
          <p:cNvPr id="550" name="Google Shape;550;p14"/>
          <p:cNvSpPr txBox="1"/>
          <p:nvPr/>
        </p:nvSpPr>
        <p:spPr>
          <a:xfrm>
            <a:off x="3731923" y="7011980"/>
            <a:ext cx="5025356" cy="559192"/>
          </a:xfrm>
          <a:prstGeom prst="rect">
            <a:avLst/>
          </a:prstGeom>
          <a:noFill/>
          <a:ln>
            <a:noFill/>
          </a:ln>
        </p:spPr>
        <p:txBody>
          <a:bodyPr spcFirstLastPara="1" wrap="square" lIns="0" tIns="0" rIns="0" bIns="0" anchor="t" anchorCtr="0">
            <a:spAutoFit/>
          </a:bodyPr>
          <a:lstStyle/>
          <a:p>
            <a:pPr marL="0" marR="0" lvl="0" indent="0" algn="ctr" rtl="0">
              <a:lnSpc>
                <a:spcPct val="107250"/>
              </a:lnSpc>
              <a:spcBef>
                <a:spcPts val="0"/>
              </a:spcBef>
              <a:spcAft>
                <a:spcPts val="0"/>
              </a:spcAft>
              <a:buClr>
                <a:srgbClr val="000000"/>
              </a:buClr>
              <a:buSzPts val="2000"/>
              <a:buFont typeface="Arial"/>
              <a:buNone/>
            </a:pPr>
            <a:endParaRPr sz="2000" b="1" i="0" u="none" strike="noStrike" cap="none">
              <a:solidFill>
                <a:srgbClr val="000000"/>
              </a:solidFill>
              <a:highlight>
                <a:srgbClr val="FFE500"/>
              </a:highlight>
              <a:latin typeface="DM Sans"/>
              <a:ea typeface="DM Sans"/>
              <a:cs typeface="DM Sans"/>
              <a:sym typeface="DM Sans"/>
            </a:endParaRPr>
          </a:p>
          <a:p>
            <a:pPr marL="0" marR="0" lvl="0" indent="0" algn="ctr" rtl="0">
              <a:lnSpc>
                <a:spcPct val="107250"/>
              </a:lnSpc>
              <a:spcBef>
                <a:spcPts val="0"/>
              </a:spcBef>
              <a:spcAft>
                <a:spcPts val="0"/>
              </a:spcAft>
              <a:buClr>
                <a:srgbClr val="000000"/>
              </a:buClr>
              <a:buSzPts val="2000"/>
              <a:buFont typeface="Arial"/>
              <a:buNone/>
            </a:pPr>
            <a:r>
              <a:rPr lang="en-US" sz="2000" b="1" i="0" u="none" strike="noStrike" cap="none">
                <a:solidFill>
                  <a:srgbClr val="000000"/>
                </a:solidFill>
                <a:highlight>
                  <a:srgbClr val="FFE500"/>
                </a:highlight>
                <a:latin typeface="DM Sans"/>
                <a:ea typeface="DM Sans"/>
                <a:cs typeface="DM Sans"/>
                <a:sym typeface="DM Sans"/>
              </a:rPr>
              <a:t>(≤4 unique values)</a:t>
            </a:r>
            <a:endParaRPr sz="1400" b="0" i="0" u="none" strike="noStrike" cap="none">
              <a:solidFill>
                <a:srgbClr val="000000"/>
              </a:solidFill>
              <a:latin typeface="Arial"/>
              <a:ea typeface="Arial"/>
              <a:cs typeface="Arial"/>
              <a:sym typeface="Arial"/>
            </a:endParaRPr>
          </a:p>
        </p:txBody>
      </p:sp>
      <p:sp>
        <p:nvSpPr>
          <p:cNvPr id="551" name="Google Shape;551;p14"/>
          <p:cNvSpPr txBox="1"/>
          <p:nvPr/>
        </p:nvSpPr>
        <p:spPr>
          <a:xfrm>
            <a:off x="9931419" y="7004335"/>
            <a:ext cx="5025356" cy="559192"/>
          </a:xfrm>
          <a:prstGeom prst="rect">
            <a:avLst/>
          </a:prstGeom>
          <a:noFill/>
          <a:ln>
            <a:noFill/>
          </a:ln>
        </p:spPr>
        <p:txBody>
          <a:bodyPr spcFirstLastPara="1" wrap="square" lIns="0" tIns="0" rIns="0" bIns="0" anchor="t" anchorCtr="0">
            <a:spAutoFit/>
          </a:bodyPr>
          <a:lstStyle/>
          <a:p>
            <a:pPr marL="0" marR="0" lvl="0" indent="0" algn="ctr" rtl="0">
              <a:lnSpc>
                <a:spcPct val="107250"/>
              </a:lnSpc>
              <a:spcBef>
                <a:spcPts val="0"/>
              </a:spcBef>
              <a:spcAft>
                <a:spcPts val="0"/>
              </a:spcAft>
              <a:buClr>
                <a:srgbClr val="000000"/>
              </a:buClr>
              <a:buSzPts val="2000"/>
              <a:buFont typeface="Arial"/>
              <a:buNone/>
            </a:pPr>
            <a:endParaRPr sz="2000" b="1" i="0" u="none" strike="noStrike" cap="none">
              <a:solidFill>
                <a:srgbClr val="000000"/>
              </a:solidFill>
              <a:highlight>
                <a:srgbClr val="FFE500"/>
              </a:highlight>
              <a:latin typeface="DM Sans"/>
              <a:ea typeface="DM Sans"/>
              <a:cs typeface="DM Sans"/>
              <a:sym typeface="DM Sans"/>
            </a:endParaRPr>
          </a:p>
          <a:p>
            <a:pPr marL="0" marR="0" lvl="0" indent="0" algn="ctr" rtl="0">
              <a:lnSpc>
                <a:spcPct val="107250"/>
              </a:lnSpc>
              <a:spcBef>
                <a:spcPts val="0"/>
              </a:spcBef>
              <a:spcAft>
                <a:spcPts val="0"/>
              </a:spcAft>
              <a:buClr>
                <a:srgbClr val="000000"/>
              </a:buClr>
              <a:buSzPts val="2000"/>
              <a:buFont typeface="Arial"/>
              <a:buNone/>
            </a:pPr>
            <a:r>
              <a:rPr lang="en-US" sz="2000" b="1" i="0" u="none" strike="noStrike" cap="none">
                <a:solidFill>
                  <a:srgbClr val="000000"/>
                </a:solidFill>
                <a:highlight>
                  <a:srgbClr val="FFE500"/>
                </a:highlight>
                <a:latin typeface="DM Sans"/>
                <a:ea typeface="DM Sans"/>
                <a:cs typeface="DM Sans"/>
                <a:sym typeface="DM Sans"/>
              </a:rPr>
              <a:t>(&gt;4 unique values)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15"/>
          <p:cNvSpPr/>
          <p:nvPr/>
        </p:nvSpPr>
        <p:spPr>
          <a:xfrm>
            <a:off x="304800" y="1432436"/>
            <a:ext cx="17678400" cy="951786"/>
          </a:xfrm>
          <a:custGeom>
            <a:avLst/>
            <a:gdLst/>
            <a:ahLst/>
            <a:cxnLst/>
            <a:rect l="l" t="t" r="r" b="b"/>
            <a:pathLst>
              <a:path w="12456187" h="1038420" extrusionOk="0">
                <a:moveTo>
                  <a:pt x="12331726" y="1038420"/>
                </a:moveTo>
                <a:lnTo>
                  <a:pt x="124460" y="1038420"/>
                </a:lnTo>
                <a:cubicBezTo>
                  <a:pt x="55880" y="1038420"/>
                  <a:pt x="0" y="982540"/>
                  <a:pt x="0" y="913960"/>
                </a:cubicBezTo>
                <a:lnTo>
                  <a:pt x="0" y="124460"/>
                </a:lnTo>
                <a:cubicBezTo>
                  <a:pt x="0" y="55880"/>
                  <a:pt x="55880" y="0"/>
                  <a:pt x="124460" y="0"/>
                </a:cubicBezTo>
                <a:lnTo>
                  <a:pt x="12331727" y="0"/>
                </a:lnTo>
                <a:cubicBezTo>
                  <a:pt x="12400307" y="0"/>
                  <a:pt x="12456187" y="55880"/>
                  <a:pt x="12456187" y="124460"/>
                </a:cubicBezTo>
                <a:lnTo>
                  <a:pt x="12456187" y="913960"/>
                </a:lnTo>
                <a:cubicBezTo>
                  <a:pt x="12456187" y="982540"/>
                  <a:pt x="12400307" y="1038420"/>
                  <a:pt x="12331727" y="103842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5"/>
          <p:cNvSpPr txBox="1"/>
          <p:nvPr/>
        </p:nvSpPr>
        <p:spPr>
          <a:xfrm>
            <a:off x="2112535" y="1579093"/>
            <a:ext cx="5054066" cy="573940"/>
          </a:xfrm>
          <a:prstGeom prst="rect">
            <a:avLst/>
          </a:prstGeom>
          <a:noFill/>
          <a:ln>
            <a:noFill/>
          </a:ln>
        </p:spPr>
        <p:txBody>
          <a:bodyPr spcFirstLastPara="1" wrap="square" lIns="0" tIns="0" rIns="0" bIns="0" anchor="t" anchorCtr="0">
            <a:spAutoFit/>
          </a:bodyPr>
          <a:lstStyle/>
          <a:p>
            <a:pPr marL="0" marR="0" lvl="0" indent="0" algn="ctr" rtl="0">
              <a:lnSpc>
                <a:spcPct val="175000"/>
              </a:lnSpc>
              <a:spcBef>
                <a:spcPts val="0"/>
              </a:spcBef>
              <a:spcAft>
                <a:spcPts val="0"/>
              </a:spcAft>
              <a:buClr>
                <a:srgbClr val="000000"/>
              </a:buClr>
              <a:buSzPts val="2800"/>
              <a:buFont typeface="Arial"/>
              <a:buNone/>
            </a:pPr>
            <a:r>
              <a:rPr lang="en-US" sz="2800" b="1" i="0" u="none" strike="noStrike" cap="none">
                <a:solidFill>
                  <a:srgbClr val="000000"/>
                </a:solidFill>
                <a:latin typeface="DM Sans"/>
                <a:ea typeface="DM Sans"/>
                <a:cs typeface="DM Sans"/>
                <a:sym typeface="DM Sans"/>
              </a:rPr>
              <a:t>Model Benchmark: Train Set</a:t>
            </a:r>
            <a:endParaRPr sz="1400" b="0" i="0" u="none" strike="noStrike" cap="none">
              <a:solidFill>
                <a:srgbClr val="000000"/>
              </a:solidFill>
              <a:latin typeface="Arial"/>
              <a:ea typeface="Arial"/>
              <a:cs typeface="Arial"/>
              <a:sym typeface="Arial"/>
            </a:endParaRPr>
          </a:p>
        </p:txBody>
      </p:sp>
      <p:sp>
        <p:nvSpPr>
          <p:cNvPr id="558" name="Google Shape;558;p15"/>
          <p:cNvSpPr txBox="1"/>
          <p:nvPr/>
        </p:nvSpPr>
        <p:spPr>
          <a:xfrm>
            <a:off x="11564039" y="1564409"/>
            <a:ext cx="4196339" cy="573940"/>
          </a:xfrm>
          <a:prstGeom prst="rect">
            <a:avLst/>
          </a:prstGeom>
          <a:noFill/>
          <a:ln>
            <a:noFill/>
          </a:ln>
        </p:spPr>
        <p:txBody>
          <a:bodyPr spcFirstLastPara="1" wrap="square" lIns="0" tIns="0" rIns="0" bIns="0" anchor="t" anchorCtr="0">
            <a:spAutoFit/>
          </a:bodyPr>
          <a:lstStyle/>
          <a:p>
            <a:pPr marL="0" marR="0" lvl="0" indent="0" algn="ctr" rtl="0">
              <a:lnSpc>
                <a:spcPct val="175000"/>
              </a:lnSpc>
              <a:spcBef>
                <a:spcPts val="0"/>
              </a:spcBef>
              <a:spcAft>
                <a:spcPts val="0"/>
              </a:spcAft>
              <a:buClr>
                <a:srgbClr val="000000"/>
              </a:buClr>
              <a:buSzPts val="2800"/>
              <a:buFont typeface="Arial"/>
              <a:buNone/>
            </a:pPr>
            <a:r>
              <a:rPr lang="en-US" sz="2800" b="1" i="0" u="none" strike="noStrike" cap="none">
                <a:solidFill>
                  <a:srgbClr val="000000"/>
                </a:solidFill>
                <a:latin typeface="DM Sans"/>
                <a:ea typeface="DM Sans"/>
                <a:cs typeface="DM Sans"/>
                <a:sym typeface="DM Sans"/>
              </a:rPr>
              <a:t>Test Set</a:t>
            </a:r>
            <a:endParaRPr sz="1400" b="0" i="0" u="none" strike="noStrike" cap="none">
              <a:solidFill>
                <a:srgbClr val="000000"/>
              </a:solidFill>
              <a:latin typeface="Arial"/>
              <a:ea typeface="Arial"/>
              <a:cs typeface="Arial"/>
              <a:sym typeface="Arial"/>
            </a:endParaRPr>
          </a:p>
        </p:txBody>
      </p:sp>
      <p:sp>
        <p:nvSpPr>
          <p:cNvPr id="559" name="Google Shape;559;p15"/>
          <p:cNvSpPr txBox="1"/>
          <p:nvPr/>
        </p:nvSpPr>
        <p:spPr>
          <a:xfrm>
            <a:off x="342900" y="295778"/>
            <a:ext cx="16040100" cy="10776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a:solidFill>
                  <a:srgbClr val="000000"/>
                </a:solidFill>
                <a:latin typeface="DM Sans"/>
                <a:ea typeface="DM Sans"/>
                <a:cs typeface="DM Sans"/>
                <a:sym typeface="DM Sans"/>
              </a:rPr>
              <a:t>Modeling</a:t>
            </a:r>
            <a:endParaRPr sz="1400" b="0" i="0" u="none" strike="noStrike" cap="none">
              <a:solidFill>
                <a:srgbClr val="000000"/>
              </a:solidFill>
              <a:latin typeface="Arial"/>
              <a:ea typeface="Arial"/>
              <a:cs typeface="Arial"/>
              <a:sym typeface="Arial"/>
            </a:endParaRPr>
          </a:p>
        </p:txBody>
      </p:sp>
      <p:graphicFrame>
        <p:nvGraphicFramePr>
          <p:cNvPr id="560" name="Google Shape;560;p15"/>
          <p:cNvGraphicFramePr/>
          <p:nvPr/>
        </p:nvGraphicFramePr>
        <p:xfrm>
          <a:off x="1058167" y="2683882"/>
          <a:ext cx="7162800" cy="5127220"/>
        </p:xfrm>
        <a:graphic>
          <a:graphicData uri="http://schemas.openxmlformats.org/drawingml/2006/table">
            <a:tbl>
              <a:tblPr firstRow="1" bandRow="1">
                <a:noFill/>
                <a:tableStyleId>{164E1F9E-46CF-47A2-9834-69D0D9C48B23}</a:tableStyleId>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822950">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DM Sans"/>
                          <a:ea typeface="DM Sans"/>
                          <a:cs typeface="DM Sans"/>
                          <a:sym typeface="DM Sans"/>
                        </a:rPr>
                        <a:t>Model</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DM Sans"/>
                          <a:ea typeface="DM Sans"/>
                          <a:cs typeface="DM Sans"/>
                          <a:sym typeface="DM Sans"/>
                        </a:rPr>
                        <a:t>Mean</a:t>
                      </a:r>
                      <a:endParaRPr sz="1400" u="none" strike="noStrike" cap="none"/>
                    </a:p>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DM Sans"/>
                          <a:ea typeface="DM Sans"/>
                          <a:cs typeface="DM Sans"/>
                          <a:sym typeface="DM Sans"/>
                        </a:rPr>
                        <a:t>F1-Score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DM Sans"/>
                          <a:ea typeface="DM Sans"/>
                          <a:cs typeface="DM Sans"/>
                          <a:sym typeface="DM Sans"/>
                        </a:rPr>
                        <a:t>Std</a:t>
                      </a:r>
                      <a:endParaRPr sz="1400" u="none" strike="noStrike" cap="none"/>
                    </a:p>
                  </a:txBody>
                  <a:tcPr marL="91450" marR="91450" marT="45725" marB="45725" anchor="ctr"/>
                </a:tc>
                <a:extLst>
                  <a:ext uri="{0D108BD9-81ED-4DB2-BD59-A6C34878D82A}">
                    <a16:rowId xmlns:a16="http://schemas.microsoft.com/office/drawing/2014/main" val="10000"/>
                  </a:ext>
                </a:extLst>
              </a:tr>
              <a:tr h="577525">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LightGBM</a:t>
                      </a:r>
                      <a:endParaRPr sz="1800" b="0" u="none" strike="noStrike" cap="none">
                        <a:latin typeface="DM Sans"/>
                        <a:ea typeface="DM Sans"/>
                        <a:cs typeface="DM Sans"/>
                        <a:sym typeface="DM San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0.874574</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0.025805</a:t>
                      </a:r>
                      <a:endParaRPr sz="1400" u="none" strike="noStrike" cap="none"/>
                    </a:p>
                  </a:txBody>
                  <a:tcPr marL="91450" marR="91450" marT="45725" marB="45725" anchor="ctr"/>
                </a:tc>
                <a:extLst>
                  <a:ext uri="{0D108BD9-81ED-4DB2-BD59-A6C34878D82A}">
                    <a16:rowId xmlns:a16="http://schemas.microsoft.com/office/drawing/2014/main" val="10001"/>
                  </a:ext>
                </a:extLst>
              </a:tr>
              <a:tr h="5334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Random Forest</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0.870420</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0.029388</a:t>
                      </a:r>
                      <a:endParaRPr sz="1400" u="none" strike="noStrike" cap="none"/>
                    </a:p>
                  </a:txBody>
                  <a:tcPr marL="91450" marR="91450" marT="45725" marB="45725" anchor="ctr"/>
                </a:tc>
                <a:extLst>
                  <a:ext uri="{0D108BD9-81ED-4DB2-BD59-A6C34878D82A}">
                    <a16:rowId xmlns:a16="http://schemas.microsoft.com/office/drawing/2014/main" val="10002"/>
                  </a:ext>
                </a:extLst>
              </a:tr>
              <a:tr h="5334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Decision Tree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0.820771</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0.021130</a:t>
                      </a:r>
                      <a:endParaRPr sz="1400" u="none" strike="noStrike" cap="none"/>
                    </a:p>
                  </a:txBody>
                  <a:tcPr marL="91450" marR="91450" marT="45725" marB="45725" anchor="ctr"/>
                </a:tc>
                <a:extLst>
                  <a:ext uri="{0D108BD9-81ED-4DB2-BD59-A6C34878D82A}">
                    <a16:rowId xmlns:a16="http://schemas.microsoft.com/office/drawing/2014/main" val="10003"/>
                  </a:ext>
                </a:extLst>
              </a:tr>
              <a:tr h="5334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Adaptive Boosting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chemeClr val="dk1"/>
                          </a:solidFill>
                          <a:latin typeface="DM Sans"/>
                          <a:ea typeface="DM Sans"/>
                          <a:cs typeface="DM Sans"/>
                          <a:sym typeface="DM Sans"/>
                        </a:rPr>
                        <a:t>0.820761</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0.027525</a:t>
                      </a:r>
                      <a:endParaRPr sz="1400" u="none" strike="noStrike" cap="none"/>
                    </a:p>
                  </a:txBody>
                  <a:tcPr marL="91450" marR="91450" marT="45725" marB="45725" anchor="ctr"/>
                </a:tc>
                <a:extLst>
                  <a:ext uri="{0D108BD9-81ED-4DB2-BD59-A6C34878D82A}">
                    <a16:rowId xmlns:a16="http://schemas.microsoft.com/office/drawing/2014/main" val="10004"/>
                  </a:ext>
                </a:extLst>
              </a:tr>
              <a:tr h="5334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Gradient Boosting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0.707085</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0.052768</a:t>
                      </a:r>
                      <a:endParaRPr sz="1400" u="none" strike="noStrike" cap="none"/>
                    </a:p>
                  </a:txBody>
                  <a:tcPr marL="91450" marR="91450" marT="45725" marB="45725" anchor="ctr"/>
                </a:tc>
                <a:extLst>
                  <a:ext uri="{0D108BD9-81ED-4DB2-BD59-A6C34878D82A}">
                    <a16:rowId xmlns:a16="http://schemas.microsoft.com/office/drawing/2014/main" val="10005"/>
                  </a:ext>
                </a:extLst>
              </a:tr>
              <a:tr h="5334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XGBoost</a:t>
                      </a:r>
                      <a:endParaRPr sz="1800" b="0" u="none" strike="noStrike" cap="none">
                        <a:latin typeface="DM Sans"/>
                        <a:ea typeface="DM Sans"/>
                        <a:cs typeface="DM Sans"/>
                        <a:sym typeface="DM San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0.684257</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0.044418</a:t>
                      </a:r>
                      <a:endParaRPr sz="1400" u="none" strike="noStrike" cap="none"/>
                    </a:p>
                  </a:txBody>
                  <a:tcPr marL="91450" marR="91450" marT="45725" marB="45725" anchor="ctr"/>
                </a:tc>
                <a:extLst>
                  <a:ext uri="{0D108BD9-81ED-4DB2-BD59-A6C34878D82A}">
                    <a16:rowId xmlns:a16="http://schemas.microsoft.com/office/drawing/2014/main" val="10006"/>
                  </a:ext>
                </a:extLst>
              </a:tr>
              <a:tr h="5334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Logistic Regression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chemeClr val="dk1"/>
                          </a:solidFill>
                          <a:latin typeface="DM Sans"/>
                          <a:ea typeface="DM Sans"/>
                          <a:cs typeface="DM Sans"/>
                          <a:sym typeface="DM Sans"/>
                        </a:rPr>
                        <a:t>0.571417</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0.067113</a:t>
                      </a:r>
                      <a:endParaRPr sz="1400" u="none" strike="noStrike" cap="none"/>
                    </a:p>
                  </a:txBody>
                  <a:tcPr marL="91450" marR="91450" marT="45725" marB="45725" anchor="ctr"/>
                </a:tc>
                <a:extLst>
                  <a:ext uri="{0D108BD9-81ED-4DB2-BD59-A6C34878D82A}">
                    <a16:rowId xmlns:a16="http://schemas.microsoft.com/office/drawing/2014/main" val="10007"/>
                  </a:ext>
                </a:extLst>
              </a:tr>
              <a:tr h="526325">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KNN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chemeClr val="dk1"/>
                          </a:solidFill>
                          <a:latin typeface="DM Sans"/>
                          <a:ea typeface="DM Sans"/>
                          <a:cs typeface="DM Sans"/>
                          <a:sym typeface="DM Sans"/>
                        </a:rPr>
                        <a:t>0.473248</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0.048200</a:t>
                      </a:r>
                      <a:endParaRPr sz="1400" u="none" strike="noStrike" cap="none"/>
                    </a:p>
                  </a:txBody>
                  <a:tcPr marL="91450" marR="91450" marT="45725" marB="45725" anchor="ctr"/>
                </a:tc>
                <a:extLst>
                  <a:ext uri="{0D108BD9-81ED-4DB2-BD59-A6C34878D82A}">
                    <a16:rowId xmlns:a16="http://schemas.microsoft.com/office/drawing/2014/main" val="10008"/>
                  </a:ext>
                </a:extLst>
              </a:tr>
            </a:tbl>
          </a:graphicData>
        </a:graphic>
      </p:graphicFrame>
      <p:graphicFrame>
        <p:nvGraphicFramePr>
          <p:cNvPr id="561" name="Google Shape;561;p15"/>
          <p:cNvGraphicFramePr/>
          <p:nvPr/>
        </p:nvGraphicFramePr>
        <p:xfrm>
          <a:off x="10972800" y="4028008"/>
          <a:ext cx="5791200" cy="2231025"/>
        </p:xfrm>
        <a:graphic>
          <a:graphicData uri="http://schemas.openxmlformats.org/drawingml/2006/table">
            <a:tbl>
              <a:tblPr firstRow="1" bandRow="1">
                <a:noFill/>
                <a:tableStyleId>{164E1F9E-46CF-47A2-9834-69D0D9C48B23}</a:tableStyleId>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743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DM Sans"/>
                          <a:ea typeface="DM Sans"/>
                          <a:cs typeface="DM Sans"/>
                          <a:sym typeface="DM Sans"/>
                        </a:rPr>
                        <a:t>Model</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DM Sans"/>
                          <a:ea typeface="DM Sans"/>
                          <a:cs typeface="DM Sans"/>
                          <a:sym typeface="DM Sans"/>
                        </a:rPr>
                        <a:t>F1-Score</a:t>
                      </a:r>
                      <a:endParaRPr sz="1400" u="none" strike="noStrike" cap="none"/>
                    </a:p>
                  </a:txBody>
                  <a:tcPr marL="91450" marR="91450" marT="45725" marB="45725" anchor="ctr"/>
                </a:tc>
                <a:extLst>
                  <a:ext uri="{0D108BD9-81ED-4DB2-BD59-A6C34878D82A}">
                    <a16:rowId xmlns:a16="http://schemas.microsoft.com/office/drawing/2014/main" val="10000"/>
                  </a:ext>
                </a:extLst>
              </a:tr>
              <a:tr h="743675">
                <a:tc>
                  <a:txBody>
                    <a:bodyPr/>
                    <a:lstStyle/>
                    <a:p>
                      <a:pPr marL="0" marR="0" lvl="0" indent="0" algn="l" rtl="0">
                        <a:lnSpc>
                          <a:spcPct val="100000"/>
                        </a:lnSpc>
                        <a:spcBef>
                          <a:spcPts val="0"/>
                        </a:spcBef>
                        <a:spcAft>
                          <a:spcPts val="0"/>
                        </a:spcAft>
                        <a:buClr>
                          <a:schemeClr val="dk1"/>
                        </a:buClr>
                        <a:buSzPts val="1800"/>
                        <a:buFont typeface="DM Sans"/>
                        <a:buNone/>
                      </a:pPr>
                      <a:r>
                        <a:rPr lang="en-US" sz="1800" u="none" strike="noStrike" cap="none">
                          <a:latin typeface="DM Sans"/>
                          <a:ea typeface="DM Sans"/>
                          <a:cs typeface="DM Sans"/>
                          <a:sym typeface="DM Sans"/>
                        </a:rPr>
                        <a:t>LightGBM</a:t>
                      </a:r>
                      <a:endParaRPr sz="1800" u="none" strike="noStrike" cap="none">
                        <a:latin typeface="DM Sans"/>
                        <a:ea typeface="DM Sans"/>
                        <a:cs typeface="DM Sans"/>
                        <a:sym typeface="DM San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DM Sans"/>
                          <a:ea typeface="DM Sans"/>
                          <a:cs typeface="DM Sans"/>
                          <a:sym typeface="DM Sans"/>
                        </a:rPr>
                        <a:t>0.865031</a:t>
                      </a:r>
                      <a:endParaRPr sz="1800" b="0" u="none" strike="noStrike" cap="none">
                        <a:solidFill>
                          <a:schemeClr val="dk1"/>
                        </a:solidFill>
                        <a:latin typeface="DM Sans"/>
                        <a:ea typeface="DM Sans"/>
                        <a:cs typeface="DM Sans"/>
                        <a:sym typeface="DM Sans"/>
                      </a:endParaRPr>
                    </a:p>
                  </a:txBody>
                  <a:tcPr marL="91450" marR="91450" marT="45725" marB="45725" anchor="ctr"/>
                </a:tc>
                <a:extLst>
                  <a:ext uri="{0D108BD9-81ED-4DB2-BD59-A6C34878D82A}">
                    <a16:rowId xmlns:a16="http://schemas.microsoft.com/office/drawing/2014/main" val="10001"/>
                  </a:ext>
                </a:extLst>
              </a:tr>
              <a:tr h="743675">
                <a:tc>
                  <a:txBody>
                    <a:bodyPr/>
                    <a:lstStyle/>
                    <a:p>
                      <a:pPr marL="0" marR="0" lvl="0" indent="0" algn="l" rtl="0">
                        <a:lnSpc>
                          <a:spcPct val="100000"/>
                        </a:lnSpc>
                        <a:spcBef>
                          <a:spcPts val="0"/>
                        </a:spcBef>
                        <a:spcAft>
                          <a:spcPts val="0"/>
                        </a:spcAft>
                        <a:buClr>
                          <a:schemeClr val="dk1"/>
                        </a:buClr>
                        <a:buSzPts val="1800"/>
                        <a:buFont typeface="DM Sans"/>
                        <a:buNone/>
                      </a:pPr>
                      <a:r>
                        <a:rPr lang="en-US" sz="1800" u="none" strike="noStrike" cap="none">
                          <a:latin typeface="DM Sans"/>
                          <a:ea typeface="DM Sans"/>
                          <a:cs typeface="DM Sans"/>
                          <a:sym typeface="DM Sans"/>
                        </a:rPr>
                        <a:t>Random Forest</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DM Sans"/>
                          <a:ea typeface="DM Sans"/>
                          <a:cs typeface="DM Sans"/>
                          <a:sym typeface="DM Sans"/>
                        </a:rPr>
                        <a:t>0.867925</a:t>
                      </a:r>
                      <a:endParaRPr sz="1800" b="0" u="none" strike="noStrike" cap="none">
                        <a:solidFill>
                          <a:schemeClr val="dk1"/>
                        </a:solidFill>
                        <a:latin typeface="DM Sans"/>
                        <a:ea typeface="DM Sans"/>
                        <a:cs typeface="DM Sans"/>
                        <a:sym typeface="DM Sans"/>
                      </a:endParaRPr>
                    </a:p>
                  </a:txBody>
                  <a:tcPr marL="91450" marR="91450" marT="45725" marB="45725" anchor="ctr"/>
                </a:tc>
                <a:extLst>
                  <a:ext uri="{0D108BD9-81ED-4DB2-BD59-A6C34878D82A}">
                    <a16:rowId xmlns:a16="http://schemas.microsoft.com/office/drawing/2014/main" val="10002"/>
                  </a:ext>
                </a:extLst>
              </a:tr>
            </a:tbl>
          </a:graphicData>
        </a:graphic>
      </p:graphicFrame>
      <p:grpSp>
        <p:nvGrpSpPr>
          <p:cNvPr id="562" name="Google Shape;562;p15"/>
          <p:cNvGrpSpPr/>
          <p:nvPr/>
        </p:nvGrpSpPr>
        <p:grpSpPr>
          <a:xfrm>
            <a:off x="562867" y="8052196"/>
            <a:ext cx="8153402" cy="1604738"/>
            <a:chOff x="890929" y="7886572"/>
            <a:chExt cx="5894721" cy="1948605"/>
          </a:xfrm>
        </p:grpSpPr>
        <p:sp>
          <p:nvSpPr>
            <p:cNvPr id="563" name="Google Shape;563;p15"/>
            <p:cNvSpPr/>
            <p:nvPr/>
          </p:nvSpPr>
          <p:spPr>
            <a:xfrm>
              <a:off x="890929" y="7886572"/>
              <a:ext cx="5894721" cy="1948605"/>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5"/>
            <p:cNvSpPr txBox="1"/>
            <p:nvPr/>
          </p:nvSpPr>
          <p:spPr>
            <a:xfrm>
              <a:off x="1065093" y="8314764"/>
              <a:ext cx="5546391" cy="747455"/>
            </a:xfrm>
            <a:prstGeom prst="rect">
              <a:avLst/>
            </a:prstGeom>
            <a:noFill/>
            <a:ln>
              <a:noFill/>
            </a:ln>
          </p:spPr>
          <p:txBody>
            <a:bodyPr spcFirstLastPara="1" wrap="square" lIns="0" tIns="0" rIns="0" bIns="0" anchor="ctr"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DM Sans"/>
                  <a:ea typeface="DM Sans"/>
                  <a:cs typeface="DM Sans"/>
                  <a:sym typeface="DM Sans"/>
                </a:rPr>
                <a:t>From the results above, </a:t>
              </a:r>
              <a:r>
                <a:rPr lang="en-US" sz="2000" b="1" i="0" u="none" strike="noStrike" cap="none">
                  <a:solidFill>
                    <a:srgbClr val="000000"/>
                  </a:solidFill>
                  <a:latin typeface="DM Sans"/>
                  <a:ea typeface="DM Sans"/>
                  <a:cs typeface="DM Sans"/>
                  <a:sym typeface="DM Sans"/>
                </a:rPr>
                <a:t>Random Forest </a:t>
              </a:r>
              <a:r>
                <a:rPr lang="en-US" sz="2000" b="0" i="0" u="none" strike="noStrike" cap="none">
                  <a:solidFill>
                    <a:srgbClr val="000000"/>
                  </a:solidFill>
                  <a:latin typeface="DM Sans"/>
                  <a:ea typeface="DM Sans"/>
                  <a:cs typeface="DM Sans"/>
                  <a:sym typeface="DM Sans"/>
                </a:rPr>
                <a:t>and </a:t>
              </a:r>
              <a:r>
                <a:rPr lang="en-US" sz="2000" b="1" i="0" u="none" strike="noStrike" cap="none">
                  <a:solidFill>
                    <a:srgbClr val="000000"/>
                  </a:solidFill>
                  <a:latin typeface="DM Sans"/>
                  <a:ea typeface="DM Sans"/>
                  <a:cs typeface="DM Sans"/>
                  <a:sym typeface="DM Sans"/>
                </a:rPr>
                <a:t>LightGBM </a:t>
              </a:r>
              <a:r>
                <a:rPr lang="en-US" sz="2000" b="0" i="0" u="none" strike="noStrike" cap="none">
                  <a:solidFill>
                    <a:srgbClr val="000000"/>
                  </a:solidFill>
                  <a:latin typeface="DM Sans"/>
                  <a:ea typeface="DM Sans"/>
                  <a:cs typeface="DM Sans"/>
                  <a:sym typeface="DM Sans"/>
                </a:rPr>
                <a:t>give a higher F1-score compared to other models</a:t>
              </a:r>
              <a:endParaRPr sz="1400" b="0" i="0" u="none" strike="noStrike" cap="none">
                <a:solidFill>
                  <a:srgbClr val="000000"/>
                </a:solidFill>
                <a:latin typeface="Arial"/>
                <a:ea typeface="Arial"/>
                <a:cs typeface="Arial"/>
                <a:sym typeface="Arial"/>
              </a:endParaRPr>
            </a:p>
          </p:txBody>
        </p:sp>
      </p:grpSp>
      <p:grpSp>
        <p:nvGrpSpPr>
          <p:cNvPr id="565" name="Google Shape;565;p15"/>
          <p:cNvGrpSpPr/>
          <p:nvPr/>
        </p:nvGrpSpPr>
        <p:grpSpPr>
          <a:xfrm>
            <a:off x="9585508" y="8052194"/>
            <a:ext cx="8153402" cy="1604737"/>
            <a:chOff x="890929" y="7886572"/>
            <a:chExt cx="5894721" cy="1948605"/>
          </a:xfrm>
        </p:grpSpPr>
        <p:sp>
          <p:nvSpPr>
            <p:cNvPr id="566" name="Google Shape;566;p15"/>
            <p:cNvSpPr/>
            <p:nvPr/>
          </p:nvSpPr>
          <p:spPr>
            <a:xfrm>
              <a:off x="890929" y="7886572"/>
              <a:ext cx="5894721" cy="1948605"/>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5"/>
            <p:cNvSpPr txBox="1"/>
            <p:nvPr/>
          </p:nvSpPr>
          <p:spPr>
            <a:xfrm>
              <a:off x="1065093" y="8194353"/>
              <a:ext cx="5546391" cy="1315290"/>
            </a:xfrm>
            <a:prstGeom prst="rect">
              <a:avLst/>
            </a:prstGeom>
            <a:noFill/>
            <a:ln>
              <a:noFill/>
            </a:ln>
          </p:spPr>
          <p:txBody>
            <a:bodyPr spcFirstLastPara="1" wrap="square" lIns="0" tIns="0" rIns="0" bIns="0" anchor="t" anchorCtr="0">
              <a:spAutoFit/>
            </a:bodyPr>
            <a:lstStyle/>
            <a:p>
              <a:pPr marL="0" marR="0" lvl="0" indent="0" algn="just" rtl="0">
                <a:lnSpc>
                  <a:spcPct val="107250"/>
                </a:lnSpc>
                <a:spcBef>
                  <a:spcPts val="0"/>
                </a:spcBef>
                <a:spcAft>
                  <a:spcPts val="0"/>
                </a:spcAft>
                <a:buClr>
                  <a:srgbClr val="000000"/>
                </a:buClr>
                <a:buSzPts val="2000"/>
                <a:buFont typeface="Arial"/>
                <a:buNone/>
              </a:pPr>
              <a:r>
                <a:rPr lang="en-US" sz="2000" b="0" i="0" u="none" strike="noStrike" cap="none">
                  <a:solidFill>
                    <a:srgbClr val="000000"/>
                  </a:solidFill>
                  <a:latin typeface="DM Sans"/>
                  <a:ea typeface="DM Sans"/>
                  <a:cs typeface="DM Sans"/>
                  <a:sym typeface="DM Sans"/>
                </a:rPr>
                <a:t>After fitting the model to test set, there is no big difference between the two models F1-score. Next, hyperparameter tuning will be performed on both models to improve their performance.</a:t>
              </a:r>
              <a:endParaRPr sz="1400" b="0" i="0" u="none" strike="noStrike" cap="none">
                <a:solidFill>
                  <a:srgbClr val="000000"/>
                </a:solidFill>
                <a:latin typeface="Arial"/>
                <a:ea typeface="Arial"/>
                <a:cs typeface="Arial"/>
                <a:sym typeface="Arial"/>
              </a:endParaRPr>
            </a:p>
          </p:txBody>
        </p:sp>
      </p:grpSp>
      <p:grpSp>
        <p:nvGrpSpPr>
          <p:cNvPr id="568" name="Google Shape;568;p15"/>
          <p:cNvGrpSpPr/>
          <p:nvPr/>
        </p:nvGrpSpPr>
        <p:grpSpPr>
          <a:xfrm>
            <a:off x="16741309" y="-723900"/>
            <a:ext cx="2134758" cy="2144325"/>
            <a:chOff x="2670" y="0"/>
            <a:chExt cx="1191737" cy="1197078"/>
          </a:xfrm>
        </p:grpSpPr>
        <p:sp>
          <p:nvSpPr>
            <p:cNvPr id="569" name="Google Shape;569;p15"/>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5"/>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7</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16"/>
          <p:cNvSpPr/>
          <p:nvPr/>
        </p:nvSpPr>
        <p:spPr>
          <a:xfrm>
            <a:off x="304800" y="1333500"/>
            <a:ext cx="17678400" cy="391638"/>
          </a:xfrm>
          <a:custGeom>
            <a:avLst/>
            <a:gdLst/>
            <a:ahLst/>
            <a:cxnLst/>
            <a:rect l="l" t="t" r="r" b="b"/>
            <a:pathLst>
              <a:path w="12456187" h="1038420" extrusionOk="0">
                <a:moveTo>
                  <a:pt x="12331726" y="1038420"/>
                </a:moveTo>
                <a:lnTo>
                  <a:pt x="124460" y="1038420"/>
                </a:lnTo>
                <a:cubicBezTo>
                  <a:pt x="55880" y="1038420"/>
                  <a:pt x="0" y="982540"/>
                  <a:pt x="0" y="913960"/>
                </a:cubicBezTo>
                <a:lnTo>
                  <a:pt x="0" y="124460"/>
                </a:lnTo>
                <a:cubicBezTo>
                  <a:pt x="0" y="55880"/>
                  <a:pt x="55880" y="0"/>
                  <a:pt x="124460" y="0"/>
                </a:cubicBezTo>
                <a:lnTo>
                  <a:pt x="12331727" y="0"/>
                </a:lnTo>
                <a:cubicBezTo>
                  <a:pt x="12400307" y="0"/>
                  <a:pt x="12456187" y="55880"/>
                  <a:pt x="12456187" y="124460"/>
                </a:cubicBezTo>
                <a:lnTo>
                  <a:pt x="12456187" y="913960"/>
                </a:lnTo>
                <a:cubicBezTo>
                  <a:pt x="12456187" y="982540"/>
                  <a:pt x="12400307" y="1038420"/>
                  <a:pt x="12331727" y="103842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6"/>
          <p:cNvSpPr txBox="1"/>
          <p:nvPr/>
        </p:nvSpPr>
        <p:spPr>
          <a:xfrm>
            <a:off x="381000" y="295778"/>
            <a:ext cx="16040100" cy="997132"/>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a:solidFill>
                  <a:srgbClr val="000000"/>
                </a:solidFill>
                <a:latin typeface="DM Sans"/>
                <a:ea typeface="DM Sans"/>
                <a:cs typeface="DM Sans"/>
                <a:sym typeface="DM Sans"/>
              </a:rPr>
              <a:t>Hyperparameter Tuning</a:t>
            </a:r>
            <a:endParaRPr sz="1400" b="0" i="0" u="none" strike="noStrike" cap="none">
              <a:solidFill>
                <a:srgbClr val="000000"/>
              </a:solidFill>
              <a:latin typeface="Arial"/>
              <a:ea typeface="Arial"/>
              <a:cs typeface="Arial"/>
              <a:sym typeface="Arial"/>
            </a:endParaRPr>
          </a:p>
        </p:txBody>
      </p:sp>
      <p:sp>
        <p:nvSpPr>
          <p:cNvPr id="577" name="Google Shape;577;p16"/>
          <p:cNvSpPr txBox="1"/>
          <p:nvPr/>
        </p:nvSpPr>
        <p:spPr>
          <a:xfrm>
            <a:off x="559615" y="2637365"/>
            <a:ext cx="5025356" cy="4310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DM Sans"/>
              <a:ea typeface="DM Sans"/>
              <a:cs typeface="DM Sans"/>
              <a:sym typeface="DM Sans"/>
            </a:endParaRPr>
          </a:p>
        </p:txBody>
      </p:sp>
      <p:graphicFrame>
        <p:nvGraphicFramePr>
          <p:cNvPr id="578" name="Google Shape;578;p16"/>
          <p:cNvGraphicFramePr/>
          <p:nvPr/>
        </p:nvGraphicFramePr>
        <p:xfrm>
          <a:off x="7443311" y="3814034"/>
          <a:ext cx="10363250" cy="2624900"/>
        </p:xfrm>
        <a:graphic>
          <a:graphicData uri="http://schemas.openxmlformats.org/drawingml/2006/table">
            <a:tbl>
              <a:tblPr firstRow="1" bandRow="1">
                <a:noFill/>
                <a:tableStyleId>{164E1F9E-46CF-47A2-9834-69D0D9C48B23}</a:tableStyleId>
              </a:tblPr>
              <a:tblGrid>
                <a:gridCol w="2072650">
                  <a:extLst>
                    <a:ext uri="{9D8B030D-6E8A-4147-A177-3AD203B41FA5}">
                      <a16:colId xmlns:a16="http://schemas.microsoft.com/office/drawing/2014/main" val="20000"/>
                    </a:ext>
                  </a:extLst>
                </a:gridCol>
                <a:gridCol w="2072650">
                  <a:extLst>
                    <a:ext uri="{9D8B030D-6E8A-4147-A177-3AD203B41FA5}">
                      <a16:colId xmlns:a16="http://schemas.microsoft.com/office/drawing/2014/main" val="20001"/>
                    </a:ext>
                  </a:extLst>
                </a:gridCol>
                <a:gridCol w="2072650">
                  <a:extLst>
                    <a:ext uri="{9D8B030D-6E8A-4147-A177-3AD203B41FA5}">
                      <a16:colId xmlns:a16="http://schemas.microsoft.com/office/drawing/2014/main" val="20002"/>
                    </a:ext>
                  </a:extLst>
                </a:gridCol>
                <a:gridCol w="2072650">
                  <a:extLst>
                    <a:ext uri="{9D8B030D-6E8A-4147-A177-3AD203B41FA5}">
                      <a16:colId xmlns:a16="http://schemas.microsoft.com/office/drawing/2014/main" val="20003"/>
                    </a:ext>
                  </a:extLst>
                </a:gridCol>
                <a:gridCol w="2072650">
                  <a:extLst>
                    <a:ext uri="{9D8B030D-6E8A-4147-A177-3AD203B41FA5}">
                      <a16:colId xmlns:a16="http://schemas.microsoft.com/office/drawing/2014/main" val="20004"/>
                    </a:ext>
                  </a:extLst>
                </a:gridCol>
              </a:tblGrid>
              <a:tr h="875525">
                <a:tc rowSpan="2">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DM Sans"/>
                          <a:ea typeface="DM Sans"/>
                          <a:cs typeface="DM Sans"/>
                          <a:sym typeface="DM Sans"/>
                        </a:rPr>
                        <a:t>Model</a:t>
                      </a:r>
                      <a:endParaRPr sz="1400" u="none" strike="noStrike" cap="none"/>
                    </a:p>
                  </a:txBody>
                  <a:tcPr marL="91450" marR="91450" marT="45725" marB="45725" anchor="ctr"/>
                </a:tc>
                <a:tc gridSpan="2">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DM Sans"/>
                          <a:ea typeface="DM Sans"/>
                          <a:cs typeface="DM Sans"/>
                          <a:sym typeface="DM Sans"/>
                        </a:rPr>
                        <a:t>F1-Score</a:t>
                      </a:r>
                      <a:endParaRPr sz="1400" u="none" strike="noStrike" cap="none"/>
                    </a:p>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DM Sans"/>
                          <a:ea typeface="DM Sans"/>
                          <a:cs typeface="DM Sans"/>
                          <a:sym typeface="DM Sans"/>
                        </a:rPr>
                        <a:t>Before Tuning</a:t>
                      </a:r>
                      <a:endParaRPr sz="1400" u="none" strike="noStrike" cap="none"/>
                    </a:p>
                  </a:txBody>
                  <a:tcPr marL="91450" marR="91450" marT="45725" marB="45725" anchor="ctr"/>
                </a:tc>
                <a:tc hMerge="1">
                  <a:txBody>
                    <a:bodyPr/>
                    <a:lstStyle/>
                    <a:p>
                      <a:endParaRPr lang="en-US"/>
                    </a:p>
                  </a:txBody>
                  <a:tcPr/>
                </a:tc>
                <a:tc gridSpan="2">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DM Sans"/>
                          <a:ea typeface="DM Sans"/>
                          <a:cs typeface="DM Sans"/>
                          <a:sym typeface="DM Sans"/>
                        </a:rPr>
                        <a:t>F1-Score</a:t>
                      </a:r>
                      <a:endParaRPr sz="1400" u="none" strike="noStrike" cap="none"/>
                    </a:p>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DM Sans"/>
                          <a:ea typeface="DM Sans"/>
                          <a:cs typeface="DM Sans"/>
                          <a:sym typeface="DM Sans"/>
                        </a:rPr>
                        <a:t>After Tuning</a:t>
                      </a:r>
                      <a:endParaRPr sz="1400" u="none" strike="noStrike" cap="none"/>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61442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DM Sans"/>
                          <a:ea typeface="DM Sans"/>
                          <a:cs typeface="DM Sans"/>
                          <a:sym typeface="DM Sans"/>
                        </a:rPr>
                        <a:t>Train Set</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DM Sans"/>
                          <a:ea typeface="DM Sans"/>
                          <a:cs typeface="DM Sans"/>
                          <a:sym typeface="DM Sans"/>
                        </a:rPr>
                        <a:t>Test Set</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DM Sans"/>
                          <a:ea typeface="DM Sans"/>
                          <a:cs typeface="DM Sans"/>
                          <a:sym typeface="DM Sans"/>
                        </a:rPr>
                        <a:t>Train Set</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DM Sans"/>
                          <a:ea typeface="DM Sans"/>
                          <a:cs typeface="DM Sans"/>
                          <a:sym typeface="DM Sans"/>
                        </a:rPr>
                        <a:t>Test Set</a:t>
                      </a:r>
                      <a:endParaRPr sz="1400" u="none" strike="noStrike" cap="none"/>
                    </a:p>
                  </a:txBody>
                  <a:tcPr marL="91450" marR="91450" marT="45725" marB="45725" anchor="ctr"/>
                </a:tc>
                <a:extLst>
                  <a:ext uri="{0D108BD9-81ED-4DB2-BD59-A6C34878D82A}">
                    <a16:rowId xmlns:a16="http://schemas.microsoft.com/office/drawing/2014/main" val="10001"/>
                  </a:ext>
                </a:extLst>
              </a:tr>
              <a:tr h="567475">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solidFill>
                            <a:schemeClr val="dk1"/>
                          </a:solidFill>
                          <a:highlight>
                            <a:srgbClr val="FFE500"/>
                          </a:highlight>
                          <a:latin typeface="DM Sans"/>
                          <a:ea typeface="DM Sans"/>
                          <a:cs typeface="DM Sans"/>
                          <a:sym typeface="DM Sans"/>
                        </a:rPr>
                        <a:t>LightGBM</a:t>
                      </a:r>
                      <a:endParaRPr sz="1800" b="0" u="none" strike="noStrike" cap="none">
                        <a:solidFill>
                          <a:schemeClr val="dk1"/>
                        </a:solidFill>
                        <a:highlight>
                          <a:srgbClr val="FFE500"/>
                        </a:highlight>
                        <a:latin typeface="DM Sans"/>
                        <a:ea typeface="DM Sans"/>
                        <a:cs typeface="DM Sans"/>
                        <a:sym typeface="DM San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0.874574</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0.865031</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DM Sans"/>
                        <a:buNone/>
                      </a:pPr>
                      <a:r>
                        <a:rPr lang="en-US" sz="1800" b="0" u="none" strike="noStrike" cap="none">
                          <a:highlight>
                            <a:srgbClr val="FFE500"/>
                          </a:highlight>
                          <a:latin typeface="DM Sans"/>
                          <a:ea typeface="DM Sans"/>
                          <a:cs typeface="DM Sans"/>
                          <a:sym typeface="DM Sans"/>
                        </a:rPr>
                        <a:t>0.910657</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highlight>
                            <a:srgbClr val="FFE500"/>
                          </a:highlight>
                          <a:latin typeface="DM Sans"/>
                          <a:ea typeface="DM Sans"/>
                          <a:cs typeface="DM Sans"/>
                          <a:sym typeface="DM Sans"/>
                        </a:rPr>
                        <a:t>0.901493</a:t>
                      </a:r>
                      <a:endParaRPr sz="1400" u="none" strike="noStrike" cap="none"/>
                    </a:p>
                  </a:txBody>
                  <a:tcPr marL="91450" marR="91450" marT="45725" marB="45725" anchor="ctr"/>
                </a:tc>
                <a:extLst>
                  <a:ext uri="{0D108BD9-81ED-4DB2-BD59-A6C34878D82A}">
                    <a16:rowId xmlns:a16="http://schemas.microsoft.com/office/drawing/2014/main" val="10002"/>
                  </a:ext>
                </a:extLst>
              </a:tr>
              <a:tr h="567475">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Random Forest</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0.870420</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0.867325</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0.886497</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u="none" strike="noStrike" cap="none">
                          <a:latin typeface="DM Sans"/>
                          <a:ea typeface="DM Sans"/>
                          <a:cs typeface="DM Sans"/>
                          <a:sym typeface="DM Sans"/>
                        </a:rPr>
                        <a:t>0.875379</a:t>
                      </a:r>
                      <a:endParaRPr sz="1400" u="none" strike="noStrike" cap="none"/>
                    </a:p>
                  </a:txBody>
                  <a:tcPr marL="91450" marR="91450" marT="45725" marB="45725" anchor="ctr"/>
                </a:tc>
                <a:extLst>
                  <a:ext uri="{0D108BD9-81ED-4DB2-BD59-A6C34878D82A}">
                    <a16:rowId xmlns:a16="http://schemas.microsoft.com/office/drawing/2014/main" val="10003"/>
                  </a:ext>
                </a:extLst>
              </a:tr>
            </a:tbl>
          </a:graphicData>
        </a:graphic>
      </p:graphicFrame>
      <p:sp>
        <p:nvSpPr>
          <p:cNvPr id="579" name="Google Shape;579;p16"/>
          <p:cNvSpPr/>
          <p:nvPr/>
        </p:nvSpPr>
        <p:spPr>
          <a:xfrm>
            <a:off x="481490" y="1943101"/>
            <a:ext cx="6224111" cy="8048123"/>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6"/>
          <p:cNvSpPr txBox="1"/>
          <p:nvPr/>
        </p:nvSpPr>
        <p:spPr>
          <a:xfrm>
            <a:off x="1840946" y="2439770"/>
            <a:ext cx="35052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DM Sans"/>
                <a:ea typeface="DM Sans"/>
                <a:cs typeface="DM Sans"/>
                <a:sym typeface="DM Sans"/>
              </a:rPr>
              <a:t>PARAMETER</a:t>
            </a:r>
            <a:endParaRPr sz="1400" b="0" i="0" u="none" strike="noStrike" cap="none">
              <a:solidFill>
                <a:srgbClr val="000000"/>
              </a:solidFill>
              <a:latin typeface="Arial"/>
              <a:ea typeface="Arial"/>
              <a:cs typeface="Arial"/>
              <a:sym typeface="Arial"/>
            </a:endParaRPr>
          </a:p>
        </p:txBody>
      </p:sp>
      <p:sp>
        <p:nvSpPr>
          <p:cNvPr id="581" name="Google Shape;581;p16"/>
          <p:cNvSpPr txBox="1"/>
          <p:nvPr/>
        </p:nvSpPr>
        <p:spPr>
          <a:xfrm>
            <a:off x="685800" y="3401016"/>
            <a:ext cx="5867400" cy="523348"/>
          </a:xfrm>
          <a:prstGeom prst="rect">
            <a:avLst/>
          </a:prstGeom>
          <a:solidFill>
            <a:srgbClr val="FFE500"/>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DM Sans"/>
                <a:ea typeface="DM Sans"/>
                <a:cs typeface="DM Sans"/>
                <a:sym typeface="DM Sans"/>
              </a:rPr>
              <a:t>LightGBM</a:t>
            </a:r>
            <a:endParaRPr sz="2800" b="1" i="0" u="none" strike="noStrike" cap="none">
              <a:solidFill>
                <a:schemeClr val="dk1"/>
              </a:solidFill>
              <a:latin typeface="DM Sans"/>
              <a:ea typeface="DM Sans"/>
              <a:cs typeface="DM Sans"/>
              <a:sym typeface="DM Sans"/>
            </a:endParaRPr>
          </a:p>
        </p:txBody>
      </p:sp>
      <p:sp>
        <p:nvSpPr>
          <p:cNvPr id="582" name="Google Shape;582;p16"/>
          <p:cNvSpPr txBox="1"/>
          <p:nvPr/>
        </p:nvSpPr>
        <p:spPr>
          <a:xfrm>
            <a:off x="685800" y="6286437"/>
            <a:ext cx="5867400" cy="523348"/>
          </a:xfrm>
          <a:prstGeom prst="rect">
            <a:avLst/>
          </a:prstGeom>
          <a:solidFill>
            <a:srgbClr val="FFE500"/>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DM Sans"/>
                <a:ea typeface="DM Sans"/>
                <a:cs typeface="DM Sans"/>
                <a:sym typeface="DM Sans"/>
              </a:rPr>
              <a:t>Random Forest</a:t>
            </a:r>
            <a:endParaRPr sz="1400" b="0" i="0" u="none" strike="noStrike" cap="none">
              <a:solidFill>
                <a:srgbClr val="000000"/>
              </a:solidFill>
              <a:latin typeface="Arial"/>
              <a:ea typeface="Arial"/>
              <a:cs typeface="Arial"/>
              <a:sym typeface="Arial"/>
            </a:endParaRPr>
          </a:p>
        </p:txBody>
      </p:sp>
      <p:sp>
        <p:nvSpPr>
          <p:cNvPr id="583" name="Google Shape;583;p16"/>
          <p:cNvSpPr txBox="1"/>
          <p:nvPr/>
        </p:nvSpPr>
        <p:spPr>
          <a:xfrm>
            <a:off x="685800" y="4000502"/>
            <a:ext cx="5867400" cy="221599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'model__max_bin'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'model__num_leaves'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'model__min_data_in_leaf'</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'model__num_iterations'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'model__learning_rate'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4" name="Google Shape;584;p16"/>
          <p:cNvSpPr txBox="1"/>
          <p:nvPr/>
        </p:nvSpPr>
        <p:spPr>
          <a:xfrm>
            <a:off x="659846" y="6896101"/>
            <a:ext cx="5867400" cy="267765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'model__n_estimators’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'model__criterion'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'model__max_features'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'model__max_depth'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'model__min_samples_split'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'model__min_samples_leaf'</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ourier New"/>
                <a:ea typeface="Courier New"/>
                <a:cs typeface="Courier New"/>
                <a:sym typeface="Courier New"/>
              </a:rPr>
              <a:t>'model__bootstrap'</a:t>
            </a:r>
            <a:endParaRPr sz="1400" b="0" i="0" u="none" strike="noStrike" cap="none">
              <a:solidFill>
                <a:srgbClr val="000000"/>
              </a:solidFill>
              <a:latin typeface="Arial"/>
              <a:ea typeface="Arial"/>
              <a:cs typeface="Arial"/>
              <a:sym typeface="Arial"/>
            </a:endParaRPr>
          </a:p>
        </p:txBody>
      </p:sp>
      <p:sp>
        <p:nvSpPr>
          <p:cNvPr id="585" name="Google Shape;585;p16"/>
          <p:cNvSpPr txBox="1"/>
          <p:nvPr/>
        </p:nvSpPr>
        <p:spPr>
          <a:xfrm>
            <a:off x="8702040" y="7026415"/>
            <a:ext cx="8077200" cy="70788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DM Sans"/>
                <a:ea typeface="DM Sans"/>
                <a:cs typeface="DM Sans"/>
                <a:sym typeface="DM Sans"/>
              </a:rPr>
              <a:t>Based on the results of hyperparameter tuning, the best model obtained is </a:t>
            </a:r>
            <a:r>
              <a:rPr lang="en-US" sz="2000" b="1" i="0" u="none" strike="noStrike" cap="none">
                <a:solidFill>
                  <a:schemeClr val="dk1"/>
                </a:solidFill>
                <a:latin typeface="DM Sans"/>
                <a:ea typeface="DM Sans"/>
                <a:cs typeface="DM Sans"/>
                <a:sym typeface="DM Sans"/>
              </a:rPr>
              <a:t>LightGBM</a:t>
            </a:r>
            <a:r>
              <a:rPr lang="en-US" sz="2000" b="0" i="0" u="none" strike="noStrike" cap="none">
                <a:solidFill>
                  <a:schemeClr val="dk1"/>
                </a:solidFill>
                <a:latin typeface="DM Sans"/>
                <a:ea typeface="DM Sans"/>
                <a:cs typeface="DM Sans"/>
                <a:sym typeface="DM Sans"/>
              </a:rPr>
              <a:t> because it has a higher F1-score.</a:t>
            </a:r>
            <a:endParaRPr sz="1400" b="0" i="0" u="none" strike="noStrike" cap="none">
              <a:solidFill>
                <a:srgbClr val="000000"/>
              </a:solidFill>
              <a:latin typeface="Arial"/>
              <a:ea typeface="Arial"/>
              <a:cs typeface="Arial"/>
              <a:sym typeface="Arial"/>
            </a:endParaRPr>
          </a:p>
        </p:txBody>
      </p:sp>
      <p:grpSp>
        <p:nvGrpSpPr>
          <p:cNvPr id="586" name="Google Shape;586;p16"/>
          <p:cNvGrpSpPr/>
          <p:nvPr/>
        </p:nvGrpSpPr>
        <p:grpSpPr>
          <a:xfrm>
            <a:off x="16741309" y="-723900"/>
            <a:ext cx="2134758" cy="2144325"/>
            <a:chOff x="2670" y="0"/>
            <a:chExt cx="1191737" cy="1197078"/>
          </a:xfrm>
        </p:grpSpPr>
        <p:sp>
          <p:nvSpPr>
            <p:cNvPr id="587" name="Google Shape;587;p16"/>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6"/>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8</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593" name="Google Shape;593;p17"/>
          <p:cNvGrpSpPr/>
          <p:nvPr/>
        </p:nvGrpSpPr>
        <p:grpSpPr>
          <a:xfrm>
            <a:off x="723900" y="8381999"/>
            <a:ext cx="16840200" cy="1143000"/>
            <a:chOff x="785629" y="7264368"/>
            <a:chExt cx="6267874" cy="2471969"/>
          </a:xfrm>
        </p:grpSpPr>
        <p:sp>
          <p:nvSpPr>
            <p:cNvPr id="594" name="Google Shape;594;p17"/>
            <p:cNvSpPr/>
            <p:nvPr/>
          </p:nvSpPr>
          <p:spPr>
            <a:xfrm>
              <a:off x="785629" y="7264368"/>
              <a:ext cx="6267874" cy="2471969"/>
            </a:xfrm>
            <a:custGeom>
              <a:avLst/>
              <a:gdLst/>
              <a:ahLst/>
              <a:cxnLst/>
              <a:rect l="l" t="t" r="r" b="b"/>
              <a:pathLst>
                <a:path w="3959589" h="1220398" extrusionOk="0">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7"/>
            <p:cNvSpPr txBox="1"/>
            <p:nvPr/>
          </p:nvSpPr>
          <p:spPr>
            <a:xfrm>
              <a:off x="1139140" y="7912738"/>
              <a:ext cx="5546391" cy="582424"/>
            </a:xfrm>
            <a:prstGeom prst="rect">
              <a:avLst/>
            </a:prstGeom>
            <a:noFill/>
            <a:ln>
              <a:noFill/>
            </a:ln>
          </p:spPr>
          <p:txBody>
            <a:bodyPr spcFirstLastPara="1" wrap="square" lIns="0" tIns="0" rIns="0" bIns="0" anchor="t" anchorCtr="0">
              <a:spAutoFit/>
            </a:bodyPr>
            <a:lstStyle/>
            <a:p>
              <a:pPr marL="0" marR="0" lvl="0" indent="0" algn="ctr" rtl="0">
                <a:lnSpc>
                  <a:spcPct val="119166"/>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96" name="Google Shape;596;p17"/>
          <p:cNvSpPr/>
          <p:nvPr/>
        </p:nvSpPr>
        <p:spPr>
          <a:xfrm>
            <a:off x="304800" y="1333500"/>
            <a:ext cx="17678400" cy="391638"/>
          </a:xfrm>
          <a:custGeom>
            <a:avLst/>
            <a:gdLst/>
            <a:ahLst/>
            <a:cxnLst/>
            <a:rect l="l" t="t" r="r" b="b"/>
            <a:pathLst>
              <a:path w="12456187" h="1038420" extrusionOk="0">
                <a:moveTo>
                  <a:pt x="12331726" y="1038420"/>
                </a:moveTo>
                <a:lnTo>
                  <a:pt x="124460" y="1038420"/>
                </a:lnTo>
                <a:cubicBezTo>
                  <a:pt x="55880" y="1038420"/>
                  <a:pt x="0" y="982540"/>
                  <a:pt x="0" y="913960"/>
                </a:cubicBezTo>
                <a:lnTo>
                  <a:pt x="0" y="124460"/>
                </a:lnTo>
                <a:cubicBezTo>
                  <a:pt x="0" y="55880"/>
                  <a:pt x="55880" y="0"/>
                  <a:pt x="124460" y="0"/>
                </a:cubicBezTo>
                <a:lnTo>
                  <a:pt x="12331727" y="0"/>
                </a:lnTo>
                <a:cubicBezTo>
                  <a:pt x="12400307" y="0"/>
                  <a:pt x="12456187" y="55880"/>
                  <a:pt x="12456187" y="124460"/>
                </a:cubicBezTo>
                <a:lnTo>
                  <a:pt x="12456187" y="913960"/>
                </a:lnTo>
                <a:cubicBezTo>
                  <a:pt x="12456187" y="982540"/>
                  <a:pt x="12400307" y="1038420"/>
                  <a:pt x="12331727" y="103842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7"/>
          <p:cNvSpPr txBox="1"/>
          <p:nvPr/>
        </p:nvSpPr>
        <p:spPr>
          <a:xfrm>
            <a:off x="381000" y="295778"/>
            <a:ext cx="16040100" cy="997132"/>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a:solidFill>
                  <a:srgbClr val="000000"/>
                </a:solidFill>
                <a:latin typeface="DM Sans"/>
                <a:ea typeface="DM Sans"/>
                <a:cs typeface="DM Sans"/>
                <a:sym typeface="DM Sans"/>
              </a:rPr>
              <a:t>Feature Importances</a:t>
            </a:r>
            <a:endParaRPr sz="7000" b="1" i="0" u="none" strike="noStrike" cap="none">
              <a:solidFill>
                <a:srgbClr val="000000"/>
              </a:solidFill>
              <a:latin typeface="DM Sans"/>
              <a:ea typeface="DM Sans"/>
              <a:cs typeface="DM Sans"/>
              <a:sym typeface="DM Sans"/>
            </a:endParaRPr>
          </a:p>
        </p:txBody>
      </p:sp>
      <p:pic>
        <p:nvPicPr>
          <p:cNvPr id="598" name="Google Shape;598;p17"/>
          <p:cNvPicPr preferRelativeResize="0"/>
          <p:nvPr/>
        </p:nvPicPr>
        <p:blipFill rotWithShape="1">
          <a:blip r:embed="rId3">
            <a:alphaModFix/>
          </a:blip>
          <a:srcRect/>
          <a:stretch/>
        </p:blipFill>
        <p:spPr>
          <a:xfrm>
            <a:off x="2496911" y="1765795"/>
            <a:ext cx="11808279" cy="6654308"/>
          </a:xfrm>
          <a:prstGeom prst="rect">
            <a:avLst/>
          </a:prstGeom>
          <a:noFill/>
          <a:ln>
            <a:noFill/>
          </a:ln>
        </p:spPr>
      </p:pic>
      <p:sp>
        <p:nvSpPr>
          <p:cNvPr id="599" name="Google Shape;599;p17"/>
          <p:cNvSpPr txBox="1"/>
          <p:nvPr/>
        </p:nvSpPr>
        <p:spPr>
          <a:xfrm>
            <a:off x="723900" y="8655629"/>
            <a:ext cx="16840200" cy="59574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DM Sans"/>
                <a:ea typeface="DM Sans"/>
                <a:cs typeface="DM Sans"/>
                <a:sym typeface="DM Sans"/>
              </a:rPr>
              <a:t>Based on the graph, it can be seen that the most important features are </a:t>
            </a:r>
            <a:r>
              <a:rPr lang="en-US" sz="2400" b="1" i="0" u="none" strike="noStrike" cap="none">
                <a:solidFill>
                  <a:schemeClr val="dk1"/>
                </a:solidFill>
                <a:latin typeface="DM Sans"/>
                <a:ea typeface="DM Sans"/>
                <a:cs typeface="DM Sans"/>
                <a:sym typeface="DM Sans"/>
              </a:rPr>
              <a:t>‘WarehouseToHome’ </a:t>
            </a:r>
            <a:r>
              <a:rPr lang="en-US" sz="2400" b="0" i="0" u="none" strike="noStrike" cap="none">
                <a:solidFill>
                  <a:schemeClr val="dk1"/>
                </a:solidFill>
                <a:latin typeface="DM Sans"/>
                <a:ea typeface="DM Sans"/>
                <a:cs typeface="DM Sans"/>
                <a:sym typeface="DM Sans"/>
              </a:rPr>
              <a:t>and </a:t>
            </a:r>
            <a:r>
              <a:rPr lang="en-US" sz="2400" b="1" i="0" u="none" strike="noStrike" cap="none">
                <a:solidFill>
                  <a:schemeClr val="dk1"/>
                </a:solidFill>
                <a:latin typeface="DM Sans"/>
                <a:ea typeface="DM Sans"/>
                <a:cs typeface="DM Sans"/>
                <a:sym typeface="DM Sans"/>
              </a:rPr>
              <a:t>‘CashbackAmount’</a:t>
            </a:r>
            <a:r>
              <a:rPr lang="en-US" sz="2400" b="0" i="0" u="none" strike="noStrike" cap="none">
                <a:solidFill>
                  <a:schemeClr val="dk1"/>
                </a:solidFill>
                <a:latin typeface="DM Sans"/>
                <a:ea typeface="DM Sans"/>
                <a:cs typeface="DM Sans"/>
                <a:sym typeface="DM Sans"/>
              </a:rPr>
              <a:t>.</a:t>
            </a:r>
            <a:endParaRPr sz="1400" b="0" i="0" u="none" strike="noStrike" cap="none">
              <a:solidFill>
                <a:srgbClr val="000000"/>
              </a:solidFill>
              <a:latin typeface="Arial"/>
              <a:ea typeface="Arial"/>
              <a:cs typeface="Arial"/>
              <a:sym typeface="Arial"/>
            </a:endParaRPr>
          </a:p>
        </p:txBody>
      </p:sp>
      <p:grpSp>
        <p:nvGrpSpPr>
          <p:cNvPr id="600" name="Google Shape;600;p17"/>
          <p:cNvGrpSpPr/>
          <p:nvPr/>
        </p:nvGrpSpPr>
        <p:grpSpPr>
          <a:xfrm>
            <a:off x="16741309" y="-723900"/>
            <a:ext cx="2134758" cy="2144325"/>
            <a:chOff x="2670" y="0"/>
            <a:chExt cx="1191737" cy="1197078"/>
          </a:xfrm>
        </p:grpSpPr>
        <p:sp>
          <p:nvSpPr>
            <p:cNvPr id="601" name="Google Shape;601;p17"/>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7"/>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9</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8"/>
          <p:cNvSpPr txBox="1"/>
          <p:nvPr/>
        </p:nvSpPr>
        <p:spPr>
          <a:xfrm>
            <a:off x="513078" y="424130"/>
            <a:ext cx="8647305" cy="997132"/>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dirty="0">
                <a:solidFill>
                  <a:srgbClr val="000000"/>
                </a:solidFill>
                <a:latin typeface="DM Sans"/>
                <a:ea typeface="DM Sans"/>
                <a:cs typeface="DM Sans"/>
                <a:sym typeface="DM Sans"/>
              </a:rPr>
              <a:t>Conclusion</a:t>
            </a:r>
            <a:endParaRPr sz="1400" b="0" i="0" u="none" strike="noStrike" cap="none" dirty="0">
              <a:solidFill>
                <a:srgbClr val="000000"/>
              </a:solidFill>
              <a:latin typeface="Arial"/>
              <a:ea typeface="Arial"/>
              <a:cs typeface="Arial"/>
              <a:sym typeface="Arial"/>
            </a:endParaRPr>
          </a:p>
        </p:txBody>
      </p:sp>
      <p:graphicFrame>
        <p:nvGraphicFramePr>
          <p:cNvPr id="621" name="Google Shape;621;p18"/>
          <p:cNvGraphicFramePr/>
          <p:nvPr>
            <p:extLst>
              <p:ext uri="{D42A27DB-BD31-4B8C-83A1-F6EECF244321}">
                <p14:modId xmlns:p14="http://schemas.microsoft.com/office/powerpoint/2010/main" val="1781183014"/>
              </p:ext>
            </p:extLst>
          </p:nvPr>
        </p:nvGraphicFramePr>
        <p:xfrm>
          <a:off x="250820" y="4586511"/>
          <a:ext cx="6022817" cy="2779900"/>
        </p:xfrm>
        <a:graphic>
          <a:graphicData uri="http://schemas.openxmlformats.org/drawingml/2006/table">
            <a:tbl>
              <a:tblPr firstRow="1" bandRow="1">
                <a:noFill/>
                <a:tableStyleId>{A1DE9C1A-B165-46D3-9902-6B1881653B56}</a:tableStyleId>
              </a:tblPr>
              <a:tblGrid>
                <a:gridCol w="1741714">
                  <a:extLst>
                    <a:ext uri="{9D8B030D-6E8A-4147-A177-3AD203B41FA5}">
                      <a16:colId xmlns:a16="http://schemas.microsoft.com/office/drawing/2014/main" val="20000"/>
                    </a:ext>
                  </a:extLst>
                </a:gridCol>
                <a:gridCol w="1436915">
                  <a:extLst>
                    <a:ext uri="{9D8B030D-6E8A-4147-A177-3AD203B41FA5}">
                      <a16:colId xmlns:a16="http://schemas.microsoft.com/office/drawing/2014/main" val="20001"/>
                    </a:ext>
                  </a:extLst>
                </a:gridCol>
                <a:gridCol w="1469571">
                  <a:extLst>
                    <a:ext uri="{9D8B030D-6E8A-4147-A177-3AD203B41FA5}">
                      <a16:colId xmlns:a16="http://schemas.microsoft.com/office/drawing/2014/main" val="20002"/>
                    </a:ext>
                  </a:extLst>
                </a:gridCol>
                <a:gridCol w="1374617">
                  <a:extLst>
                    <a:ext uri="{9D8B030D-6E8A-4147-A177-3AD203B41FA5}">
                      <a16:colId xmlns:a16="http://schemas.microsoft.com/office/drawing/2014/main" val="20003"/>
                    </a:ext>
                  </a:extLst>
                </a:gridCol>
              </a:tblGrid>
              <a:tr h="7455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DM Sans"/>
                          <a:ea typeface="DM Sans"/>
                          <a:cs typeface="DM Sans"/>
                          <a:sym typeface="DM Sans"/>
                        </a:rPr>
                        <a:t>Classification</a:t>
                      </a:r>
                      <a:endParaRPr sz="1400" u="none" strike="noStrike" cap="none" dirty="0"/>
                    </a:p>
                  </a:txBody>
                  <a:tcPr marL="91450" marR="91450" marT="45725" marB="45725" anchor="ctr">
                    <a:solidFill>
                      <a:srgbClr val="FFE5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DM Sans"/>
                          <a:ea typeface="DM Sans"/>
                          <a:cs typeface="DM Sans"/>
                          <a:sym typeface="DM Sans"/>
                        </a:rPr>
                        <a:t>PRECISION </a:t>
                      </a:r>
                      <a:endParaRPr sz="1400" u="none" strike="noStrike" cap="none"/>
                    </a:p>
                  </a:txBody>
                  <a:tcPr marL="91450" marR="91450" marT="45725" marB="45725" anchor="ctr">
                    <a:solidFill>
                      <a:srgbClr val="FFE5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DM Sans"/>
                          <a:ea typeface="DM Sans"/>
                          <a:cs typeface="DM Sans"/>
                          <a:sym typeface="DM Sans"/>
                        </a:rPr>
                        <a:t>RECALL</a:t>
                      </a:r>
                      <a:endParaRPr sz="1400" u="none" strike="noStrike" cap="none" dirty="0"/>
                    </a:p>
                  </a:txBody>
                  <a:tcPr marL="91450" marR="91450" marT="45725" marB="45725" anchor="ctr">
                    <a:solidFill>
                      <a:srgbClr val="FFE5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DM Sans"/>
                          <a:ea typeface="DM Sans"/>
                          <a:cs typeface="DM Sans"/>
                          <a:sym typeface="DM Sans"/>
                        </a:rPr>
                        <a:t>F1-SCORE</a:t>
                      </a:r>
                      <a:endParaRPr sz="1400" u="none" strike="noStrike" cap="none" dirty="0"/>
                    </a:p>
                  </a:txBody>
                  <a:tcPr marL="91450" marR="91450" marT="45725" marB="45725" anchor="ctr">
                    <a:solidFill>
                      <a:srgbClr val="FFE500"/>
                    </a:solidFill>
                  </a:tcPr>
                </a:tc>
                <a:extLst>
                  <a:ext uri="{0D108BD9-81ED-4DB2-BD59-A6C34878D82A}">
                    <a16:rowId xmlns:a16="http://schemas.microsoft.com/office/drawing/2014/main" val="10000"/>
                  </a:ext>
                </a:extLst>
              </a:tr>
              <a:tr h="1017175">
                <a:tc>
                  <a:txBody>
                    <a:bodyPr/>
                    <a:lstStyle/>
                    <a:p>
                      <a:pPr marL="0" marR="0" lvl="0" indent="0" algn="ctr" rtl="0">
                        <a:lnSpc>
                          <a:spcPct val="100000"/>
                        </a:lnSpc>
                        <a:spcBef>
                          <a:spcPts val="0"/>
                        </a:spcBef>
                        <a:spcAft>
                          <a:spcPts val="0"/>
                        </a:spcAft>
                        <a:buClr>
                          <a:srgbClr val="000000"/>
                        </a:buClr>
                        <a:buSzPts val="3200"/>
                        <a:buFont typeface="Arial"/>
                        <a:buNone/>
                      </a:pPr>
                      <a:r>
                        <a:rPr lang="en-US" sz="3200" b="1" u="none" strike="noStrike" cap="none">
                          <a:solidFill>
                            <a:schemeClr val="dk1"/>
                          </a:solidFill>
                          <a:latin typeface="DM Sans"/>
                          <a:ea typeface="DM Sans"/>
                          <a:cs typeface="DM Sans"/>
                          <a:sym typeface="DM Sans"/>
                        </a:rPr>
                        <a:t>1</a:t>
                      </a:r>
                      <a:endParaRPr sz="1400" u="none" strike="noStrike" cap="none"/>
                    </a:p>
                  </a:txBody>
                  <a:tcPr marL="91450" marR="91450" marT="45725" marB="45725" anchor="ctr">
                    <a:solidFill>
                      <a:srgbClr val="EDF0F2"/>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b="1" u="none" strike="noStrike" cap="none">
                          <a:solidFill>
                            <a:schemeClr val="dk1"/>
                          </a:solidFill>
                          <a:latin typeface="DM Sans"/>
                          <a:ea typeface="DM Sans"/>
                          <a:cs typeface="DM Sans"/>
                          <a:sym typeface="DM Sans"/>
                        </a:rPr>
                        <a:t>0.90</a:t>
                      </a:r>
                      <a:endParaRPr sz="1400" u="none" strike="noStrike" cap="none"/>
                    </a:p>
                  </a:txBody>
                  <a:tcPr marL="91450" marR="91450" marT="45725" marB="45725" anchor="ctr">
                    <a:solidFill>
                      <a:srgbClr val="EDF0F2"/>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b="1" u="none" strike="noStrike" cap="none">
                          <a:solidFill>
                            <a:schemeClr val="dk1"/>
                          </a:solidFill>
                          <a:latin typeface="DM Sans"/>
                          <a:ea typeface="DM Sans"/>
                          <a:cs typeface="DM Sans"/>
                          <a:sym typeface="DM Sans"/>
                        </a:rPr>
                        <a:t>0.90</a:t>
                      </a:r>
                      <a:endParaRPr sz="1400" u="none" strike="noStrike" cap="none"/>
                    </a:p>
                  </a:txBody>
                  <a:tcPr marL="91450" marR="91450" marT="45725" marB="45725" anchor="ctr">
                    <a:solidFill>
                      <a:srgbClr val="EDF0F2"/>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b="1" u="none" strike="noStrike" cap="none" dirty="0">
                          <a:solidFill>
                            <a:schemeClr val="dk1"/>
                          </a:solidFill>
                          <a:latin typeface="DM Sans"/>
                          <a:ea typeface="DM Sans"/>
                          <a:cs typeface="DM Sans"/>
                          <a:sym typeface="DM Sans"/>
                        </a:rPr>
                        <a:t>0.90</a:t>
                      </a:r>
                      <a:endParaRPr sz="1400" u="none" strike="noStrike" cap="none" dirty="0"/>
                    </a:p>
                  </a:txBody>
                  <a:tcPr marL="91450" marR="91450" marT="45725" marB="45725" anchor="ctr">
                    <a:solidFill>
                      <a:srgbClr val="EDF0F2"/>
                    </a:solidFill>
                  </a:tcPr>
                </a:tc>
                <a:extLst>
                  <a:ext uri="{0D108BD9-81ED-4DB2-BD59-A6C34878D82A}">
                    <a16:rowId xmlns:a16="http://schemas.microsoft.com/office/drawing/2014/main" val="10001"/>
                  </a:ext>
                </a:extLst>
              </a:tr>
              <a:tr h="1017175">
                <a:tc>
                  <a:txBody>
                    <a:bodyPr/>
                    <a:lstStyle/>
                    <a:p>
                      <a:pPr marL="0" marR="0" lvl="0" indent="0" algn="ctr" rtl="0">
                        <a:lnSpc>
                          <a:spcPct val="100000"/>
                        </a:lnSpc>
                        <a:spcBef>
                          <a:spcPts val="0"/>
                        </a:spcBef>
                        <a:spcAft>
                          <a:spcPts val="0"/>
                        </a:spcAft>
                        <a:buClr>
                          <a:srgbClr val="000000"/>
                        </a:buClr>
                        <a:buSzPts val="3200"/>
                        <a:buFont typeface="Arial"/>
                        <a:buNone/>
                      </a:pPr>
                      <a:r>
                        <a:rPr lang="en-US" sz="3200" b="1" u="none" strike="noStrike" cap="none">
                          <a:solidFill>
                            <a:schemeClr val="dk1"/>
                          </a:solidFill>
                          <a:latin typeface="DM Sans"/>
                          <a:ea typeface="DM Sans"/>
                          <a:cs typeface="DM Sans"/>
                          <a:sym typeface="DM Sans"/>
                        </a:rPr>
                        <a:t>0</a:t>
                      </a:r>
                      <a:endParaRPr sz="1400" u="none" strike="noStrike" cap="none"/>
                    </a:p>
                  </a:txBody>
                  <a:tcPr marL="91450" marR="91450" marT="45725" marB="45725" anchor="ctr">
                    <a:solidFill>
                      <a:srgbClr val="EDF0F2"/>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b="1" u="none" strike="noStrike" cap="none">
                          <a:solidFill>
                            <a:schemeClr val="dk1"/>
                          </a:solidFill>
                          <a:latin typeface="DM Sans"/>
                          <a:ea typeface="DM Sans"/>
                          <a:cs typeface="DM Sans"/>
                          <a:sym typeface="DM Sans"/>
                        </a:rPr>
                        <a:t>0.98</a:t>
                      </a:r>
                      <a:endParaRPr sz="1400" u="none" strike="noStrike" cap="none"/>
                    </a:p>
                  </a:txBody>
                  <a:tcPr marL="91450" marR="91450" marT="45725" marB="45725" anchor="ctr">
                    <a:solidFill>
                      <a:srgbClr val="EDF0F2"/>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b="1" u="none" strike="noStrike" cap="none">
                          <a:solidFill>
                            <a:schemeClr val="dk1"/>
                          </a:solidFill>
                          <a:latin typeface="DM Sans"/>
                          <a:ea typeface="DM Sans"/>
                          <a:cs typeface="DM Sans"/>
                          <a:sym typeface="DM Sans"/>
                        </a:rPr>
                        <a:t>0.98</a:t>
                      </a:r>
                      <a:endParaRPr sz="1400" u="none" strike="noStrike" cap="none"/>
                    </a:p>
                  </a:txBody>
                  <a:tcPr marL="91450" marR="91450" marT="45725" marB="45725" anchor="ctr">
                    <a:solidFill>
                      <a:srgbClr val="EDF0F2"/>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b="1" u="none" strike="noStrike" cap="none" dirty="0">
                          <a:solidFill>
                            <a:schemeClr val="dk1"/>
                          </a:solidFill>
                          <a:latin typeface="DM Sans"/>
                          <a:ea typeface="DM Sans"/>
                          <a:cs typeface="DM Sans"/>
                          <a:sym typeface="DM Sans"/>
                        </a:rPr>
                        <a:t>0.98</a:t>
                      </a:r>
                      <a:endParaRPr sz="1400" u="none" strike="noStrike" cap="none" dirty="0"/>
                    </a:p>
                  </a:txBody>
                  <a:tcPr marL="91450" marR="91450" marT="45725" marB="45725" anchor="ctr">
                    <a:solidFill>
                      <a:srgbClr val="EDF0F2"/>
                    </a:solidFill>
                  </a:tcPr>
                </a:tc>
                <a:extLst>
                  <a:ext uri="{0D108BD9-81ED-4DB2-BD59-A6C34878D82A}">
                    <a16:rowId xmlns:a16="http://schemas.microsoft.com/office/drawing/2014/main" val="10002"/>
                  </a:ext>
                </a:extLst>
              </a:tr>
            </a:tbl>
          </a:graphicData>
        </a:graphic>
      </p:graphicFrame>
      <p:pic>
        <p:nvPicPr>
          <p:cNvPr id="623" name="Google Shape;623;p18"/>
          <p:cNvPicPr preferRelativeResize="0"/>
          <p:nvPr/>
        </p:nvPicPr>
        <p:blipFill>
          <a:blip r:embed="rId3">
            <a:extLst>
              <a:ext uri="{28A0092B-C50C-407E-A947-70E740481C1C}">
                <a14:useLocalDpi xmlns:a14="http://schemas.microsoft.com/office/drawing/2010/main" val="0"/>
              </a:ext>
            </a:extLst>
          </a:blip>
          <a:stretch>
            <a:fillRect/>
          </a:stretch>
        </p:blipFill>
        <p:spPr>
          <a:xfrm>
            <a:off x="7044760" y="4589521"/>
            <a:ext cx="6111775" cy="4370943"/>
          </a:xfrm>
          <a:prstGeom prst="rect">
            <a:avLst/>
          </a:prstGeom>
          <a:noFill/>
          <a:ln>
            <a:noFill/>
          </a:ln>
        </p:spPr>
      </p:pic>
      <p:sp>
        <p:nvSpPr>
          <p:cNvPr id="624" name="Google Shape;624;p18"/>
          <p:cNvSpPr txBox="1"/>
          <p:nvPr/>
        </p:nvSpPr>
        <p:spPr>
          <a:xfrm>
            <a:off x="413148" y="7477702"/>
            <a:ext cx="5553071" cy="342594"/>
          </a:xfrm>
          <a:prstGeom prst="rect">
            <a:avLst/>
          </a:prstGeom>
          <a:noFill/>
          <a:ln>
            <a:noFill/>
          </a:ln>
        </p:spPr>
        <p:txBody>
          <a:bodyPr spcFirstLastPara="1" wrap="square" lIns="0" tIns="0" rIns="0" bIns="0" anchor="t" anchorCtr="0">
            <a:spAutoFit/>
          </a:bodyPr>
          <a:lstStyle/>
          <a:p>
            <a:pPr marL="0" marR="0" lvl="0" indent="0" algn="l" rtl="0">
              <a:lnSpc>
                <a:spcPct val="139750"/>
              </a:lnSpc>
              <a:spcBef>
                <a:spcPts val="0"/>
              </a:spcBef>
              <a:spcAft>
                <a:spcPts val="0"/>
              </a:spcAft>
              <a:buClr>
                <a:srgbClr val="000000"/>
              </a:buClr>
              <a:buSzPts val="2000"/>
              <a:buFont typeface="Arial"/>
              <a:buNone/>
            </a:pPr>
            <a:r>
              <a:rPr lang="en-US" sz="2000" b="1" i="0" u="none" strike="noStrike" cap="none" dirty="0">
                <a:solidFill>
                  <a:srgbClr val="000000"/>
                </a:solidFill>
                <a:latin typeface="DM Sans"/>
                <a:ea typeface="DM Sans"/>
                <a:cs typeface="DM Sans"/>
                <a:sym typeface="DM Sans"/>
              </a:rPr>
              <a:t>1 = Churn ; 0 = Not Churn</a:t>
            </a:r>
            <a:endParaRPr sz="1800" b="0" i="0" u="none" strike="noStrike" cap="none" dirty="0">
              <a:solidFill>
                <a:srgbClr val="000000"/>
              </a:solidFill>
              <a:latin typeface="DM Sans"/>
              <a:ea typeface="DM Sans"/>
              <a:cs typeface="DM Sans"/>
              <a:sym typeface="DM Sans"/>
            </a:endParaRPr>
          </a:p>
        </p:txBody>
      </p:sp>
      <p:grpSp>
        <p:nvGrpSpPr>
          <p:cNvPr id="639" name="Google Shape;639;p18"/>
          <p:cNvGrpSpPr/>
          <p:nvPr/>
        </p:nvGrpSpPr>
        <p:grpSpPr>
          <a:xfrm>
            <a:off x="16741309" y="-723900"/>
            <a:ext cx="2134758" cy="2144325"/>
            <a:chOff x="2670" y="0"/>
            <a:chExt cx="1191737" cy="1197078"/>
          </a:xfrm>
        </p:grpSpPr>
        <p:sp>
          <p:nvSpPr>
            <p:cNvPr id="640" name="Google Shape;640;p18"/>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8"/>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10</a:t>
              </a:r>
              <a:endParaRPr sz="1400" b="0" i="0" u="none" strike="noStrike" cap="none">
                <a:solidFill>
                  <a:srgbClr val="000000"/>
                </a:solidFill>
                <a:latin typeface="Arial"/>
                <a:ea typeface="Arial"/>
                <a:cs typeface="Arial"/>
                <a:sym typeface="Arial"/>
              </a:endParaRPr>
            </a:p>
          </p:txBody>
        </p:sp>
      </p:grpSp>
      <p:graphicFrame>
        <p:nvGraphicFramePr>
          <p:cNvPr id="43" name="Table 42"/>
          <p:cNvGraphicFramePr>
            <a:graphicFrameLocks noGrp="1"/>
          </p:cNvGraphicFramePr>
          <p:nvPr>
            <p:extLst>
              <p:ext uri="{D42A27DB-BD31-4B8C-83A1-F6EECF244321}">
                <p14:modId xmlns:p14="http://schemas.microsoft.com/office/powerpoint/2010/main" val="839394313"/>
              </p:ext>
            </p:extLst>
          </p:nvPr>
        </p:nvGraphicFramePr>
        <p:xfrm>
          <a:off x="13889716" y="4621007"/>
          <a:ext cx="3829978" cy="4427774"/>
        </p:xfrm>
        <a:graphic>
          <a:graphicData uri="http://schemas.openxmlformats.org/drawingml/2006/table">
            <a:tbl>
              <a:tblPr firstRow="1" bandRow="1">
                <a:tableStyleId>{A1DE9C1A-B165-46D3-9902-6B1881653B56}</a:tableStyleId>
              </a:tblPr>
              <a:tblGrid>
                <a:gridCol w="1914989">
                  <a:extLst>
                    <a:ext uri="{9D8B030D-6E8A-4147-A177-3AD203B41FA5}">
                      <a16:colId xmlns:a16="http://schemas.microsoft.com/office/drawing/2014/main" val="20000"/>
                    </a:ext>
                  </a:extLst>
                </a:gridCol>
                <a:gridCol w="1914989">
                  <a:extLst>
                    <a:ext uri="{9D8B030D-6E8A-4147-A177-3AD203B41FA5}">
                      <a16:colId xmlns:a16="http://schemas.microsoft.com/office/drawing/2014/main" val="20001"/>
                    </a:ext>
                  </a:extLst>
                </a:gridCol>
              </a:tblGrid>
              <a:tr h="752602">
                <a:tc>
                  <a:txBody>
                    <a:bodyPr/>
                    <a:lstStyle/>
                    <a:p>
                      <a:r>
                        <a:rPr lang="en-US" sz="1800" b="1" i="0" u="none" strike="noStrike" cap="none" dirty="0">
                          <a:solidFill>
                            <a:schemeClr val="dk1"/>
                          </a:solidFill>
                          <a:latin typeface="DM Sans"/>
                          <a:ea typeface="DM Sans"/>
                          <a:cs typeface="DM Sans"/>
                          <a:sym typeface="Arial"/>
                        </a:rPr>
                        <a:t>Churn Class</a:t>
                      </a:r>
                    </a:p>
                  </a:txBody>
                  <a:tcPr>
                    <a:solidFill>
                      <a:srgbClr val="FFE500"/>
                    </a:solidFill>
                  </a:tcPr>
                </a:tc>
                <a:tc>
                  <a:txBody>
                    <a:bodyPr/>
                    <a:lstStyle/>
                    <a:p>
                      <a:r>
                        <a:rPr lang="en-US" sz="1800" b="1" i="0" u="none" strike="noStrike" cap="none" dirty="0">
                          <a:solidFill>
                            <a:schemeClr val="dk1"/>
                          </a:solidFill>
                          <a:latin typeface="DM Sans"/>
                          <a:ea typeface="DM Sans"/>
                          <a:cs typeface="DM Sans"/>
                          <a:sym typeface="Arial"/>
                        </a:rPr>
                        <a:t>Cashback Average</a:t>
                      </a:r>
                    </a:p>
                  </a:txBody>
                  <a:tcPr>
                    <a:solidFill>
                      <a:srgbClr val="FFE500"/>
                    </a:solidFill>
                  </a:tcPr>
                </a:tc>
                <a:extLst>
                  <a:ext uri="{0D108BD9-81ED-4DB2-BD59-A6C34878D82A}">
                    <a16:rowId xmlns:a16="http://schemas.microsoft.com/office/drawing/2014/main" val="10000"/>
                  </a:ext>
                </a:extLst>
              </a:tr>
              <a:tr h="918793">
                <a:tc>
                  <a:txBody>
                    <a:bodyPr/>
                    <a:lstStyle/>
                    <a:p>
                      <a:r>
                        <a:rPr lang="en-US" sz="1800" b="1" i="0" u="none" strike="noStrike" cap="none" dirty="0">
                          <a:solidFill>
                            <a:schemeClr val="dk1"/>
                          </a:solidFill>
                          <a:latin typeface="DM Sans"/>
                          <a:ea typeface="DM Sans"/>
                          <a:cs typeface="DM Sans"/>
                          <a:sym typeface="Arial"/>
                        </a:rPr>
                        <a:t>Low churn probability</a:t>
                      </a:r>
                    </a:p>
                  </a:txBody>
                  <a:tcPr>
                    <a:solidFill>
                      <a:srgbClr val="EDF0F2"/>
                    </a:solidFill>
                  </a:tcPr>
                </a:tc>
                <a:tc>
                  <a:txBody>
                    <a:bodyPr/>
                    <a:lstStyle/>
                    <a:p>
                      <a:r>
                        <a:rPr lang="en-US" sz="1800" b="1" i="0" u="none" strike="noStrike" cap="none" dirty="0">
                          <a:solidFill>
                            <a:schemeClr val="dk1"/>
                          </a:solidFill>
                          <a:latin typeface="DM Sans"/>
                          <a:ea typeface="DM Sans"/>
                          <a:cs typeface="DM Sans"/>
                          <a:sym typeface="Arial"/>
                        </a:rPr>
                        <a:t>162.0</a:t>
                      </a:r>
                    </a:p>
                  </a:txBody>
                  <a:tcPr>
                    <a:solidFill>
                      <a:srgbClr val="EDF0F2"/>
                    </a:solidFill>
                  </a:tcPr>
                </a:tc>
                <a:extLst>
                  <a:ext uri="{0D108BD9-81ED-4DB2-BD59-A6C34878D82A}">
                    <a16:rowId xmlns:a16="http://schemas.microsoft.com/office/drawing/2014/main" val="10001"/>
                  </a:ext>
                </a:extLst>
              </a:tr>
              <a:tr h="918793">
                <a:tc>
                  <a:txBody>
                    <a:bodyPr/>
                    <a:lstStyle/>
                    <a:p>
                      <a:r>
                        <a:rPr lang="en-US" sz="1800" b="1" i="0" u="none" strike="noStrike" cap="none" dirty="0">
                          <a:solidFill>
                            <a:schemeClr val="dk1"/>
                          </a:solidFill>
                          <a:latin typeface="DM Sans"/>
                          <a:ea typeface="DM Sans"/>
                          <a:cs typeface="DM Sans"/>
                          <a:sym typeface="Arial"/>
                        </a:rPr>
                        <a:t>Medium churn probability</a:t>
                      </a:r>
                    </a:p>
                  </a:txBody>
                  <a:tcPr>
                    <a:solidFill>
                      <a:srgbClr val="EDF0F2"/>
                    </a:solidFill>
                  </a:tcPr>
                </a:tc>
                <a:tc>
                  <a:txBody>
                    <a:bodyPr/>
                    <a:lstStyle/>
                    <a:p>
                      <a:r>
                        <a:rPr lang="en-US" sz="1800" b="1" i="0" u="none" strike="noStrike" cap="none" dirty="0">
                          <a:solidFill>
                            <a:schemeClr val="dk1"/>
                          </a:solidFill>
                          <a:latin typeface="DM Sans"/>
                          <a:ea typeface="DM Sans"/>
                          <a:cs typeface="DM Sans"/>
                          <a:sym typeface="Arial"/>
                        </a:rPr>
                        <a:t>145.4</a:t>
                      </a:r>
                    </a:p>
                  </a:txBody>
                  <a:tcPr>
                    <a:solidFill>
                      <a:srgbClr val="EDF0F2"/>
                    </a:solidFill>
                  </a:tcPr>
                </a:tc>
                <a:extLst>
                  <a:ext uri="{0D108BD9-81ED-4DB2-BD59-A6C34878D82A}">
                    <a16:rowId xmlns:a16="http://schemas.microsoft.com/office/drawing/2014/main" val="10002"/>
                  </a:ext>
                </a:extLst>
              </a:tr>
              <a:tr h="918793">
                <a:tc>
                  <a:txBody>
                    <a:bodyPr/>
                    <a:lstStyle/>
                    <a:p>
                      <a:r>
                        <a:rPr lang="en-US" sz="1800" b="1" i="0" u="none" strike="noStrike" cap="none" dirty="0">
                          <a:solidFill>
                            <a:schemeClr val="dk1"/>
                          </a:solidFill>
                          <a:latin typeface="DM Sans"/>
                          <a:ea typeface="DM Sans"/>
                          <a:cs typeface="DM Sans"/>
                          <a:sym typeface="Arial"/>
                        </a:rPr>
                        <a:t>High churn probability</a:t>
                      </a:r>
                    </a:p>
                  </a:txBody>
                  <a:tcPr>
                    <a:solidFill>
                      <a:srgbClr val="EDF0F2"/>
                    </a:solidFill>
                  </a:tcPr>
                </a:tc>
                <a:tc>
                  <a:txBody>
                    <a:bodyPr/>
                    <a:lstStyle/>
                    <a:p>
                      <a:r>
                        <a:rPr lang="en-US" sz="1800" b="1" i="0" u="none" strike="noStrike" cap="none" dirty="0">
                          <a:solidFill>
                            <a:schemeClr val="dk1"/>
                          </a:solidFill>
                          <a:latin typeface="DM Sans"/>
                          <a:ea typeface="DM Sans"/>
                          <a:cs typeface="DM Sans"/>
                          <a:sym typeface="Arial"/>
                        </a:rPr>
                        <a:t>162.3</a:t>
                      </a:r>
                    </a:p>
                  </a:txBody>
                  <a:tcPr>
                    <a:solidFill>
                      <a:srgbClr val="EDF0F2"/>
                    </a:solidFill>
                  </a:tcPr>
                </a:tc>
                <a:extLst>
                  <a:ext uri="{0D108BD9-81ED-4DB2-BD59-A6C34878D82A}">
                    <a16:rowId xmlns:a16="http://schemas.microsoft.com/office/drawing/2014/main" val="10003"/>
                  </a:ext>
                </a:extLst>
              </a:tr>
              <a:tr h="918793">
                <a:tc>
                  <a:txBody>
                    <a:bodyPr/>
                    <a:lstStyle/>
                    <a:p>
                      <a:r>
                        <a:rPr lang="en-US" sz="1800" b="1" i="0" u="none" strike="noStrike" cap="none" dirty="0">
                          <a:solidFill>
                            <a:schemeClr val="dk1"/>
                          </a:solidFill>
                          <a:latin typeface="DM Sans"/>
                          <a:ea typeface="DM Sans"/>
                          <a:cs typeface="DM Sans"/>
                          <a:sym typeface="Arial"/>
                        </a:rPr>
                        <a:t>Predicted not churn</a:t>
                      </a:r>
                    </a:p>
                  </a:txBody>
                  <a:tcPr>
                    <a:solidFill>
                      <a:srgbClr val="EDF0F2"/>
                    </a:solidFill>
                  </a:tcPr>
                </a:tc>
                <a:tc>
                  <a:txBody>
                    <a:bodyPr/>
                    <a:lstStyle/>
                    <a:p>
                      <a:r>
                        <a:rPr lang="en-US" sz="1800" b="1" i="0" u="none" strike="noStrike" cap="none" dirty="0">
                          <a:solidFill>
                            <a:schemeClr val="dk1"/>
                          </a:solidFill>
                          <a:latin typeface="DM Sans"/>
                          <a:ea typeface="DM Sans"/>
                          <a:cs typeface="DM Sans"/>
                          <a:sym typeface="Arial"/>
                        </a:rPr>
                        <a:t>180</a:t>
                      </a:r>
                    </a:p>
                  </a:txBody>
                  <a:tcPr>
                    <a:solidFill>
                      <a:srgbClr val="EDF0F2"/>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250820" y="4105889"/>
            <a:ext cx="4472699" cy="369332"/>
          </a:xfrm>
          <a:prstGeom prst="rect">
            <a:avLst/>
          </a:prstGeom>
          <a:noFill/>
        </p:spPr>
        <p:txBody>
          <a:bodyPr wrap="none" rtlCol="0">
            <a:spAutoFit/>
          </a:bodyPr>
          <a:lstStyle/>
          <a:p>
            <a:r>
              <a:rPr lang="en-US" sz="1800" b="1" dirty="0">
                <a:solidFill>
                  <a:schemeClr val="dk1"/>
                </a:solidFill>
                <a:latin typeface="DM Sans"/>
                <a:ea typeface="DM Sans"/>
                <a:cs typeface="DM Sans"/>
              </a:rPr>
              <a:t>Churn Prediction Classification Report</a:t>
            </a:r>
          </a:p>
        </p:txBody>
      </p:sp>
      <p:sp>
        <p:nvSpPr>
          <p:cNvPr id="50" name="TextBox 49"/>
          <p:cNvSpPr txBox="1"/>
          <p:nvPr/>
        </p:nvSpPr>
        <p:spPr>
          <a:xfrm>
            <a:off x="7044760" y="4105889"/>
            <a:ext cx="4044697" cy="369332"/>
          </a:xfrm>
          <a:prstGeom prst="rect">
            <a:avLst/>
          </a:prstGeom>
          <a:noFill/>
        </p:spPr>
        <p:txBody>
          <a:bodyPr wrap="none" rtlCol="0">
            <a:spAutoFit/>
          </a:bodyPr>
          <a:lstStyle/>
          <a:p>
            <a:r>
              <a:rPr lang="en-US" sz="1800" b="1" dirty="0">
                <a:solidFill>
                  <a:schemeClr val="dk1"/>
                </a:solidFill>
                <a:latin typeface="DM Sans"/>
                <a:ea typeface="DM Sans"/>
                <a:cs typeface="DM Sans"/>
              </a:rPr>
              <a:t>Churn Prediction Confusion Matrix</a:t>
            </a:r>
          </a:p>
        </p:txBody>
      </p:sp>
      <p:sp>
        <p:nvSpPr>
          <p:cNvPr id="51" name="TextBox 50"/>
          <p:cNvSpPr txBox="1"/>
          <p:nvPr/>
        </p:nvSpPr>
        <p:spPr>
          <a:xfrm>
            <a:off x="13727837" y="4105889"/>
            <a:ext cx="4131259" cy="369332"/>
          </a:xfrm>
          <a:prstGeom prst="rect">
            <a:avLst/>
          </a:prstGeom>
          <a:noFill/>
        </p:spPr>
        <p:txBody>
          <a:bodyPr wrap="none" rtlCol="0">
            <a:spAutoFit/>
          </a:bodyPr>
          <a:lstStyle/>
          <a:p>
            <a:r>
              <a:rPr lang="en-US" sz="1800" b="1" dirty="0">
                <a:solidFill>
                  <a:schemeClr val="dk1"/>
                </a:solidFill>
                <a:latin typeface="DM Sans"/>
                <a:ea typeface="DM Sans"/>
                <a:cs typeface="DM Sans"/>
              </a:rPr>
              <a:t>Actual Received Cashback Amount</a:t>
            </a:r>
          </a:p>
        </p:txBody>
      </p:sp>
      <p:sp>
        <p:nvSpPr>
          <p:cNvPr id="68" name="Rectangle 67"/>
          <p:cNvSpPr/>
          <p:nvPr/>
        </p:nvSpPr>
        <p:spPr>
          <a:xfrm>
            <a:off x="1837019" y="1578298"/>
            <a:ext cx="14589524" cy="1948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Google Shape;622;p18"/>
          <p:cNvSpPr txBox="1"/>
          <p:nvPr/>
        </p:nvSpPr>
        <p:spPr>
          <a:xfrm>
            <a:off x="2016577" y="1767804"/>
            <a:ext cx="14254843" cy="1569660"/>
          </a:xfrm>
          <a:prstGeom prst="rect">
            <a:avLst/>
          </a:prstGeom>
          <a:noFill/>
          <a:ln>
            <a:noFill/>
          </a:ln>
        </p:spPr>
        <p:txBody>
          <a:bodyPr spcFirstLastPara="1" wrap="square" lIns="0" tIns="0" rIns="0" bIns="0" anchor="t" anchorCtr="0">
            <a:spAutoFit/>
          </a:bodyPr>
          <a:lstStyle/>
          <a:p>
            <a:pPr marR="0" lvl="0" algn="l" rtl="0">
              <a:lnSpc>
                <a:spcPct val="150000"/>
              </a:lnSpc>
              <a:spcBef>
                <a:spcPts val="0"/>
              </a:spcBef>
              <a:spcAft>
                <a:spcPts val="0"/>
              </a:spcAft>
              <a:buClr>
                <a:srgbClr val="000000"/>
              </a:buClr>
              <a:buSzPts val="1700"/>
            </a:pPr>
            <a:r>
              <a:rPr lang="en-US" sz="1700" dirty="0">
                <a:latin typeface="DM Sans"/>
                <a:sym typeface="DM Sans"/>
              </a:rPr>
              <a:t>Our model predicted:</a:t>
            </a:r>
          </a:p>
          <a:p>
            <a:pPr marL="285750" lvl="0" indent="-285750">
              <a:lnSpc>
                <a:spcPct val="150000"/>
              </a:lnSpc>
              <a:buSzPts val="1700"/>
              <a:buFont typeface="Arial" panose="020B0604020202020204" pitchFamily="34" charset="0"/>
              <a:buChar char="•"/>
            </a:pPr>
            <a:r>
              <a:rPr lang="en-US" sz="1700" dirty="0">
                <a:solidFill>
                  <a:schemeClr val="tx1"/>
                </a:solidFill>
                <a:latin typeface="DM Sans"/>
                <a:sym typeface="DM Sans"/>
              </a:rPr>
              <a:t>980</a:t>
            </a:r>
            <a:r>
              <a:rPr lang="en-US" sz="1700" dirty="0">
                <a:solidFill>
                  <a:schemeClr val="accent3">
                    <a:lumMod val="75000"/>
                  </a:schemeClr>
                </a:solidFill>
                <a:latin typeface="DM Sans"/>
                <a:sym typeface="DM Sans"/>
              </a:rPr>
              <a:t> </a:t>
            </a:r>
            <a:r>
              <a:rPr lang="en-US" sz="1700" dirty="0">
                <a:solidFill>
                  <a:srgbClr val="06B153"/>
                </a:solidFill>
                <a:latin typeface="DM Sans"/>
                <a:sym typeface="DM Sans"/>
              </a:rPr>
              <a:t>correct </a:t>
            </a:r>
            <a:r>
              <a:rPr lang="en-US" sz="1700" dirty="0">
                <a:solidFill>
                  <a:schemeClr val="tx1"/>
                </a:solidFill>
                <a:latin typeface="DM Sans"/>
                <a:sym typeface="DM Sans"/>
              </a:rPr>
              <a:t>predictions. The model correctly predicted </a:t>
            </a:r>
            <a:r>
              <a:rPr lang="en-US" sz="1700" dirty="0">
                <a:latin typeface="DM Sans"/>
                <a:sym typeface="DM Sans"/>
              </a:rPr>
              <a:t>829 Non-churn customers and 151 churned customers (</a:t>
            </a:r>
            <a:r>
              <a:rPr lang="en-US" sz="1700" dirty="0">
                <a:solidFill>
                  <a:srgbClr val="06B153"/>
                </a:solidFill>
                <a:latin typeface="DM Sans"/>
                <a:sym typeface="DM Sans"/>
              </a:rPr>
              <a:t>TN + TP</a:t>
            </a:r>
            <a:r>
              <a:rPr lang="en-US" sz="1700" dirty="0">
                <a:latin typeface="DM Sans"/>
                <a:sym typeface="DM Sans"/>
              </a:rPr>
              <a:t>)</a:t>
            </a:r>
          </a:p>
          <a:p>
            <a:pPr marL="285750" lvl="0" indent="-285750">
              <a:lnSpc>
                <a:spcPct val="150000"/>
              </a:lnSpc>
              <a:buSzPts val="1700"/>
              <a:buFont typeface="Arial" panose="020B0604020202020204" pitchFamily="34" charset="0"/>
              <a:buChar char="•"/>
            </a:pPr>
            <a:r>
              <a:rPr lang="en-US" sz="1700" dirty="0">
                <a:latin typeface="DM Sans"/>
                <a:sym typeface="DM Sans"/>
              </a:rPr>
              <a:t>16 non-churn customers predicted as churned (</a:t>
            </a:r>
            <a:r>
              <a:rPr lang="en-US" sz="1700" dirty="0">
                <a:solidFill>
                  <a:srgbClr val="FF0000"/>
                </a:solidFill>
                <a:latin typeface="DM Sans"/>
                <a:sym typeface="DM Sans"/>
              </a:rPr>
              <a:t>FP</a:t>
            </a:r>
            <a:r>
              <a:rPr lang="en-US" sz="1700" dirty="0">
                <a:latin typeface="DM Sans"/>
                <a:sym typeface="DM Sans"/>
              </a:rPr>
              <a:t>), this </a:t>
            </a:r>
            <a:r>
              <a:rPr lang="en-US" sz="1700" dirty="0">
                <a:solidFill>
                  <a:srgbClr val="FF0000"/>
                </a:solidFill>
                <a:latin typeface="DM Sans"/>
                <a:sym typeface="DM Sans"/>
              </a:rPr>
              <a:t>error</a:t>
            </a:r>
            <a:r>
              <a:rPr lang="en-US" sz="1700" dirty="0">
                <a:latin typeface="DM Sans"/>
                <a:sym typeface="DM Sans"/>
              </a:rPr>
              <a:t> will cost 16 vouchers given to the wrong target</a:t>
            </a:r>
          </a:p>
          <a:p>
            <a:pPr marL="285750" marR="0" lvl="0" indent="-285750" algn="l" rtl="0">
              <a:lnSpc>
                <a:spcPct val="150000"/>
              </a:lnSpc>
              <a:spcBef>
                <a:spcPts val="0"/>
              </a:spcBef>
              <a:spcAft>
                <a:spcPts val="0"/>
              </a:spcAft>
              <a:buClr>
                <a:srgbClr val="000000"/>
              </a:buClr>
              <a:buSzPts val="1700"/>
              <a:buFont typeface="Arial" panose="020B0604020202020204" pitchFamily="34" charset="0"/>
              <a:buChar char="•"/>
            </a:pPr>
            <a:r>
              <a:rPr lang="en-US" sz="1700" dirty="0">
                <a:latin typeface="DM Sans"/>
                <a:sym typeface="DM Sans"/>
              </a:rPr>
              <a:t>17 churned customers predicted as not churn (</a:t>
            </a:r>
            <a:r>
              <a:rPr lang="en-US" sz="1700" dirty="0">
                <a:solidFill>
                  <a:srgbClr val="FF0000"/>
                </a:solidFill>
                <a:latin typeface="DM Sans"/>
                <a:sym typeface="DM Sans"/>
              </a:rPr>
              <a:t>FN</a:t>
            </a:r>
            <a:r>
              <a:rPr lang="en-US" sz="1700" dirty="0">
                <a:latin typeface="DM Sans"/>
                <a:sym typeface="DM Sans"/>
              </a:rPr>
              <a:t>), this </a:t>
            </a:r>
            <a:r>
              <a:rPr lang="en-US" sz="1700" dirty="0">
                <a:solidFill>
                  <a:srgbClr val="FF0000"/>
                </a:solidFill>
                <a:latin typeface="DM Sans"/>
                <a:sym typeface="DM Sans"/>
              </a:rPr>
              <a:t>error</a:t>
            </a:r>
            <a:r>
              <a:rPr lang="en-US" sz="1700" dirty="0">
                <a:latin typeface="DM Sans"/>
                <a:sym typeface="DM Sans"/>
              </a:rPr>
              <a:t> will cause 17 customers not receiving any voucher to prevent them from churn</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7637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8"/>
          <p:cNvSpPr txBox="1"/>
          <p:nvPr/>
        </p:nvSpPr>
        <p:spPr>
          <a:xfrm>
            <a:off x="513079" y="424130"/>
            <a:ext cx="8108408" cy="803297"/>
          </a:xfrm>
          <a:prstGeom prst="rect">
            <a:avLst/>
          </a:prstGeom>
          <a:noFill/>
          <a:ln>
            <a:noFill/>
          </a:ln>
        </p:spPr>
        <p:txBody>
          <a:bodyPr spcFirstLastPara="1" wrap="square" lIns="0" tIns="0" rIns="0" bIns="0" anchor="t" anchorCtr="0">
            <a:spAutoFit/>
          </a:bodyPr>
          <a:lstStyle/>
          <a:p>
            <a:pPr lvl="0">
              <a:lnSpc>
                <a:spcPct val="87343"/>
              </a:lnSpc>
              <a:buSzPts val="3200"/>
            </a:pPr>
            <a:r>
              <a:rPr lang="en-US" sz="6000" b="1" dirty="0">
                <a:latin typeface="DM Sans"/>
                <a:ea typeface="DM Sans"/>
                <a:cs typeface="DM Sans"/>
                <a:sym typeface="DM Sans"/>
              </a:rPr>
              <a:t>Cost Benefit Analysis</a:t>
            </a:r>
            <a:endParaRPr lang="en-US" sz="6000" dirty="0"/>
          </a:p>
        </p:txBody>
      </p:sp>
      <p:sp>
        <p:nvSpPr>
          <p:cNvPr id="609" name="Google Shape;609;p18"/>
          <p:cNvSpPr/>
          <p:nvPr/>
        </p:nvSpPr>
        <p:spPr>
          <a:xfrm>
            <a:off x="152400" y="4085683"/>
            <a:ext cx="17983200" cy="4646045"/>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8"/>
          <p:cNvSpPr txBox="1"/>
          <p:nvPr/>
        </p:nvSpPr>
        <p:spPr>
          <a:xfrm>
            <a:off x="1060148" y="4157740"/>
            <a:ext cx="1926380" cy="409920"/>
          </a:xfrm>
          <a:prstGeom prst="rect">
            <a:avLst/>
          </a:prstGeom>
          <a:noFill/>
          <a:ln>
            <a:noFill/>
          </a:ln>
        </p:spPr>
        <p:txBody>
          <a:bodyPr spcFirstLastPara="1" wrap="square" lIns="0" tIns="0" rIns="0" bIns="0" anchor="t" anchorCtr="0">
            <a:spAutoFit/>
          </a:bodyPr>
          <a:lstStyle/>
          <a:p>
            <a:pPr marL="0" marR="0" lvl="0" indent="0" algn="ctr" rtl="0">
              <a:lnSpc>
                <a:spcPct val="175000"/>
              </a:lnSpc>
              <a:spcBef>
                <a:spcPts val="0"/>
              </a:spcBef>
              <a:spcAft>
                <a:spcPts val="0"/>
              </a:spcAft>
              <a:buClr>
                <a:srgbClr val="000000"/>
              </a:buClr>
              <a:buSzPts val="2000"/>
              <a:buFont typeface="Arial"/>
              <a:buNone/>
            </a:pPr>
            <a:r>
              <a:rPr lang="en-US" sz="2000" b="1" i="0" u="none" strike="noStrike" cap="none">
                <a:solidFill>
                  <a:srgbClr val="000000"/>
                </a:solidFill>
                <a:latin typeface="DM Sans"/>
                <a:ea typeface="DM Sans"/>
                <a:cs typeface="DM Sans"/>
                <a:sym typeface="DM Sans"/>
              </a:rPr>
              <a:t>Without model</a:t>
            </a:r>
            <a:endParaRPr sz="1400" b="0" i="0" u="none" strike="noStrike" cap="none">
              <a:solidFill>
                <a:srgbClr val="000000"/>
              </a:solidFill>
              <a:latin typeface="Arial"/>
              <a:ea typeface="Arial"/>
              <a:cs typeface="Arial"/>
              <a:sym typeface="Arial"/>
            </a:endParaRPr>
          </a:p>
        </p:txBody>
      </p:sp>
      <p:sp>
        <p:nvSpPr>
          <p:cNvPr id="611" name="Google Shape;611;p18"/>
          <p:cNvSpPr txBox="1"/>
          <p:nvPr/>
        </p:nvSpPr>
        <p:spPr>
          <a:xfrm>
            <a:off x="5913487" y="4131090"/>
            <a:ext cx="3737166" cy="409920"/>
          </a:xfrm>
          <a:prstGeom prst="rect">
            <a:avLst/>
          </a:prstGeom>
          <a:noFill/>
          <a:ln>
            <a:noFill/>
          </a:ln>
        </p:spPr>
        <p:txBody>
          <a:bodyPr spcFirstLastPara="1" wrap="square" lIns="0" tIns="0" rIns="0" bIns="0" anchor="t" anchorCtr="0">
            <a:spAutoFit/>
          </a:bodyPr>
          <a:lstStyle/>
          <a:p>
            <a:pPr marL="0" marR="0" lvl="0" indent="0" algn="ctr" rtl="0">
              <a:lnSpc>
                <a:spcPct val="175000"/>
              </a:lnSpc>
              <a:spcBef>
                <a:spcPts val="0"/>
              </a:spcBef>
              <a:spcAft>
                <a:spcPts val="0"/>
              </a:spcAft>
              <a:buClr>
                <a:srgbClr val="000000"/>
              </a:buClr>
              <a:buSzPts val="2000"/>
              <a:buFont typeface="Arial"/>
              <a:buNone/>
            </a:pPr>
            <a:r>
              <a:rPr lang="en-US" sz="2000" b="1" i="0" u="none" strike="noStrike" cap="none">
                <a:solidFill>
                  <a:srgbClr val="000000"/>
                </a:solidFill>
                <a:latin typeface="DM Sans"/>
                <a:ea typeface="DM Sans"/>
                <a:cs typeface="DM Sans"/>
                <a:sym typeface="DM Sans"/>
              </a:rPr>
              <a:t>Prediction using LGBM</a:t>
            </a:r>
            <a:endParaRPr sz="1400" b="0" i="0" u="none" strike="noStrike" cap="none">
              <a:solidFill>
                <a:srgbClr val="000000"/>
              </a:solidFill>
              <a:latin typeface="Arial"/>
              <a:ea typeface="Arial"/>
              <a:cs typeface="Arial"/>
              <a:sym typeface="Arial"/>
            </a:endParaRPr>
          </a:p>
        </p:txBody>
      </p:sp>
      <p:sp>
        <p:nvSpPr>
          <p:cNvPr id="612" name="Google Shape;612;p18"/>
          <p:cNvSpPr/>
          <p:nvPr/>
        </p:nvSpPr>
        <p:spPr>
          <a:xfrm>
            <a:off x="6175217" y="4800148"/>
            <a:ext cx="3211238" cy="1608558"/>
          </a:xfrm>
          <a:prstGeom prst="roundRect">
            <a:avLst>
              <a:gd name="adj" fmla="val 16667"/>
            </a:avLst>
          </a:prstGeom>
          <a:solidFill>
            <a:srgbClr val="FFE500">
              <a:alpha val="8862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Total cost for voucher: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190 INR * (151+16) cust</a:t>
            </a:r>
            <a:endParaRPr sz="1600" b="0" i="0" u="none" strike="noStrike" cap="none">
              <a:solidFill>
                <a:schemeClr val="dk1"/>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DM Sans"/>
                <a:ea typeface="DM Sans"/>
                <a:cs typeface="DM Sans"/>
                <a:sym typeface="DM Sans"/>
              </a:rPr>
              <a:t>31.730 INR</a:t>
            </a:r>
            <a:endParaRPr sz="1400" b="0" i="0" u="none" strike="noStrike" cap="none">
              <a:solidFill>
                <a:srgbClr val="000000"/>
              </a:solidFill>
              <a:latin typeface="Arial"/>
              <a:ea typeface="Arial"/>
              <a:cs typeface="Arial"/>
              <a:sym typeface="Arial"/>
            </a:endParaRPr>
          </a:p>
        </p:txBody>
      </p:sp>
      <p:sp>
        <p:nvSpPr>
          <p:cNvPr id="613" name="Google Shape;613;p18"/>
          <p:cNvSpPr/>
          <p:nvPr/>
        </p:nvSpPr>
        <p:spPr>
          <a:xfrm>
            <a:off x="6175217" y="6557449"/>
            <a:ext cx="3211238" cy="1683053"/>
          </a:xfrm>
          <a:prstGeom prst="roundRect">
            <a:avLst>
              <a:gd name="adj" fmla="val 16667"/>
            </a:avLst>
          </a:prstGeom>
          <a:solidFill>
            <a:srgbClr val="FF0000">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Total loss: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(190 INR * 16 cust) + (1000 INR * 17 cust)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DM Sans"/>
                <a:ea typeface="DM Sans"/>
                <a:cs typeface="DM Sans"/>
                <a:sym typeface="DM Sans"/>
              </a:rPr>
              <a:t>20.040 INR</a:t>
            </a:r>
            <a:endParaRPr sz="1400" b="0" i="0" u="none" strike="noStrike" cap="none">
              <a:solidFill>
                <a:srgbClr val="000000"/>
              </a:solidFill>
              <a:latin typeface="Arial"/>
              <a:ea typeface="Arial"/>
              <a:cs typeface="Arial"/>
              <a:sym typeface="Arial"/>
            </a:endParaRPr>
          </a:p>
        </p:txBody>
      </p:sp>
      <p:sp>
        <p:nvSpPr>
          <p:cNvPr id="614" name="Google Shape;614;p18"/>
          <p:cNvSpPr txBox="1"/>
          <p:nvPr/>
        </p:nvSpPr>
        <p:spPr>
          <a:xfrm>
            <a:off x="10826750" y="4156074"/>
            <a:ext cx="7059300" cy="307800"/>
          </a:xfrm>
          <a:prstGeom prst="rect">
            <a:avLst/>
          </a:prstGeom>
          <a:noFill/>
          <a:ln>
            <a:noFill/>
          </a:ln>
        </p:spPr>
        <p:txBody>
          <a:bodyPr spcFirstLastPara="1" wrap="square" lIns="0" tIns="0" rIns="0" bIns="0" anchor="t" anchorCtr="0">
            <a:spAutoFit/>
          </a:bodyPr>
          <a:lstStyle/>
          <a:p>
            <a:pPr marL="0" marR="0" lvl="0" indent="0" algn="ctr" rtl="0">
              <a:lnSpc>
                <a:spcPct val="175000"/>
              </a:lnSpc>
              <a:spcBef>
                <a:spcPts val="0"/>
              </a:spcBef>
              <a:spcAft>
                <a:spcPts val="0"/>
              </a:spcAft>
              <a:buClr>
                <a:srgbClr val="000000"/>
              </a:buClr>
              <a:buSzPts val="2000"/>
              <a:buFont typeface="Arial"/>
              <a:buNone/>
            </a:pPr>
            <a:r>
              <a:rPr lang="en-US" sz="2000" b="1" i="0" u="none" strike="noStrike" cap="none">
                <a:solidFill>
                  <a:srgbClr val="000000"/>
                </a:solidFill>
                <a:latin typeface="DM Sans"/>
                <a:ea typeface="DM Sans"/>
                <a:cs typeface="DM Sans"/>
                <a:sym typeface="DM Sans"/>
              </a:rPr>
              <a:t>Distinguish voucher amount based on churn probability</a:t>
            </a:r>
            <a:endParaRPr sz="1400" b="0" i="0" u="none" strike="noStrike" cap="none">
              <a:solidFill>
                <a:srgbClr val="000000"/>
              </a:solidFill>
              <a:latin typeface="Arial"/>
              <a:ea typeface="Arial"/>
              <a:cs typeface="Arial"/>
              <a:sym typeface="Arial"/>
            </a:endParaRPr>
          </a:p>
        </p:txBody>
      </p:sp>
      <p:sp>
        <p:nvSpPr>
          <p:cNvPr id="615" name="Google Shape;615;p18"/>
          <p:cNvSpPr/>
          <p:nvPr/>
        </p:nvSpPr>
        <p:spPr>
          <a:xfrm>
            <a:off x="15311349" y="4616639"/>
            <a:ext cx="2500599" cy="1608558"/>
          </a:xfrm>
          <a:prstGeom prst="roundRect">
            <a:avLst>
              <a:gd name="adj" fmla="val 16667"/>
            </a:avLst>
          </a:prstGeom>
          <a:solidFill>
            <a:srgbClr val="FFE500">
              <a:alpha val="8862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Total cost for voucher: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DM Sans"/>
                <a:ea typeface="DM Sans"/>
                <a:cs typeface="DM Sans"/>
                <a:sym typeface="DM Sans"/>
              </a:rPr>
              <a:t>31.635 INR</a:t>
            </a:r>
            <a:endParaRPr sz="1400" b="0" i="0" u="none" strike="noStrike" cap="none">
              <a:solidFill>
                <a:srgbClr val="000000"/>
              </a:solidFill>
              <a:latin typeface="Arial"/>
              <a:ea typeface="Arial"/>
              <a:cs typeface="Arial"/>
              <a:sym typeface="Arial"/>
            </a:endParaRPr>
          </a:p>
        </p:txBody>
      </p:sp>
      <p:sp>
        <p:nvSpPr>
          <p:cNvPr id="616" name="Google Shape;616;p18"/>
          <p:cNvSpPr/>
          <p:nvPr/>
        </p:nvSpPr>
        <p:spPr>
          <a:xfrm>
            <a:off x="15311349" y="6591792"/>
            <a:ext cx="2500599" cy="1683053"/>
          </a:xfrm>
          <a:prstGeom prst="roundRect">
            <a:avLst>
              <a:gd name="adj" fmla="val 16667"/>
            </a:avLst>
          </a:prstGeom>
          <a:solidFill>
            <a:srgbClr val="FF0000">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Total loss: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DM Sans"/>
                <a:ea typeface="DM Sans"/>
                <a:cs typeface="DM Sans"/>
                <a:sym typeface="DM Sans"/>
              </a:rPr>
              <a:t>2.980 INR + (17 cust * 1000 INR) </a:t>
            </a:r>
            <a:endParaRPr sz="1600" b="0" i="0" u="none" strike="noStrike" cap="none">
              <a:solidFill>
                <a:schemeClr val="dk1"/>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DM Sans"/>
                <a:ea typeface="DM Sans"/>
                <a:cs typeface="DM Sans"/>
                <a:sym typeface="DM Sans"/>
              </a:rPr>
              <a:t>19.980 INR</a:t>
            </a:r>
            <a:endParaRPr sz="1400" b="0" i="0" u="none" strike="noStrike" cap="none">
              <a:solidFill>
                <a:srgbClr val="000000"/>
              </a:solidFill>
              <a:latin typeface="Arial"/>
              <a:ea typeface="Arial"/>
              <a:cs typeface="Arial"/>
              <a:sym typeface="Arial"/>
            </a:endParaRPr>
          </a:p>
        </p:txBody>
      </p:sp>
      <p:sp>
        <p:nvSpPr>
          <p:cNvPr id="617" name="Google Shape;617;p18"/>
          <p:cNvSpPr/>
          <p:nvPr/>
        </p:nvSpPr>
        <p:spPr>
          <a:xfrm>
            <a:off x="549618" y="4725654"/>
            <a:ext cx="2947439" cy="1683053"/>
          </a:xfrm>
          <a:prstGeom prst="roundRect">
            <a:avLst>
              <a:gd name="adj" fmla="val 16667"/>
            </a:avLst>
          </a:prstGeom>
          <a:solidFill>
            <a:srgbClr val="FFE500">
              <a:alpha val="8862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Total cost for voucher: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190 INR * 1013 cust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DM Sans"/>
                <a:ea typeface="DM Sans"/>
                <a:cs typeface="DM Sans"/>
                <a:sym typeface="DM Sans"/>
              </a:rPr>
              <a:t>192.470 INR</a:t>
            </a:r>
            <a:endParaRPr sz="1400" b="0" i="0" u="none" strike="noStrike" cap="none">
              <a:solidFill>
                <a:srgbClr val="000000"/>
              </a:solidFill>
              <a:latin typeface="Arial"/>
              <a:ea typeface="Arial"/>
              <a:cs typeface="Arial"/>
              <a:sym typeface="Arial"/>
            </a:endParaRPr>
          </a:p>
        </p:txBody>
      </p:sp>
      <p:sp>
        <p:nvSpPr>
          <p:cNvPr id="618" name="Google Shape;618;p18"/>
          <p:cNvSpPr/>
          <p:nvPr/>
        </p:nvSpPr>
        <p:spPr>
          <a:xfrm>
            <a:off x="549618" y="6557449"/>
            <a:ext cx="2947439" cy="1683053"/>
          </a:xfrm>
          <a:prstGeom prst="roundRect">
            <a:avLst>
              <a:gd name="adj" fmla="val 16667"/>
            </a:avLst>
          </a:prstGeom>
          <a:solidFill>
            <a:srgbClr val="FF0000">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Total loss (mistargeted voucher):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190 INR * 845 cust =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DM Sans"/>
                <a:ea typeface="DM Sans"/>
                <a:cs typeface="DM Sans"/>
                <a:sym typeface="DM Sans"/>
              </a:rPr>
              <a:t>160.550 INR</a:t>
            </a:r>
            <a:endParaRPr sz="1400" b="0" i="0" u="none" strike="noStrike" cap="none">
              <a:solidFill>
                <a:srgbClr val="000000"/>
              </a:solidFill>
              <a:latin typeface="Arial"/>
              <a:ea typeface="Arial"/>
              <a:cs typeface="Arial"/>
              <a:sym typeface="Arial"/>
            </a:endParaRPr>
          </a:p>
        </p:txBody>
      </p:sp>
      <p:sp>
        <p:nvSpPr>
          <p:cNvPr id="619" name="Google Shape;619;p18"/>
          <p:cNvSpPr/>
          <p:nvPr/>
        </p:nvSpPr>
        <p:spPr>
          <a:xfrm>
            <a:off x="3742785" y="5625583"/>
            <a:ext cx="2301768" cy="2048220"/>
          </a:xfrm>
          <a:prstGeom prst="rightArrow">
            <a:avLst>
              <a:gd name="adj1" fmla="val 50000"/>
              <a:gd name="adj2" fmla="val 50000"/>
            </a:avLst>
          </a:prstGeom>
          <a:solidFill>
            <a:srgbClr val="8397A5">
              <a:alpha val="49411"/>
            </a:srgbClr>
          </a:solidFill>
          <a:ln w="25400" cap="flat" cmpd="sng">
            <a:solidFill>
              <a:srgbClr val="8397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DM Sans"/>
                <a:ea typeface="DM Sans"/>
                <a:cs typeface="DM Sans"/>
                <a:sym typeface="DM Sans"/>
              </a:rPr>
              <a:t>Saves around </a:t>
            </a:r>
            <a:r>
              <a:rPr lang="en-US" sz="1800" b="1" i="0" u="none" strike="noStrike" cap="none">
                <a:solidFill>
                  <a:schemeClr val="dk1"/>
                </a:solidFill>
                <a:latin typeface="DM Sans"/>
                <a:ea typeface="DM Sans"/>
                <a:cs typeface="DM Sans"/>
                <a:sym typeface="DM Sans"/>
              </a:rPr>
              <a:t>83.5</a:t>
            </a:r>
            <a:r>
              <a:rPr lang="en-US" sz="2400" b="1" i="0" u="none" strike="noStrike" cap="none">
                <a:solidFill>
                  <a:schemeClr val="dk1"/>
                </a:solidFill>
                <a:latin typeface="DM Sans"/>
                <a:ea typeface="DM Sans"/>
                <a:cs typeface="DM Sans"/>
                <a:sym typeface="DM Sans"/>
              </a:rPr>
              <a:t>%</a:t>
            </a:r>
            <a:endParaRPr sz="1800" b="1" i="0" u="none" strike="noStrike" cap="none">
              <a:solidFill>
                <a:schemeClr val="dk1"/>
              </a:solidFill>
              <a:latin typeface="DM Sans"/>
              <a:ea typeface="DM Sans"/>
              <a:cs typeface="DM Sans"/>
              <a:sym typeface="DM Sans"/>
            </a:endParaRPr>
          </a:p>
        </p:txBody>
      </p:sp>
      <p:sp>
        <p:nvSpPr>
          <p:cNvPr id="620" name="Google Shape;620;p18"/>
          <p:cNvSpPr/>
          <p:nvPr/>
        </p:nvSpPr>
        <p:spPr>
          <a:xfrm>
            <a:off x="9573906" y="5629048"/>
            <a:ext cx="2301768" cy="2048220"/>
          </a:xfrm>
          <a:prstGeom prst="rightArrow">
            <a:avLst>
              <a:gd name="adj1" fmla="val 50000"/>
              <a:gd name="adj2" fmla="val 50000"/>
            </a:avLst>
          </a:prstGeom>
          <a:solidFill>
            <a:srgbClr val="8397A5">
              <a:alpha val="49411"/>
            </a:srgbClr>
          </a:solidFill>
          <a:ln w="25400" cap="flat" cmpd="sng">
            <a:solidFill>
              <a:srgbClr val="8397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DM Sans"/>
                <a:ea typeface="DM Sans"/>
                <a:cs typeface="DM Sans"/>
                <a:sym typeface="DM Sans"/>
              </a:rPr>
              <a:t>Saves around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DM Sans"/>
                <a:ea typeface="DM Sans"/>
                <a:cs typeface="DM Sans"/>
                <a:sym typeface="DM Sans"/>
              </a:rPr>
              <a:t>0.3%</a:t>
            </a:r>
            <a:endParaRPr sz="1800" b="1" i="0" u="none" strike="noStrike" cap="none">
              <a:solidFill>
                <a:schemeClr val="dk1"/>
              </a:solidFill>
              <a:latin typeface="DM Sans"/>
              <a:ea typeface="DM Sans"/>
              <a:cs typeface="DM Sans"/>
              <a:sym typeface="DM Sans"/>
            </a:endParaRPr>
          </a:p>
        </p:txBody>
      </p:sp>
      <p:sp>
        <p:nvSpPr>
          <p:cNvPr id="625" name="Google Shape;625;p18"/>
          <p:cNvSpPr/>
          <p:nvPr/>
        </p:nvSpPr>
        <p:spPr>
          <a:xfrm>
            <a:off x="12205676" y="4728756"/>
            <a:ext cx="2191127" cy="1258691"/>
          </a:xfrm>
          <a:prstGeom prst="roundRect">
            <a:avLst>
              <a:gd name="adj" fmla="val 16667"/>
            </a:avLst>
          </a:prstGeom>
          <a:solidFill>
            <a:srgbClr val="96B4D7">
              <a:alpha val="88627"/>
            </a:srgbClr>
          </a:solidFill>
          <a:ln w="25400" cap="flat" cmpd="sng">
            <a:solidFill>
              <a:srgbClr val="96B4D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DM Sans"/>
                <a:ea typeface="DM Sans"/>
                <a:cs typeface="DM Sans"/>
                <a:sym typeface="DM Sans"/>
              </a:rPr>
              <a:t>Low Churn Probability:</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highlight>
                  <a:srgbClr val="FFFF00"/>
                </a:highlight>
                <a:latin typeface="DM Sans"/>
                <a:ea typeface="DM Sans"/>
                <a:cs typeface="DM Sans"/>
                <a:sym typeface="DM Sans"/>
              </a:rPr>
              <a:t>Total Cost</a:t>
            </a:r>
            <a:r>
              <a:rPr lang="en-US" sz="1200" b="0" i="0" u="none" strike="noStrike" cap="none">
                <a:solidFill>
                  <a:schemeClr val="dk1"/>
                </a:solidFill>
                <a:latin typeface="DM Sans"/>
                <a:ea typeface="DM Sans"/>
                <a:cs typeface="DM Sans"/>
                <a:sym typeface="DM Sans"/>
              </a:rPr>
              <a:t>: 6 cust * 180 INR = 1.080 INR</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highlight>
                  <a:srgbClr val="F67879"/>
                </a:highlight>
                <a:latin typeface="DM Sans"/>
                <a:ea typeface="DM Sans"/>
                <a:cs typeface="DM Sans"/>
                <a:sym typeface="DM Sans"/>
              </a:rPr>
              <a:t>Total Loss</a:t>
            </a:r>
            <a:r>
              <a:rPr lang="en-US" sz="1200" b="0" i="0" u="none" strike="noStrike" cap="none">
                <a:solidFill>
                  <a:schemeClr val="dk1"/>
                </a:solidFill>
                <a:latin typeface="DM Sans"/>
                <a:ea typeface="DM Sans"/>
                <a:cs typeface="DM Sans"/>
                <a:sym typeface="DM Sans"/>
              </a:rPr>
              <a:t>: 4 cust * 180 INR = 720 INR</a:t>
            </a:r>
            <a:endParaRPr sz="1400" b="0" i="0" u="none" strike="noStrike" cap="none">
              <a:solidFill>
                <a:srgbClr val="000000"/>
              </a:solidFill>
              <a:latin typeface="Arial"/>
              <a:ea typeface="Arial"/>
              <a:cs typeface="Arial"/>
              <a:sym typeface="Arial"/>
            </a:endParaRPr>
          </a:p>
        </p:txBody>
      </p:sp>
      <p:sp>
        <p:nvSpPr>
          <p:cNvPr id="626" name="Google Shape;626;p18"/>
          <p:cNvSpPr/>
          <p:nvPr/>
        </p:nvSpPr>
        <p:spPr>
          <a:xfrm>
            <a:off x="12181488" y="6065417"/>
            <a:ext cx="2191127" cy="1258690"/>
          </a:xfrm>
          <a:prstGeom prst="roundRect">
            <a:avLst>
              <a:gd name="adj" fmla="val 16667"/>
            </a:avLst>
          </a:prstGeom>
          <a:solidFill>
            <a:srgbClr val="96B4D7">
              <a:alpha val="88627"/>
            </a:srgbClr>
          </a:solidFill>
          <a:ln w="25400" cap="flat" cmpd="sng">
            <a:solidFill>
              <a:srgbClr val="96B4D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DM Sans"/>
                <a:ea typeface="DM Sans"/>
                <a:cs typeface="DM Sans"/>
                <a:sym typeface="DM Sans"/>
              </a:rPr>
              <a:t>Medium Churn Probability:</a:t>
            </a:r>
            <a:endParaRPr sz="1600" b="0" i="0" u="none" strike="noStrike" cap="none">
              <a:solidFill>
                <a:schemeClr val="dk1"/>
              </a:solidFill>
              <a:latin typeface="DM Sans"/>
              <a:ea typeface="DM Sans"/>
              <a:cs typeface="DM Sans"/>
              <a:sym typeface="DM Sans"/>
            </a:endParaRPr>
          </a:p>
          <a:p>
            <a:pPr marL="285750" marR="0" lvl="0" indent="-285750" algn="l" rtl="0">
              <a:lnSpc>
                <a:spcPct val="100000"/>
              </a:lnSpc>
              <a:spcBef>
                <a:spcPts val="0"/>
              </a:spcBef>
              <a:spcAft>
                <a:spcPts val="0"/>
              </a:spcAft>
              <a:buClr>
                <a:schemeClr val="dk1"/>
              </a:buClr>
              <a:buSzPts val="1100"/>
              <a:buFont typeface="Arial"/>
              <a:buChar char="•"/>
            </a:pPr>
            <a:r>
              <a:rPr lang="en-US" sz="1100" b="1" i="0" u="none" strike="noStrike" cap="none">
                <a:solidFill>
                  <a:schemeClr val="dk1"/>
                </a:solidFill>
                <a:highlight>
                  <a:srgbClr val="FFFF00"/>
                </a:highlight>
                <a:latin typeface="DM Sans"/>
                <a:ea typeface="DM Sans"/>
                <a:cs typeface="DM Sans"/>
                <a:sym typeface="DM Sans"/>
              </a:rPr>
              <a:t>Total Cost</a:t>
            </a:r>
            <a:r>
              <a:rPr lang="en-US" sz="1200" b="0" i="0" u="none" strike="noStrike" cap="none">
                <a:solidFill>
                  <a:schemeClr val="dk1"/>
                </a:solidFill>
                <a:latin typeface="DM Sans"/>
                <a:ea typeface="DM Sans"/>
                <a:cs typeface="DM Sans"/>
                <a:sym typeface="DM Sans"/>
              </a:rPr>
              <a:t>:  7 cust * 185 INR = 1.295 INR</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highlight>
                  <a:srgbClr val="F67879"/>
                </a:highlight>
                <a:latin typeface="DM Sans"/>
                <a:ea typeface="DM Sans"/>
                <a:cs typeface="DM Sans"/>
                <a:sym typeface="DM Sans"/>
              </a:rPr>
              <a:t>Total Loss</a:t>
            </a:r>
            <a:r>
              <a:rPr lang="en-US" sz="1200" b="0" i="0" u="none" strike="noStrike" cap="none">
                <a:solidFill>
                  <a:schemeClr val="dk1"/>
                </a:solidFill>
                <a:latin typeface="DM Sans"/>
                <a:ea typeface="DM Sans"/>
                <a:cs typeface="DM Sans"/>
                <a:sym typeface="DM Sans"/>
              </a:rPr>
              <a:t>: 4 cust * 185 INR = 740 INR</a:t>
            </a:r>
            <a:endParaRPr sz="1400" b="0" i="0" u="none" strike="noStrike" cap="none">
              <a:solidFill>
                <a:srgbClr val="000000"/>
              </a:solidFill>
              <a:latin typeface="Arial"/>
              <a:ea typeface="Arial"/>
              <a:cs typeface="Arial"/>
              <a:sym typeface="Arial"/>
            </a:endParaRPr>
          </a:p>
        </p:txBody>
      </p:sp>
      <p:sp>
        <p:nvSpPr>
          <p:cNvPr id="627" name="Google Shape;627;p18"/>
          <p:cNvSpPr/>
          <p:nvPr/>
        </p:nvSpPr>
        <p:spPr>
          <a:xfrm>
            <a:off x="12191496" y="7387779"/>
            <a:ext cx="2191127" cy="1258689"/>
          </a:xfrm>
          <a:prstGeom prst="roundRect">
            <a:avLst>
              <a:gd name="adj" fmla="val 16667"/>
            </a:avLst>
          </a:prstGeom>
          <a:solidFill>
            <a:srgbClr val="96B4D7">
              <a:alpha val="88627"/>
            </a:srgbClr>
          </a:solidFill>
          <a:ln w="25400" cap="flat" cmpd="sng">
            <a:solidFill>
              <a:srgbClr val="96B4D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DM Sans"/>
                <a:ea typeface="DM Sans"/>
                <a:cs typeface="DM Sans"/>
                <a:sym typeface="DM Sans"/>
              </a:rPr>
              <a:t>High Churn Probability:</a:t>
            </a:r>
            <a:endParaRPr sz="1600" b="1" i="0" u="none" strike="noStrike" cap="none">
              <a:solidFill>
                <a:schemeClr val="dk1"/>
              </a:solidFill>
              <a:latin typeface="DM Sans"/>
              <a:ea typeface="DM Sans"/>
              <a:cs typeface="DM Sans"/>
              <a:sym typeface="DM Sans"/>
            </a:endParaRPr>
          </a:p>
          <a:p>
            <a:pPr marL="285750" marR="0" lvl="0" indent="-285750" algn="l" rtl="0">
              <a:lnSpc>
                <a:spcPct val="100000"/>
              </a:lnSpc>
              <a:spcBef>
                <a:spcPts val="0"/>
              </a:spcBef>
              <a:spcAft>
                <a:spcPts val="0"/>
              </a:spcAft>
              <a:buClr>
                <a:schemeClr val="dk1"/>
              </a:buClr>
              <a:buSzPts val="1100"/>
              <a:buFont typeface="Arial"/>
              <a:buChar char="•"/>
            </a:pPr>
            <a:r>
              <a:rPr lang="en-US" sz="1100" b="1" i="0" u="none" strike="noStrike" cap="none">
                <a:solidFill>
                  <a:schemeClr val="dk1"/>
                </a:solidFill>
                <a:highlight>
                  <a:srgbClr val="FFFF00"/>
                </a:highlight>
                <a:latin typeface="DM Sans"/>
                <a:ea typeface="DM Sans"/>
                <a:cs typeface="DM Sans"/>
                <a:sym typeface="DM Sans"/>
              </a:rPr>
              <a:t>Total Cost</a:t>
            </a:r>
            <a:r>
              <a:rPr lang="en-US" sz="1200" b="0" i="0" u="none" strike="noStrike" cap="none">
                <a:solidFill>
                  <a:schemeClr val="dk1"/>
                </a:solidFill>
                <a:latin typeface="DM Sans"/>
                <a:ea typeface="DM Sans"/>
                <a:cs typeface="DM Sans"/>
                <a:sym typeface="DM Sans"/>
              </a:rPr>
              <a:t>: 154 cust * 190 INR = 29.260</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highlight>
                  <a:srgbClr val="F67879"/>
                </a:highlight>
                <a:latin typeface="DM Sans"/>
                <a:ea typeface="DM Sans"/>
                <a:cs typeface="DM Sans"/>
                <a:sym typeface="DM Sans"/>
              </a:rPr>
              <a:t>Total Loss</a:t>
            </a:r>
            <a:r>
              <a:rPr lang="en-US" sz="1200" b="0" i="0" u="none" strike="noStrike" cap="none">
                <a:solidFill>
                  <a:schemeClr val="dk1"/>
                </a:solidFill>
                <a:latin typeface="DM Sans"/>
                <a:ea typeface="DM Sans"/>
                <a:cs typeface="DM Sans"/>
                <a:sym typeface="DM Sans"/>
              </a:rPr>
              <a:t>: 8 cust * 190 INR = 1.520 INR</a:t>
            </a:r>
            <a:endParaRPr sz="1400" b="0" i="0" u="none" strike="noStrike" cap="none">
              <a:solidFill>
                <a:srgbClr val="000000"/>
              </a:solidFill>
              <a:latin typeface="Arial"/>
              <a:ea typeface="Arial"/>
              <a:cs typeface="Arial"/>
              <a:sym typeface="Arial"/>
            </a:endParaRPr>
          </a:p>
        </p:txBody>
      </p:sp>
      <p:cxnSp>
        <p:nvCxnSpPr>
          <p:cNvPr id="628" name="Google Shape;628;p18"/>
          <p:cNvCxnSpPr>
            <a:endCxn id="615" idx="1"/>
          </p:cNvCxnSpPr>
          <p:nvPr/>
        </p:nvCxnSpPr>
        <p:spPr>
          <a:xfrm>
            <a:off x="14935149" y="5420918"/>
            <a:ext cx="376200" cy="0"/>
          </a:xfrm>
          <a:prstGeom prst="straightConnector1">
            <a:avLst/>
          </a:prstGeom>
          <a:noFill/>
          <a:ln w="9525" cap="flat" cmpd="sng">
            <a:solidFill>
              <a:schemeClr val="dk1"/>
            </a:solidFill>
            <a:prstDash val="solid"/>
            <a:round/>
            <a:headEnd type="none" w="sm" len="sm"/>
            <a:tailEnd type="triangle" w="med" len="med"/>
          </a:ln>
        </p:spPr>
      </p:cxnSp>
      <p:cxnSp>
        <p:nvCxnSpPr>
          <p:cNvPr id="629" name="Google Shape;629;p18"/>
          <p:cNvCxnSpPr/>
          <p:nvPr/>
        </p:nvCxnSpPr>
        <p:spPr>
          <a:xfrm>
            <a:off x="14935200" y="7489386"/>
            <a:ext cx="376149" cy="0"/>
          </a:xfrm>
          <a:prstGeom prst="straightConnector1">
            <a:avLst/>
          </a:prstGeom>
          <a:noFill/>
          <a:ln w="9525" cap="flat" cmpd="sng">
            <a:solidFill>
              <a:schemeClr val="dk1"/>
            </a:solidFill>
            <a:prstDash val="solid"/>
            <a:round/>
            <a:headEnd type="none" w="sm" len="sm"/>
            <a:tailEnd type="triangle" w="med" len="med"/>
          </a:ln>
        </p:spPr>
      </p:cxnSp>
      <p:cxnSp>
        <p:nvCxnSpPr>
          <p:cNvPr id="630" name="Google Shape;630;p18"/>
          <p:cNvCxnSpPr/>
          <p:nvPr/>
        </p:nvCxnSpPr>
        <p:spPr>
          <a:xfrm rot="10800000">
            <a:off x="14935200" y="5420918"/>
            <a:ext cx="0" cy="2068468"/>
          </a:xfrm>
          <a:prstGeom prst="straightConnector1">
            <a:avLst/>
          </a:prstGeom>
          <a:noFill/>
          <a:ln w="9525" cap="flat" cmpd="sng">
            <a:solidFill>
              <a:schemeClr val="dk1"/>
            </a:solidFill>
            <a:prstDash val="solid"/>
            <a:round/>
            <a:headEnd type="none" w="sm" len="sm"/>
            <a:tailEnd type="none" w="sm" len="sm"/>
          </a:ln>
        </p:spPr>
      </p:cxnSp>
      <p:cxnSp>
        <p:nvCxnSpPr>
          <p:cNvPr id="631" name="Google Shape;631;p18"/>
          <p:cNvCxnSpPr/>
          <p:nvPr/>
        </p:nvCxnSpPr>
        <p:spPr>
          <a:xfrm rot="10800000">
            <a:off x="14782800" y="5203386"/>
            <a:ext cx="0" cy="2590800"/>
          </a:xfrm>
          <a:prstGeom prst="straightConnector1">
            <a:avLst/>
          </a:prstGeom>
          <a:noFill/>
          <a:ln w="9525" cap="flat" cmpd="sng">
            <a:solidFill>
              <a:schemeClr val="dk1"/>
            </a:solidFill>
            <a:prstDash val="solid"/>
            <a:round/>
            <a:headEnd type="none" w="sm" len="sm"/>
            <a:tailEnd type="none" w="sm" len="sm"/>
          </a:ln>
        </p:spPr>
      </p:cxnSp>
      <p:cxnSp>
        <p:nvCxnSpPr>
          <p:cNvPr id="632" name="Google Shape;632;p18"/>
          <p:cNvCxnSpPr/>
          <p:nvPr/>
        </p:nvCxnSpPr>
        <p:spPr>
          <a:xfrm>
            <a:off x="14382623" y="7794186"/>
            <a:ext cx="400177" cy="0"/>
          </a:xfrm>
          <a:prstGeom prst="straightConnector1">
            <a:avLst/>
          </a:prstGeom>
          <a:noFill/>
          <a:ln w="9525" cap="flat" cmpd="sng">
            <a:solidFill>
              <a:schemeClr val="dk1"/>
            </a:solidFill>
            <a:prstDash val="solid"/>
            <a:round/>
            <a:headEnd type="none" w="sm" len="sm"/>
            <a:tailEnd type="none" w="sm" len="sm"/>
          </a:ln>
        </p:spPr>
      </p:cxnSp>
      <p:cxnSp>
        <p:nvCxnSpPr>
          <p:cNvPr id="633" name="Google Shape;633;p18"/>
          <p:cNvCxnSpPr/>
          <p:nvPr/>
        </p:nvCxnSpPr>
        <p:spPr>
          <a:xfrm>
            <a:off x="14396803" y="5203386"/>
            <a:ext cx="385316" cy="0"/>
          </a:xfrm>
          <a:prstGeom prst="straightConnector1">
            <a:avLst/>
          </a:prstGeom>
          <a:noFill/>
          <a:ln w="9525" cap="flat" cmpd="sng">
            <a:solidFill>
              <a:schemeClr val="dk1"/>
            </a:solidFill>
            <a:prstDash val="solid"/>
            <a:round/>
            <a:headEnd type="none" w="sm" len="sm"/>
            <a:tailEnd type="none" w="sm" len="sm"/>
          </a:ln>
        </p:spPr>
      </p:cxnSp>
      <p:cxnSp>
        <p:nvCxnSpPr>
          <p:cNvPr id="634" name="Google Shape;634;p18"/>
          <p:cNvCxnSpPr/>
          <p:nvPr/>
        </p:nvCxnSpPr>
        <p:spPr>
          <a:xfrm>
            <a:off x="14372614" y="6694762"/>
            <a:ext cx="562585" cy="0"/>
          </a:xfrm>
          <a:prstGeom prst="straightConnector1">
            <a:avLst/>
          </a:prstGeom>
          <a:noFill/>
          <a:ln w="9525" cap="flat" cmpd="sng">
            <a:solidFill>
              <a:schemeClr val="dk1"/>
            </a:solidFill>
            <a:prstDash val="solid"/>
            <a:round/>
            <a:headEnd type="none" w="sm" len="sm"/>
            <a:tailEnd type="none" w="sm" len="sm"/>
          </a:ln>
        </p:spPr>
      </p:cxnSp>
      <p:grpSp>
        <p:nvGrpSpPr>
          <p:cNvPr id="639" name="Google Shape;639;p18"/>
          <p:cNvGrpSpPr/>
          <p:nvPr/>
        </p:nvGrpSpPr>
        <p:grpSpPr>
          <a:xfrm>
            <a:off x="16741309" y="-723900"/>
            <a:ext cx="2134758" cy="2144325"/>
            <a:chOff x="2670" y="0"/>
            <a:chExt cx="1191737" cy="1197078"/>
          </a:xfrm>
        </p:grpSpPr>
        <p:sp>
          <p:nvSpPr>
            <p:cNvPr id="640" name="Google Shape;640;p18"/>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8"/>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10</a:t>
              </a:r>
              <a:endParaRPr sz="1400" b="0" i="0" u="none" strike="noStrike" cap="none">
                <a:solidFill>
                  <a:srgbClr val="000000"/>
                </a:solidFill>
                <a:latin typeface="Arial"/>
                <a:ea typeface="Arial"/>
                <a:cs typeface="Arial"/>
                <a:sym typeface="Arial"/>
              </a:endParaRPr>
            </a:p>
          </p:txBody>
        </p:sp>
      </p:grpSp>
      <p:sp>
        <p:nvSpPr>
          <p:cNvPr id="39" name="Rectangle 38"/>
          <p:cNvSpPr/>
          <p:nvPr/>
        </p:nvSpPr>
        <p:spPr>
          <a:xfrm>
            <a:off x="3352973" y="1578298"/>
            <a:ext cx="11585076" cy="2193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Google Shape;622;p18"/>
          <p:cNvSpPr txBox="1"/>
          <p:nvPr/>
        </p:nvSpPr>
        <p:spPr>
          <a:xfrm>
            <a:off x="3483601" y="1675927"/>
            <a:ext cx="5789782" cy="1998689"/>
          </a:xfrm>
          <a:prstGeom prst="rect">
            <a:avLst/>
          </a:prstGeom>
          <a:noFill/>
          <a:ln>
            <a:noFill/>
          </a:ln>
        </p:spPr>
        <p:txBody>
          <a:bodyPr spcFirstLastPara="1" wrap="square" lIns="0" tIns="0" rIns="0" bIns="0" anchor="t" anchorCtr="0">
            <a:spAutoFit/>
          </a:bodyPr>
          <a:lstStyle/>
          <a:p>
            <a:pPr marL="0" marR="0" lvl="0" indent="0" algn="l" rtl="0">
              <a:lnSpc>
                <a:spcPct val="164411"/>
              </a:lnSpc>
              <a:spcBef>
                <a:spcPts val="0"/>
              </a:spcBef>
              <a:spcAft>
                <a:spcPts val="0"/>
              </a:spcAft>
              <a:buClr>
                <a:srgbClr val="000000"/>
              </a:buClr>
              <a:buSzPts val="1700"/>
              <a:buFont typeface="Arial"/>
              <a:buNone/>
            </a:pPr>
            <a:r>
              <a:rPr lang="en-US" sz="1700" b="1" i="0" u="none" strike="noStrike" cap="none" dirty="0">
                <a:solidFill>
                  <a:srgbClr val="000000"/>
                </a:solidFill>
                <a:latin typeface="DM Sans"/>
                <a:ea typeface="DM Sans"/>
                <a:cs typeface="DM Sans"/>
                <a:sym typeface="DM Sans"/>
              </a:rPr>
              <a:t>Assumptions:</a:t>
            </a:r>
            <a:endParaRPr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700"/>
              <a:buFont typeface="Calibri"/>
              <a:buAutoNum type="alphaLcPeriod"/>
            </a:pPr>
            <a:r>
              <a:rPr lang="en-US" sz="1700" b="0" i="0" u="none" strike="noStrike" cap="none" dirty="0">
                <a:solidFill>
                  <a:srgbClr val="000000"/>
                </a:solidFill>
                <a:latin typeface="DM Sans"/>
                <a:ea typeface="DM Sans"/>
                <a:cs typeface="DM Sans"/>
                <a:sym typeface="DM Sans"/>
              </a:rPr>
              <a:t>Total 1013 customers; 845 not churn; 168 churn.</a:t>
            </a:r>
            <a:endParaRPr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700"/>
              <a:buFont typeface="Calibri"/>
              <a:buAutoNum type="alphaLcPeriod"/>
            </a:pPr>
            <a:r>
              <a:rPr lang="en-US" sz="1700" b="0" i="0" u="none" strike="noStrike" cap="none" dirty="0">
                <a:solidFill>
                  <a:srgbClr val="000000"/>
                </a:solidFill>
                <a:latin typeface="DM Sans"/>
                <a:ea typeface="DM Sans"/>
                <a:cs typeface="DM Sans"/>
                <a:sym typeface="DM Sans"/>
              </a:rPr>
              <a:t>Average Cashback Amount (not churn) = 180 INR per customer</a:t>
            </a:r>
            <a:endParaRPr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700"/>
              <a:buFont typeface="Calibri"/>
              <a:buAutoNum type="alphaLcPeriod"/>
            </a:pPr>
            <a:r>
              <a:rPr lang="en-US" sz="1700" b="0" i="0" u="none" strike="noStrike" cap="none" dirty="0">
                <a:solidFill>
                  <a:srgbClr val="000000"/>
                </a:solidFill>
                <a:latin typeface="DM Sans"/>
                <a:ea typeface="DM Sans"/>
                <a:cs typeface="DM Sans"/>
                <a:sym typeface="DM Sans"/>
              </a:rPr>
              <a:t>Cost for voucher = 190 INR per customer.</a:t>
            </a:r>
            <a:endParaRPr sz="1400" b="0" i="0" u="none" strike="noStrike" cap="none" dirty="0">
              <a:solidFill>
                <a:srgbClr val="000000"/>
              </a:solidFill>
              <a:latin typeface="Arial"/>
              <a:ea typeface="Arial"/>
              <a:cs typeface="Arial"/>
              <a:sym typeface="Arial"/>
            </a:endParaRPr>
          </a:p>
        </p:txBody>
      </p:sp>
      <p:sp>
        <p:nvSpPr>
          <p:cNvPr id="41" name="Google Shape;622;p18"/>
          <p:cNvSpPr txBox="1"/>
          <p:nvPr/>
        </p:nvSpPr>
        <p:spPr>
          <a:xfrm>
            <a:off x="9273383" y="1675927"/>
            <a:ext cx="5534034" cy="1962076"/>
          </a:xfrm>
          <a:prstGeom prst="rect">
            <a:avLst/>
          </a:prstGeom>
          <a:noFill/>
          <a:ln>
            <a:noFill/>
          </a:ln>
        </p:spPr>
        <p:txBody>
          <a:bodyPr spcFirstLastPara="1" wrap="square" lIns="0" tIns="0" rIns="0" bIns="0" anchor="t" anchorCtr="0">
            <a:spAutoFit/>
          </a:bodyPr>
          <a:lstStyle/>
          <a:p>
            <a:pPr marL="342900" marR="0" lvl="0" indent="-342900" algn="l" rtl="0">
              <a:lnSpc>
                <a:spcPct val="150000"/>
              </a:lnSpc>
              <a:spcBef>
                <a:spcPts val="0"/>
              </a:spcBef>
              <a:spcAft>
                <a:spcPts val="0"/>
              </a:spcAft>
              <a:buClr>
                <a:srgbClr val="000000"/>
              </a:buClr>
              <a:buSzPts val="1700"/>
              <a:buFont typeface="+mj-lt"/>
              <a:buAutoNum type="alphaLcPeriod" startAt="4"/>
            </a:pPr>
            <a:r>
              <a:rPr lang="en-US" sz="1700" b="0" i="0" u="none" strike="noStrike" cap="none" dirty="0">
                <a:solidFill>
                  <a:srgbClr val="000000"/>
                </a:solidFill>
                <a:latin typeface="DM Sans"/>
                <a:ea typeface="DM Sans"/>
                <a:cs typeface="DM Sans"/>
                <a:sym typeface="DM Sans"/>
              </a:rPr>
              <a:t>Cost for voucher divided into class (per customer)</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700"/>
              <a:buFont typeface="Arial"/>
              <a:buNone/>
            </a:pPr>
            <a:r>
              <a:rPr lang="en-US" sz="1700" b="0" i="0" u="none" strike="noStrike" cap="none" dirty="0">
                <a:solidFill>
                  <a:srgbClr val="000000"/>
                </a:solidFill>
                <a:latin typeface="DM Sans"/>
                <a:ea typeface="DM Sans"/>
                <a:cs typeface="DM Sans"/>
                <a:sym typeface="DM Sans"/>
              </a:rPr>
              <a:t>      = Low; 180 INR, Medium; 185 INR, High; 190 INR.</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700"/>
              <a:buFont typeface="Arial"/>
              <a:buNone/>
            </a:pPr>
            <a:r>
              <a:rPr lang="en-US" sz="1700" b="0" i="0" u="none" strike="noStrike" cap="none" dirty="0">
                <a:solidFill>
                  <a:srgbClr val="000000"/>
                </a:solidFill>
                <a:latin typeface="DM Sans"/>
                <a:ea typeface="DM Sans"/>
                <a:cs typeface="DM Sans"/>
                <a:sym typeface="DM Sans"/>
              </a:rPr>
              <a:t>e.    Loss due to customer churn :</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700"/>
              <a:buFont typeface="Arial"/>
              <a:buNone/>
            </a:pPr>
            <a:r>
              <a:rPr lang="en-US" sz="1700" b="0" i="0" u="none" strike="noStrike" cap="none" dirty="0">
                <a:solidFill>
                  <a:srgbClr val="000000"/>
                </a:solidFill>
                <a:latin typeface="DM Sans"/>
                <a:ea typeface="DM Sans"/>
                <a:cs typeface="DM Sans"/>
                <a:sym typeface="DM Sans"/>
              </a:rPr>
              <a:t>       2 order per customer * 500 INR</a:t>
            </a:r>
            <a:endParaRPr sz="1400" b="0" i="0" u="none" strike="noStrike" cap="none" dirty="0">
              <a:solidFill>
                <a:srgbClr val="000000"/>
              </a:solidFill>
              <a:latin typeface="Arial"/>
              <a:ea typeface="Arial"/>
              <a:cs typeface="Arial"/>
              <a:sym typeface="Arial"/>
            </a:endParaRPr>
          </a:p>
          <a:p>
            <a:pPr marL="361950" marR="0" lvl="0" indent="-361950" algn="l" rtl="0">
              <a:lnSpc>
                <a:spcPct val="150000"/>
              </a:lnSpc>
              <a:spcBef>
                <a:spcPts val="0"/>
              </a:spcBef>
              <a:spcAft>
                <a:spcPts val="0"/>
              </a:spcAft>
              <a:buClr>
                <a:srgbClr val="000000"/>
              </a:buClr>
              <a:buSzPts val="1700"/>
              <a:buFont typeface="Arial"/>
              <a:buNone/>
            </a:pPr>
            <a:r>
              <a:rPr lang="en-US" sz="1700" b="0" i="0" u="none" strike="noStrike" cap="none" dirty="0">
                <a:solidFill>
                  <a:srgbClr val="000000"/>
                </a:solidFill>
                <a:latin typeface="DM Sans"/>
                <a:ea typeface="DM Sans"/>
                <a:cs typeface="DM Sans"/>
                <a:sym typeface="DM Sans"/>
              </a:rPr>
              <a:t>     = 1000 INR per customer.</a:t>
            </a:r>
            <a:endParaRPr sz="1400" b="0" i="0" u="none" strike="noStrike" cap="none" dirty="0">
              <a:solidFill>
                <a:srgbClr val="000000"/>
              </a:solidFill>
              <a:latin typeface="Arial"/>
              <a:ea typeface="Arial"/>
              <a:cs typeface="Arial"/>
              <a:sym typeface="Arial"/>
            </a:endParaRPr>
          </a:p>
        </p:txBody>
      </p:sp>
      <p:cxnSp>
        <p:nvCxnSpPr>
          <p:cNvPr id="42" name="Straight Connector 41"/>
          <p:cNvCxnSpPr>
            <a:stCxn id="39" idx="0"/>
            <a:endCxn id="39" idx="2"/>
          </p:cNvCxnSpPr>
          <p:nvPr/>
        </p:nvCxnSpPr>
        <p:spPr>
          <a:xfrm>
            <a:off x="9145511" y="1578298"/>
            <a:ext cx="0" cy="21939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p:nvPr/>
        </p:nvSpPr>
        <p:spPr>
          <a:xfrm>
            <a:off x="7467600" y="523878"/>
            <a:ext cx="8647305" cy="1009643"/>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a:solidFill>
                  <a:srgbClr val="000000"/>
                </a:solidFill>
                <a:latin typeface="DM Sans"/>
                <a:ea typeface="DM Sans"/>
                <a:cs typeface="DM Sans"/>
                <a:sym typeface="DM Sans"/>
              </a:rPr>
              <a:t>Outline</a:t>
            </a:r>
            <a:endParaRPr sz="1400" b="0" i="0" u="none" strike="noStrike" cap="none">
              <a:solidFill>
                <a:srgbClr val="000000"/>
              </a:solidFill>
              <a:latin typeface="Arial"/>
              <a:ea typeface="Arial"/>
              <a:cs typeface="Arial"/>
              <a:sym typeface="Arial"/>
            </a:endParaRPr>
          </a:p>
        </p:txBody>
      </p:sp>
      <p:grpSp>
        <p:nvGrpSpPr>
          <p:cNvPr id="121" name="Google Shape;121;p2"/>
          <p:cNvGrpSpPr/>
          <p:nvPr/>
        </p:nvGrpSpPr>
        <p:grpSpPr>
          <a:xfrm>
            <a:off x="1068803" y="2400300"/>
            <a:ext cx="893803" cy="897809"/>
            <a:chOff x="2671" y="0"/>
            <a:chExt cx="1191736" cy="1197078"/>
          </a:xfrm>
        </p:grpSpPr>
        <p:sp>
          <p:nvSpPr>
            <p:cNvPr id="122" name="Google Shape;122;p2"/>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txBox="1"/>
            <p:nvPr/>
          </p:nvSpPr>
          <p:spPr>
            <a:xfrm>
              <a:off x="244118" y="164168"/>
              <a:ext cx="708842" cy="802066"/>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1</a:t>
              </a:r>
              <a:endParaRPr sz="1400" b="0" i="0" u="none" strike="noStrike" cap="none">
                <a:solidFill>
                  <a:srgbClr val="000000"/>
                </a:solidFill>
                <a:latin typeface="Arial"/>
                <a:ea typeface="Arial"/>
                <a:cs typeface="Arial"/>
                <a:sym typeface="Arial"/>
              </a:endParaRPr>
            </a:p>
          </p:txBody>
        </p:sp>
      </p:grpSp>
      <p:sp>
        <p:nvSpPr>
          <p:cNvPr id="124" name="Google Shape;124;p2"/>
          <p:cNvSpPr/>
          <p:nvPr/>
        </p:nvSpPr>
        <p:spPr>
          <a:xfrm>
            <a:off x="2297984" y="2400300"/>
            <a:ext cx="6482800" cy="89780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txBox="1"/>
          <p:nvPr/>
        </p:nvSpPr>
        <p:spPr>
          <a:xfrm>
            <a:off x="2681577" y="2601561"/>
            <a:ext cx="4948492" cy="43813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Business Problem Understanding</a:t>
            </a:r>
            <a:endParaRPr sz="1400" b="0" i="0" u="none" strike="noStrike" cap="none">
              <a:solidFill>
                <a:srgbClr val="000000"/>
              </a:solidFill>
              <a:latin typeface="Arial"/>
              <a:ea typeface="Arial"/>
              <a:cs typeface="Arial"/>
              <a:sym typeface="Arial"/>
            </a:endParaRPr>
          </a:p>
        </p:txBody>
      </p:sp>
      <p:grpSp>
        <p:nvGrpSpPr>
          <p:cNvPr id="126" name="Google Shape;126;p2"/>
          <p:cNvGrpSpPr/>
          <p:nvPr/>
        </p:nvGrpSpPr>
        <p:grpSpPr>
          <a:xfrm>
            <a:off x="1068803" y="3730634"/>
            <a:ext cx="893803" cy="897809"/>
            <a:chOff x="2671" y="0"/>
            <a:chExt cx="1191736" cy="1197078"/>
          </a:xfrm>
        </p:grpSpPr>
        <p:sp>
          <p:nvSpPr>
            <p:cNvPr id="127" name="Google Shape;127;p2"/>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txBox="1"/>
            <p:nvPr/>
          </p:nvSpPr>
          <p:spPr>
            <a:xfrm>
              <a:off x="244118" y="164168"/>
              <a:ext cx="708842" cy="802066"/>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2</a:t>
              </a:r>
              <a:endParaRPr sz="1400" b="0" i="0" u="none" strike="noStrike" cap="none">
                <a:solidFill>
                  <a:srgbClr val="000000"/>
                </a:solidFill>
                <a:latin typeface="Arial"/>
                <a:ea typeface="Arial"/>
                <a:cs typeface="Arial"/>
                <a:sym typeface="Arial"/>
              </a:endParaRPr>
            </a:p>
          </p:txBody>
        </p:sp>
      </p:grpSp>
      <p:sp>
        <p:nvSpPr>
          <p:cNvPr id="129" name="Google Shape;129;p2"/>
          <p:cNvSpPr txBox="1"/>
          <p:nvPr/>
        </p:nvSpPr>
        <p:spPr>
          <a:xfrm>
            <a:off x="13326257" y="1028700"/>
            <a:ext cx="3933043" cy="36576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Clr>
                <a:srgbClr val="000000"/>
              </a:buClr>
              <a:buSzPts val="2400"/>
              <a:buFont typeface="Arial"/>
              <a:buNone/>
            </a:pPr>
            <a:r>
              <a:rPr lang="en-US" sz="2400" b="0" i="0" u="none" strike="noStrike" cap="none">
                <a:solidFill>
                  <a:srgbClr val="000000"/>
                </a:solidFill>
                <a:latin typeface="DM Sans"/>
                <a:ea typeface="DM Sans"/>
                <a:cs typeface="DM Sans"/>
                <a:sym typeface="DM Sans"/>
              </a:rPr>
              <a:t>2022</a:t>
            </a:r>
            <a:endParaRPr sz="1400" b="0" i="0" u="none" strike="noStrike" cap="none">
              <a:solidFill>
                <a:srgbClr val="000000"/>
              </a:solidFill>
              <a:latin typeface="Arial"/>
              <a:ea typeface="Arial"/>
              <a:cs typeface="Arial"/>
              <a:sym typeface="Arial"/>
            </a:endParaRPr>
          </a:p>
        </p:txBody>
      </p:sp>
      <p:sp>
        <p:nvSpPr>
          <p:cNvPr id="130" name="Google Shape;130;p2"/>
          <p:cNvSpPr txBox="1"/>
          <p:nvPr/>
        </p:nvSpPr>
        <p:spPr>
          <a:xfrm>
            <a:off x="1028700" y="1028700"/>
            <a:ext cx="3933043" cy="36576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000000"/>
                </a:solidFill>
                <a:latin typeface="DM Sans"/>
                <a:ea typeface="DM Sans"/>
                <a:cs typeface="DM Sans"/>
                <a:sym typeface="DM Sans"/>
              </a:rPr>
              <a:t>Charlie Inc.</a:t>
            </a:r>
            <a:endParaRPr sz="1400" b="0" i="0" u="none" strike="noStrike" cap="none">
              <a:solidFill>
                <a:srgbClr val="000000"/>
              </a:solidFill>
              <a:latin typeface="Arial"/>
              <a:ea typeface="Arial"/>
              <a:cs typeface="Arial"/>
              <a:sym typeface="Arial"/>
            </a:endParaRPr>
          </a:p>
        </p:txBody>
      </p:sp>
      <p:sp>
        <p:nvSpPr>
          <p:cNvPr id="131" name="Google Shape;131;p2"/>
          <p:cNvSpPr/>
          <p:nvPr/>
        </p:nvSpPr>
        <p:spPr>
          <a:xfrm>
            <a:off x="2297984" y="3730634"/>
            <a:ext cx="6482800" cy="89780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txBox="1"/>
          <p:nvPr/>
        </p:nvSpPr>
        <p:spPr>
          <a:xfrm>
            <a:off x="2681577" y="3956555"/>
            <a:ext cx="4948492" cy="41588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425"/>
              <a:buFont typeface="Arial"/>
              <a:buNone/>
            </a:pPr>
            <a:r>
              <a:rPr lang="en-US" sz="2425" b="0" i="0" u="none" strike="noStrike" cap="none">
                <a:solidFill>
                  <a:srgbClr val="000000"/>
                </a:solidFill>
                <a:latin typeface="DM Sans"/>
                <a:ea typeface="DM Sans"/>
                <a:cs typeface="DM Sans"/>
                <a:sym typeface="DM Sans"/>
              </a:rPr>
              <a:t>Data Understanding</a:t>
            </a:r>
            <a:endParaRPr sz="1400" b="0" i="0" u="none" strike="noStrike" cap="none">
              <a:solidFill>
                <a:srgbClr val="000000"/>
              </a:solidFill>
              <a:latin typeface="Arial"/>
              <a:ea typeface="Arial"/>
              <a:cs typeface="Arial"/>
              <a:sym typeface="Arial"/>
            </a:endParaRPr>
          </a:p>
        </p:txBody>
      </p:sp>
      <p:grpSp>
        <p:nvGrpSpPr>
          <p:cNvPr id="133" name="Google Shape;133;p2"/>
          <p:cNvGrpSpPr/>
          <p:nvPr/>
        </p:nvGrpSpPr>
        <p:grpSpPr>
          <a:xfrm>
            <a:off x="1068803" y="5096216"/>
            <a:ext cx="893803" cy="897809"/>
            <a:chOff x="2671" y="0"/>
            <a:chExt cx="1191736" cy="1197078"/>
          </a:xfrm>
        </p:grpSpPr>
        <p:sp>
          <p:nvSpPr>
            <p:cNvPr id="134" name="Google Shape;134;p2"/>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txBox="1"/>
            <p:nvPr/>
          </p:nvSpPr>
          <p:spPr>
            <a:xfrm>
              <a:off x="244118" y="164168"/>
              <a:ext cx="708842" cy="802066"/>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3</a:t>
              </a:r>
              <a:endParaRPr sz="1400" b="0" i="0" u="none" strike="noStrike" cap="none">
                <a:solidFill>
                  <a:srgbClr val="000000"/>
                </a:solidFill>
                <a:latin typeface="Arial"/>
                <a:ea typeface="Arial"/>
                <a:cs typeface="Arial"/>
                <a:sym typeface="Arial"/>
              </a:endParaRPr>
            </a:p>
          </p:txBody>
        </p:sp>
      </p:grpSp>
      <p:sp>
        <p:nvSpPr>
          <p:cNvPr id="136" name="Google Shape;136;p2"/>
          <p:cNvSpPr/>
          <p:nvPr/>
        </p:nvSpPr>
        <p:spPr>
          <a:xfrm>
            <a:off x="2297984" y="5096216"/>
            <a:ext cx="6482800" cy="89780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txBox="1"/>
          <p:nvPr/>
        </p:nvSpPr>
        <p:spPr>
          <a:xfrm>
            <a:off x="2681578" y="5297477"/>
            <a:ext cx="6518306" cy="42825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Initial Data Analysis and Data Cleaning</a:t>
            </a:r>
            <a:endParaRPr sz="1400" b="0" i="0" u="none" strike="noStrike" cap="none">
              <a:solidFill>
                <a:srgbClr val="000000"/>
              </a:solidFill>
              <a:latin typeface="Arial"/>
              <a:ea typeface="Arial"/>
              <a:cs typeface="Arial"/>
              <a:sym typeface="Arial"/>
            </a:endParaRPr>
          </a:p>
        </p:txBody>
      </p:sp>
      <p:grpSp>
        <p:nvGrpSpPr>
          <p:cNvPr id="138" name="Google Shape;138;p2"/>
          <p:cNvGrpSpPr/>
          <p:nvPr/>
        </p:nvGrpSpPr>
        <p:grpSpPr>
          <a:xfrm>
            <a:off x="1106903" y="6411899"/>
            <a:ext cx="893803" cy="897809"/>
            <a:chOff x="2671" y="0"/>
            <a:chExt cx="1191736" cy="1197078"/>
          </a:xfrm>
        </p:grpSpPr>
        <p:sp>
          <p:nvSpPr>
            <p:cNvPr id="139" name="Google Shape;139;p2"/>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
            <p:cNvSpPr txBox="1"/>
            <p:nvPr/>
          </p:nvSpPr>
          <p:spPr>
            <a:xfrm>
              <a:off x="244118" y="164168"/>
              <a:ext cx="708842" cy="802066"/>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4</a:t>
              </a:r>
              <a:endParaRPr sz="1400" b="0" i="0" u="none" strike="noStrike" cap="none">
                <a:solidFill>
                  <a:srgbClr val="000000"/>
                </a:solidFill>
                <a:latin typeface="Arial"/>
                <a:ea typeface="Arial"/>
                <a:cs typeface="Arial"/>
                <a:sym typeface="Arial"/>
              </a:endParaRPr>
            </a:p>
          </p:txBody>
        </p:sp>
      </p:grpSp>
      <p:sp>
        <p:nvSpPr>
          <p:cNvPr id="141" name="Google Shape;141;p2"/>
          <p:cNvSpPr/>
          <p:nvPr/>
        </p:nvSpPr>
        <p:spPr>
          <a:xfrm>
            <a:off x="2336084" y="6411899"/>
            <a:ext cx="6444700" cy="89780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
          <p:cNvSpPr txBox="1"/>
          <p:nvPr/>
        </p:nvSpPr>
        <p:spPr>
          <a:xfrm>
            <a:off x="2719678" y="6613160"/>
            <a:ext cx="4948492" cy="43813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Test Statistic</a:t>
            </a:r>
            <a:endParaRPr sz="1400" b="0" i="0" u="none" strike="noStrike" cap="none">
              <a:solidFill>
                <a:srgbClr val="000000"/>
              </a:solidFill>
              <a:latin typeface="Arial"/>
              <a:ea typeface="Arial"/>
              <a:cs typeface="Arial"/>
              <a:sym typeface="Arial"/>
            </a:endParaRPr>
          </a:p>
        </p:txBody>
      </p:sp>
      <p:grpSp>
        <p:nvGrpSpPr>
          <p:cNvPr id="143" name="Google Shape;143;p2"/>
          <p:cNvGrpSpPr/>
          <p:nvPr/>
        </p:nvGrpSpPr>
        <p:grpSpPr>
          <a:xfrm>
            <a:off x="1068803" y="7710576"/>
            <a:ext cx="893803" cy="897809"/>
            <a:chOff x="2671" y="0"/>
            <a:chExt cx="1191736" cy="1197078"/>
          </a:xfrm>
        </p:grpSpPr>
        <p:sp>
          <p:nvSpPr>
            <p:cNvPr id="144" name="Google Shape;144;p2"/>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
            <p:cNvSpPr txBox="1"/>
            <p:nvPr/>
          </p:nvSpPr>
          <p:spPr>
            <a:xfrm>
              <a:off x="244119" y="164168"/>
              <a:ext cx="708842" cy="830741"/>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5</a:t>
              </a:r>
              <a:endParaRPr sz="1400" b="0" i="0" u="none" strike="noStrike" cap="none">
                <a:solidFill>
                  <a:srgbClr val="000000"/>
                </a:solidFill>
                <a:latin typeface="Arial"/>
                <a:ea typeface="Arial"/>
                <a:cs typeface="Arial"/>
                <a:sym typeface="Arial"/>
              </a:endParaRPr>
            </a:p>
          </p:txBody>
        </p:sp>
      </p:grpSp>
      <p:sp>
        <p:nvSpPr>
          <p:cNvPr id="146" name="Google Shape;146;p2"/>
          <p:cNvSpPr/>
          <p:nvPr/>
        </p:nvSpPr>
        <p:spPr>
          <a:xfrm>
            <a:off x="2297984" y="7710576"/>
            <a:ext cx="6482800" cy="89780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
          <p:cNvSpPr txBox="1"/>
          <p:nvPr/>
        </p:nvSpPr>
        <p:spPr>
          <a:xfrm>
            <a:off x="2681578" y="7911837"/>
            <a:ext cx="4948492" cy="43813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Exploratory Data Analysis (EDA)</a:t>
            </a:r>
            <a:endParaRPr sz="1400" b="0" i="0" u="none" strike="noStrike" cap="none">
              <a:solidFill>
                <a:srgbClr val="000000"/>
              </a:solidFill>
              <a:latin typeface="Arial"/>
              <a:ea typeface="Arial"/>
              <a:cs typeface="Arial"/>
              <a:sym typeface="Arial"/>
            </a:endParaRPr>
          </a:p>
        </p:txBody>
      </p:sp>
      <p:grpSp>
        <p:nvGrpSpPr>
          <p:cNvPr id="148" name="Google Shape;148;p2"/>
          <p:cNvGrpSpPr/>
          <p:nvPr/>
        </p:nvGrpSpPr>
        <p:grpSpPr>
          <a:xfrm>
            <a:off x="10156919" y="2248673"/>
            <a:ext cx="893803" cy="897809"/>
            <a:chOff x="2671" y="0"/>
            <a:chExt cx="1191736" cy="1197078"/>
          </a:xfrm>
        </p:grpSpPr>
        <p:sp>
          <p:nvSpPr>
            <p:cNvPr id="149" name="Google Shape;149;p2"/>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
            <p:cNvSpPr txBox="1"/>
            <p:nvPr/>
          </p:nvSpPr>
          <p:spPr>
            <a:xfrm>
              <a:off x="244119" y="164168"/>
              <a:ext cx="708842" cy="830741"/>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6</a:t>
              </a:r>
              <a:endParaRPr sz="1400" b="0" i="0" u="none" strike="noStrike" cap="none">
                <a:solidFill>
                  <a:srgbClr val="000000"/>
                </a:solidFill>
                <a:latin typeface="Arial"/>
                <a:ea typeface="Arial"/>
                <a:cs typeface="Arial"/>
                <a:sym typeface="Arial"/>
              </a:endParaRPr>
            </a:p>
          </p:txBody>
        </p:sp>
      </p:grpSp>
      <p:sp>
        <p:nvSpPr>
          <p:cNvPr id="151" name="Google Shape;151;p2"/>
          <p:cNvSpPr/>
          <p:nvPr/>
        </p:nvSpPr>
        <p:spPr>
          <a:xfrm>
            <a:off x="11386100" y="2248673"/>
            <a:ext cx="6482798" cy="89780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
          <p:cNvSpPr txBox="1"/>
          <p:nvPr/>
        </p:nvSpPr>
        <p:spPr>
          <a:xfrm>
            <a:off x="11769692" y="2449934"/>
            <a:ext cx="6099207" cy="42825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Data Splitting and Data Preprocessing</a:t>
            </a:r>
            <a:endParaRPr sz="1400" b="0" i="0" u="none" strike="noStrike" cap="none">
              <a:solidFill>
                <a:srgbClr val="000000"/>
              </a:solidFill>
              <a:latin typeface="Arial"/>
              <a:ea typeface="Arial"/>
              <a:cs typeface="Arial"/>
              <a:sym typeface="Arial"/>
            </a:endParaRPr>
          </a:p>
        </p:txBody>
      </p:sp>
      <p:grpSp>
        <p:nvGrpSpPr>
          <p:cNvPr id="153" name="Google Shape;153;p2"/>
          <p:cNvGrpSpPr/>
          <p:nvPr/>
        </p:nvGrpSpPr>
        <p:grpSpPr>
          <a:xfrm>
            <a:off x="10156919" y="3579007"/>
            <a:ext cx="893803" cy="897809"/>
            <a:chOff x="2671" y="0"/>
            <a:chExt cx="1191736" cy="1197078"/>
          </a:xfrm>
        </p:grpSpPr>
        <p:sp>
          <p:nvSpPr>
            <p:cNvPr id="154" name="Google Shape;154;p2"/>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
            <p:cNvSpPr txBox="1"/>
            <p:nvPr/>
          </p:nvSpPr>
          <p:spPr>
            <a:xfrm>
              <a:off x="244119" y="164168"/>
              <a:ext cx="708842" cy="830741"/>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7</a:t>
              </a:r>
              <a:endParaRPr sz="1400" b="0" i="0" u="none" strike="noStrike" cap="none">
                <a:solidFill>
                  <a:srgbClr val="000000"/>
                </a:solidFill>
                <a:latin typeface="Arial"/>
                <a:ea typeface="Arial"/>
                <a:cs typeface="Arial"/>
                <a:sym typeface="Arial"/>
              </a:endParaRPr>
            </a:p>
          </p:txBody>
        </p:sp>
      </p:grpSp>
      <p:sp>
        <p:nvSpPr>
          <p:cNvPr id="156" name="Google Shape;156;p2"/>
          <p:cNvSpPr/>
          <p:nvPr/>
        </p:nvSpPr>
        <p:spPr>
          <a:xfrm>
            <a:off x="11424199" y="3432590"/>
            <a:ext cx="6444699" cy="1165975"/>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
          <p:cNvSpPr txBox="1"/>
          <p:nvPr/>
        </p:nvSpPr>
        <p:spPr>
          <a:xfrm>
            <a:off x="11769692" y="3589627"/>
            <a:ext cx="4948492" cy="851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425"/>
              <a:buFont typeface="Arial"/>
              <a:buNone/>
            </a:pPr>
            <a:r>
              <a:rPr lang="en-US" sz="2425" b="0" i="0" u="none" strike="noStrike" cap="none">
                <a:solidFill>
                  <a:srgbClr val="000000"/>
                </a:solidFill>
                <a:latin typeface="DM Sans"/>
                <a:ea typeface="DM Sans"/>
                <a:cs typeface="DM Sans"/>
                <a:sym typeface="DM Sans"/>
              </a:rPr>
              <a:t>Model Benchmarking and Modeling on Test Data</a:t>
            </a:r>
            <a:endParaRPr sz="1400" b="0" i="0" u="none" strike="noStrike" cap="none">
              <a:solidFill>
                <a:srgbClr val="000000"/>
              </a:solidFill>
              <a:latin typeface="Arial"/>
              <a:ea typeface="Arial"/>
              <a:cs typeface="Arial"/>
              <a:sym typeface="Arial"/>
            </a:endParaRPr>
          </a:p>
        </p:txBody>
      </p:sp>
      <p:grpSp>
        <p:nvGrpSpPr>
          <p:cNvPr id="158" name="Google Shape;158;p2"/>
          <p:cNvGrpSpPr/>
          <p:nvPr/>
        </p:nvGrpSpPr>
        <p:grpSpPr>
          <a:xfrm>
            <a:off x="10156919" y="4944589"/>
            <a:ext cx="893803" cy="897809"/>
            <a:chOff x="2671" y="0"/>
            <a:chExt cx="1191736" cy="1197078"/>
          </a:xfrm>
        </p:grpSpPr>
        <p:sp>
          <p:nvSpPr>
            <p:cNvPr id="159" name="Google Shape;159;p2"/>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
            <p:cNvSpPr txBox="1"/>
            <p:nvPr/>
          </p:nvSpPr>
          <p:spPr>
            <a:xfrm>
              <a:off x="244119" y="164168"/>
              <a:ext cx="708842" cy="830741"/>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8</a:t>
              </a:r>
              <a:endParaRPr sz="1400" b="0" i="0" u="none" strike="noStrike" cap="none">
                <a:solidFill>
                  <a:srgbClr val="000000"/>
                </a:solidFill>
                <a:latin typeface="Arial"/>
                <a:ea typeface="Arial"/>
                <a:cs typeface="Arial"/>
                <a:sym typeface="Arial"/>
              </a:endParaRPr>
            </a:p>
          </p:txBody>
        </p:sp>
      </p:grpSp>
      <p:sp>
        <p:nvSpPr>
          <p:cNvPr id="161" name="Google Shape;161;p2"/>
          <p:cNvSpPr/>
          <p:nvPr/>
        </p:nvSpPr>
        <p:spPr>
          <a:xfrm>
            <a:off x="11386100" y="4944589"/>
            <a:ext cx="6482800" cy="89780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
          <p:cNvSpPr txBox="1"/>
          <p:nvPr/>
        </p:nvSpPr>
        <p:spPr>
          <a:xfrm>
            <a:off x="11769694" y="5145850"/>
            <a:ext cx="6518306" cy="42825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Hyperparameter Tuning</a:t>
            </a:r>
            <a:endParaRPr sz="1400" b="0" i="0" u="none" strike="noStrike" cap="none">
              <a:solidFill>
                <a:srgbClr val="000000"/>
              </a:solidFill>
              <a:latin typeface="Arial"/>
              <a:ea typeface="Arial"/>
              <a:cs typeface="Arial"/>
              <a:sym typeface="Arial"/>
            </a:endParaRPr>
          </a:p>
        </p:txBody>
      </p:sp>
      <p:grpSp>
        <p:nvGrpSpPr>
          <p:cNvPr id="163" name="Google Shape;163;p2"/>
          <p:cNvGrpSpPr/>
          <p:nvPr/>
        </p:nvGrpSpPr>
        <p:grpSpPr>
          <a:xfrm>
            <a:off x="10195019" y="6260272"/>
            <a:ext cx="893803" cy="897809"/>
            <a:chOff x="2671" y="0"/>
            <a:chExt cx="1191736" cy="1197078"/>
          </a:xfrm>
        </p:grpSpPr>
        <p:sp>
          <p:nvSpPr>
            <p:cNvPr id="164" name="Google Shape;164;p2"/>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txBox="1"/>
            <p:nvPr/>
          </p:nvSpPr>
          <p:spPr>
            <a:xfrm>
              <a:off x="244119" y="164168"/>
              <a:ext cx="708842" cy="830741"/>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9</a:t>
              </a:r>
              <a:endParaRPr sz="1400" b="0" i="0" u="none" strike="noStrike" cap="none">
                <a:solidFill>
                  <a:srgbClr val="000000"/>
                </a:solidFill>
                <a:latin typeface="Arial"/>
                <a:ea typeface="Arial"/>
                <a:cs typeface="Arial"/>
                <a:sym typeface="Arial"/>
              </a:endParaRPr>
            </a:p>
          </p:txBody>
        </p:sp>
      </p:grpSp>
      <p:sp>
        <p:nvSpPr>
          <p:cNvPr id="166" name="Google Shape;166;p2"/>
          <p:cNvSpPr/>
          <p:nvPr/>
        </p:nvSpPr>
        <p:spPr>
          <a:xfrm>
            <a:off x="11424200" y="6260272"/>
            <a:ext cx="6444697" cy="1078361"/>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
          <p:cNvSpPr txBox="1"/>
          <p:nvPr/>
        </p:nvSpPr>
        <p:spPr>
          <a:xfrm>
            <a:off x="11769692" y="6570402"/>
            <a:ext cx="4948492" cy="42825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Feature Importance</a:t>
            </a:r>
            <a:endParaRPr sz="1400" b="0" i="0" u="none" strike="noStrike" cap="none">
              <a:solidFill>
                <a:srgbClr val="000000"/>
              </a:solidFill>
              <a:latin typeface="Arial"/>
              <a:ea typeface="Arial"/>
              <a:cs typeface="Arial"/>
              <a:sym typeface="Arial"/>
            </a:endParaRPr>
          </a:p>
        </p:txBody>
      </p:sp>
      <p:grpSp>
        <p:nvGrpSpPr>
          <p:cNvPr id="168" name="Google Shape;168;p2"/>
          <p:cNvGrpSpPr/>
          <p:nvPr/>
        </p:nvGrpSpPr>
        <p:grpSpPr>
          <a:xfrm>
            <a:off x="10156919" y="7558949"/>
            <a:ext cx="893803" cy="897809"/>
            <a:chOff x="2671" y="0"/>
            <a:chExt cx="1191736" cy="1197078"/>
          </a:xfrm>
        </p:grpSpPr>
        <p:sp>
          <p:nvSpPr>
            <p:cNvPr id="169" name="Google Shape;169;p2"/>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txBox="1"/>
            <p:nvPr/>
          </p:nvSpPr>
          <p:spPr>
            <a:xfrm>
              <a:off x="244119" y="164168"/>
              <a:ext cx="708842" cy="830741"/>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10</a:t>
              </a:r>
              <a:endParaRPr sz="1400" b="0" i="0" u="none" strike="noStrike" cap="none">
                <a:solidFill>
                  <a:srgbClr val="000000"/>
                </a:solidFill>
                <a:latin typeface="Arial"/>
                <a:ea typeface="Arial"/>
                <a:cs typeface="Arial"/>
                <a:sym typeface="Arial"/>
              </a:endParaRPr>
            </a:p>
          </p:txBody>
        </p:sp>
      </p:grpSp>
      <p:sp>
        <p:nvSpPr>
          <p:cNvPr id="171" name="Google Shape;171;p2"/>
          <p:cNvSpPr/>
          <p:nvPr/>
        </p:nvSpPr>
        <p:spPr>
          <a:xfrm>
            <a:off x="11386099" y="7558949"/>
            <a:ext cx="6482798" cy="89780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txBox="1"/>
          <p:nvPr/>
        </p:nvSpPr>
        <p:spPr>
          <a:xfrm>
            <a:off x="11769694" y="7760210"/>
            <a:ext cx="5489606" cy="42825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Conclusion</a:t>
            </a:r>
            <a:endParaRPr sz="1400" b="0" i="0" u="none" strike="noStrike" cap="none">
              <a:solidFill>
                <a:srgbClr val="000000"/>
              </a:solidFill>
              <a:latin typeface="Arial"/>
              <a:ea typeface="Arial"/>
              <a:cs typeface="Arial"/>
              <a:sym typeface="Arial"/>
            </a:endParaRPr>
          </a:p>
        </p:txBody>
      </p:sp>
      <p:grpSp>
        <p:nvGrpSpPr>
          <p:cNvPr id="173" name="Google Shape;173;p2"/>
          <p:cNvGrpSpPr/>
          <p:nvPr/>
        </p:nvGrpSpPr>
        <p:grpSpPr>
          <a:xfrm>
            <a:off x="10158922" y="8807540"/>
            <a:ext cx="893803" cy="897809"/>
            <a:chOff x="2671" y="0"/>
            <a:chExt cx="1191736" cy="1197078"/>
          </a:xfrm>
        </p:grpSpPr>
        <p:sp>
          <p:nvSpPr>
            <p:cNvPr id="174" name="Google Shape;174;p2"/>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txBox="1"/>
            <p:nvPr/>
          </p:nvSpPr>
          <p:spPr>
            <a:xfrm>
              <a:off x="244119" y="164168"/>
              <a:ext cx="708842" cy="830741"/>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11</a:t>
              </a:r>
              <a:endParaRPr sz="1400" b="0" i="0" u="none" strike="noStrike" cap="none">
                <a:solidFill>
                  <a:srgbClr val="000000"/>
                </a:solidFill>
                <a:latin typeface="Arial"/>
                <a:ea typeface="Arial"/>
                <a:cs typeface="Arial"/>
                <a:sym typeface="Arial"/>
              </a:endParaRPr>
            </a:p>
          </p:txBody>
        </p:sp>
      </p:grpSp>
      <p:sp>
        <p:nvSpPr>
          <p:cNvPr id="176" name="Google Shape;176;p2"/>
          <p:cNvSpPr/>
          <p:nvPr/>
        </p:nvSpPr>
        <p:spPr>
          <a:xfrm>
            <a:off x="11388103" y="8807540"/>
            <a:ext cx="6480794" cy="89780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txBox="1"/>
          <p:nvPr/>
        </p:nvSpPr>
        <p:spPr>
          <a:xfrm>
            <a:off x="11771697" y="9008801"/>
            <a:ext cx="5489606" cy="42825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Recommendation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19"/>
          <p:cNvSpPr txBox="1"/>
          <p:nvPr/>
        </p:nvSpPr>
        <p:spPr>
          <a:xfrm>
            <a:off x="5413618" y="819979"/>
            <a:ext cx="8647305" cy="1009643"/>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a:solidFill>
                  <a:srgbClr val="000000"/>
                </a:solidFill>
                <a:latin typeface="DM Sans"/>
                <a:ea typeface="DM Sans"/>
                <a:cs typeface="DM Sans"/>
                <a:sym typeface="DM Sans"/>
              </a:rPr>
              <a:t>Recommendation</a:t>
            </a:r>
            <a:endParaRPr sz="1400" b="0" i="0" u="none" strike="noStrike" cap="none">
              <a:solidFill>
                <a:srgbClr val="000000"/>
              </a:solidFill>
              <a:latin typeface="Arial"/>
              <a:ea typeface="Arial"/>
              <a:cs typeface="Arial"/>
              <a:sym typeface="Arial"/>
            </a:endParaRPr>
          </a:p>
        </p:txBody>
      </p:sp>
      <p:grpSp>
        <p:nvGrpSpPr>
          <p:cNvPr id="647" name="Google Shape;647;p19"/>
          <p:cNvGrpSpPr/>
          <p:nvPr/>
        </p:nvGrpSpPr>
        <p:grpSpPr>
          <a:xfrm>
            <a:off x="1154659" y="2283513"/>
            <a:ext cx="893803" cy="897809"/>
            <a:chOff x="2671" y="0"/>
            <a:chExt cx="1191736" cy="1197078"/>
          </a:xfrm>
        </p:grpSpPr>
        <p:sp>
          <p:nvSpPr>
            <p:cNvPr id="648" name="Google Shape;648;p19"/>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9"/>
            <p:cNvSpPr txBox="1"/>
            <p:nvPr/>
          </p:nvSpPr>
          <p:spPr>
            <a:xfrm>
              <a:off x="244118" y="164168"/>
              <a:ext cx="708842" cy="802066"/>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1</a:t>
              </a:r>
              <a:endParaRPr sz="1400" b="0" i="0" u="none" strike="noStrike" cap="none">
                <a:solidFill>
                  <a:srgbClr val="000000"/>
                </a:solidFill>
                <a:latin typeface="Arial"/>
                <a:ea typeface="Arial"/>
                <a:cs typeface="Arial"/>
                <a:sym typeface="Arial"/>
              </a:endParaRPr>
            </a:p>
          </p:txBody>
        </p:sp>
      </p:grpSp>
      <p:sp>
        <p:nvSpPr>
          <p:cNvPr id="650" name="Google Shape;650;p19"/>
          <p:cNvSpPr/>
          <p:nvPr/>
        </p:nvSpPr>
        <p:spPr>
          <a:xfrm>
            <a:off x="2296102" y="2381078"/>
            <a:ext cx="6482800" cy="1695622"/>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9"/>
          <p:cNvSpPr txBox="1"/>
          <p:nvPr/>
        </p:nvSpPr>
        <p:spPr>
          <a:xfrm>
            <a:off x="2679694" y="2582339"/>
            <a:ext cx="5702305" cy="1346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Analyze the possible cause behind why is the test score often higher than the train score.</a:t>
            </a:r>
            <a:endParaRPr sz="1400" b="0" i="0" u="none" strike="noStrike" cap="none">
              <a:solidFill>
                <a:srgbClr val="000000"/>
              </a:solidFill>
              <a:latin typeface="Arial"/>
              <a:ea typeface="Arial"/>
              <a:cs typeface="Arial"/>
              <a:sym typeface="Arial"/>
            </a:endParaRPr>
          </a:p>
        </p:txBody>
      </p:sp>
      <p:grpSp>
        <p:nvGrpSpPr>
          <p:cNvPr id="652" name="Google Shape;652;p19"/>
          <p:cNvGrpSpPr/>
          <p:nvPr/>
        </p:nvGrpSpPr>
        <p:grpSpPr>
          <a:xfrm>
            <a:off x="1146984" y="4568391"/>
            <a:ext cx="893803" cy="897809"/>
            <a:chOff x="2671" y="0"/>
            <a:chExt cx="1191736" cy="1197078"/>
          </a:xfrm>
        </p:grpSpPr>
        <p:sp>
          <p:nvSpPr>
            <p:cNvPr id="653" name="Google Shape;653;p19"/>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9"/>
            <p:cNvSpPr txBox="1"/>
            <p:nvPr/>
          </p:nvSpPr>
          <p:spPr>
            <a:xfrm>
              <a:off x="244118" y="164168"/>
              <a:ext cx="708842" cy="802066"/>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2</a:t>
              </a:r>
              <a:endParaRPr sz="1400" b="0" i="0" u="none" strike="noStrike" cap="none">
                <a:solidFill>
                  <a:srgbClr val="000000"/>
                </a:solidFill>
                <a:latin typeface="Arial"/>
                <a:ea typeface="Arial"/>
                <a:cs typeface="Arial"/>
                <a:sym typeface="Arial"/>
              </a:endParaRPr>
            </a:p>
          </p:txBody>
        </p:sp>
      </p:grpSp>
      <p:sp>
        <p:nvSpPr>
          <p:cNvPr id="655" name="Google Shape;655;p19"/>
          <p:cNvSpPr/>
          <p:nvPr/>
        </p:nvSpPr>
        <p:spPr>
          <a:xfrm>
            <a:off x="18660249" y="7345740"/>
            <a:ext cx="6482800" cy="2590800"/>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6" name="Google Shape;656;p19"/>
          <p:cNvGrpSpPr/>
          <p:nvPr/>
        </p:nvGrpSpPr>
        <p:grpSpPr>
          <a:xfrm>
            <a:off x="1146985" y="6664851"/>
            <a:ext cx="893803" cy="897809"/>
            <a:chOff x="2671" y="0"/>
            <a:chExt cx="1191736" cy="1197078"/>
          </a:xfrm>
        </p:grpSpPr>
        <p:sp>
          <p:nvSpPr>
            <p:cNvPr id="657" name="Google Shape;657;p19"/>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9"/>
            <p:cNvSpPr txBox="1"/>
            <p:nvPr/>
          </p:nvSpPr>
          <p:spPr>
            <a:xfrm>
              <a:off x="244118" y="164168"/>
              <a:ext cx="708842" cy="802066"/>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3</a:t>
              </a:r>
              <a:endParaRPr sz="1400" b="0" i="0" u="none" strike="noStrike" cap="none">
                <a:solidFill>
                  <a:srgbClr val="000000"/>
                </a:solidFill>
                <a:latin typeface="Arial"/>
                <a:ea typeface="Arial"/>
                <a:cs typeface="Arial"/>
                <a:sym typeface="Arial"/>
              </a:endParaRPr>
            </a:p>
          </p:txBody>
        </p:sp>
      </p:grpSp>
      <p:grpSp>
        <p:nvGrpSpPr>
          <p:cNvPr id="659" name="Google Shape;659;p19"/>
          <p:cNvGrpSpPr/>
          <p:nvPr/>
        </p:nvGrpSpPr>
        <p:grpSpPr>
          <a:xfrm>
            <a:off x="10915648" y="2288874"/>
            <a:ext cx="6901900" cy="1730237"/>
            <a:chOff x="10782300" y="6560165"/>
            <a:chExt cx="6901900" cy="1730237"/>
          </a:xfrm>
        </p:grpSpPr>
        <p:sp>
          <p:nvSpPr>
            <p:cNvPr id="660" name="Google Shape;660;p19"/>
            <p:cNvSpPr/>
            <p:nvPr/>
          </p:nvSpPr>
          <p:spPr>
            <a:xfrm>
              <a:off x="10782300" y="6560165"/>
              <a:ext cx="6482800" cy="1730237"/>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9"/>
            <p:cNvSpPr txBox="1"/>
            <p:nvPr/>
          </p:nvSpPr>
          <p:spPr>
            <a:xfrm>
              <a:off x="11165894" y="6761426"/>
              <a:ext cx="6518306" cy="132594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More research is needed regarding the current E-Commerce business strategy related to ‘WarehouseToHome’.</a:t>
              </a:r>
              <a:endParaRPr sz="1400" b="0" i="0" u="none" strike="noStrike" cap="none">
                <a:solidFill>
                  <a:srgbClr val="000000"/>
                </a:solidFill>
                <a:latin typeface="Arial"/>
                <a:ea typeface="Arial"/>
                <a:cs typeface="Arial"/>
                <a:sym typeface="Arial"/>
              </a:endParaRPr>
            </a:p>
          </p:txBody>
        </p:sp>
      </p:grpSp>
      <p:grpSp>
        <p:nvGrpSpPr>
          <p:cNvPr id="662" name="Google Shape;662;p19"/>
          <p:cNvGrpSpPr/>
          <p:nvPr/>
        </p:nvGrpSpPr>
        <p:grpSpPr>
          <a:xfrm>
            <a:off x="9737271" y="2253826"/>
            <a:ext cx="893803" cy="897809"/>
            <a:chOff x="2671" y="0"/>
            <a:chExt cx="1191736" cy="1197078"/>
          </a:xfrm>
        </p:grpSpPr>
        <p:sp>
          <p:nvSpPr>
            <p:cNvPr id="663" name="Google Shape;663;p19"/>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9"/>
            <p:cNvSpPr txBox="1"/>
            <p:nvPr/>
          </p:nvSpPr>
          <p:spPr>
            <a:xfrm>
              <a:off x="244118" y="164168"/>
              <a:ext cx="708842" cy="802066"/>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4</a:t>
              </a:r>
              <a:endParaRPr sz="1400" b="0" i="0" u="none" strike="noStrike" cap="none">
                <a:solidFill>
                  <a:srgbClr val="000000"/>
                </a:solidFill>
                <a:latin typeface="Arial"/>
                <a:ea typeface="Arial"/>
                <a:cs typeface="Arial"/>
                <a:sym typeface="Arial"/>
              </a:endParaRPr>
            </a:p>
          </p:txBody>
        </p:sp>
      </p:grpSp>
      <p:grpSp>
        <p:nvGrpSpPr>
          <p:cNvPr id="665" name="Google Shape;665;p19"/>
          <p:cNvGrpSpPr/>
          <p:nvPr/>
        </p:nvGrpSpPr>
        <p:grpSpPr>
          <a:xfrm>
            <a:off x="10934698" y="4408982"/>
            <a:ext cx="6444700" cy="1584179"/>
            <a:chOff x="10820400" y="2324100"/>
            <a:chExt cx="6444700" cy="1584179"/>
          </a:xfrm>
        </p:grpSpPr>
        <p:sp>
          <p:nvSpPr>
            <p:cNvPr id="666" name="Google Shape;666;p19"/>
            <p:cNvSpPr/>
            <p:nvPr/>
          </p:nvSpPr>
          <p:spPr>
            <a:xfrm>
              <a:off x="10820400" y="2324100"/>
              <a:ext cx="6444700" cy="158417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9"/>
            <p:cNvSpPr txBox="1"/>
            <p:nvPr/>
          </p:nvSpPr>
          <p:spPr>
            <a:xfrm>
              <a:off x="11203994" y="2525361"/>
              <a:ext cx="5864806" cy="1346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Try other Machine Learning algorithms and do hyperparameters tuning again to get better result.</a:t>
              </a:r>
              <a:endParaRPr sz="1400" b="0" i="0" u="none" strike="noStrike" cap="none">
                <a:solidFill>
                  <a:srgbClr val="000000"/>
                </a:solidFill>
                <a:latin typeface="Arial"/>
                <a:ea typeface="Arial"/>
                <a:cs typeface="Arial"/>
                <a:sym typeface="Arial"/>
              </a:endParaRPr>
            </a:p>
          </p:txBody>
        </p:sp>
      </p:grpSp>
      <p:grpSp>
        <p:nvGrpSpPr>
          <p:cNvPr id="668" name="Google Shape;668;p19"/>
          <p:cNvGrpSpPr/>
          <p:nvPr/>
        </p:nvGrpSpPr>
        <p:grpSpPr>
          <a:xfrm>
            <a:off x="9739274" y="4323641"/>
            <a:ext cx="893803" cy="897809"/>
            <a:chOff x="2671" y="0"/>
            <a:chExt cx="1191736" cy="1197078"/>
          </a:xfrm>
        </p:grpSpPr>
        <p:sp>
          <p:nvSpPr>
            <p:cNvPr id="669" name="Google Shape;669;p19"/>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9"/>
            <p:cNvSpPr txBox="1"/>
            <p:nvPr/>
          </p:nvSpPr>
          <p:spPr>
            <a:xfrm>
              <a:off x="244119" y="164168"/>
              <a:ext cx="708842" cy="830741"/>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5</a:t>
              </a:r>
              <a:endParaRPr sz="1400" b="0" i="0" u="none" strike="noStrike" cap="none">
                <a:solidFill>
                  <a:srgbClr val="000000"/>
                </a:solidFill>
                <a:latin typeface="Arial"/>
                <a:ea typeface="Arial"/>
                <a:cs typeface="Arial"/>
                <a:sym typeface="Arial"/>
              </a:endParaRPr>
            </a:p>
          </p:txBody>
        </p:sp>
      </p:grpSp>
      <p:grpSp>
        <p:nvGrpSpPr>
          <p:cNvPr id="671" name="Google Shape;671;p19"/>
          <p:cNvGrpSpPr/>
          <p:nvPr/>
        </p:nvGrpSpPr>
        <p:grpSpPr>
          <a:xfrm>
            <a:off x="10915648" y="6534949"/>
            <a:ext cx="6482800" cy="1231635"/>
            <a:chOff x="10799543" y="4445265"/>
            <a:chExt cx="6482800" cy="1231635"/>
          </a:xfrm>
        </p:grpSpPr>
        <p:sp>
          <p:nvSpPr>
            <p:cNvPr id="672" name="Google Shape;672;p19"/>
            <p:cNvSpPr/>
            <p:nvPr/>
          </p:nvSpPr>
          <p:spPr>
            <a:xfrm>
              <a:off x="10799543" y="4445265"/>
              <a:ext cx="6482800" cy="1231635"/>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9"/>
            <p:cNvSpPr txBox="1"/>
            <p:nvPr/>
          </p:nvSpPr>
          <p:spPr>
            <a:xfrm>
              <a:off x="11183137" y="4646526"/>
              <a:ext cx="4948492" cy="877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More thorough analysis on the wrong prediction result.</a:t>
              </a:r>
              <a:endParaRPr sz="1400" b="0" i="0" u="none" strike="noStrike" cap="none">
                <a:solidFill>
                  <a:srgbClr val="000000"/>
                </a:solidFill>
                <a:latin typeface="Arial"/>
                <a:ea typeface="Arial"/>
                <a:cs typeface="Arial"/>
                <a:sym typeface="Arial"/>
              </a:endParaRPr>
            </a:p>
          </p:txBody>
        </p:sp>
      </p:grpSp>
      <p:grpSp>
        <p:nvGrpSpPr>
          <p:cNvPr id="674" name="Google Shape;674;p19"/>
          <p:cNvGrpSpPr/>
          <p:nvPr/>
        </p:nvGrpSpPr>
        <p:grpSpPr>
          <a:xfrm>
            <a:off x="9739274" y="6534949"/>
            <a:ext cx="893803" cy="897809"/>
            <a:chOff x="2671" y="0"/>
            <a:chExt cx="1191736" cy="1197078"/>
          </a:xfrm>
        </p:grpSpPr>
        <p:sp>
          <p:nvSpPr>
            <p:cNvPr id="675" name="Google Shape;675;p19"/>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9"/>
            <p:cNvSpPr txBox="1"/>
            <p:nvPr/>
          </p:nvSpPr>
          <p:spPr>
            <a:xfrm>
              <a:off x="244119" y="164168"/>
              <a:ext cx="708842" cy="830741"/>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6</a:t>
              </a:r>
              <a:endParaRPr sz="1400" b="0" i="0" u="none" strike="noStrike" cap="none">
                <a:solidFill>
                  <a:srgbClr val="000000"/>
                </a:solidFill>
                <a:latin typeface="Arial"/>
                <a:ea typeface="Arial"/>
                <a:cs typeface="Arial"/>
                <a:sym typeface="Arial"/>
              </a:endParaRPr>
            </a:p>
          </p:txBody>
        </p:sp>
      </p:grpSp>
      <p:grpSp>
        <p:nvGrpSpPr>
          <p:cNvPr id="677" name="Google Shape;677;p19"/>
          <p:cNvGrpSpPr/>
          <p:nvPr/>
        </p:nvGrpSpPr>
        <p:grpSpPr>
          <a:xfrm>
            <a:off x="16741309" y="-723900"/>
            <a:ext cx="2134758" cy="2144325"/>
            <a:chOff x="2670" y="0"/>
            <a:chExt cx="1191737" cy="1197078"/>
          </a:xfrm>
        </p:grpSpPr>
        <p:sp>
          <p:nvSpPr>
            <p:cNvPr id="678" name="Google Shape;678;p19"/>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9"/>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11</a:t>
              </a:r>
              <a:endParaRPr sz="1400" b="0" i="0" u="none" strike="noStrike" cap="none">
                <a:solidFill>
                  <a:srgbClr val="000000"/>
                </a:solidFill>
                <a:latin typeface="Arial"/>
                <a:ea typeface="Arial"/>
                <a:cs typeface="Arial"/>
                <a:sym typeface="Arial"/>
              </a:endParaRPr>
            </a:p>
          </p:txBody>
        </p:sp>
      </p:grpSp>
      <p:grpSp>
        <p:nvGrpSpPr>
          <p:cNvPr id="680" name="Google Shape;680;p19"/>
          <p:cNvGrpSpPr/>
          <p:nvPr/>
        </p:nvGrpSpPr>
        <p:grpSpPr>
          <a:xfrm>
            <a:off x="10907321" y="8225836"/>
            <a:ext cx="6482800" cy="1740999"/>
            <a:chOff x="10799543" y="4445265"/>
            <a:chExt cx="6482800" cy="1740999"/>
          </a:xfrm>
        </p:grpSpPr>
        <p:sp>
          <p:nvSpPr>
            <p:cNvPr id="681" name="Google Shape;681;p19"/>
            <p:cNvSpPr/>
            <p:nvPr/>
          </p:nvSpPr>
          <p:spPr>
            <a:xfrm>
              <a:off x="10799543" y="4445265"/>
              <a:ext cx="6482800" cy="174099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9"/>
            <p:cNvSpPr txBox="1"/>
            <p:nvPr/>
          </p:nvSpPr>
          <p:spPr>
            <a:xfrm>
              <a:off x="11183137" y="4646526"/>
              <a:ext cx="6075394" cy="132594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Identify the direction of the feature's relationship to the target by using Shap library.</a:t>
              </a:r>
              <a:endParaRPr sz="1400" b="0" i="0" u="none" strike="noStrike" cap="none">
                <a:solidFill>
                  <a:srgbClr val="000000"/>
                </a:solidFill>
                <a:latin typeface="Arial"/>
                <a:ea typeface="Arial"/>
                <a:cs typeface="Arial"/>
                <a:sym typeface="Arial"/>
              </a:endParaRPr>
            </a:p>
          </p:txBody>
        </p:sp>
      </p:grpSp>
      <p:grpSp>
        <p:nvGrpSpPr>
          <p:cNvPr id="683" name="Google Shape;683;p19"/>
          <p:cNvGrpSpPr/>
          <p:nvPr/>
        </p:nvGrpSpPr>
        <p:grpSpPr>
          <a:xfrm>
            <a:off x="2289446" y="4561209"/>
            <a:ext cx="6482800" cy="1740999"/>
            <a:chOff x="10799543" y="4445265"/>
            <a:chExt cx="6482800" cy="1740999"/>
          </a:xfrm>
        </p:grpSpPr>
        <p:sp>
          <p:nvSpPr>
            <p:cNvPr id="684" name="Google Shape;684;p19"/>
            <p:cNvSpPr/>
            <p:nvPr/>
          </p:nvSpPr>
          <p:spPr>
            <a:xfrm>
              <a:off x="10799543" y="4445265"/>
              <a:ext cx="6482800" cy="1740999"/>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9"/>
            <p:cNvSpPr txBox="1"/>
            <p:nvPr/>
          </p:nvSpPr>
          <p:spPr>
            <a:xfrm>
              <a:off x="11183137" y="4646526"/>
              <a:ext cx="6075394" cy="132594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Add more data and gather more information to strengthen assumptions that have been made.</a:t>
              </a:r>
              <a:endParaRPr sz="1400" b="0" i="0" u="none" strike="noStrike" cap="none">
                <a:solidFill>
                  <a:srgbClr val="000000"/>
                </a:solidFill>
                <a:latin typeface="Arial"/>
                <a:ea typeface="Arial"/>
                <a:cs typeface="Arial"/>
                <a:sym typeface="Arial"/>
              </a:endParaRPr>
            </a:p>
          </p:txBody>
        </p:sp>
      </p:grpSp>
      <p:grpSp>
        <p:nvGrpSpPr>
          <p:cNvPr id="686" name="Google Shape;686;p19"/>
          <p:cNvGrpSpPr/>
          <p:nvPr/>
        </p:nvGrpSpPr>
        <p:grpSpPr>
          <a:xfrm>
            <a:off x="2296100" y="6679266"/>
            <a:ext cx="6482800" cy="2828114"/>
            <a:chOff x="2272290" y="6503469"/>
            <a:chExt cx="6482800" cy="2526230"/>
          </a:xfrm>
        </p:grpSpPr>
        <p:sp>
          <p:nvSpPr>
            <p:cNvPr id="687" name="Google Shape;687;p19"/>
            <p:cNvSpPr/>
            <p:nvPr/>
          </p:nvSpPr>
          <p:spPr>
            <a:xfrm>
              <a:off x="2272290" y="6503469"/>
              <a:ext cx="6482800" cy="2526230"/>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9"/>
            <p:cNvSpPr txBox="1"/>
            <p:nvPr/>
          </p:nvSpPr>
          <p:spPr>
            <a:xfrm>
              <a:off x="2489864" y="6730011"/>
              <a:ext cx="6081900" cy="2200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425"/>
                <a:buFont typeface="Arial"/>
                <a:buNone/>
              </a:pPr>
              <a:r>
                <a:rPr lang="en-US" sz="2425" b="0" i="0" u="none" strike="noStrike" cap="none">
                  <a:solidFill>
                    <a:srgbClr val="000000"/>
                  </a:solidFill>
                  <a:latin typeface="DM Sans"/>
                  <a:ea typeface="DM Sans"/>
                  <a:cs typeface="DM Sans"/>
                  <a:sym typeface="DM Sans"/>
                </a:rPr>
                <a:t>Add more features related to the amount customers spend on the E-Commerce. The added features may improve model performance and assist in determining strategies to reduce customer churn.</a:t>
              </a:r>
              <a:endParaRPr sz="1400" b="0" i="0" u="none" strike="noStrike" cap="none">
                <a:solidFill>
                  <a:srgbClr val="000000"/>
                </a:solidFill>
                <a:latin typeface="Arial"/>
                <a:ea typeface="Arial"/>
                <a:cs typeface="Arial"/>
                <a:sym typeface="Arial"/>
              </a:endParaRPr>
            </a:p>
          </p:txBody>
        </p:sp>
      </p:grpSp>
      <p:grpSp>
        <p:nvGrpSpPr>
          <p:cNvPr id="689" name="Google Shape;689;p19"/>
          <p:cNvGrpSpPr/>
          <p:nvPr/>
        </p:nvGrpSpPr>
        <p:grpSpPr>
          <a:xfrm>
            <a:off x="9739274" y="8192258"/>
            <a:ext cx="893803" cy="897809"/>
            <a:chOff x="2671" y="0"/>
            <a:chExt cx="1191736" cy="1197078"/>
          </a:xfrm>
        </p:grpSpPr>
        <p:sp>
          <p:nvSpPr>
            <p:cNvPr id="690" name="Google Shape;690;p19"/>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9"/>
            <p:cNvSpPr txBox="1"/>
            <p:nvPr/>
          </p:nvSpPr>
          <p:spPr>
            <a:xfrm>
              <a:off x="244119" y="164168"/>
              <a:ext cx="708842" cy="830741"/>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7</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0"/>
          <p:cNvSpPr txBox="1"/>
          <p:nvPr/>
        </p:nvSpPr>
        <p:spPr>
          <a:xfrm>
            <a:off x="3505982" y="2776768"/>
            <a:ext cx="11276036" cy="1571684"/>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Clr>
                <a:srgbClr val="000000"/>
              </a:buClr>
              <a:buSzPts val="11000"/>
              <a:buFont typeface="Arial"/>
              <a:buNone/>
            </a:pPr>
            <a:r>
              <a:rPr lang="en-US" sz="11000" b="1" i="0" u="none" strike="noStrike" cap="none">
                <a:solidFill>
                  <a:srgbClr val="000000"/>
                </a:solidFill>
                <a:latin typeface="DM Sans"/>
                <a:ea typeface="DM Sans"/>
                <a:cs typeface="DM Sans"/>
                <a:sym typeface="DM Sans"/>
              </a:rPr>
              <a:t>Thank you!</a:t>
            </a:r>
            <a:endParaRPr sz="1400" b="0" i="0" u="none" strike="noStrike" cap="none">
              <a:solidFill>
                <a:srgbClr val="000000"/>
              </a:solidFill>
              <a:latin typeface="Arial"/>
              <a:ea typeface="Arial"/>
              <a:cs typeface="Arial"/>
              <a:sym typeface="Arial"/>
            </a:endParaRPr>
          </a:p>
        </p:txBody>
      </p:sp>
      <p:grpSp>
        <p:nvGrpSpPr>
          <p:cNvPr id="697" name="Google Shape;697;p20"/>
          <p:cNvGrpSpPr/>
          <p:nvPr/>
        </p:nvGrpSpPr>
        <p:grpSpPr>
          <a:xfrm>
            <a:off x="7956164" y="5274778"/>
            <a:ext cx="2584821" cy="2552426"/>
            <a:chOff x="14501" y="19846"/>
            <a:chExt cx="3446427" cy="3403234"/>
          </a:xfrm>
        </p:grpSpPr>
        <p:grpSp>
          <p:nvGrpSpPr>
            <p:cNvPr id="698" name="Google Shape;698;p20"/>
            <p:cNvGrpSpPr/>
            <p:nvPr/>
          </p:nvGrpSpPr>
          <p:grpSpPr>
            <a:xfrm rot="-426806">
              <a:off x="191047" y="199663"/>
              <a:ext cx="3093335" cy="3043600"/>
              <a:chOff x="12700" y="19050"/>
              <a:chExt cx="3191510" cy="3140197"/>
            </a:xfrm>
          </p:grpSpPr>
          <p:sp>
            <p:nvSpPr>
              <p:cNvPr id="699" name="Google Shape;699;p20"/>
              <p:cNvSpPr/>
              <p:nvPr/>
            </p:nvSpPr>
            <p:spPr>
              <a:xfrm>
                <a:off x="19050" y="223520"/>
                <a:ext cx="3178810" cy="2929376"/>
              </a:xfrm>
              <a:custGeom>
                <a:avLst/>
                <a:gdLst/>
                <a:ahLst/>
                <a:cxnLst/>
                <a:rect l="l" t="t" r="r" b="b"/>
                <a:pathLst>
                  <a:path w="3178810" h="2929376" extrusionOk="0">
                    <a:moveTo>
                      <a:pt x="0" y="11430"/>
                    </a:moveTo>
                    <a:cubicBezTo>
                      <a:pt x="0" y="11430"/>
                      <a:pt x="2540" y="340360"/>
                      <a:pt x="2540" y="749300"/>
                    </a:cubicBezTo>
                    <a:cubicBezTo>
                      <a:pt x="2540" y="1158039"/>
                      <a:pt x="7620" y="1748277"/>
                      <a:pt x="7620" y="2008627"/>
                    </a:cubicBezTo>
                    <a:cubicBezTo>
                      <a:pt x="7620" y="2202937"/>
                      <a:pt x="16510" y="2601717"/>
                      <a:pt x="21590" y="2793487"/>
                    </a:cubicBezTo>
                    <a:lnTo>
                      <a:pt x="130810" y="2907787"/>
                    </a:lnTo>
                    <a:cubicBezTo>
                      <a:pt x="275590" y="2915407"/>
                      <a:pt x="543560" y="2929377"/>
                      <a:pt x="793750" y="2929377"/>
                    </a:cubicBezTo>
                    <a:lnTo>
                      <a:pt x="3178810" y="2929377"/>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0"/>
              <p:cNvSpPr/>
              <p:nvPr/>
            </p:nvSpPr>
            <p:spPr>
              <a:xfrm>
                <a:off x="12700" y="217170"/>
                <a:ext cx="3191510" cy="2942077"/>
              </a:xfrm>
              <a:custGeom>
                <a:avLst/>
                <a:gdLst/>
                <a:ahLst/>
                <a:cxnLst/>
                <a:rect l="l" t="t" r="r" b="b"/>
                <a:pathLst>
                  <a:path w="3191510" h="2942077" extrusionOk="0">
                    <a:moveTo>
                      <a:pt x="3191510" y="2942077"/>
                    </a:moveTo>
                    <a:lnTo>
                      <a:pt x="800100" y="2942077"/>
                    </a:lnTo>
                    <a:cubicBezTo>
                      <a:pt x="547370" y="2942077"/>
                      <a:pt x="270510" y="2928107"/>
                      <a:pt x="137160" y="2920487"/>
                    </a:cubicBezTo>
                    <a:lnTo>
                      <a:pt x="134620" y="2920487"/>
                    </a:lnTo>
                    <a:lnTo>
                      <a:pt x="21590" y="2802377"/>
                    </a:lnTo>
                    <a:lnTo>
                      <a:pt x="21590" y="2799837"/>
                    </a:lnTo>
                    <a:cubicBezTo>
                      <a:pt x="16510" y="2596637"/>
                      <a:pt x="7620" y="2202937"/>
                      <a:pt x="7620" y="2014977"/>
                    </a:cubicBezTo>
                    <a:cubicBezTo>
                      <a:pt x="7620" y="1899407"/>
                      <a:pt x="6350" y="1722877"/>
                      <a:pt x="5080" y="1518468"/>
                    </a:cubicBezTo>
                    <a:cubicBezTo>
                      <a:pt x="3810" y="1267186"/>
                      <a:pt x="2540" y="982908"/>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42077"/>
                    </a:lnTo>
                    <a:close/>
                    <a:moveTo>
                      <a:pt x="139700" y="2907787"/>
                    </a:moveTo>
                    <a:cubicBezTo>
                      <a:pt x="273050" y="2915407"/>
                      <a:pt x="548640" y="2929377"/>
                      <a:pt x="800100" y="2929377"/>
                    </a:cubicBezTo>
                    <a:lnTo>
                      <a:pt x="3178810" y="2929377"/>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2908"/>
                      <a:pt x="16510" y="1267186"/>
                      <a:pt x="17780" y="1518468"/>
                    </a:cubicBezTo>
                    <a:cubicBezTo>
                      <a:pt x="19050" y="1722877"/>
                      <a:pt x="20320" y="1899407"/>
                      <a:pt x="20320" y="2014977"/>
                    </a:cubicBezTo>
                    <a:cubicBezTo>
                      <a:pt x="20320" y="2201667"/>
                      <a:pt x="29210" y="2592827"/>
                      <a:pt x="34290" y="2797297"/>
                    </a:cubicBezTo>
                    <a:lnTo>
                      <a:pt x="139700" y="2907787"/>
                    </a:lnTo>
                    <a:close/>
                    <a:moveTo>
                      <a:pt x="139700" y="2907787"/>
                    </a:moveTo>
                    <a:lnTo>
                      <a:pt x="133350" y="2782057"/>
                    </a:lnTo>
                    <a:lnTo>
                      <a:pt x="34290" y="2796027"/>
                    </a:lnTo>
                    <a:lnTo>
                      <a:pt x="139700" y="2907787"/>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0"/>
              <p:cNvSpPr/>
              <p:nvPr/>
            </p:nvSpPr>
            <p:spPr>
              <a:xfrm>
                <a:off x="299720" y="19050"/>
                <a:ext cx="617220" cy="304800"/>
              </a:xfrm>
              <a:custGeom>
                <a:avLst/>
                <a:gdLst/>
                <a:ahLst/>
                <a:cxnLst/>
                <a:rect l="l" t="t" r="r" b="b"/>
                <a:pathLst>
                  <a:path w="617220" h="304800" extrusionOk="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702" name="Google Shape;702;p20"/>
            <p:cNvSpPr txBox="1"/>
            <p:nvPr/>
          </p:nvSpPr>
          <p:spPr>
            <a:xfrm rot="-426806">
              <a:off x="758903" y="1288906"/>
              <a:ext cx="2345622" cy="1135866"/>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425"/>
                <a:buFont typeface="Arial"/>
                <a:buNone/>
              </a:pPr>
              <a:r>
                <a:rPr lang="en-US" sz="2425" b="0" i="0" u="none" strike="noStrike" cap="none">
                  <a:solidFill>
                    <a:srgbClr val="000000"/>
                  </a:solidFill>
                  <a:latin typeface="DM Sans"/>
                  <a:ea typeface="DM Sans"/>
                  <a:cs typeface="DM Sans"/>
                  <a:sym typeface="DM Sans"/>
                </a:rPr>
                <a:t>Any Question?</a:t>
              </a:r>
              <a:endParaRPr sz="1400" b="0" i="0" u="none" strike="noStrike" cap="none">
                <a:solidFill>
                  <a:srgbClr val="000000"/>
                </a:solidFill>
                <a:latin typeface="Arial"/>
                <a:ea typeface="Arial"/>
                <a:cs typeface="Arial"/>
                <a:sym typeface="Arial"/>
              </a:endParaRPr>
            </a:p>
          </p:txBody>
        </p:sp>
      </p:grpSp>
      <p:sp>
        <p:nvSpPr>
          <p:cNvPr id="703" name="Google Shape;703;p20"/>
          <p:cNvSpPr txBox="1"/>
          <p:nvPr/>
        </p:nvSpPr>
        <p:spPr>
          <a:xfrm>
            <a:off x="13326257" y="1028700"/>
            <a:ext cx="3933043" cy="36576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Clr>
                <a:srgbClr val="000000"/>
              </a:buClr>
              <a:buSzPts val="2400"/>
              <a:buFont typeface="Arial"/>
              <a:buNone/>
            </a:pPr>
            <a:r>
              <a:rPr lang="en-US" sz="2400" b="0" i="0" u="none" strike="noStrike" cap="none">
                <a:solidFill>
                  <a:srgbClr val="000000"/>
                </a:solidFill>
                <a:latin typeface="DM Sans"/>
                <a:ea typeface="DM Sans"/>
                <a:cs typeface="DM Sans"/>
                <a:sym typeface="DM Sans"/>
              </a:rPr>
              <a:t>2022</a:t>
            </a:r>
            <a:endParaRPr sz="1400" b="0" i="0" u="none" strike="noStrike" cap="none">
              <a:solidFill>
                <a:srgbClr val="000000"/>
              </a:solidFill>
              <a:latin typeface="Arial"/>
              <a:ea typeface="Arial"/>
              <a:cs typeface="Arial"/>
              <a:sym typeface="Arial"/>
            </a:endParaRPr>
          </a:p>
        </p:txBody>
      </p:sp>
      <p:sp>
        <p:nvSpPr>
          <p:cNvPr id="704" name="Google Shape;704;p20"/>
          <p:cNvSpPr txBox="1"/>
          <p:nvPr/>
        </p:nvSpPr>
        <p:spPr>
          <a:xfrm>
            <a:off x="1028700" y="1028700"/>
            <a:ext cx="3933043" cy="36576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000000"/>
                </a:solidFill>
                <a:latin typeface="DM Sans"/>
                <a:ea typeface="DM Sans"/>
                <a:cs typeface="DM Sans"/>
                <a:sym typeface="DM Sans"/>
              </a:rPr>
              <a:t>Charlie Inc.</a:t>
            </a:r>
            <a:endParaRPr sz="1400" b="0" i="0" u="none" strike="noStrike" cap="none">
              <a:solidFill>
                <a:srgbClr val="000000"/>
              </a:solidFill>
              <a:latin typeface="Arial"/>
              <a:ea typeface="Arial"/>
              <a:cs typeface="Arial"/>
              <a:sym typeface="Arial"/>
            </a:endParaRPr>
          </a:p>
        </p:txBody>
      </p:sp>
      <p:grpSp>
        <p:nvGrpSpPr>
          <p:cNvPr id="705" name="Google Shape;705;p20"/>
          <p:cNvGrpSpPr/>
          <p:nvPr/>
        </p:nvGrpSpPr>
        <p:grpSpPr>
          <a:xfrm>
            <a:off x="3355981" y="5006884"/>
            <a:ext cx="5295510" cy="5644757"/>
            <a:chOff x="0" y="0"/>
            <a:chExt cx="7060680" cy="7526343"/>
          </a:xfrm>
        </p:grpSpPr>
        <p:pic>
          <p:nvPicPr>
            <p:cNvPr id="706" name="Google Shape;706;p20"/>
            <p:cNvPicPr preferRelativeResize="0"/>
            <p:nvPr/>
          </p:nvPicPr>
          <p:blipFill rotWithShape="1">
            <a:blip r:embed="rId3">
              <a:alphaModFix/>
            </a:blip>
            <a:srcRect/>
            <a:stretch/>
          </p:blipFill>
          <p:spPr>
            <a:xfrm>
              <a:off x="803675" y="0"/>
              <a:ext cx="2893532" cy="4651727"/>
            </a:xfrm>
            <a:prstGeom prst="rect">
              <a:avLst/>
            </a:prstGeom>
            <a:noFill/>
            <a:ln>
              <a:noFill/>
            </a:ln>
          </p:spPr>
        </p:pic>
        <p:pic>
          <p:nvPicPr>
            <p:cNvPr id="707" name="Google Shape;707;p20"/>
            <p:cNvPicPr preferRelativeResize="0"/>
            <p:nvPr/>
          </p:nvPicPr>
          <p:blipFill rotWithShape="1">
            <a:blip r:embed="rId4">
              <a:alphaModFix/>
            </a:blip>
            <a:srcRect/>
            <a:stretch/>
          </p:blipFill>
          <p:spPr>
            <a:xfrm>
              <a:off x="0" y="3212910"/>
              <a:ext cx="7060680" cy="4313433"/>
            </a:xfrm>
            <a:prstGeom prst="rect">
              <a:avLst/>
            </a:prstGeom>
            <a:noFill/>
            <a:ln>
              <a:noFill/>
            </a:ln>
          </p:spPr>
        </p:pic>
      </p:grpSp>
      <p:grpSp>
        <p:nvGrpSpPr>
          <p:cNvPr id="708" name="Google Shape;708;p20"/>
          <p:cNvGrpSpPr/>
          <p:nvPr/>
        </p:nvGrpSpPr>
        <p:grpSpPr>
          <a:xfrm>
            <a:off x="11222726" y="4686300"/>
            <a:ext cx="3559292" cy="6302132"/>
            <a:chOff x="0" y="0"/>
            <a:chExt cx="4057446" cy="7184169"/>
          </a:xfrm>
        </p:grpSpPr>
        <p:pic>
          <p:nvPicPr>
            <p:cNvPr id="709" name="Google Shape;709;p20"/>
            <p:cNvPicPr preferRelativeResize="0"/>
            <p:nvPr/>
          </p:nvPicPr>
          <p:blipFill rotWithShape="1">
            <a:blip r:embed="rId5">
              <a:alphaModFix/>
            </a:blip>
            <a:srcRect/>
            <a:stretch/>
          </p:blipFill>
          <p:spPr>
            <a:xfrm>
              <a:off x="1073677" y="0"/>
              <a:ext cx="1902086" cy="3315875"/>
            </a:xfrm>
            <a:prstGeom prst="rect">
              <a:avLst/>
            </a:prstGeom>
            <a:noFill/>
            <a:ln>
              <a:noFill/>
            </a:ln>
          </p:spPr>
        </p:pic>
        <p:pic>
          <p:nvPicPr>
            <p:cNvPr id="710" name="Google Shape;710;p20"/>
            <p:cNvPicPr preferRelativeResize="0"/>
            <p:nvPr/>
          </p:nvPicPr>
          <p:blipFill rotWithShape="1">
            <a:blip r:embed="rId6">
              <a:alphaModFix/>
            </a:blip>
            <a:srcRect/>
            <a:stretch/>
          </p:blipFill>
          <p:spPr>
            <a:xfrm>
              <a:off x="0" y="2180592"/>
              <a:ext cx="4057446" cy="5003577"/>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cxnSp>
        <p:nvCxnSpPr>
          <p:cNvPr id="182" name="Google Shape;182;p3"/>
          <p:cNvCxnSpPr/>
          <p:nvPr/>
        </p:nvCxnSpPr>
        <p:spPr>
          <a:xfrm>
            <a:off x="10151593" y="4203971"/>
            <a:ext cx="0" cy="1941316"/>
          </a:xfrm>
          <a:prstGeom prst="straightConnector1">
            <a:avLst/>
          </a:prstGeom>
          <a:noFill/>
          <a:ln w="9525" cap="flat" cmpd="sng">
            <a:solidFill>
              <a:schemeClr val="dk1"/>
            </a:solidFill>
            <a:prstDash val="dash"/>
            <a:round/>
            <a:headEnd type="oval" w="med" len="med"/>
            <a:tailEnd type="triangle" w="med" len="med"/>
          </a:ln>
        </p:spPr>
      </p:cxnSp>
      <p:grpSp>
        <p:nvGrpSpPr>
          <p:cNvPr id="183" name="Google Shape;183;p3"/>
          <p:cNvGrpSpPr/>
          <p:nvPr/>
        </p:nvGrpSpPr>
        <p:grpSpPr>
          <a:xfrm>
            <a:off x="9800491" y="3145024"/>
            <a:ext cx="622387" cy="625177"/>
            <a:chOff x="1860" y="0"/>
            <a:chExt cx="829849" cy="833569"/>
          </a:xfrm>
        </p:grpSpPr>
        <p:sp>
          <p:nvSpPr>
            <p:cNvPr id="184" name="Google Shape;184;p3"/>
            <p:cNvSpPr/>
            <p:nvPr/>
          </p:nvSpPr>
          <p:spPr>
            <a:xfrm>
              <a:off x="1860" y="0"/>
              <a:ext cx="829849" cy="833569"/>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
            <p:cNvSpPr txBox="1"/>
            <p:nvPr/>
          </p:nvSpPr>
          <p:spPr>
            <a:xfrm>
              <a:off x="169989" y="103595"/>
              <a:ext cx="493592" cy="569230"/>
            </a:xfrm>
            <a:prstGeom prst="rect">
              <a:avLst/>
            </a:prstGeom>
            <a:noFill/>
            <a:ln>
              <a:noFill/>
            </a:ln>
          </p:spPr>
          <p:txBody>
            <a:bodyPr spcFirstLastPara="1" wrap="square" lIns="0" tIns="0" rIns="0" bIns="0" anchor="t" anchorCtr="0">
              <a:spAutoFit/>
            </a:bodyPr>
            <a:lstStyle/>
            <a:p>
              <a:pPr marL="0" marR="0" lvl="0" indent="0" algn="ctr" rtl="0">
                <a:lnSpc>
                  <a:spcPct val="139880"/>
                </a:lnSpc>
                <a:spcBef>
                  <a:spcPts val="0"/>
                </a:spcBef>
                <a:spcAft>
                  <a:spcPts val="0"/>
                </a:spcAft>
                <a:buClr>
                  <a:srgbClr val="000000"/>
                </a:buClr>
                <a:buSzPts val="2520"/>
                <a:buFont typeface="Arial"/>
                <a:buNone/>
              </a:pPr>
              <a:r>
                <a:rPr lang="en-US" sz="2520" b="1" i="0" u="none" strike="noStrike" cap="none">
                  <a:solidFill>
                    <a:srgbClr val="000000"/>
                  </a:solidFill>
                  <a:latin typeface="DM Sans"/>
                  <a:ea typeface="DM Sans"/>
                  <a:cs typeface="DM Sans"/>
                  <a:sym typeface="DM Sans"/>
                </a:rPr>
                <a:t>1</a:t>
              </a:r>
              <a:endParaRPr sz="1400" b="0" i="0" u="none" strike="noStrike" cap="none">
                <a:solidFill>
                  <a:srgbClr val="000000"/>
                </a:solidFill>
                <a:latin typeface="Arial"/>
                <a:ea typeface="Arial"/>
                <a:cs typeface="Arial"/>
                <a:sym typeface="Arial"/>
              </a:endParaRPr>
            </a:p>
          </p:txBody>
        </p:sp>
      </p:grpSp>
      <p:grpSp>
        <p:nvGrpSpPr>
          <p:cNvPr id="186" name="Google Shape;186;p3"/>
          <p:cNvGrpSpPr/>
          <p:nvPr/>
        </p:nvGrpSpPr>
        <p:grpSpPr>
          <a:xfrm>
            <a:off x="9875335" y="6191413"/>
            <a:ext cx="622387" cy="625177"/>
            <a:chOff x="1860" y="0"/>
            <a:chExt cx="829849" cy="833569"/>
          </a:xfrm>
        </p:grpSpPr>
        <p:sp>
          <p:nvSpPr>
            <p:cNvPr id="187" name="Google Shape;187;p3"/>
            <p:cNvSpPr/>
            <p:nvPr/>
          </p:nvSpPr>
          <p:spPr>
            <a:xfrm>
              <a:off x="1860" y="0"/>
              <a:ext cx="829849" cy="833569"/>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
            <p:cNvSpPr txBox="1"/>
            <p:nvPr/>
          </p:nvSpPr>
          <p:spPr>
            <a:xfrm>
              <a:off x="169989" y="103595"/>
              <a:ext cx="493592" cy="569230"/>
            </a:xfrm>
            <a:prstGeom prst="rect">
              <a:avLst/>
            </a:prstGeom>
            <a:noFill/>
            <a:ln>
              <a:noFill/>
            </a:ln>
          </p:spPr>
          <p:txBody>
            <a:bodyPr spcFirstLastPara="1" wrap="square" lIns="0" tIns="0" rIns="0" bIns="0" anchor="t" anchorCtr="0">
              <a:spAutoFit/>
            </a:bodyPr>
            <a:lstStyle/>
            <a:p>
              <a:pPr marL="0" marR="0" lvl="0" indent="0" algn="ctr" rtl="0">
                <a:lnSpc>
                  <a:spcPct val="139880"/>
                </a:lnSpc>
                <a:spcBef>
                  <a:spcPts val="0"/>
                </a:spcBef>
                <a:spcAft>
                  <a:spcPts val="0"/>
                </a:spcAft>
                <a:buClr>
                  <a:srgbClr val="000000"/>
                </a:buClr>
                <a:buSzPts val="2520"/>
                <a:buFont typeface="Arial"/>
                <a:buNone/>
              </a:pPr>
              <a:r>
                <a:rPr lang="en-US" sz="2520" b="1" i="0" u="none" strike="noStrike" cap="none">
                  <a:solidFill>
                    <a:srgbClr val="000000"/>
                  </a:solidFill>
                  <a:latin typeface="DM Sans"/>
                  <a:ea typeface="DM Sans"/>
                  <a:cs typeface="DM Sans"/>
                  <a:sym typeface="DM Sans"/>
                </a:rPr>
                <a:t>2</a:t>
              </a:r>
              <a:endParaRPr sz="1400" b="0" i="0" u="none" strike="noStrike" cap="none">
                <a:solidFill>
                  <a:srgbClr val="000000"/>
                </a:solidFill>
                <a:latin typeface="Arial"/>
                <a:ea typeface="Arial"/>
                <a:cs typeface="Arial"/>
                <a:sym typeface="Arial"/>
              </a:endParaRPr>
            </a:p>
          </p:txBody>
        </p:sp>
      </p:grpSp>
      <p:grpSp>
        <p:nvGrpSpPr>
          <p:cNvPr id="189" name="Google Shape;189;p3"/>
          <p:cNvGrpSpPr/>
          <p:nvPr/>
        </p:nvGrpSpPr>
        <p:grpSpPr>
          <a:xfrm>
            <a:off x="17103045" y="5094978"/>
            <a:ext cx="622387" cy="625177"/>
            <a:chOff x="1860" y="0"/>
            <a:chExt cx="829849" cy="833569"/>
          </a:xfrm>
        </p:grpSpPr>
        <p:sp>
          <p:nvSpPr>
            <p:cNvPr id="190" name="Google Shape;190;p3"/>
            <p:cNvSpPr/>
            <p:nvPr/>
          </p:nvSpPr>
          <p:spPr>
            <a:xfrm>
              <a:off x="1860" y="0"/>
              <a:ext cx="829849" cy="833569"/>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
            <p:cNvSpPr txBox="1"/>
            <p:nvPr/>
          </p:nvSpPr>
          <p:spPr>
            <a:xfrm>
              <a:off x="169989" y="103595"/>
              <a:ext cx="493592" cy="569230"/>
            </a:xfrm>
            <a:prstGeom prst="rect">
              <a:avLst/>
            </a:prstGeom>
            <a:noFill/>
            <a:ln>
              <a:noFill/>
            </a:ln>
          </p:spPr>
          <p:txBody>
            <a:bodyPr spcFirstLastPara="1" wrap="square" lIns="0" tIns="0" rIns="0" bIns="0" anchor="t" anchorCtr="0">
              <a:spAutoFit/>
            </a:bodyPr>
            <a:lstStyle/>
            <a:p>
              <a:pPr marL="0" marR="0" lvl="0" indent="0" algn="ctr" rtl="0">
                <a:lnSpc>
                  <a:spcPct val="139880"/>
                </a:lnSpc>
                <a:spcBef>
                  <a:spcPts val="0"/>
                </a:spcBef>
                <a:spcAft>
                  <a:spcPts val="0"/>
                </a:spcAft>
                <a:buClr>
                  <a:srgbClr val="000000"/>
                </a:buClr>
                <a:buSzPts val="2520"/>
                <a:buFont typeface="Arial"/>
                <a:buNone/>
              </a:pPr>
              <a:r>
                <a:rPr lang="en-US" sz="2520" b="1" i="0" u="none" strike="noStrike" cap="none">
                  <a:solidFill>
                    <a:srgbClr val="000000"/>
                  </a:solidFill>
                  <a:latin typeface="DM Sans"/>
                  <a:ea typeface="DM Sans"/>
                  <a:cs typeface="DM Sans"/>
                  <a:sym typeface="DM Sans"/>
                </a:rPr>
                <a:t>5</a:t>
              </a:r>
              <a:endParaRPr sz="1400" b="0" i="0" u="none" strike="noStrike" cap="none">
                <a:solidFill>
                  <a:srgbClr val="000000"/>
                </a:solidFill>
                <a:latin typeface="Arial"/>
                <a:ea typeface="Arial"/>
                <a:cs typeface="Arial"/>
                <a:sym typeface="Arial"/>
              </a:endParaRPr>
            </a:p>
          </p:txBody>
        </p:sp>
      </p:grpSp>
      <p:grpSp>
        <p:nvGrpSpPr>
          <p:cNvPr id="192" name="Google Shape;192;p3"/>
          <p:cNvGrpSpPr/>
          <p:nvPr/>
        </p:nvGrpSpPr>
        <p:grpSpPr>
          <a:xfrm>
            <a:off x="595129" y="1399756"/>
            <a:ext cx="16230600" cy="860511"/>
            <a:chOff x="0" y="0"/>
            <a:chExt cx="21640800" cy="1147348"/>
          </a:xfrm>
        </p:grpSpPr>
        <p:sp>
          <p:nvSpPr>
            <p:cNvPr id="193" name="Google Shape;193;p3"/>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
            <p:cNvSpPr txBox="1"/>
            <p:nvPr/>
          </p:nvSpPr>
          <p:spPr>
            <a:xfrm>
              <a:off x="510239" y="262741"/>
              <a:ext cx="9729281" cy="57101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Role: E-Commerce Consultant</a:t>
              </a:r>
              <a:endParaRPr sz="1400" b="0" i="0" u="none" strike="noStrike" cap="none">
                <a:solidFill>
                  <a:srgbClr val="000000"/>
                </a:solidFill>
                <a:latin typeface="Arial"/>
                <a:ea typeface="Arial"/>
                <a:cs typeface="Arial"/>
                <a:sym typeface="Arial"/>
              </a:endParaRPr>
            </a:p>
          </p:txBody>
        </p:sp>
      </p:grpSp>
      <p:sp>
        <p:nvSpPr>
          <p:cNvPr id="195" name="Google Shape;195;p3"/>
          <p:cNvSpPr txBox="1"/>
          <p:nvPr/>
        </p:nvSpPr>
        <p:spPr>
          <a:xfrm>
            <a:off x="785629" y="295778"/>
            <a:ext cx="16040100" cy="997068"/>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a:solidFill>
                  <a:srgbClr val="000000"/>
                </a:solidFill>
                <a:latin typeface="DM Sans"/>
                <a:ea typeface="DM Sans"/>
                <a:cs typeface="DM Sans"/>
                <a:sym typeface="DM Sans"/>
              </a:rPr>
              <a:t>Business Problem Understanding</a:t>
            </a:r>
            <a:endParaRPr sz="1400" b="0" i="0" u="none" strike="noStrike" cap="none">
              <a:solidFill>
                <a:srgbClr val="000000"/>
              </a:solidFill>
              <a:latin typeface="Arial"/>
              <a:ea typeface="Arial"/>
              <a:cs typeface="Arial"/>
              <a:sym typeface="Arial"/>
            </a:endParaRPr>
          </a:p>
        </p:txBody>
      </p:sp>
      <p:grpSp>
        <p:nvGrpSpPr>
          <p:cNvPr id="196" name="Google Shape;196;p3"/>
          <p:cNvGrpSpPr/>
          <p:nvPr/>
        </p:nvGrpSpPr>
        <p:grpSpPr>
          <a:xfrm>
            <a:off x="402590" y="2336800"/>
            <a:ext cx="8361885" cy="3675129"/>
            <a:chOff x="5436678" y="4141992"/>
            <a:chExt cx="1754416" cy="2581200"/>
          </a:xfrm>
        </p:grpSpPr>
        <p:sp>
          <p:nvSpPr>
            <p:cNvPr id="197" name="Google Shape;197;p3"/>
            <p:cNvSpPr/>
            <p:nvPr/>
          </p:nvSpPr>
          <p:spPr>
            <a:xfrm>
              <a:off x="5436678" y="4142666"/>
              <a:ext cx="1726122" cy="2060126"/>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8" name="Google Shape;198;p3"/>
            <p:cNvSpPr txBox="1"/>
            <p:nvPr/>
          </p:nvSpPr>
          <p:spPr>
            <a:xfrm>
              <a:off x="5496394" y="4141992"/>
              <a:ext cx="1694700" cy="2581200"/>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US" sz="1800" b="1" i="0" u="none" strike="noStrike" cap="none">
                  <a:solidFill>
                    <a:srgbClr val="000000"/>
                  </a:solidFill>
                  <a:latin typeface="DM Sans"/>
                  <a:ea typeface="DM Sans"/>
                  <a:cs typeface="DM Sans"/>
                  <a:sym typeface="DM Sans"/>
                </a:rPr>
                <a:t>1. Churned customers may cause company loss</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800"/>
                <a:buFont typeface="Arial"/>
                <a:buNone/>
              </a:pPr>
              <a:r>
                <a:rPr lang="en-US" sz="1800" b="1" i="0" u="none" strike="noStrike" cap="none">
                  <a:solidFill>
                    <a:srgbClr val="000000"/>
                  </a:solidFill>
                  <a:latin typeface="DM Sans"/>
                  <a:ea typeface="DM Sans"/>
                  <a:cs typeface="DM Sans"/>
                  <a:sym typeface="DM Sans"/>
                </a:rPr>
                <a:t>due to missing potential orders and purchases</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800"/>
                <a:buFont typeface="Arial"/>
                <a:buNone/>
              </a:pPr>
              <a:r>
                <a:rPr lang="en-US" sz="1800" b="1" i="0" u="none" strike="noStrike" cap="none">
                  <a:solidFill>
                    <a:srgbClr val="000000"/>
                  </a:solidFill>
                  <a:latin typeface="DM Sans"/>
                  <a:ea typeface="DM Sans"/>
                  <a:cs typeface="DM Sans"/>
                  <a:sym typeface="DM Sans"/>
                </a:rPr>
                <a:t>2. Mistargeted Investments by the company may also</a:t>
              </a:r>
              <a:endParaRPr sz="1400" b="0" i="0" u="none" strike="noStrike" cap="none">
                <a:solidFill>
                  <a:srgbClr val="000000"/>
                </a:solidFill>
                <a:latin typeface="Arial"/>
                <a:ea typeface="Arial"/>
                <a:cs typeface="Arial"/>
                <a:sym typeface="Arial"/>
              </a:endParaRPr>
            </a:p>
            <a:p>
              <a:pPr marL="0" marR="0" lvl="0" indent="0" algn="ctr" rtl="0">
                <a:lnSpc>
                  <a:spcPct val="155277"/>
                </a:lnSpc>
                <a:spcBef>
                  <a:spcPts val="0"/>
                </a:spcBef>
                <a:spcAft>
                  <a:spcPts val="0"/>
                </a:spcAft>
                <a:buClr>
                  <a:srgbClr val="000000"/>
                </a:buClr>
                <a:buSzPts val="1800"/>
                <a:buFont typeface="Arial"/>
                <a:buNone/>
              </a:pPr>
              <a:r>
                <a:rPr lang="en-US" sz="1800" b="1" i="0" u="none" strike="noStrike" cap="none">
                  <a:solidFill>
                    <a:srgbClr val="000000"/>
                  </a:solidFill>
                  <a:latin typeface="DM Sans"/>
                  <a:ea typeface="DM Sans"/>
                  <a:cs typeface="DM Sans"/>
                  <a:sym typeface="DM Sans"/>
                </a:rPr>
                <a:t>decrease profits and increase losses</a:t>
              </a:r>
              <a:endParaRPr sz="1400" b="0" i="0" u="none" strike="noStrike" cap="none">
                <a:solidFill>
                  <a:srgbClr val="000000"/>
                </a:solidFill>
                <a:latin typeface="Arial"/>
                <a:ea typeface="Arial"/>
                <a:cs typeface="Arial"/>
                <a:sym typeface="Arial"/>
              </a:endParaRPr>
            </a:p>
            <a:p>
              <a:pPr marL="0" marR="0" lvl="0" indent="0" algn="ctr" rtl="0">
                <a:lnSpc>
                  <a:spcPct val="155277"/>
                </a:lnSpc>
                <a:spcBef>
                  <a:spcPts val="0"/>
                </a:spcBef>
                <a:spcAft>
                  <a:spcPts val="0"/>
                </a:spcAft>
                <a:buClr>
                  <a:srgbClr val="000000"/>
                </a:buClr>
                <a:buSzPts val="1800"/>
                <a:buFont typeface="Arial"/>
                <a:buNone/>
              </a:pPr>
              <a:r>
                <a:rPr lang="en-US" sz="1800" b="1" i="0" u="sng" strike="noStrike" cap="none">
                  <a:solidFill>
                    <a:srgbClr val="000000"/>
                  </a:solidFill>
                  <a:latin typeface="DM Sans"/>
                  <a:ea typeface="DM Sans"/>
                  <a:cs typeface="DM Sans"/>
                  <a:sym typeface="DM Sans"/>
                </a:rPr>
                <a:t>Our Recommendation</a:t>
              </a:r>
              <a:r>
                <a:rPr lang="en-US" sz="1800" b="1" i="0" u="none" strike="noStrike" cap="none">
                  <a:solidFill>
                    <a:srgbClr val="000000"/>
                  </a:solidFill>
                  <a:latin typeface="DM Sans"/>
                  <a:ea typeface="DM Sans"/>
                  <a:cs typeface="DM Sans"/>
                  <a:sym typeface="DM Sans"/>
                </a:rPr>
                <a:t> : </a:t>
              </a:r>
              <a:r>
                <a:rPr lang="en-US" sz="1800" b="1" i="0" u="none" strike="noStrike" cap="none">
                  <a:solidFill>
                    <a:schemeClr val="dk1"/>
                  </a:solidFill>
                  <a:latin typeface="DM Sans"/>
                  <a:ea typeface="DM Sans"/>
                  <a:cs typeface="DM Sans"/>
                  <a:sym typeface="DM Sans"/>
                </a:rPr>
                <a:t>Churn Prediction</a:t>
              </a:r>
              <a:endParaRPr sz="1400" b="0" i="0" u="none" strike="noStrike" cap="none">
                <a:solidFill>
                  <a:srgbClr val="000000"/>
                </a:solidFill>
                <a:latin typeface="Arial"/>
                <a:ea typeface="Arial"/>
                <a:cs typeface="Arial"/>
                <a:sym typeface="Arial"/>
              </a:endParaRPr>
            </a:p>
            <a:p>
              <a:pPr marL="0" marR="0" lvl="0" indent="0" algn="ctr" rtl="0">
                <a:lnSpc>
                  <a:spcPct val="155277"/>
                </a:lnSpc>
                <a:spcBef>
                  <a:spcPts val="0"/>
                </a:spcBef>
                <a:spcAft>
                  <a:spcPts val="0"/>
                </a:spcAft>
                <a:buClr>
                  <a:srgbClr val="000000"/>
                </a:buClr>
                <a:buSzPts val="1800"/>
                <a:buFont typeface="Arial"/>
                <a:buNone/>
              </a:pPr>
              <a:r>
                <a:rPr lang="en-US" sz="1800" b="1" i="0" u="none" strike="noStrike" cap="none">
                  <a:solidFill>
                    <a:schemeClr val="dk1"/>
                  </a:solidFill>
                  <a:latin typeface="DM Sans"/>
                  <a:ea typeface="DM Sans"/>
                  <a:cs typeface="DM Sans"/>
                  <a:sym typeface="DM Sans"/>
                </a:rPr>
                <a:t>- Classification </a:t>
              </a:r>
              <a:r>
                <a:rPr lang="en-US" sz="1800" b="1" i="0" u="none" strike="noStrike" cap="none">
                  <a:solidFill>
                    <a:srgbClr val="FF0000"/>
                  </a:solidFill>
                  <a:latin typeface="DM Sans"/>
                  <a:ea typeface="DM Sans"/>
                  <a:cs typeface="DM Sans"/>
                  <a:sym typeface="DM Sans"/>
                </a:rPr>
                <a:t>Target 1 = Churn</a:t>
              </a:r>
              <a:endParaRPr sz="1400" b="0" i="0" u="none" strike="noStrike" cap="none">
                <a:solidFill>
                  <a:srgbClr val="000000"/>
                </a:solidFill>
                <a:latin typeface="Arial"/>
                <a:ea typeface="Arial"/>
                <a:cs typeface="Arial"/>
                <a:sym typeface="Arial"/>
              </a:endParaRPr>
            </a:p>
            <a:p>
              <a:pPr marL="0" marR="0" lvl="0" indent="0" algn="ctr" rtl="0">
                <a:lnSpc>
                  <a:spcPct val="155277"/>
                </a:lnSpc>
                <a:spcBef>
                  <a:spcPts val="0"/>
                </a:spcBef>
                <a:spcAft>
                  <a:spcPts val="0"/>
                </a:spcAft>
                <a:buClr>
                  <a:srgbClr val="000000"/>
                </a:buClr>
                <a:buSzPts val="1800"/>
                <a:buFont typeface="Arial"/>
                <a:buNone/>
              </a:pPr>
              <a:r>
                <a:rPr lang="en-US" sz="1800" b="1" i="0" u="none" strike="noStrike" cap="none">
                  <a:solidFill>
                    <a:schemeClr val="dk1"/>
                  </a:solidFill>
                  <a:latin typeface="DM Sans"/>
                  <a:ea typeface="DM Sans"/>
                  <a:cs typeface="DM Sans"/>
                  <a:sym typeface="DM Sans"/>
                </a:rPr>
                <a:t>- Classification </a:t>
              </a:r>
              <a:r>
                <a:rPr lang="en-US" sz="1800" b="1" i="0" u="none" strike="noStrike" cap="none">
                  <a:solidFill>
                    <a:srgbClr val="0070C0"/>
                  </a:solidFill>
                  <a:latin typeface="DM Sans"/>
                  <a:ea typeface="DM Sans"/>
                  <a:cs typeface="DM Sans"/>
                  <a:sym typeface="DM Sans"/>
                </a:rPr>
                <a:t>Target 0 = Not Churn</a:t>
              </a:r>
              <a:endParaRPr sz="1400" b="0" i="0" u="none" strike="noStrike" cap="none">
                <a:solidFill>
                  <a:srgbClr val="000000"/>
                </a:solidFill>
                <a:latin typeface="Arial"/>
                <a:ea typeface="Arial"/>
                <a:cs typeface="Arial"/>
                <a:sym typeface="Arial"/>
              </a:endParaRPr>
            </a:p>
            <a:p>
              <a:pPr marL="0" marR="0" lvl="0" indent="0" algn="ctr" rtl="0">
                <a:lnSpc>
                  <a:spcPct val="155277"/>
                </a:lnSpc>
                <a:spcBef>
                  <a:spcPts val="0"/>
                </a:spcBef>
                <a:spcAft>
                  <a:spcPts val="0"/>
                </a:spcAft>
                <a:buClr>
                  <a:srgbClr val="000000"/>
                </a:buClr>
                <a:buSzPts val="1800"/>
                <a:buFont typeface="Arial"/>
                <a:buNone/>
              </a:pPr>
              <a:endParaRPr sz="1800" b="1" i="0" u="none" strike="noStrike" cap="none">
                <a:solidFill>
                  <a:srgbClr val="FF0000"/>
                </a:solidFill>
                <a:latin typeface="DM Sans"/>
                <a:ea typeface="DM Sans"/>
                <a:cs typeface="DM Sans"/>
                <a:sym typeface="DM Sans"/>
              </a:endParaRPr>
            </a:p>
            <a:p>
              <a:pPr marL="0" marR="0" lvl="0" indent="0" algn="ctr" rtl="0">
                <a:lnSpc>
                  <a:spcPct val="155277"/>
                </a:lnSpc>
                <a:spcBef>
                  <a:spcPts val="0"/>
                </a:spcBef>
                <a:spcAft>
                  <a:spcPts val="0"/>
                </a:spcAft>
                <a:buClr>
                  <a:srgbClr val="000000"/>
                </a:buClr>
                <a:buSzPts val="1800"/>
                <a:buFont typeface="Arial"/>
                <a:buNone/>
              </a:pPr>
              <a:endParaRPr sz="1800" b="1" i="0" u="none" strike="noStrike" cap="none">
                <a:solidFill>
                  <a:srgbClr val="000000"/>
                </a:solidFill>
                <a:latin typeface="DM Sans"/>
                <a:ea typeface="DM Sans"/>
                <a:cs typeface="DM Sans"/>
                <a:sym typeface="DM Sans"/>
              </a:endParaRPr>
            </a:p>
          </p:txBody>
        </p:sp>
      </p:grpSp>
      <p:grpSp>
        <p:nvGrpSpPr>
          <p:cNvPr id="199" name="Google Shape;199;p3"/>
          <p:cNvGrpSpPr/>
          <p:nvPr/>
        </p:nvGrpSpPr>
        <p:grpSpPr>
          <a:xfrm>
            <a:off x="317524" y="6051994"/>
            <a:ext cx="3908237" cy="1635737"/>
            <a:chOff x="5436678" y="4070582"/>
            <a:chExt cx="1726122" cy="1635737"/>
          </a:xfrm>
        </p:grpSpPr>
        <p:sp>
          <p:nvSpPr>
            <p:cNvPr id="200" name="Google Shape;200;p3"/>
            <p:cNvSpPr/>
            <p:nvPr/>
          </p:nvSpPr>
          <p:spPr>
            <a:xfrm>
              <a:off x="5436678" y="4070582"/>
              <a:ext cx="1726122" cy="1635737"/>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1" name="Google Shape;201;p3"/>
            <p:cNvSpPr txBox="1"/>
            <p:nvPr/>
          </p:nvSpPr>
          <p:spPr>
            <a:xfrm>
              <a:off x="5651297" y="4502996"/>
              <a:ext cx="1272497" cy="86169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1. What factors influence customer Churn behavior?</a:t>
              </a:r>
              <a:endParaRPr sz="1400" b="0" i="0" u="none" strike="noStrike" cap="none">
                <a:solidFill>
                  <a:srgbClr val="000000"/>
                </a:solidFill>
                <a:latin typeface="Arial"/>
                <a:ea typeface="Arial"/>
                <a:cs typeface="Arial"/>
                <a:sym typeface="Arial"/>
              </a:endParaRPr>
            </a:p>
          </p:txBody>
        </p:sp>
      </p:grpSp>
      <p:grpSp>
        <p:nvGrpSpPr>
          <p:cNvPr id="202" name="Google Shape;202;p3"/>
          <p:cNvGrpSpPr/>
          <p:nvPr/>
        </p:nvGrpSpPr>
        <p:grpSpPr>
          <a:xfrm>
            <a:off x="11336283" y="3473007"/>
            <a:ext cx="5216634" cy="1020345"/>
            <a:chOff x="5436678" y="4295066"/>
            <a:chExt cx="1726122" cy="1020345"/>
          </a:xfrm>
        </p:grpSpPr>
        <p:sp>
          <p:nvSpPr>
            <p:cNvPr id="203" name="Google Shape;203;p3"/>
            <p:cNvSpPr/>
            <p:nvPr/>
          </p:nvSpPr>
          <p:spPr>
            <a:xfrm>
              <a:off x="5436678" y="4295066"/>
              <a:ext cx="1726122" cy="1020345"/>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3"/>
            <p:cNvSpPr txBox="1"/>
            <p:nvPr/>
          </p:nvSpPr>
          <p:spPr>
            <a:xfrm>
              <a:off x="5658523" y="4553727"/>
              <a:ext cx="1272497" cy="696729"/>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Method: Supervised Machine Learning -&gt;Classification</a:t>
              </a:r>
              <a:endParaRPr sz="1400" b="0" i="0" u="none" strike="noStrike" cap="none">
                <a:solidFill>
                  <a:srgbClr val="000000"/>
                </a:solidFill>
                <a:latin typeface="Arial"/>
                <a:ea typeface="Arial"/>
                <a:cs typeface="Arial"/>
                <a:sym typeface="Arial"/>
              </a:endParaRPr>
            </a:p>
          </p:txBody>
        </p:sp>
      </p:grpSp>
      <p:sp>
        <p:nvSpPr>
          <p:cNvPr id="205" name="Google Shape;205;p3"/>
          <p:cNvSpPr txBox="1"/>
          <p:nvPr/>
        </p:nvSpPr>
        <p:spPr>
          <a:xfrm>
            <a:off x="9552186" y="3797376"/>
            <a:ext cx="1272497" cy="337593"/>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Context</a:t>
            </a:r>
            <a:endParaRPr sz="1400" b="0" i="0" u="none" strike="noStrike" cap="none">
              <a:solidFill>
                <a:srgbClr val="000000"/>
              </a:solidFill>
              <a:latin typeface="Arial"/>
              <a:ea typeface="Arial"/>
              <a:cs typeface="Arial"/>
              <a:sym typeface="Arial"/>
            </a:endParaRPr>
          </a:p>
        </p:txBody>
      </p:sp>
      <p:sp>
        <p:nvSpPr>
          <p:cNvPr id="206" name="Google Shape;206;p3"/>
          <p:cNvSpPr txBox="1"/>
          <p:nvPr/>
        </p:nvSpPr>
        <p:spPr>
          <a:xfrm>
            <a:off x="9579535" y="6894616"/>
            <a:ext cx="1272497" cy="696666"/>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Problem Statement</a:t>
            </a:r>
            <a:endParaRPr sz="1400" b="0" i="0" u="none" strike="noStrike" cap="none">
              <a:solidFill>
                <a:srgbClr val="000000"/>
              </a:solidFill>
              <a:latin typeface="Arial"/>
              <a:ea typeface="Arial"/>
              <a:cs typeface="Arial"/>
              <a:sym typeface="Arial"/>
            </a:endParaRPr>
          </a:p>
        </p:txBody>
      </p:sp>
      <p:sp>
        <p:nvSpPr>
          <p:cNvPr id="207" name="Google Shape;207;p3"/>
          <p:cNvSpPr txBox="1"/>
          <p:nvPr/>
        </p:nvSpPr>
        <p:spPr>
          <a:xfrm>
            <a:off x="9557860" y="9424095"/>
            <a:ext cx="1272497" cy="337593"/>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Goals</a:t>
            </a:r>
            <a:endParaRPr sz="1400" b="0" i="0" u="none" strike="noStrike" cap="none">
              <a:solidFill>
                <a:srgbClr val="000000"/>
              </a:solidFill>
              <a:latin typeface="Arial"/>
              <a:ea typeface="Arial"/>
              <a:cs typeface="Arial"/>
              <a:sym typeface="Arial"/>
            </a:endParaRPr>
          </a:p>
        </p:txBody>
      </p:sp>
      <p:sp>
        <p:nvSpPr>
          <p:cNvPr id="208" name="Google Shape;208;p3"/>
          <p:cNvSpPr txBox="1"/>
          <p:nvPr/>
        </p:nvSpPr>
        <p:spPr>
          <a:xfrm>
            <a:off x="16807769" y="3624073"/>
            <a:ext cx="1272497" cy="696666"/>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Analytic Approach</a:t>
            </a:r>
            <a:endParaRPr sz="1400" b="0" i="0" u="none" strike="noStrike" cap="none">
              <a:solidFill>
                <a:srgbClr val="000000"/>
              </a:solidFill>
              <a:latin typeface="Arial"/>
              <a:ea typeface="Arial"/>
              <a:cs typeface="Arial"/>
              <a:sym typeface="Arial"/>
            </a:endParaRPr>
          </a:p>
        </p:txBody>
      </p:sp>
      <p:sp>
        <p:nvSpPr>
          <p:cNvPr id="209" name="Google Shape;209;p3"/>
          <p:cNvSpPr txBox="1"/>
          <p:nvPr/>
        </p:nvSpPr>
        <p:spPr>
          <a:xfrm>
            <a:off x="16807769" y="5829758"/>
            <a:ext cx="1272497" cy="696666"/>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Metric Evaluation</a:t>
            </a:r>
            <a:endParaRPr sz="1400" b="0" i="0" u="none" strike="noStrike" cap="none">
              <a:solidFill>
                <a:srgbClr val="000000"/>
              </a:solidFill>
              <a:latin typeface="Arial"/>
              <a:ea typeface="Arial"/>
              <a:cs typeface="Arial"/>
              <a:sym typeface="Arial"/>
            </a:endParaRPr>
          </a:p>
        </p:txBody>
      </p:sp>
      <p:grpSp>
        <p:nvGrpSpPr>
          <p:cNvPr id="210" name="Google Shape;210;p3"/>
          <p:cNvGrpSpPr/>
          <p:nvPr/>
        </p:nvGrpSpPr>
        <p:grpSpPr>
          <a:xfrm>
            <a:off x="4655085" y="6051994"/>
            <a:ext cx="3908237" cy="1635737"/>
            <a:chOff x="5436678" y="4142666"/>
            <a:chExt cx="1726122" cy="1635737"/>
          </a:xfrm>
        </p:grpSpPr>
        <p:sp>
          <p:nvSpPr>
            <p:cNvPr id="211" name="Google Shape;211;p3"/>
            <p:cNvSpPr/>
            <p:nvPr/>
          </p:nvSpPr>
          <p:spPr>
            <a:xfrm>
              <a:off x="5436678" y="4142666"/>
              <a:ext cx="1726122" cy="1635737"/>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3"/>
            <p:cNvSpPr txBox="1"/>
            <p:nvPr/>
          </p:nvSpPr>
          <p:spPr>
            <a:xfrm>
              <a:off x="5686031" y="4325776"/>
              <a:ext cx="1272600" cy="12774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2. What business strategy is more suitable to minimize customer churn?</a:t>
              </a:r>
              <a:endParaRPr sz="1865" b="1" i="0" u="none" strike="noStrike" cap="none">
                <a:solidFill>
                  <a:srgbClr val="000000"/>
                </a:solidFill>
                <a:latin typeface="DM Sans"/>
                <a:ea typeface="DM Sans"/>
                <a:cs typeface="DM Sans"/>
                <a:sym typeface="DM Sans"/>
              </a:endParaRPr>
            </a:p>
          </p:txBody>
        </p:sp>
      </p:grpSp>
      <p:grpSp>
        <p:nvGrpSpPr>
          <p:cNvPr id="213" name="Google Shape;213;p3"/>
          <p:cNvGrpSpPr/>
          <p:nvPr/>
        </p:nvGrpSpPr>
        <p:grpSpPr>
          <a:xfrm>
            <a:off x="328638" y="8219835"/>
            <a:ext cx="3908237" cy="1635737"/>
            <a:chOff x="5436678" y="4070582"/>
            <a:chExt cx="1726122" cy="1635737"/>
          </a:xfrm>
        </p:grpSpPr>
        <p:sp>
          <p:nvSpPr>
            <p:cNvPr id="214" name="Google Shape;214;p3"/>
            <p:cNvSpPr/>
            <p:nvPr/>
          </p:nvSpPr>
          <p:spPr>
            <a:xfrm>
              <a:off x="5436678" y="4070582"/>
              <a:ext cx="1726122" cy="1635737"/>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Google Shape;215;p3"/>
            <p:cNvSpPr txBox="1"/>
            <p:nvPr/>
          </p:nvSpPr>
          <p:spPr>
            <a:xfrm>
              <a:off x="5551272" y="4239363"/>
              <a:ext cx="1487100" cy="1148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1. Identify the factors that may cause customer churn and predict the customer churn potential</a:t>
              </a:r>
              <a:endParaRPr sz="1400" b="0" i="0" u="none" strike="noStrike" cap="none">
                <a:solidFill>
                  <a:srgbClr val="000000"/>
                </a:solidFill>
                <a:latin typeface="Arial"/>
                <a:ea typeface="Arial"/>
                <a:cs typeface="Arial"/>
                <a:sym typeface="Arial"/>
              </a:endParaRPr>
            </a:p>
          </p:txBody>
        </p:sp>
      </p:grpSp>
      <p:grpSp>
        <p:nvGrpSpPr>
          <p:cNvPr id="216" name="Google Shape;216;p3"/>
          <p:cNvGrpSpPr/>
          <p:nvPr/>
        </p:nvGrpSpPr>
        <p:grpSpPr>
          <a:xfrm>
            <a:off x="4666235" y="8172021"/>
            <a:ext cx="3908237" cy="1683551"/>
            <a:chOff x="5436678" y="4142666"/>
            <a:chExt cx="1726122" cy="1683551"/>
          </a:xfrm>
        </p:grpSpPr>
        <p:sp>
          <p:nvSpPr>
            <p:cNvPr id="217" name="Google Shape;217;p3"/>
            <p:cNvSpPr/>
            <p:nvPr/>
          </p:nvSpPr>
          <p:spPr>
            <a:xfrm>
              <a:off x="5436678" y="4142666"/>
              <a:ext cx="1726122" cy="1683551"/>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Google Shape;218;p3"/>
            <p:cNvSpPr txBox="1"/>
            <p:nvPr/>
          </p:nvSpPr>
          <p:spPr>
            <a:xfrm>
              <a:off x="5553549" y="4319952"/>
              <a:ext cx="1505400" cy="12774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2. Analyze business strategies to minimize losses by using vouchers to minimize customer churn.</a:t>
              </a:r>
              <a:endParaRPr sz="1400" b="0" i="0" u="none" strike="noStrike" cap="none">
                <a:solidFill>
                  <a:srgbClr val="000000"/>
                </a:solidFill>
                <a:latin typeface="Arial"/>
                <a:ea typeface="Arial"/>
                <a:cs typeface="Arial"/>
                <a:sym typeface="Arial"/>
              </a:endParaRPr>
            </a:p>
          </p:txBody>
        </p:sp>
      </p:grpSp>
      <p:grpSp>
        <p:nvGrpSpPr>
          <p:cNvPr id="219" name="Google Shape;219;p3"/>
          <p:cNvGrpSpPr/>
          <p:nvPr/>
        </p:nvGrpSpPr>
        <p:grpSpPr>
          <a:xfrm>
            <a:off x="9914517" y="8701183"/>
            <a:ext cx="622387" cy="625177"/>
            <a:chOff x="1860" y="0"/>
            <a:chExt cx="829849" cy="833569"/>
          </a:xfrm>
        </p:grpSpPr>
        <p:sp>
          <p:nvSpPr>
            <p:cNvPr id="220" name="Google Shape;220;p3"/>
            <p:cNvSpPr/>
            <p:nvPr/>
          </p:nvSpPr>
          <p:spPr>
            <a:xfrm>
              <a:off x="1860" y="0"/>
              <a:ext cx="829849" cy="833569"/>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
            <p:cNvSpPr txBox="1"/>
            <p:nvPr/>
          </p:nvSpPr>
          <p:spPr>
            <a:xfrm>
              <a:off x="169989" y="103595"/>
              <a:ext cx="493592" cy="569230"/>
            </a:xfrm>
            <a:prstGeom prst="rect">
              <a:avLst/>
            </a:prstGeom>
            <a:noFill/>
            <a:ln>
              <a:noFill/>
            </a:ln>
          </p:spPr>
          <p:txBody>
            <a:bodyPr spcFirstLastPara="1" wrap="square" lIns="0" tIns="0" rIns="0" bIns="0" anchor="t" anchorCtr="0">
              <a:spAutoFit/>
            </a:bodyPr>
            <a:lstStyle/>
            <a:p>
              <a:pPr marL="0" marR="0" lvl="0" indent="0" algn="ctr" rtl="0">
                <a:lnSpc>
                  <a:spcPct val="139880"/>
                </a:lnSpc>
                <a:spcBef>
                  <a:spcPts val="0"/>
                </a:spcBef>
                <a:spcAft>
                  <a:spcPts val="0"/>
                </a:spcAft>
                <a:buClr>
                  <a:srgbClr val="000000"/>
                </a:buClr>
                <a:buSzPts val="2520"/>
                <a:buFont typeface="Arial"/>
                <a:buNone/>
              </a:pPr>
              <a:r>
                <a:rPr lang="en-US" sz="2520" b="1" i="0" u="none" strike="noStrike" cap="none">
                  <a:solidFill>
                    <a:srgbClr val="000000"/>
                  </a:solidFill>
                  <a:latin typeface="DM Sans"/>
                  <a:ea typeface="DM Sans"/>
                  <a:cs typeface="DM Sans"/>
                  <a:sym typeface="DM Sans"/>
                </a:rPr>
                <a:t>3</a:t>
              </a:r>
              <a:endParaRPr sz="1400" b="0" i="0" u="none" strike="noStrike" cap="none">
                <a:solidFill>
                  <a:srgbClr val="000000"/>
                </a:solidFill>
                <a:latin typeface="Arial"/>
                <a:ea typeface="Arial"/>
                <a:cs typeface="Arial"/>
                <a:sym typeface="Arial"/>
              </a:endParaRPr>
            </a:p>
          </p:txBody>
        </p:sp>
      </p:grpSp>
      <p:grpSp>
        <p:nvGrpSpPr>
          <p:cNvPr id="222" name="Google Shape;222;p3"/>
          <p:cNvGrpSpPr/>
          <p:nvPr/>
        </p:nvGrpSpPr>
        <p:grpSpPr>
          <a:xfrm>
            <a:off x="17104440" y="2880620"/>
            <a:ext cx="622387" cy="625177"/>
            <a:chOff x="1860" y="0"/>
            <a:chExt cx="829849" cy="833569"/>
          </a:xfrm>
        </p:grpSpPr>
        <p:sp>
          <p:nvSpPr>
            <p:cNvPr id="223" name="Google Shape;223;p3"/>
            <p:cNvSpPr/>
            <p:nvPr/>
          </p:nvSpPr>
          <p:spPr>
            <a:xfrm>
              <a:off x="1860" y="0"/>
              <a:ext cx="829849" cy="833569"/>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
            <p:cNvSpPr txBox="1"/>
            <p:nvPr/>
          </p:nvSpPr>
          <p:spPr>
            <a:xfrm>
              <a:off x="169989" y="103595"/>
              <a:ext cx="493592" cy="569230"/>
            </a:xfrm>
            <a:prstGeom prst="rect">
              <a:avLst/>
            </a:prstGeom>
            <a:noFill/>
            <a:ln>
              <a:noFill/>
            </a:ln>
          </p:spPr>
          <p:txBody>
            <a:bodyPr spcFirstLastPara="1" wrap="square" lIns="0" tIns="0" rIns="0" bIns="0" anchor="t" anchorCtr="0">
              <a:spAutoFit/>
            </a:bodyPr>
            <a:lstStyle/>
            <a:p>
              <a:pPr marL="0" marR="0" lvl="0" indent="0" algn="ctr" rtl="0">
                <a:lnSpc>
                  <a:spcPct val="139880"/>
                </a:lnSpc>
                <a:spcBef>
                  <a:spcPts val="0"/>
                </a:spcBef>
                <a:spcAft>
                  <a:spcPts val="0"/>
                </a:spcAft>
                <a:buClr>
                  <a:srgbClr val="000000"/>
                </a:buClr>
                <a:buSzPts val="2520"/>
                <a:buFont typeface="Arial"/>
                <a:buNone/>
              </a:pPr>
              <a:r>
                <a:rPr lang="en-US" sz="2520" b="1" i="0" u="none" strike="noStrike" cap="none">
                  <a:solidFill>
                    <a:srgbClr val="000000"/>
                  </a:solidFill>
                  <a:latin typeface="DM Sans"/>
                  <a:ea typeface="DM Sans"/>
                  <a:cs typeface="DM Sans"/>
                  <a:sym typeface="DM Sans"/>
                </a:rPr>
                <a:t>4</a:t>
              </a:r>
              <a:endParaRPr sz="1400" b="0" i="0" u="none" strike="noStrike" cap="none">
                <a:solidFill>
                  <a:srgbClr val="000000"/>
                </a:solidFill>
                <a:latin typeface="Arial"/>
                <a:ea typeface="Arial"/>
                <a:cs typeface="Arial"/>
                <a:sym typeface="Arial"/>
              </a:endParaRPr>
            </a:p>
          </p:txBody>
        </p:sp>
      </p:grpSp>
      <p:grpSp>
        <p:nvGrpSpPr>
          <p:cNvPr id="225" name="Google Shape;225;p3"/>
          <p:cNvGrpSpPr/>
          <p:nvPr/>
        </p:nvGrpSpPr>
        <p:grpSpPr>
          <a:xfrm>
            <a:off x="11361940" y="5013347"/>
            <a:ext cx="5216634" cy="1020345"/>
            <a:chOff x="5436678" y="4295066"/>
            <a:chExt cx="1726122" cy="1020345"/>
          </a:xfrm>
        </p:grpSpPr>
        <p:sp>
          <p:nvSpPr>
            <p:cNvPr id="226" name="Google Shape;226;p3"/>
            <p:cNvSpPr/>
            <p:nvPr/>
          </p:nvSpPr>
          <p:spPr>
            <a:xfrm>
              <a:off x="5436678" y="4295066"/>
              <a:ext cx="1726122" cy="1020345"/>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Google Shape;227;p3"/>
            <p:cNvSpPr txBox="1"/>
            <p:nvPr/>
          </p:nvSpPr>
          <p:spPr>
            <a:xfrm>
              <a:off x="5658523" y="4621026"/>
              <a:ext cx="1272497" cy="337593"/>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F1 Score</a:t>
              </a:r>
              <a:endParaRPr sz="1400" b="0" i="0" u="none" strike="noStrike" cap="none">
                <a:solidFill>
                  <a:srgbClr val="000000"/>
                </a:solidFill>
                <a:latin typeface="Arial"/>
                <a:ea typeface="Arial"/>
                <a:cs typeface="Arial"/>
                <a:sym typeface="Arial"/>
              </a:endParaRPr>
            </a:p>
          </p:txBody>
        </p:sp>
      </p:grpSp>
      <p:sp>
        <p:nvSpPr>
          <p:cNvPr id="228" name="Google Shape;228;p3"/>
          <p:cNvSpPr txBox="1"/>
          <p:nvPr/>
        </p:nvSpPr>
        <p:spPr>
          <a:xfrm>
            <a:off x="13082882" y="6905453"/>
            <a:ext cx="1774749" cy="337657"/>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Assumptions:</a:t>
            </a:r>
            <a:endParaRPr sz="1400" b="0" i="0" u="none" strike="noStrike" cap="none">
              <a:solidFill>
                <a:srgbClr val="000000"/>
              </a:solidFill>
              <a:latin typeface="Arial"/>
              <a:ea typeface="Arial"/>
              <a:cs typeface="Arial"/>
              <a:sym typeface="Arial"/>
            </a:endParaRPr>
          </a:p>
        </p:txBody>
      </p:sp>
      <p:cxnSp>
        <p:nvCxnSpPr>
          <p:cNvPr id="229" name="Google Shape;229;p3"/>
          <p:cNvCxnSpPr/>
          <p:nvPr/>
        </p:nvCxnSpPr>
        <p:spPr>
          <a:xfrm>
            <a:off x="10194109" y="7765466"/>
            <a:ext cx="23813" cy="935717"/>
          </a:xfrm>
          <a:prstGeom prst="straightConnector1">
            <a:avLst/>
          </a:prstGeom>
          <a:noFill/>
          <a:ln w="9525" cap="flat" cmpd="sng">
            <a:solidFill>
              <a:schemeClr val="dk1"/>
            </a:solidFill>
            <a:prstDash val="dash"/>
            <a:round/>
            <a:headEnd type="oval" w="med" len="med"/>
            <a:tailEnd type="triangle" w="med" len="med"/>
          </a:ln>
        </p:spPr>
      </p:cxnSp>
      <p:cxnSp>
        <p:nvCxnSpPr>
          <p:cNvPr id="230" name="Google Shape;230;p3"/>
          <p:cNvCxnSpPr/>
          <p:nvPr/>
        </p:nvCxnSpPr>
        <p:spPr>
          <a:xfrm>
            <a:off x="17398571" y="4493352"/>
            <a:ext cx="0" cy="605321"/>
          </a:xfrm>
          <a:prstGeom prst="straightConnector1">
            <a:avLst/>
          </a:prstGeom>
          <a:noFill/>
          <a:ln w="9525" cap="flat" cmpd="sng">
            <a:solidFill>
              <a:schemeClr val="dk1"/>
            </a:solidFill>
            <a:prstDash val="dash"/>
            <a:round/>
            <a:headEnd type="oval" w="med" len="med"/>
            <a:tailEnd type="triangle" w="med" len="med"/>
          </a:ln>
        </p:spPr>
      </p:cxnSp>
      <p:cxnSp>
        <p:nvCxnSpPr>
          <p:cNvPr id="231" name="Google Shape;231;p3"/>
          <p:cNvCxnSpPr/>
          <p:nvPr/>
        </p:nvCxnSpPr>
        <p:spPr>
          <a:xfrm>
            <a:off x="4519930" y="5266055"/>
            <a:ext cx="0" cy="291465"/>
          </a:xfrm>
          <a:prstGeom prst="straightConnector1">
            <a:avLst/>
          </a:prstGeom>
          <a:noFill/>
          <a:ln w="9525" cap="flat" cmpd="sng">
            <a:solidFill>
              <a:schemeClr val="dk1"/>
            </a:solidFill>
            <a:prstDash val="solid"/>
            <a:round/>
            <a:headEnd type="none" w="sm" len="sm"/>
            <a:tailEnd type="none" w="sm" len="sm"/>
          </a:ln>
        </p:spPr>
      </p:cxnSp>
      <p:cxnSp>
        <p:nvCxnSpPr>
          <p:cNvPr id="232" name="Google Shape;232;p3"/>
          <p:cNvCxnSpPr/>
          <p:nvPr/>
        </p:nvCxnSpPr>
        <p:spPr>
          <a:xfrm>
            <a:off x="1933797" y="5557581"/>
            <a:ext cx="5029200" cy="0"/>
          </a:xfrm>
          <a:prstGeom prst="straightConnector1">
            <a:avLst/>
          </a:prstGeom>
          <a:noFill/>
          <a:ln w="9525" cap="flat" cmpd="sng">
            <a:solidFill>
              <a:schemeClr val="dk1"/>
            </a:solidFill>
            <a:prstDash val="solid"/>
            <a:round/>
            <a:headEnd type="none" w="sm" len="sm"/>
            <a:tailEnd type="none" w="sm" len="sm"/>
          </a:ln>
        </p:spPr>
      </p:cxnSp>
      <p:cxnSp>
        <p:nvCxnSpPr>
          <p:cNvPr id="233" name="Google Shape;233;p3"/>
          <p:cNvCxnSpPr/>
          <p:nvPr/>
        </p:nvCxnSpPr>
        <p:spPr>
          <a:xfrm>
            <a:off x="1933797" y="5557581"/>
            <a:ext cx="0" cy="494413"/>
          </a:xfrm>
          <a:prstGeom prst="straightConnector1">
            <a:avLst/>
          </a:prstGeom>
          <a:noFill/>
          <a:ln w="9525" cap="flat" cmpd="sng">
            <a:solidFill>
              <a:schemeClr val="dk1"/>
            </a:solidFill>
            <a:prstDash val="solid"/>
            <a:round/>
            <a:headEnd type="none" w="sm" len="sm"/>
            <a:tailEnd type="triangle" w="med" len="med"/>
          </a:ln>
        </p:spPr>
      </p:cxnSp>
      <p:cxnSp>
        <p:nvCxnSpPr>
          <p:cNvPr id="234" name="Google Shape;234;p3"/>
          <p:cNvCxnSpPr/>
          <p:nvPr/>
        </p:nvCxnSpPr>
        <p:spPr>
          <a:xfrm>
            <a:off x="6965174" y="5557581"/>
            <a:ext cx="0" cy="494413"/>
          </a:xfrm>
          <a:prstGeom prst="straightConnector1">
            <a:avLst/>
          </a:prstGeom>
          <a:noFill/>
          <a:ln w="9525" cap="flat" cmpd="sng">
            <a:solidFill>
              <a:schemeClr val="dk1"/>
            </a:solidFill>
            <a:prstDash val="solid"/>
            <a:round/>
            <a:headEnd type="none" w="sm" len="sm"/>
            <a:tailEnd type="triangle" w="med" len="med"/>
          </a:ln>
        </p:spPr>
      </p:cxnSp>
      <p:cxnSp>
        <p:nvCxnSpPr>
          <p:cNvPr id="235" name="Google Shape;235;p3"/>
          <p:cNvCxnSpPr/>
          <p:nvPr/>
        </p:nvCxnSpPr>
        <p:spPr>
          <a:xfrm>
            <a:off x="6962997" y="7677608"/>
            <a:ext cx="0" cy="494413"/>
          </a:xfrm>
          <a:prstGeom prst="straightConnector1">
            <a:avLst/>
          </a:prstGeom>
          <a:noFill/>
          <a:ln w="9525" cap="flat" cmpd="sng">
            <a:solidFill>
              <a:schemeClr val="dk1"/>
            </a:solidFill>
            <a:prstDash val="solid"/>
            <a:round/>
            <a:headEnd type="none" w="sm" len="sm"/>
            <a:tailEnd type="triangle" w="med" len="med"/>
          </a:ln>
        </p:spPr>
      </p:cxnSp>
      <p:cxnSp>
        <p:nvCxnSpPr>
          <p:cNvPr id="236" name="Google Shape;236;p3"/>
          <p:cNvCxnSpPr/>
          <p:nvPr/>
        </p:nvCxnSpPr>
        <p:spPr>
          <a:xfrm>
            <a:off x="1913744" y="7703992"/>
            <a:ext cx="0" cy="494413"/>
          </a:xfrm>
          <a:prstGeom prst="straightConnector1">
            <a:avLst/>
          </a:prstGeom>
          <a:noFill/>
          <a:ln w="9525" cap="flat" cmpd="sng">
            <a:solidFill>
              <a:schemeClr val="dk1"/>
            </a:solidFill>
            <a:prstDash val="solid"/>
            <a:round/>
            <a:headEnd type="none" w="sm" len="sm"/>
            <a:tailEnd type="triangle" w="med" len="med"/>
          </a:ln>
        </p:spPr>
      </p:cxnSp>
      <p:cxnSp>
        <p:nvCxnSpPr>
          <p:cNvPr id="237" name="Google Shape;237;p3"/>
          <p:cNvCxnSpPr/>
          <p:nvPr/>
        </p:nvCxnSpPr>
        <p:spPr>
          <a:xfrm>
            <a:off x="1925070" y="9791699"/>
            <a:ext cx="0" cy="224474"/>
          </a:xfrm>
          <a:prstGeom prst="straightConnector1">
            <a:avLst/>
          </a:prstGeom>
          <a:noFill/>
          <a:ln w="9525" cap="flat" cmpd="sng">
            <a:solidFill>
              <a:schemeClr val="dk1"/>
            </a:solidFill>
            <a:prstDash val="solid"/>
            <a:round/>
            <a:headEnd type="none" w="sm" len="sm"/>
            <a:tailEnd type="none" w="sm" len="sm"/>
          </a:ln>
        </p:spPr>
      </p:cxnSp>
      <p:cxnSp>
        <p:nvCxnSpPr>
          <p:cNvPr id="238" name="Google Shape;238;p3"/>
          <p:cNvCxnSpPr/>
          <p:nvPr/>
        </p:nvCxnSpPr>
        <p:spPr>
          <a:xfrm>
            <a:off x="6954270" y="9855572"/>
            <a:ext cx="0" cy="160601"/>
          </a:xfrm>
          <a:prstGeom prst="straightConnector1">
            <a:avLst/>
          </a:prstGeom>
          <a:noFill/>
          <a:ln w="9525" cap="flat" cmpd="sng">
            <a:solidFill>
              <a:schemeClr val="dk1"/>
            </a:solidFill>
            <a:prstDash val="solid"/>
            <a:round/>
            <a:headEnd type="none" w="sm" len="sm"/>
            <a:tailEnd type="none" w="sm" len="sm"/>
          </a:ln>
        </p:spPr>
      </p:cxnSp>
      <p:cxnSp>
        <p:nvCxnSpPr>
          <p:cNvPr id="239" name="Google Shape;239;p3"/>
          <p:cNvCxnSpPr/>
          <p:nvPr/>
        </p:nvCxnSpPr>
        <p:spPr>
          <a:xfrm>
            <a:off x="1925070" y="10016173"/>
            <a:ext cx="5029200" cy="0"/>
          </a:xfrm>
          <a:prstGeom prst="straightConnector1">
            <a:avLst/>
          </a:prstGeom>
          <a:noFill/>
          <a:ln w="9525" cap="flat" cmpd="sng">
            <a:solidFill>
              <a:schemeClr val="dk1"/>
            </a:solidFill>
            <a:prstDash val="solid"/>
            <a:round/>
            <a:headEnd type="none" w="sm" len="sm"/>
            <a:tailEnd type="none" w="sm" len="sm"/>
          </a:ln>
        </p:spPr>
      </p:cxnSp>
      <p:cxnSp>
        <p:nvCxnSpPr>
          <p:cNvPr id="240" name="Google Shape;240;p3"/>
          <p:cNvCxnSpPr/>
          <p:nvPr/>
        </p:nvCxnSpPr>
        <p:spPr>
          <a:xfrm>
            <a:off x="4441767" y="10016173"/>
            <a:ext cx="0" cy="191419"/>
          </a:xfrm>
          <a:prstGeom prst="straightConnector1">
            <a:avLst/>
          </a:prstGeom>
          <a:noFill/>
          <a:ln w="9525" cap="flat" cmpd="sng">
            <a:solidFill>
              <a:schemeClr val="dk1"/>
            </a:solidFill>
            <a:prstDash val="solid"/>
            <a:round/>
            <a:headEnd type="none" w="sm" len="sm"/>
            <a:tailEnd type="none" w="sm" len="sm"/>
          </a:ln>
        </p:spPr>
      </p:cxnSp>
      <p:cxnSp>
        <p:nvCxnSpPr>
          <p:cNvPr id="241" name="Google Shape;241;p3"/>
          <p:cNvCxnSpPr/>
          <p:nvPr/>
        </p:nvCxnSpPr>
        <p:spPr>
          <a:xfrm>
            <a:off x="13929587" y="2958316"/>
            <a:ext cx="0" cy="494413"/>
          </a:xfrm>
          <a:prstGeom prst="straightConnector1">
            <a:avLst/>
          </a:prstGeom>
          <a:noFill/>
          <a:ln w="9525" cap="flat" cmpd="sng">
            <a:solidFill>
              <a:schemeClr val="dk1"/>
            </a:solidFill>
            <a:prstDash val="solid"/>
            <a:round/>
            <a:headEnd type="none" w="sm" len="sm"/>
            <a:tailEnd type="triangle" w="med" len="med"/>
          </a:ln>
        </p:spPr>
      </p:cxnSp>
      <p:cxnSp>
        <p:nvCxnSpPr>
          <p:cNvPr id="242" name="Google Shape;242;p3"/>
          <p:cNvCxnSpPr/>
          <p:nvPr/>
        </p:nvCxnSpPr>
        <p:spPr>
          <a:xfrm>
            <a:off x="13944600" y="4493352"/>
            <a:ext cx="1914" cy="505319"/>
          </a:xfrm>
          <a:prstGeom prst="straightConnector1">
            <a:avLst/>
          </a:prstGeom>
          <a:noFill/>
          <a:ln w="9525" cap="flat" cmpd="sng">
            <a:solidFill>
              <a:schemeClr val="dk1"/>
            </a:solidFill>
            <a:prstDash val="solid"/>
            <a:round/>
            <a:headEnd type="none" w="sm" len="sm"/>
            <a:tailEnd type="triangle" w="med" len="med"/>
          </a:ln>
        </p:spPr>
      </p:cxnSp>
      <p:grpSp>
        <p:nvGrpSpPr>
          <p:cNvPr id="243" name="Google Shape;243;p3"/>
          <p:cNvGrpSpPr/>
          <p:nvPr/>
        </p:nvGrpSpPr>
        <p:grpSpPr>
          <a:xfrm>
            <a:off x="11102827" y="7369046"/>
            <a:ext cx="6705862" cy="2422653"/>
            <a:chOff x="0" y="0"/>
            <a:chExt cx="21640800" cy="1028921"/>
          </a:xfrm>
        </p:grpSpPr>
        <p:sp>
          <p:nvSpPr>
            <p:cNvPr id="244" name="Google Shape;244;p3"/>
            <p:cNvSpPr/>
            <p:nvPr/>
          </p:nvSpPr>
          <p:spPr>
            <a:xfrm>
              <a:off x="0" y="0"/>
              <a:ext cx="21640800" cy="1028921"/>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
            <p:cNvSpPr txBox="1"/>
            <p:nvPr/>
          </p:nvSpPr>
          <p:spPr>
            <a:xfrm>
              <a:off x="622471" y="1413"/>
              <a:ext cx="19260279" cy="953084"/>
            </a:xfrm>
            <a:prstGeom prst="rect">
              <a:avLst/>
            </a:prstGeom>
            <a:noFill/>
            <a:ln>
              <a:noFill/>
            </a:ln>
          </p:spPr>
          <p:txBody>
            <a:bodyPr spcFirstLastPara="1" wrap="square" lIns="0" tIns="0" rIns="0" bIns="0" anchor="t" anchorCtr="0">
              <a:spAutoFit/>
            </a:bodyPr>
            <a:lstStyle/>
            <a:p>
              <a:pPr marL="285750" marR="0" lvl="0" indent="-285750" algn="l" rtl="0">
                <a:lnSpc>
                  <a:spcPct val="241379"/>
                </a:lnSpc>
                <a:spcBef>
                  <a:spcPts val="0"/>
                </a:spcBef>
                <a:spcAft>
                  <a:spcPts val="0"/>
                </a:spcAft>
                <a:buClr>
                  <a:srgbClr val="000000"/>
                </a:buClr>
                <a:buSzPts val="1450"/>
                <a:buFont typeface="Arial"/>
                <a:buChar char="•"/>
              </a:pPr>
              <a:r>
                <a:rPr lang="en-US" sz="1450" b="0" i="0" u="none" strike="noStrike" cap="none">
                  <a:solidFill>
                    <a:srgbClr val="000000"/>
                  </a:solidFill>
                  <a:latin typeface="DM Sans"/>
                  <a:ea typeface="DM Sans"/>
                  <a:cs typeface="DM Sans"/>
                  <a:sym typeface="DM Sans"/>
                </a:rPr>
                <a:t>Churned customers are the customers who delete their account.</a:t>
              </a:r>
              <a:endParaRPr sz="1500" b="0" i="0" u="none" strike="noStrike" cap="none">
                <a:solidFill>
                  <a:srgbClr val="000000"/>
                </a:solidFill>
                <a:latin typeface="DM Sans"/>
                <a:ea typeface="DM Sans"/>
                <a:cs typeface="DM Sans"/>
                <a:sym typeface="DM Sans"/>
              </a:endParaRPr>
            </a:p>
            <a:p>
              <a:pPr marL="285750" marR="0" lvl="0" indent="-285750" algn="l" rtl="0">
                <a:lnSpc>
                  <a:spcPct val="233333"/>
                </a:lnSpc>
                <a:spcBef>
                  <a:spcPts val="0"/>
                </a:spcBef>
                <a:spcAft>
                  <a:spcPts val="0"/>
                </a:spcAft>
                <a:buClr>
                  <a:srgbClr val="000000"/>
                </a:buClr>
                <a:buSzPts val="1500"/>
                <a:buFont typeface="Arial"/>
                <a:buChar char="•"/>
              </a:pPr>
              <a:r>
                <a:rPr lang="en-US" sz="1500" b="0" i="0" u="none" strike="noStrike" cap="none">
                  <a:solidFill>
                    <a:srgbClr val="000000"/>
                  </a:solidFill>
                  <a:latin typeface="DM Sans"/>
                  <a:ea typeface="DM Sans"/>
                  <a:cs typeface="DM Sans"/>
                  <a:sym typeface="DM Sans"/>
                </a:rPr>
                <a:t>The E-Commerce presumably located in India because UPI (Unified Payments Interface) in the dataset may refer to payment service that integrates the services of banks in India on a single application.</a:t>
              </a:r>
              <a:endParaRPr sz="1400" b="0" i="0" u="none" strike="noStrike" cap="none">
                <a:solidFill>
                  <a:srgbClr val="000000"/>
                </a:solidFill>
                <a:latin typeface="Arial"/>
                <a:ea typeface="Arial"/>
                <a:cs typeface="Arial"/>
                <a:sym typeface="Arial"/>
              </a:endParaRPr>
            </a:p>
          </p:txBody>
        </p:sp>
      </p:grpSp>
      <p:grpSp>
        <p:nvGrpSpPr>
          <p:cNvPr id="246" name="Google Shape;246;p3"/>
          <p:cNvGrpSpPr/>
          <p:nvPr/>
        </p:nvGrpSpPr>
        <p:grpSpPr>
          <a:xfrm>
            <a:off x="16741309" y="-723900"/>
            <a:ext cx="2134758" cy="2144325"/>
            <a:chOff x="2670" y="0"/>
            <a:chExt cx="1191737" cy="1197078"/>
          </a:xfrm>
        </p:grpSpPr>
        <p:sp>
          <p:nvSpPr>
            <p:cNvPr id="247" name="Google Shape;247;p3"/>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1</a:t>
              </a:r>
              <a:endParaRPr sz="1400" b="0" i="0" u="none" strike="noStrike" cap="none">
                <a:solidFill>
                  <a:srgbClr val="000000"/>
                </a:solidFill>
                <a:latin typeface="Arial"/>
                <a:ea typeface="Arial"/>
                <a:cs typeface="Arial"/>
                <a:sym typeface="Arial"/>
              </a:endParaRPr>
            </a:p>
          </p:txBody>
        </p:sp>
      </p:grpSp>
      <p:cxnSp>
        <p:nvCxnSpPr>
          <p:cNvPr id="249" name="Google Shape;249;p3"/>
          <p:cNvCxnSpPr/>
          <p:nvPr/>
        </p:nvCxnSpPr>
        <p:spPr>
          <a:xfrm>
            <a:off x="217705" y="5365736"/>
            <a:ext cx="9720687" cy="0"/>
          </a:xfrm>
          <a:prstGeom prst="straightConnector1">
            <a:avLst/>
          </a:prstGeom>
          <a:noFill/>
          <a:ln w="9525" cap="flat" cmpd="sng">
            <a:solidFill>
              <a:srgbClr val="FFE500"/>
            </a:solidFill>
            <a:prstDash val="lgDash"/>
            <a:round/>
            <a:headEnd type="none" w="sm" len="sm"/>
            <a:tailEnd type="none" w="sm" len="sm"/>
          </a:ln>
        </p:spPr>
      </p:cxnSp>
      <p:cxnSp>
        <p:nvCxnSpPr>
          <p:cNvPr id="250" name="Google Shape;250;p3"/>
          <p:cNvCxnSpPr/>
          <p:nvPr/>
        </p:nvCxnSpPr>
        <p:spPr>
          <a:xfrm>
            <a:off x="217705" y="7932788"/>
            <a:ext cx="9720687" cy="0"/>
          </a:xfrm>
          <a:prstGeom prst="straightConnector1">
            <a:avLst/>
          </a:prstGeom>
          <a:noFill/>
          <a:ln w="9525" cap="flat" cmpd="sng">
            <a:solidFill>
              <a:srgbClr val="FFE500"/>
            </a:solidFill>
            <a:prstDash val="lgDash"/>
            <a:round/>
            <a:headEnd type="none" w="sm" len="sm"/>
            <a:tailEnd type="none" w="sm" len="sm"/>
          </a:ln>
        </p:spPr>
      </p:cxnSp>
      <p:cxnSp>
        <p:nvCxnSpPr>
          <p:cNvPr id="251" name="Google Shape;251;p3"/>
          <p:cNvCxnSpPr/>
          <p:nvPr/>
        </p:nvCxnSpPr>
        <p:spPr>
          <a:xfrm>
            <a:off x="10508107" y="4762500"/>
            <a:ext cx="6755813" cy="0"/>
          </a:xfrm>
          <a:prstGeom prst="straightConnector1">
            <a:avLst/>
          </a:prstGeom>
          <a:noFill/>
          <a:ln w="9525" cap="flat" cmpd="sng">
            <a:solidFill>
              <a:srgbClr val="FFE500"/>
            </a:solidFill>
            <a:prstDash val="lgDash"/>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
          <p:cNvSpPr txBox="1"/>
          <p:nvPr/>
        </p:nvSpPr>
        <p:spPr>
          <a:xfrm>
            <a:off x="690260" y="251092"/>
            <a:ext cx="8647305" cy="1009643"/>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a:solidFill>
                  <a:srgbClr val="000000"/>
                </a:solidFill>
                <a:latin typeface="DM Sans"/>
                <a:ea typeface="DM Sans"/>
                <a:cs typeface="DM Sans"/>
                <a:sym typeface="DM Sans"/>
              </a:rPr>
              <a:t>Data Understanding</a:t>
            </a:r>
            <a:endParaRPr sz="1400" b="0" i="0" u="none" strike="noStrike" cap="none">
              <a:solidFill>
                <a:srgbClr val="000000"/>
              </a:solidFill>
              <a:latin typeface="Arial"/>
              <a:ea typeface="Arial"/>
              <a:cs typeface="Arial"/>
              <a:sym typeface="Arial"/>
            </a:endParaRPr>
          </a:p>
        </p:txBody>
      </p:sp>
      <p:grpSp>
        <p:nvGrpSpPr>
          <p:cNvPr id="258" name="Google Shape;258;p4"/>
          <p:cNvGrpSpPr/>
          <p:nvPr/>
        </p:nvGrpSpPr>
        <p:grpSpPr>
          <a:xfrm>
            <a:off x="10994712" y="2657890"/>
            <a:ext cx="893803" cy="897809"/>
            <a:chOff x="2671" y="0"/>
            <a:chExt cx="1191736" cy="1197078"/>
          </a:xfrm>
        </p:grpSpPr>
        <p:sp>
          <p:nvSpPr>
            <p:cNvPr id="259" name="Google Shape;259;p4"/>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
            <p:cNvSpPr txBox="1"/>
            <p:nvPr/>
          </p:nvSpPr>
          <p:spPr>
            <a:xfrm>
              <a:off x="244119" y="164168"/>
              <a:ext cx="708842" cy="830825"/>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1</a:t>
              </a:r>
              <a:endParaRPr sz="1400" b="0" i="0" u="none" strike="noStrike" cap="none">
                <a:solidFill>
                  <a:srgbClr val="000000"/>
                </a:solidFill>
                <a:latin typeface="Arial"/>
                <a:ea typeface="Arial"/>
                <a:cs typeface="Arial"/>
                <a:sym typeface="Arial"/>
              </a:endParaRPr>
            </a:p>
          </p:txBody>
        </p:sp>
      </p:grpSp>
      <p:grpSp>
        <p:nvGrpSpPr>
          <p:cNvPr id="261" name="Google Shape;261;p4"/>
          <p:cNvGrpSpPr/>
          <p:nvPr/>
        </p:nvGrpSpPr>
        <p:grpSpPr>
          <a:xfrm>
            <a:off x="10994712" y="5505421"/>
            <a:ext cx="893803" cy="897809"/>
            <a:chOff x="2671" y="0"/>
            <a:chExt cx="1191736" cy="1197078"/>
          </a:xfrm>
        </p:grpSpPr>
        <p:sp>
          <p:nvSpPr>
            <p:cNvPr id="262" name="Google Shape;262;p4"/>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
            <p:cNvSpPr txBox="1"/>
            <p:nvPr/>
          </p:nvSpPr>
          <p:spPr>
            <a:xfrm>
              <a:off x="244119" y="164168"/>
              <a:ext cx="708842" cy="830825"/>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2</a:t>
              </a:r>
              <a:endParaRPr sz="1400" b="0" i="0" u="none" strike="noStrike" cap="none">
                <a:solidFill>
                  <a:srgbClr val="000000"/>
                </a:solidFill>
                <a:latin typeface="Arial"/>
                <a:ea typeface="Arial"/>
                <a:cs typeface="Arial"/>
                <a:sym typeface="Arial"/>
              </a:endParaRPr>
            </a:p>
          </p:txBody>
        </p:sp>
      </p:grpSp>
      <p:grpSp>
        <p:nvGrpSpPr>
          <p:cNvPr id="264" name="Google Shape;264;p4"/>
          <p:cNvGrpSpPr/>
          <p:nvPr/>
        </p:nvGrpSpPr>
        <p:grpSpPr>
          <a:xfrm>
            <a:off x="10991394" y="7807436"/>
            <a:ext cx="893803" cy="897809"/>
            <a:chOff x="2671" y="0"/>
            <a:chExt cx="1191736" cy="1197078"/>
          </a:xfrm>
        </p:grpSpPr>
        <p:sp>
          <p:nvSpPr>
            <p:cNvPr id="265" name="Google Shape;265;p4"/>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4"/>
            <p:cNvSpPr txBox="1"/>
            <p:nvPr/>
          </p:nvSpPr>
          <p:spPr>
            <a:xfrm>
              <a:off x="244119" y="164168"/>
              <a:ext cx="708842" cy="830825"/>
            </a:xfrm>
            <a:prstGeom prst="rect">
              <a:avLst/>
            </a:prstGeom>
            <a:noFill/>
            <a:ln>
              <a:noFill/>
            </a:ln>
          </p:spPr>
          <p:txBody>
            <a:bodyPr spcFirstLastPara="1" wrap="square" lIns="0" tIns="0" rIns="0" bIns="0" anchor="t" anchorCtr="0">
              <a:spAutoFit/>
            </a:bodyPr>
            <a:lstStyle/>
            <a:p>
              <a:pPr marL="0" marR="0" lvl="0" indent="0" algn="ctr" rtl="0">
                <a:lnSpc>
                  <a:spcPct val="139917"/>
                </a:lnSpc>
                <a:spcBef>
                  <a:spcPts val="0"/>
                </a:spcBef>
                <a:spcAft>
                  <a:spcPts val="0"/>
                </a:spcAft>
                <a:buClr>
                  <a:srgbClr val="000000"/>
                </a:buClr>
                <a:buSzPts val="3620"/>
                <a:buFont typeface="Arial"/>
                <a:buNone/>
              </a:pPr>
              <a:r>
                <a:rPr lang="en-US" sz="3620" b="1" i="0" u="none" strike="noStrike" cap="none">
                  <a:solidFill>
                    <a:srgbClr val="000000"/>
                  </a:solidFill>
                  <a:latin typeface="DM Sans"/>
                  <a:ea typeface="DM Sans"/>
                  <a:cs typeface="DM Sans"/>
                  <a:sym typeface="DM Sans"/>
                </a:rPr>
                <a:t>3</a:t>
              </a:r>
              <a:endParaRPr sz="1400" b="0" i="0" u="none" strike="noStrike" cap="none">
                <a:solidFill>
                  <a:srgbClr val="000000"/>
                </a:solidFill>
                <a:latin typeface="Arial"/>
                <a:ea typeface="Arial"/>
                <a:cs typeface="Arial"/>
                <a:sym typeface="Arial"/>
              </a:endParaRPr>
            </a:p>
          </p:txBody>
        </p:sp>
      </p:grpSp>
      <p:pic>
        <p:nvPicPr>
          <p:cNvPr id="267" name="Google Shape;267;p4"/>
          <p:cNvPicPr preferRelativeResize="0"/>
          <p:nvPr/>
        </p:nvPicPr>
        <p:blipFill>
          <a:blip r:embed="rId3">
            <a:extLst>
              <a:ext uri="{28A0092B-C50C-407E-A947-70E740481C1C}">
                <a14:useLocalDpi xmlns:a14="http://schemas.microsoft.com/office/drawing/2010/main" val="0"/>
              </a:ext>
            </a:extLst>
          </a:blip>
          <a:stretch>
            <a:fillRect/>
          </a:stretch>
        </p:blipFill>
        <p:spPr>
          <a:xfrm>
            <a:off x="464231" y="1536610"/>
            <a:ext cx="10271075" cy="8288195"/>
          </a:xfrm>
          <a:prstGeom prst="rect">
            <a:avLst/>
          </a:prstGeom>
          <a:noFill/>
          <a:ln w="38100" cap="flat" cmpd="sng">
            <a:solidFill>
              <a:schemeClr val="dk1"/>
            </a:solidFill>
            <a:prstDash val="solid"/>
            <a:round/>
            <a:headEnd type="none" w="sm" len="sm"/>
            <a:tailEnd type="none" w="sm" len="sm"/>
          </a:ln>
        </p:spPr>
      </p:pic>
      <p:sp>
        <p:nvSpPr>
          <p:cNvPr id="268" name="Google Shape;268;p4"/>
          <p:cNvSpPr txBox="1"/>
          <p:nvPr/>
        </p:nvSpPr>
        <p:spPr>
          <a:xfrm>
            <a:off x="15111527" y="2127262"/>
            <a:ext cx="3259564" cy="359073"/>
          </a:xfrm>
          <a:prstGeom prst="rect">
            <a:avLst/>
          </a:prstGeom>
          <a:noFill/>
          <a:ln>
            <a:noFill/>
          </a:ln>
        </p:spPr>
        <p:txBody>
          <a:bodyPr spcFirstLastPara="1" wrap="square" lIns="0" tIns="0" rIns="0" bIns="0" anchor="t" anchorCtr="0">
            <a:spAutoFit/>
          </a:bodyPr>
          <a:lstStyle/>
          <a:p>
            <a:pPr marL="0" marR="0" lvl="0" indent="0" algn="ctr" rtl="0">
              <a:lnSpc>
                <a:spcPct val="116458"/>
              </a:lnSpc>
              <a:spcBef>
                <a:spcPts val="0"/>
              </a:spcBef>
              <a:spcAft>
                <a:spcPts val="0"/>
              </a:spcAft>
              <a:buClr>
                <a:srgbClr val="000000"/>
              </a:buClr>
              <a:buSzPts val="2400"/>
              <a:buFont typeface="Arial"/>
              <a:buNone/>
            </a:pPr>
            <a:r>
              <a:rPr lang="en-US" sz="2400" b="1" i="0" u="none" strike="noStrike" cap="none">
                <a:solidFill>
                  <a:srgbClr val="000000"/>
                </a:solidFill>
                <a:latin typeface="DM Sans"/>
                <a:ea typeface="DM Sans"/>
                <a:cs typeface="DM Sans"/>
                <a:sym typeface="DM Sans"/>
              </a:rPr>
              <a:t>Assumptions:</a:t>
            </a:r>
            <a:endParaRPr sz="1400" b="0" i="0" u="none" strike="noStrike" cap="none">
              <a:solidFill>
                <a:srgbClr val="000000"/>
              </a:solidFill>
              <a:latin typeface="Arial"/>
              <a:ea typeface="Arial"/>
              <a:cs typeface="Arial"/>
              <a:sym typeface="Arial"/>
            </a:endParaRPr>
          </a:p>
        </p:txBody>
      </p:sp>
      <p:grpSp>
        <p:nvGrpSpPr>
          <p:cNvPr id="269" name="Google Shape;269;p4"/>
          <p:cNvGrpSpPr/>
          <p:nvPr/>
        </p:nvGrpSpPr>
        <p:grpSpPr>
          <a:xfrm>
            <a:off x="16741309" y="-723900"/>
            <a:ext cx="2134758" cy="2144325"/>
            <a:chOff x="2670" y="0"/>
            <a:chExt cx="1191737" cy="1197078"/>
          </a:xfrm>
        </p:grpSpPr>
        <p:sp>
          <p:nvSpPr>
            <p:cNvPr id="270" name="Google Shape;270;p4"/>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4"/>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2</a:t>
              </a:r>
              <a:endParaRPr sz="1400" b="0" i="0" u="none" strike="noStrike" cap="none">
                <a:solidFill>
                  <a:srgbClr val="000000"/>
                </a:solidFill>
                <a:latin typeface="Arial"/>
                <a:ea typeface="Arial"/>
                <a:cs typeface="Arial"/>
                <a:sym typeface="Arial"/>
              </a:endParaRPr>
            </a:p>
          </p:txBody>
        </p:sp>
      </p:grpSp>
      <p:sp>
        <p:nvSpPr>
          <p:cNvPr id="272" name="Google Shape;272;p4"/>
          <p:cNvSpPr/>
          <p:nvPr/>
        </p:nvSpPr>
        <p:spPr>
          <a:xfrm>
            <a:off x="12223893" y="2657890"/>
            <a:ext cx="5715680" cy="2611333"/>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
          <p:cNvSpPr txBox="1"/>
          <p:nvPr/>
        </p:nvSpPr>
        <p:spPr>
          <a:xfrm>
            <a:off x="12607486" y="2883811"/>
            <a:ext cx="4948492" cy="2176780"/>
          </a:xfrm>
          <a:prstGeom prst="rect">
            <a:avLst/>
          </a:prstGeom>
          <a:noFill/>
          <a:ln>
            <a:noFill/>
          </a:ln>
        </p:spPr>
        <p:txBody>
          <a:bodyPr spcFirstLastPara="1" wrap="square" lIns="0" tIns="0" rIns="0" bIns="0" anchor="t" anchorCtr="0">
            <a:spAutoFit/>
          </a:bodyPr>
          <a:lstStyle/>
          <a:p>
            <a:pPr marL="0" marR="0" lvl="0" indent="0" algn="l" rtl="0">
              <a:lnSpc>
                <a:spcPct val="169750"/>
              </a:lnSpc>
              <a:spcBef>
                <a:spcPts val="0"/>
              </a:spcBef>
              <a:spcAft>
                <a:spcPts val="0"/>
              </a:spcAft>
              <a:buClr>
                <a:srgbClr val="000000"/>
              </a:buClr>
              <a:buSzPts val="2000"/>
              <a:buFont typeface="Arial"/>
              <a:buNone/>
            </a:pPr>
            <a:r>
              <a:rPr lang="en-US" sz="2000" b="0" i="0" u="none" strike="noStrike" cap="none">
                <a:solidFill>
                  <a:srgbClr val="000000"/>
                </a:solidFill>
                <a:latin typeface="DM Sans"/>
                <a:ea typeface="DM Sans"/>
                <a:cs typeface="DM Sans"/>
                <a:sym typeface="DM Sans"/>
              </a:rPr>
              <a:t>Some features are categorical (Nominal, Ordinal, Binary), with somewhat low cardinality. The highest cardinality contains 7 unique values</a:t>
            </a:r>
            <a:endParaRPr sz="2000" b="0" i="0" u="none" strike="noStrike" cap="none">
              <a:solidFill>
                <a:srgbClr val="000000"/>
              </a:solidFill>
              <a:latin typeface="DM Sans"/>
              <a:ea typeface="DM Sans"/>
              <a:cs typeface="DM Sans"/>
              <a:sym typeface="DM Sans"/>
            </a:endParaRPr>
          </a:p>
          <a:p>
            <a:pPr marL="0" marR="0" lvl="0" indent="0" algn="l" rtl="0">
              <a:lnSpc>
                <a:spcPct val="169750"/>
              </a:lnSpc>
              <a:spcBef>
                <a:spcPts val="0"/>
              </a:spcBef>
              <a:spcAft>
                <a:spcPts val="0"/>
              </a:spcAft>
              <a:buClr>
                <a:srgbClr val="000000"/>
              </a:buClr>
              <a:buSzPts val="2000"/>
              <a:buFont typeface="Arial"/>
              <a:buNone/>
            </a:pPr>
            <a:endParaRPr sz="2000" b="0" i="0" u="none" strike="noStrike" cap="none">
              <a:solidFill>
                <a:srgbClr val="000000"/>
              </a:solidFill>
              <a:latin typeface="DM Sans"/>
              <a:ea typeface="DM Sans"/>
              <a:cs typeface="DM Sans"/>
              <a:sym typeface="DM Sans"/>
            </a:endParaRPr>
          </a:p>
        </p:txBody>
      </p:sp>
      <p:grpSp>
        <p:nvGrpSpPr>
          <p:cNvPr id="274" name="Google Shape;274;p4"/>
          <p:cNvGrpSpPr/>
          <p:nvPr/>
        </p:nvGrpSpPr>
        <p:grpSpPr>
          <a:xfrm>
            <a:off x="12223750" y="5505450"/>
            <a:ext cx="5715635" cy="2047240"/>
            <a:chOff x="12241060" y="5928157"/>
            <a:chExt cx="5715680" cy="2775613"/>
          </a:xfrm>
        </p:grpSpPr>
        <p:sp>
          <p:nvSpPr>
            <p:cNvPr id="275" name="Google Shape;275;p4"/>
            <p:cNvSpPr/>
            <p:nvPr/>
          </p:nvSpPr>
          <p:spPr>
            <a:xfrm>
              <a:off x="12241060" y="5928157"/>
              <a:ext cx="5715680" cy="2775613"/>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
            <p:cNvSpPr txBox="1"/>
            <p:nvPr/>
          </p:nvSpPr>
          <p:spPr>
            <a:xfrm>
              <a:off x="12624653" y="5961639"/>
              <a:ext cx="4948492" cy="2433827"/>
            </a:xfrm>
            <a:prstGeom prst="rect">
              <a:avLst/>
            </a:prstGeom>
            <a:noFill/>
            <a:ln>
              <a:noFill/>
            </a:ln>
          </p:spPr>
          <p:txBody>
            <a:bodyPr spcFirstLastPara="1" wrap="square" lIns="0" tIns="0" rIns="0" bIns="0" anchor="t" anchorCtr="0">
              <a:spAutoFit/>
            </a:bodyPr>
            <a:lstStyle/>
            <a:p>
              <a:pPr marL="0" marR="0" lvl="0" indent="0" algn="l" rtl="0">
                <a:lnSpc>
                  <a:spcPct val="175000"/>
                </a:lnSpc>
                <a:spcBef>
                  <a:spcPts val="0"/>
                </a:spcBef>
                <a:spcAft>
                  <a:spcPts val="0"/>
                </a:spcAft>
                <a:buClr>
                  <a:srgbClr val="000000"/>
                </a:buClr>
                <a:buSzPts val="2000"/>
                <a:buFont typeface="Arial"/>
                <a:buNone/>
              </a:pPr>
              <a:r>
                <a:rPr lang="en-US" sz="2000" b="0" i="0" u="none" strike="noStrike" cap="none">
                  <a:solidFill>
                    <a:srgbClr val="000000"/>
                  </a:solidFill>
                  <a:latin typeface="DM Sans"/>
                  <a:ea typeface="DM Sans"/>
                  <a:cs typeface="DM Sans"/>
                  <a:sym typeface="DM Sans"/>
                </a:rPr>
                <a:t>There are some redundant unique values where 2 values has similar meaning, we can merge them into a single value to reduce the cardinality</a:t>
              </a:r>
              <a:endParaRPr sz="2000" b="0" i="0" u="none" strike="noStrike" cap="none">
                <a:solidFill>
                  <a:srgbClr val="000000"/>
                </a:solidFill>
                <a:latin typeface="DM Sans"/>
                <a:ea typeface="DM Sans"/>
                <a:cs typeface="DM Sans"/>
                <a:sym typeface="DM Sans"/>
              </a:endParaRPr>
            </a:p>
          </p:txBody>
        </p:sp>
      </p:grpSp>
      <p:sp>
        <p:nvSpPr>
          <p:cNvPr id="277" name="Google Shape;277;p4"/>
          <p:cNvSpPr/>
          <p:nvPr/>
        </p:nvSpPr>
        <p:spPr>
          <a:xfrm>
            <a:off x="12223750" y="7945755"/>
            <a:ext cx="5715635" cy="1346835"/>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
          <p:cNvSpPr txBox="1"/>
          <p:nvPr/>
        </p:nvSpPr>
        <p:spPr>
          <a:xfrm>
            <a:off x="12573050" y="7907586"/>
            <a:ext cx="4948453" cy="1346200"/>
          </a:xfrm>
          <a:prstGeom prst="rect">
            <a:avLst/>
          </a:prstGeom>
          <a:noFill/>
          <a:ln>
            <a:noFill/>
          </a:ln>
        </p:spPr>
        <p:txBody>
          <a:bodyPr spcFirstLastPara="1" wrap="square" lIns="0" tIns="0" rIns="0" bIns="0" anchor="t" anchorCtr="0">
            <a:spAutoFit/>
          </a:bodyPr>
          <a:lstStyle/>
          <a:p>
            <a:pPr marL="0" marR="0" lvl="0" indent="0" algn="l" rtl="0">
              <a:lnSpc>
                <a:spcPct val="175000"/>
              </a:lnSpc>
              <a:spcBef>
                <a:spcPts val="0"/>
              </a:spcBef>
              <a:spcAft>
                <a:spcPts val="0"/>
              </a:spcAft>
              <a:buClr>
                <a:srgbClr val="000000"/>
              </a:buClr>
              <a:buSzPts val="2000"/>
              <a:buFont typeface="Arial"/>
              <a:buNone/>
            </a:pPr>
            <a:r>
              <a:rPr lang="en-US" sz="2000" b="0" i="0" u="none" strike="noStrike" cap="none">
                <a:solidFill>
                  <a:srgbClr val="000000"/>
                </a:solidFill>
                <a:latin typeface="DM Sans"/>
                <a:ea typeface="DM Sans"/>
                <a:cs typeface="DM Sans"/>
                <a:sym typeface="DM Sans"/>
              </a:rPr>
              <a:t>Every row represents exactly 1 customer, whether it be churned ones or still active customers</a:t>
            </a:r>
            <a:endParaRPr sz="2000" b="0" i="0" u="none" strike="noStrike" cap="none">
              <a:solidFill>
                <a:srgbClr val="000000"/>
              </a:solidFill>
              <a:latin typeface="DM Sans"/>
              <a:ea typeface="DM Sans"/>
              <a:cs typeface="DM Sans"/>
              <a:sym typeface="DM Sans"/>
            </a:endParaRPr>
          </a:p>
        </p:txBody>
      </p:sp>
      <p:sp>
        <p:nvSpPr>
          <p:cNvPr id="279" name="Google Shape;279;p4"/>
          <p:cNvSpPr/>
          <p:nvPr/>
        </p:nvSpPr>
        <p:spPr>
          <a:xfrm>
            <a:off x="533400" y="9268561"/>
            <a:ext cx="9601200" cy="363569"/>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280" name="Google Shape;280;p4"/>
          <p:cNvSpPr/>
          <p:nvPr/>
        </p:nvSpPr>
        <p:spPr>
          <a:xfrm>
            <a:off x="659780" y="5129772"/>
            <a:ext cx="9474820" cy="363569"/>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281" name="Google Shape;281;p4"/>
          <p:cNvSpPr/>
          <p:nvPr/>
        </p:nvSpPr>
        <p:spPr>
          <a:xfrm>
            <a:off x="659780" y="3958252"/>
            <a:ext cx="9474820" cy="363569"/>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282" name="Google Shape;282;p4"/>
          <p:cNvSpPr/>
          <p:nvPr/>
        </p:nvSpPr>
        <p:spPr>
          <a:xfrm>
            <a:off x="659780" y="2815831"/>
            <a:ext cx="9474820" cy="363569"/>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283" name="Google Shape;283;p4"/>
          <p:cNvSpPr txBox="1"/>
          <p:nvPr/>
        </p:nvSpPr>
        <p:spPr>
          <a:xfrm>
            <a:off x="10254452" y="5010577"/>
            <a:ext cx="1630745" cy="539250"/>
          </a:xfrm>
          <a:prstGeom prst="rect">
            <a:avLst/>
          </a:prstGeom>
          <a:solidFill>
            <a:schemeClr val="lt1"/>
          </a:solidFill>
          <a:ln>
            <a:noFill/>
          </a:ln>
        </p:spPr>
        <p:txBody>
          <a:bodyPr spcFirstLastPara="1" wrap="square" lIns="0" tIns="0" rIns="0" bIns="0" anchor="ctr"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dirty="0">
                <a:solidFill>
                  <a:srgbClr val="FF0000"/>
                </a:solidFill>
                <a:latin typeface="DM Sans"/>
                <a:ea typeface="DM Sans"/>
                <a:cs typeface="DM Sans"/>
                <a:sym typeface="DM Sans"/>
              </a:rPr>
              <a:t>(Daily Average)</a:t>
            </a:r>
            <a:endParaRPr sz="1400" b="0" i="0" u="none" strike="noStrike" cap="none" dirty="0">
              <a:solidFill>
                <a:srgbClr val="000000"/>
              </a:solidFill>
              <a:latin typeface="Arial"/>
              <a:ea typeface="Arial"/>
              <a:cs typeface="Arial"/>
              <a:sym typeface="Arial"/>
            </a:endParaRPr>
          </a:p>
        </p:txBody>
      </p:sp>
      <p:sp>
        <p:nvSpPr>
          <p:cNvPr id="284" name="Google Shape;284;p4"/>
          <p:cNvSpPr txBox="1"/>
          <p:nvPr/>
        </p:nvSpPr>
        <p:spPr>
          <a:xfrm>
            <a:off x="10249078" y="9165724"/>
            <a:ext cx="1630745" cy="539250"/>
          </a:xfrm>
          <a:prstGeom prst="rect">
            <a:avLst/>
          </a:prstGeom>
          <a:solidFill>
            <a:schemeClr val="lt1"/>
          </a:solidFill>
          <a:ln>
            <a:noFill/>
          </a:ln>
        </p:spPr>
        <p:txBody>
          <a:bodyPr spcFirstLastPara="1" wrap="square" lIns="0" tIns="0" rIns="0" bIns="0" anchor="ctr"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dirty="0">
                <a:solidFill>
                  <a:srgbClr val="FF0000"/>
                </a:solidFill>
                <a:latin typeface="DM Sans"/>
                <a:ea typeface="DM Sans"/>
                <a:cs typeface="DM Sans"/>
                <a:sym typeface="DM Sans"/>
              </a:rPr>
              <a:t>INR</a:t>
            </a:r>
            <a:endParaRPr sz="1400" b="0" i="0" u="none" strike="noStrike" cap="none" dirty="0">
              <a:solidFill>
                <a:srgbClr val="000000"/>
              </a:solidFill>
              <a:latin typeface="Arial"/>
              <a:ea typeface="Arial"/>
              <a:cs typeface="Arial"/>
              <a:sym typeface="Arial"/>
            </a:endParaRPr>
          </a:p>
        </p:txBody>
      </p:sp>
      <p:sp>
        <p:nvSpPr>
          <p:cNvPr id="285" name="Google Shape;285;p4"/>
          <p:cNvSpPr txBox="1"/>
          <p:nvPr/>
        </p:nvSpPr>
        <p:spPr>
          <a:xfrm>
            <a:off x="10289855" y="3915094"/>
            <a:ext cx="1630745" cy="539250"/>
          </a:xfrm>
          <a:prstGeom prst="rect">
            <a:avLst/>
          </a:prstGeom>
          <a:solidFill>
            <a:schemeClr val="lt1"/>
          </a:solidFill>
          <a:ln>
            <a:noFill/>
          </a:ln>
        </p:spPr>
        <p:txBody>
          <a:bodyPr spcFirstLastPara="1" wrap="square" lIns="0" tIns="0" rIns="0" bIns="0" anchor="ctr"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dirty="0">
                <a:solidFill>
                  <a:srgbClr val="FF0000"/>
                </a:solidFill>
                <a:latin typeface="DM Sans"/>
                <a:ea typeface="DM Sans"/>
                <a:cs typeface="DM Sans"/>
                <a:sym typeface="DM Sans"/>
              </a:rPr>
              <a:t>Kilometer</a:t>
            </a:r>
            <a:endParaRPr sz="1400" b="0" i="0" u="none" strike="noStrike" cap="none" dirty="0">
              <a:solidFill>
                <a:srgbClr val="000000"/>
              </a:solidFill>
              <a:latin typeface="Arial"/>
              <a:ea typeface="Arial"/>
              <a:cs typeface="Arial"/>
              <a:sym typeface="Arial"/>
            </a:endParaRPr>
          </a:p>
        </p:txBody>
      </p:sp>
      <p:sp>
        <p:nvSpPr>
          <p:cNvPr id="286" name="Google Shape;286;p4"/>
          <p:cNvSpPr txBox="1"/>
          <p:nvPr/>
        </p:nvSpPr>
        <p:spPr>
          <a:xfrm>
            <a:off x="10206829" y="2727990"/>
            <a:ext cx="660037" cy="539250"/>
          </a:xfrm>
          <a:prstGeom prst="rect">
            <a:avLst/>
          </a:prstGeom>
          <a:solidFill>
            <a:schemeClr val="lt1"/>
          </a:solidFill>
          <a:ln>
            <a:noFill/>
          </a:ln>
        </p:spPr>
        <p:txBody>
          <a:bodyPr spcFirstLastPara="1" wrap="square" lIns="0" tIns="0" rIns="0" bIns="0" anchor="ctr"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dirty="0">
                <a:solidFill>
                  <a:srgbClr val="FF0000"/>
                </a:solidFill>
                <a:latin typeface="DM Sans"/>
                <a:ea typeface="DM Sans"/>
                <a:cs typeface="DM Sans"/>
                <a:sym typeface="DM Sans"/>
              </a:rPr>
              <a:t>Month</a:t>
            </a:r>
            <a:endParaRPr sz="1400" b="0" i="0" u="none" strike="noStrike" cap="none" dirty="0">
              <a:solidFill>
                <a:srgbClr val="000000"/>
              </a:solidFill>
              <a:latin typeface="Arial"/>
              <a:ea typeface="Arial"/>
              <a:cs typeface="Arial"/>
              <a:sym typeface="Arial"/>
            </a:endParaRPr>
          </a:p>
        </p:txBody>
      </p:sp>
      <p:sp>
        <p:nvSpPr>
          <p:cNvPr id="289" name="Google Shape;289;p4"/>
          <p:cNvSpPr txBox="1"/>
          <p:nvPr/>
        </p:nvSpPr>
        <p:spPr>
          <a:xfrm>
            <a:off x="12307158" y="9608682"/>
            <a:ext cx="5480235" cy="395236"/>
          </a:xfrm>
          <a:prstGeom prst="rect">
            <a:avLst/>
          </a:prstGeom>
          <a:noFill/>
          <a:ln>
            <a:noFill/>
          </a:ln>
        </p:spPr>
        <p:txBody>
          <a:bodyPr spcFirstLastPara="1" wrap="square" lIns="0" tIns="0" rIns="0" bIns="0" anchor="t"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 Categorical features which don’t need to be encoded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
          <p:cNvSpPr txBox="1"/>
          <p:nvPr/>
        </p:nvSpPr>
        <p:spPr>
          <a:xfrm>
            <a:off x="690260" y="251092"/>
            <a:ext cx="8647305" cy="1009643"/>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a:solidFill>
                  <a:srgbClr val="000000"/>
                </a:solidFill>
                <a:latin typeface="DM Sans"/>
                <a:ea typeface="DM Sans"/>
                <a:cs typeface="DM Sans"/>
                <a:sym typeface="DM Sans"/>
              </a:rPr>
              <a:t>Data Understanding</a:t>
            </a:r>
            <a:endParaRPr sz="1400" b="0" i="0" u="none" strike="noStrike" cap="none">
              <a:solidFill>
                <a:srgbClr val="000000"/>
              </a:solidFill>
              <a:latin typeface="Arial"/>
              <a:ea typeface="Arial"/>
              <a:cs typeface="Arial"/>
              <a:sym typeface="Arial"/>
            </a:endParaRPr>
          </a:p>
        </p:txBody>
      </p:sp>
      <p:pic>
        <p:nvPicPr>
          <p:cNvPr id="300" name="Google Shape;300;p5"/>
          <p:cNvPicPr preferRelativeResize="0"/>
          <p:nvPr/>
        </p:nvPicPr>
        <p:blipFill>
          <a:blip r:embed="rId3">
            <a:extLst>
              <a:ext uri="{28A0092B-C50C-407E-A947-70E740481C1C}">
                <a14:useLocalDpi xmlns:a14="http://schemas.microsoft.com/office/drawing/2010/main" val="0"/>
              </a:ext>
            </a:extLst>
          </a:blip>
          <a:stretch>
            <a:fillRect/>
          </a:stretch>
        </p:blipFill>
        <p:spPr>
          <a:xfrm>
            <a:off x="464231" y="1536610"/>
            <a:ext cx="10271075" cy="8288195"/>
          </a:xfrm>
          <a:prstGeom prst="rect">
            <a:avLst/>
          </a:prstGeom>
          <a:noFill/>
          <a:ln w="38100" cap="flat" cmpd="sng">
            <a:solidFill>
              <a:schemeClr val="dk1"/>
            </a:solidFill>
            <a:prstDash val="solid"/>
            <a:round/>
            <a:headEnd type="none" w="sm" len="sm"/>
            <a:tailEnd type="none" w="sm" len="sm"/>
          </a:ln>
        </p:spPr>
      </p:pic>
      <p:grpSp>
        <p:nvGrpSpPr>
          <p:cNvPr id="301" name="Google Shape;301;p5"/>
          <p:cNvGrpSpPr/>
          <p:nvPr/>
        </p:nvGrpSpPr>
        <p:grpSpPr>
          <a:xfrm>
            <a:off x="16741309" y="-723900"/>
            <a:ext cx="2134758" cy="2144325"/>
            <a:chOff x="2670" y="0"/>
            <a:chExt cx="1191737" cy="1197078"/>
          </a:xfrm>
        </p:grpSpPr>
        <p:sp>
          <p:nvSpPr>
            <p:cNvPr id="302" name="Google Shape;302;p5"/>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5"/>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2</a:t>
              </a:r>
              <a:endParaRPr sz="1400" b="0" i="0" u="none" strike="noStrike" cap="none">
                <a:solidFill>
                  <a:srgbClr val="000000"/>
                </a:solidFill>
                <a:latin typeface="Arial"/>
                <a:ea typeface="Arial"/>
                <a:cs typeface="Arial"/>
                <a:sym typeface="Arial"/>
              </a:endParaRPr>
            </a:p>
          </p:txBody>
        </p:sp>
      </p:grpSp>
      <p:sp>
        <p:nvSpPr>
          <p:cNvPr id="304" name="Google Shape;304;p5"/>
          <p:cNvSpPr/>
          <p:nvPr/>
        </p:nvSpPr>
        <p:spPr>
          <a:xfrm>
            <a:off x="594600" y="3133926"/>
            <a:ext cx="9921000" cy="817500"/>
          </a:xfrm>
          <a:prstGeom prst="rect">
            <a:avLst/>
          </a:prstGeom>
          <a:solidFill>
            <a:schemeClr val="accent1">
              <a:alpha val="14509"/>
            </a:schemeClr>
          </a:solid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305" name="Google Shape;305;p5"/>
          <p:cNvSpPr/>
          <p:nvPr/>
        </p:nvSpPr>
        <p:spPr>
          <a:xfrm>
            <a:off x="594600" y="4333163"/>
            <a:ext cx="9921000" cy="780000"/>
          </a:xfrm>
          <a:prstGeom prst="rect">
            <a:avLst/>
          </a:prstGeom>
          <a:solidFill>
            <a:schemeClr val="accent1">
              <a:alpha val="14509"/>
            </a:schemeClr>
          </a:solid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306" name="Google Shape;306;p5"/>
          <p:cNvSpPr/>
          <p:nvPr/>
        </p:nvSpPr>
        <p:spPr>
          <a:xfrm>
            <a:off x="589850" y="5845276"/>
            <a:ext cx="9921000" cy="1186200"/>
          </a:xfrm>
          <a:prstGeom prst="rect">
            <a:avLst/>
          </a:prstGeom>
          <a:solidFill>
            <a:schemeClr val="accent1">
              <a:alpha val="14509"/>
            </a:schemeClr>
          </a:solid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307" name="Google Shape;307;p5"/>
          <p:cNvSpPr/>
          <p:nvPr/>
        </p:nvSpPr>
        <p:spPr>
          <a:xfrm>
            <a:off x="589850" y="7398549"/>
            <a:ext cx="9921000" cy="421500"/>
          </a:xfrm>
          <a:prstGeom prst="rect">
            <a:avLst/>
          </a:prstGeom>
          <a:solidFill>
            <a:schemeClr val="accent1">
              <a:alpha val="14509"/>
            </a:schemeClr>
          </a:solid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308" name="Google Shape;308;p5"/>
          <p:cNvSpPr/>
          <p:nvPr/>
        </p:nvSpPr>
        <p:spPr>
          <a:xfrm>
            <a:off x="589840" y="2796009"/>
            <a:ext cx="9920995" cy="337921"/>
          </a:xfrm>
          <a:prstGeom prst="rect">
            <a:avLst/>
          </a:prstGeom>
          <a:solidFill>
            <a:schemeClr val="accent2">
              <a:alpha val="14509"/>
            </a:scheme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309" name="Google Shape;309;p5"/>
          <p:cNvSpPr/>
          <p:nvPr/>
        </p:nvSpPr>
        <p:spPr>
          <a:xfrm>
            <a:off x="589839" y="7842570"/>
            <a:ext cx="9920995" cy="1895260"/>
          </a:xfrm>
          <a:prstGeom prst="rect">
            <a:avLst/>
          </a:prstGeom>
          <a:solidFill>
            <a:schemeClr val="accent2">
              <a:alpha val="14509"/>
            </a:scheme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310" name="Google Shape;310;p5"/>
          <p:cNvSpPr/>
          <p:nvPr/>
        </p:nvSpPr>
        <p:spPr>
          <a:xfrm>
            <a:off x="579679" y="3951526"/>
            <a:ext cx="9931155" cy="381583"/>
          </a:xfrm>
          <a:prstGeom prst="rect">
            <a:avLst/>
          </a:prstGeom>
          <a:solidFill>
            <a:schemeClr val="accent2">
              <a:alpha val="14509"/>
            </a:scheme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311" name="Google Shape;311;p5"/>
          <p:cNvSpPr/>
          <p:nvPr/>
        </p:nvSpPr>
        <p:spPr>
          <a:xfrm>
            <a:off x="589839" y="5113217"/>
            <a:ext cx="9920995" cy="716083"/>
          </a:xfrm>
          <a:prstGeom prst="rect">
            <a:avLst/>
          </a:prstGeom>
          <a:solidFill>
            <a:schemeClr val="accent2">
              <a:alpha val="14509"/>
            </a:scheme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312" name="Google Shape;312;p5"/>
          <p:cNvSpPr/>
          <p:nvPr/>
        </p:nvSpPr>
        <p:spPr>
          <a:xfrm>
            <a:off x="594588" y="7031448"/>
            <a:ext cx="9921000" cy="388500"/>
          </a:xfrm>
          <a:prstGeom prst="rect">
            <a:avLst/>
          </a:prstGeom>
          <a:solidFill>
            <a:schemeClr val="accent2">
              <a:alpha val="14509"/>
            </a:scheme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313" name="Google Shape;313;p5"/>
          <p:cNvSpPr/>
          <p:nvPr/>
        </p:nvSpPr>
        <p:spPr>
          <a:xfrm>
            <a:off x="11527212" y="6570916"/>
            <a:ext cx="5775912" cy="421660"/>
          </a:xfrm>
          <a:prstGeom prst="rect">
            <a:avLst/>
          </a:prstGeom>
          <a:solidFill>
            <a:schemeClr val="accent2">
              <a:alpha val="14509"/>
            </a:scheme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Numerical Features</a:t>
            </a:r>
            <a:endParaRPr sz="1400" b="0" i="0" u="none" strike="noStrike" cap="none">
              <a:solidFill>
                <a:srgbClr val="000000"/>
              </a:solidFill>
              <a:latin typeface="Arial"/>
              <a:ea typeface="Arial"/>
              <a:cs typeface="Arial"/>
              <a:sym typeface="Arial"/>
            </a:endParaRPr>
          </a:p>
        </p:txBody>
      </p:sp>
      <p:sp>
        <p:nvSpPr>
          <p:cNvPr id="314" name="Google Shape;314;p5"/>
          <p:cNvSpPr/>
          <p:nvPr/>
        </p:nvSpPr>
        <p:spPr>
          <a:xfrm>
            <a:off x="11507159" y="5899990"/>
            <a:ext cx="5795965" cy="440712"/>
          </a:xfrm>
          <a:prstGeom prst="rect">
            <a:avLst/>
          </a:prstGeom>
          <a:solidFill>
            <a:schemeClr val="accent1">
              <a:alpha val="14509"/>
            </a:schemeClr>
          </a:solid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Categorical Features</a:t>
            </a:r>
            <a:endParaRPr sz="1400" b="0" i="0" u="none" strike="noStrike" cap="none">
              <a:solidFill>
                <a:srgbClr val="000000"/>
              </a:solidFill>
              <a:latin typeface="Arial"/>
              <a:ea typeface="Arial"/>
              <a:cs typeface="Arial"/>
              <a:sym typeface="Arial"/>
            </a:endParaRPr>
          </a:p>
        </p:txBody>
      </p:sp>
      <p:sp>
        <p:nvSpPr>
          <p:cNvPr id="315" name="Google Shape;315;p5"/>
          <p:cNvSpPr/>
          <p:nvPr/>
        </p:nvSpPr>
        <p:spPr>
          <a:xfrm>
            <a:off x="589838" y="2463909"/>
            <a:ext cx="9921000" cy="337800"/>
          </a:xfrm>
          <a:prstGeom prst="rect">
            <a:avLst/>
          </a:prstGeom>
          <a:solidFill>
            <a:srgbClr val="4F6228">
              <a:alpha val="14509"/>
            </a:srgbClr>
          </a:solidFill>
          <a:ln w="12700" cap="flat" cmpd="sng">
            <a:solidFill>
              <a:srgbClr val="4F62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316" name="Google Shape;316;p5"/>
          <p:cNvSpPr/>
          <p:nvPr/>
        </p:nvSpPr>
        <p:spPr>
          <a:xfrm>
            <a:off x="11527212" y="7222790"/>
            <a:ext cx="5775912" cy="455586"/>
          </a:xfrm>
          <a:prstGeom prst="rect">
            <a:avLst/>
          </a:prstGeom>
          <a:solidFill>
            <a:srgbClr val="4F6228">
              <a:alpha val="14509"/>
            </a:srgbClr>
          </a:solidFill>
          <a:ln w="12700" cap="flat" cmpd="sng">
            <a:solidFill>
              <a:srgbClr val="4F62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Target</a:t>
            </a:r>
            <a:endParaRPr sz="1400" b="0" i="0" u="none" strike="noStrike" cap="none">
              <a:solidFill>
                <a:srgbClr val="000000"/>
              </a:solidFill>
              <a:latin typeface="Arial"/>
              <a:ea typeface="Arial"/>
              <a:cs typeface="Arial"/>
              <a:sym typeface="Arial"/>
            </a:endParaRPr>
          </a:p>
        </p:txBody>
      </p:sp>
      <p:sp>
        <p:nvSpPr>
          <p:cNvPr id="317" name="Google Shape;317;p5"/>
          <p:cNvSpPr txBox="1"/>
          <p:nvPr/>
        </p:nvSpPr>
        <p:spPr>
          <a:xfrm>
            <a:off x="11501812" y="2664304"/>
            <a:ext cx="6467531" cy="3016403"/>
          </a:xfrm>
          <a:prstGeom prst="rect">
            <a:avLst/>
          </a:prstGeom>
          <a:noFill/>
          <a:ln>
            <a:noFill/>
          </a:ln>
        </p:spPr>
        <p:txBody>
          <a:bodyPr spcFirstLastPara="1" wrap="square" lIns="0" tIns="0" rIns="0" bIns="0" anchor="t" anchorCtr="0">
            <a:spAutoFit/>
          </a:bodyPr>
          <a:lstStyle/>
          <a:p>
            <a:pPr marL="0" marR="0" lvl="0" indent="0" algn="l" rtl="0">
              <a:lnSpc>
                <a:spcPct val="169750"/>
              </a:lnSpc>
              <a:spcBef>
                <a:spcPts val="0"/>
              </a:spcBef>
              <a:spcAft>
                <a:spcPts val="0"/>
              </a:spcAft>
              <a:buClr>
                <a:srgbClr val="000000"/>
              </a:buClr>
              <a:buSzPts val="2000"/>
              <a:buFont typeface="Arial"/>
              <a:buNone/>
            </a:pPr>
            <a:r>
              <a:rPr lang="en-US" sz="2000" b="1" i="0" u="none" strike="noStrike" cap="none">
                <a:solidFill>
                  <a:srgbClr val="000000"/>
                </a:solidFill>
                <a:latin typeface="DM Sans"/>
                <a:ea typeface="DM Sans"/>
                <a:cs typeface="DM Sans"/>
                <a:sym typeface="DM Sans"/>
              </a:rPr>
              <a:t>Total data: 5630 rows, 20 columns</a:t>
            </a:r>
            <a:endParaRPr sz="1400" b="0" i="0" u="none" strike="noStrike" cap="none">
              <a:solidFill>
                <a:srgbClr val="000000"/>
              </a:solidFill>
              <a:latin typeface="Arial"/>
              <a:ea typeface="Arial"/>
              <a:cs typeface="Arial"/>
              <a:sym typeface="Arial"/>
            </a:endParaRPr>
          </a:p>
          <a:p>
            <a:pPr marL="0" marR="0" lvl="0" indent="0" algn="l" rtl="0">
              <a:lnSpc>
                <a:spcPct val="169750"/>
              </a:lnSpc>
              <a:spcBef>
                <a:spcPts val="0"/>
              </a:spcBef>
              <a:spcAft>
                <a:spcPts val="0"/>
              </a:spcAft>
              <a:buClr>
                <a:srgbClr val="000000"/>
              </a:buClr>
              <a:buSzPts val="2000"/>
              <a:buFont typeface="Arial"/>
              <a:buNone/>
            </a:pPr>
            <a:r>
              <a:rPr lang="en-US" sz="2000" b="0" i="0" u="none" strike="noStrike" cap="none">
                <a:solidFill>
                  <a:srgbClr val="000000"/>
                </a:solidFill>
                <a:latin typeface="DM Sans"/>
                <a:ea typeface="DM Sans"/>
                <a:cs typeface="DM Sans"/>
                <a:sym typeface="DM Sans"/>
              </a:rPr>
              <a:t>Data types : </a:t>
            </a:r>
            <a:endParaRPr sz="1400" b="0" i="0" u="none" strike="noStrike" cap="none">
              <a:solidFill>
                <a:srgbClr val="000000"/>
              </a:solidFill>
              <a:latin typeface="Arial"/>
              <a:ea typeface="Arial"/>
              <a:cs typeface="Arial"/>
              <a:sym typeface="Arial"/>
            </a:endParaRPr>
          </a:p>
          <a:p>
            <a:pPr marL="342900" marR="0" lvl="0" indent="-342900" algn="l" rtl="0">
              <a:lnSpc>
                <a:spcPct val="169750"/>
              </a:lnSpc>
              <a:spcBef>
                <a:spcPts val="0"/>
              </a:spcBef>
              <a:spcAft>
                <a:spcPts val="0"/>
              </a:spcAft>
              <a:buClr>
                <a:srgbClr val="000000"/>
              </a:buClr>
              <a:buSzPts val="2000"/>
              <a:buFont typeface="DM Sans"/>
              <a:buChar char="-"/>
            </a:pPr>
            <a:r>
              <a:rPr lang="en-US" sz="2000" b="0" i="0" u="none" strike="noStrike" cap="none">
                <a:solidFill>
                  <a:srgbClr val="000000"/>
                </a:solidFill>
                <a:latin typeface="DM Sans"/>
                <a:ea typeface="DM Sans"/>
                <a:cs typeface="DM Sans"/>
                <a:sym typeface="DM Sans"/>
              </a:rPr>
              <a:t>float (7 columns), </a:t>
            </a:r>
            <a:endParaRPr sz="1400" b="0" i="0" u="none" strike="noStrike" cap="none">
              <a:solidFill>
                <a:srgbClr val="000000"/>
              </a:solidFill>
              <a:latin typeface="Arial"/>
              <a:ea typeface="Arial"/>
              <a:cs typeface="Arial"/>
              <a:sym typeface="Arial"/>
            </a:endParaRPr>
          </a:p>
          <a:p>
            <a:pPr marL="342900" marR="0" lvl="0" indent="-342900" algn="l" rtl="0">
              <a:lnSpc>
                <a:spcPct val="169750"/>
              </a:lnSpc>
              <a:spcBef>
                <a:spcPts val="0"/>
              </a:spcBef>
              <a:spcAft>
                <a:spcPts val="0"/>
              </a:spcAft>
              <a:buClr>
                <a:srgbClr val="000000"/>
              </a:buClr>
              <a:buSzPts val="2000"/>
              <a:buFont typeface="DM Sans"/>
              <a:buChar char="-"/>
            </a:pPr>
            <a:r>
              <a:rPr lang="en-US" sz="2000" b="0" i="0" u="none" strike="noStrike" cap="none">
                <a:solidFill>
                  <a:srgbClr val="000000"/>
                </a:solidFill>
                <a:latin typeface="DM Sans"/>
                <a:ea typeface="DM Sans"/>
                <a:cs typeface="DM Sans"/>
                <a:sym typeface="DM Sans"/>
              </a:rPr>
              <a:t>integer (8 columns),</a:t>
            </a:r>
            <a:endParaRPr sz="1400" b="0" i="0" u="none" strike="noStrike" cap="none">
              <a:solidFill>
                <a:srgbClr val="000000"/>
              </a:solidFill>
              <a:latin typeface="Arial"/>
              <a:ea typeface="Arial"/>
              <a:cs typeface="Arial"/>
              <a:sym typeface="Arial"/>
            </a:endParaRPr>
          </a:p>
          <a:p>
            <a:pPr marL="342900" marR="0" lvl="0" indent="-342900" algn="l" rtl="0">
              <a:lnSpc>
                <a:spcPct val="169750"/>
              </a:lnSpc>
              <a:spcBef>
                <a:spcPts val="0"/>
              </a:spcBef>
              <a:spcAft>
                <a:spcPts val="0"/>
              </a:spcAft>
              <a:buClr>
                <a:srgbClr val="000000"/>
              </a:buClr>
              <a:buSzPts val="2000"/>
              <a:buFont typeface="DM Sans"/>
              <a:buChar char="-"/>
            </a:pPr>
            <a:r>
              <a:rPr lang="en-US" sz="2000" b="0" i="0" u="none" strike="noStrike" cap="none">
                <a:solidFill>
                  <a:srgbClr val="000000"/>
                </a:solidFill>
                <a:latin typeface="DM Sans"/>
                <a:ea typeface="DM Sans"/>
                <a:cs typeface="DM Sans"/>
                <a:sym typeface="DM Sans"/>
              </a:rPr>
              <a:t>object (5 columns).</a:t>
            </a:r>
            <a:endParaRPr sz="1400" b="0" i="0" u="none" strike="noStrike" cap="none">
              <a:solidFill>
                <a:srgbClr val="000000"/>
              </a:solidFill>
              <a:latin typeface="Arial"/>
              <a:ea typeface="Arial"/>
              <a:cs typeface="Arial"/>
              <a:sym typeface="Arial"/>
            </a:endParaRPr>
          </a:p>
          <a:p>
            <a:pPr marL="0" marR="0" lvl="0" indent="0" algn="ctr" rtl="0">
              <a:lnSpc>
                <a:spcPct val="169750"/>
              </a:lnSpc>
              <a:spcBef>
                <a:spcPts val="0"/>
              </a:spcBef>
              <a:spcAft>
                <a:spcPts val="0"/>
              </a:spcAft>
              <a:buClr>
                <a:srgbClr val="000000"/>
              </a:buClr>
              <a:buSzPts val="2000"/>
              <a:buFont typeface="Arial"/>
              <a:buNone/>
            </a:pPr>
            <a:endParaRPr sz="2000" b="0" i="0" u="none" strike="noStrike" cap="none">
              <a:solidFill>
                <a:srgbClr val="000000"/>
              </a:solidFill>
              <a:latin typeface="DM Sans"/>
              <a:ea typeface="DM Sans"/>
              <a:cs typeface="DM Sans"/>
              <a:sym typeface="DM Sans"/>
            </a:endParaRPr>
          </a:p>
          <a:p>
            <a:pPr marL="0" marR="0" lvl="0" indent="0" algn="ctr" rtl="0">
              <a:lnSpc>
                <a:spcPct val="169750"/>
              </a:lnSpc>
              <a:spcBef>
                <a:spcPts val="0"/>
              </a:spcBef>
              <a:spcAft>
                <a:spcPts val="0"/>
              </a:spcAft>
              <a:buClr>
                <a:srgbClr val="000000"/>
              </a:buClr>
              <a:buSzPts val="2000"/>
              <a:buFont typeface="Arial"/>
              <a:buNone/>
            </a:pPr>
            <a:endParaRPr sz="2000" b="0" i="0" u="none" strike="noStrike" cap="none">
              <a:solidFill>
                <a:srgbClr val="000000"/>
              </a:solidFill>
              <a:latin typeface="DM Sans"/>
              <a:ea typeface="DM Sans"/>
              <a:cs typeface="DM Sans"/>
              <a:sym typeface="DM Sans"/>
            </a:endParaRPr>
          </a:p>
        </p:txBody>
      </p:sp>
      <p:sp>
        <p:nvSpPr>
          <p:cNvPr id="318" name="Google Shape;318;p5"/>
          <p:cNvSpPr txBox="1"/>
          <p:nvPr/>
        </p:nvSpPr>
        <p:spPr>
          <a:xfrm>
            <a:off x="12307158" y="9608682"/>
            <a:ext cx="5480235" cy="395236"/>
          </a:xfrm>
          <a:prstGeom prst="rect">
            <a:avLst/>
          </a:prstGeom>
          <a:noFill/>
          <a:ln>
            <a:noFill/>
          </a:ln>
        </p:spPr>
        <p:txBody>
          <a:bodyPr spcFirstLastPara="1" wrap="square" lIns="0" tIns="0" rIns="0" bIns="0" anchor="t"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 Categorical features which don’t need to be encoded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6"/>
          <p:cNvSpPr txBox="1"/>
          <p:nvPr/>
        </p:nvSpPr>
        <p:spPr>
          <a:xfrm>
            <a:off x="690260" y="251092"/>
            <a:ext cx="8647305" cy="1009643"/>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0"/>
              <a:buFont typeface="Arial"/>
              <a:buNone/>
            </a:pPr>
            <a:r>
              <a:rPr lang="en-US" sz="7000" b="1" i="0" u="none" strike="noStrike" cap="none">
                <a:solidFill>
                  <a:srgbClr val="000000"/>
                </a:solidFill>
                <a:latin typeface="DM Sans"/>
                <a:ea typeface="DM Sans"/>
                <a:cs typeface="DM Sans"/>
                <a:sym typeface="DM Sans"/>
              </a:rPr>
              <a:t>Data Understanding</a:t>
            </a:r>
            <a:endParaRPr sz="1400" b="0" i="0" u="none" strike="noStrike" cap="none">
              <a:solidFill>
                <a:srgbClr val="000000"/>
              </a:solidFill>
              <a:latin typeface="Arial"/>
              <a:ea typeface="Arial"/>
              <a:cs typeface="Arial"/>
              <a:sym typeface="Arial"/>
            </a:endParaRPr>
          </a:p>
        </p:txBody>
      </p:sp>
      <p:grpSp>
        <p:nvGrpSpPr>
          <p:cNvPr id="331" name="Google Shape;331;p6"/>
          <p:cNvGrpSpPr/>
          <p:nvPr/>
        </p:nvGrpSpPr>
        <p:grpSpPr>
          <a:xfrm>
            <a:off x="16741309" y="-723900"/>
            <a:ext cx="2134758" cy="2144325"/>
            <a:chOff x="2670" y="0"/>
            <a:chExt cx="1191737" cy="1197078"/>
          </a:xfrm>
        </p:grpSpPr>
        <p:sp>
          <p:nvSpPr>
            <p:cNvPr id="332" name="Google Shape;332;p6"/>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6"/>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2</a:t>
              </a:r>
              <a:endParaRPr sz="1400" b="0" i="0" u="none" strike="noStrike" cap="none">
                <a:solidFill>
                  <a:srgbClr val="000000"/>
                </a:solidFill>
                <a:latin typeface="Arial"/>
                <a:ea typeface="Arial"/>
                <a:cs typeface="Arial"/>
                <a:sym typeface="Arial"/>
              </a:endParaRPr>
            </a:p>
          </p:txBody>
        </p:sp>
      </p:grpSp>
      <p:pic>
        <p:nvPicPr>
          <p:cNvPr id="334" name="Google Shape;334;p6"/>
          <p:cNvPicPr preferRelativeResize="0"/>
          <p:nvPr/>
        </p:nvPicPr>
        <p:blipFill rotWithShape="1">
          <a:blip r:embed="rId3">
            <a:alphaModFix/>
          </a:blip>
          <a:srcRect/>
          <a:stretch/>
        </p:blipFill>
        <p:spPr>
          <a:xfrm>
            <a:off x="1371600" y="1813560"/>
            <a:ext cx="5689600" cy="3213100"/>
          </a:xfrm>
          <a:prstGeom prst="rect">
            <a:avLst/>
          </a:prstGeom>
          <a:noFill/>
          <a:ln w="19050" cap="flat" cmpd="sng">
            <a:solidFill>
              <a:schemeClr val="dk1"/>
            </a:solidFill>
            <a:prstDash val="solid"/>
            <a:round/>
            <a:headEnd type="none" w="sm" len="sm"/>
            <a:tailEnd type="none" w="sm" len="sm"/>
          </a:ln>
        </p:spPr>
      </p:pic>
      <p:grpSp>
        <p:nvGrpSpPr>
          <p:cNvPr id="335" name="Google Shape;335;p6"/>
          <p:cNvGrpSpPr/>
          <p:nvPr/>
        </p:nvGrpSpPr>
        <p:grpSpPr>
          <a:xfrm>
            <a:off x="1330503" y="1197066"/>
            <a:ext cx="6407150" cy="489585"/>
            <a:chOff x="0" y="0"/>
            <a:chExt cx="21640800" cy="1147348"/>
          </a:xfrm>
        </p:grpSpPr>
        <p:sp>
          <p:nvSpPr>
            <p:cNvPr id="336" name="Google Shape;336;p6"/>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6"/>
            <p:cNvSpPr txBox="1"/>
            <p:nvPr/>
          </p:nvSpPr>
          <p:spPr>
            <a:xfrm>
              <a:off x="622472" y="251494"/>
              <a:ext cx="19260280" cy="645094"/>
            </a:xfrm>
            <a:prstGeom prst="rect">
              <a:avLst/>
            </a:prstGeom>
            <a:noFill/>
            <a:ln>
              <a:noFill/>
            </a:ln>
          </p:spPr>
          <p:txBody>
            <a:bodyPr spcFirstLastPara="1" wrap="square" lIns="0" tIns="0" rIns="0" bIns="0" anchor="t" anchorCtr="0">
              <a:spAutoFit/>
            </a:bodyPr>
            <a:lstStyle/>
            <a:p>
              <a:pPr marL="0" marR="0" lvl="0" indent="0" algn="ctr" rtl="0">
                <a:lnSpc>
                  <a:spcPct val="107250"/>
                </a:lnSpc>
                <a:spcBef>
                  <a:spcPts val="0"/>
                </a:spcBef>
                <a:spcAft>
                  <a:spcPts val="0"/>
                </a:spcAft>
                <a:buClr>
                  <a:srgbClr val="000000"/>
                </a:buClr>
                <a:buSzPts val="2000"/>
                <a:buFont typeface="Arial"/>
                <a:buNone/>
              </a:pPr>
              <a:r>
                <a:rPr lang="en-US" sz="2000" b="1" i="0" u="none" strike="noStrike" cap="none">
                  <a:solidFill>
                    <a:srgbClr val="000000"/>
                  </a:solidFill>
                  <a:latin typeface="DM Sans"/>
                  <a:ea typeface="DM Sans"/>
                  <a:cs typeface="DM Sans"/>
                  <a:sym typeface="DM Sans"/>
                </a:rPr>
                <a:t>Categorical Descriptive Statistic</a:t>
              </a:r>
              <a:endParaRPr sz="2000" b="1" i="1" u="none" strike="noStrike" cap="none">
                <a:solidFill>
                  <a:srgbClr val="000000"/>
                </a:solidFill>
                <a:latin typeface="DM Sans"/>
                <a:ea typeface="DM Sans"/>
                <a:cs typeface="DM Sans"/>
                <a:sym typeface="DM Sans"/>
              </a:endParaRPr>
            </a:p>
          </p:txBody>
        </p:sp>
      </p:grpSp>
      <p:sp>
        <p:nvSpPr>
          <p:cNvPr id="338" name="Google Shape;338;p6"/>
          <p:cNvSpPr/>
          <p:nvPr/>
        </p:nvSpPr>
        <p:spPr>
          <a:xfrm>
            <a:off x="1947103" y="5907646"/>
            <a:ext cx="4497145" cy="1744104"/>
          </a:xfrm>
          <a:prstGeom prst="rect">
            <a:avLst/>
          </a:prstGeom>
          <a:solidFill>
            <a:srgbClr val="4F81BD">
              <a:alpha val="24313"/>
            </a:srgbClr>
          </a:solidFill>
          <a:ln w="127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Feature with </a:t>
            </a:r>
            <a:r>
              <a:rPr lang="en-US" sz="1800" b="1" i="0" u="none" strike="noStrike" cap="none">
                <a:solidFill>
                  <a:srgbClr val="000000"/>
                </a:solidFill>
                <a:latin typeface="Calibri"/>
                <a:ea typeface="Calibri"/>
                <a:cs typeface="Calibri"/>
                <a:sym typeface="Calibri"/>
              </a:rPr>
              <a:t>highest cardinality</a:t>
            </a:r>
            <a:r>
              <a:rPr lang="en-US" sz="1800" b="0" i="0" u="none" strike="noStrike" cap="none">
                <a:solidFill>
                  <a:srgbClr val="000000"/>
                </a:solidFill>
                <a:latin typeface="Calibri"/>
                <a:ea typeface="Calibri"/>
                <a:cs typeface="Calibri"/>
                <a:sym typeface="Calibri"/>
              </a:rPr>
              <a:t> (7 unique values) : PreferredPaymentMode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Features with </a:t>
            </a:r>
            <a:r>
              <a:rPr lang="en-US" sz="1800" b="1" i="0" u="none" strike="noStrike" cap="none">
                <a:solidFill>
                  <a:srgbClr val="000000"/>
                </a:solidFill>
                <a:latin typeface="Calibri"/>
                <a:ea typeface="Calibri"/>
                <a:cs typeface="Calibri"/>
                <a:sym typeface="Calibri"/>
              </a:rPr>
              <a:t>lowest cardinality</a:t>
            </a:r>
            <a:r>
              <a:rPr lang="en-US" sz="1800" b="0" i="0" u="none" strike="noStrike" cap="none">
                <a:solidFill>
                  <a:srgbClr val="000000"/>
                </a:solidFill>
                <a:latin typeface="Calibri"/>
                <a:ea typeface="Calibri"/>
                <a:cs typeface="Calibri"/>
                <a:sym typeface="Calibri"/>
              </a:rPr>
              <a:t> (2 unique values/binary) : Gender, Complain </a:t>
            </a:r>
            <a:endParaRPr sz="1400" b="0" i="0" u="none" strike="noStrike" cap="none">
              <a:solidFill>
                <a:srgbClr val="000000"/>
              </a:solidFill>
              <a:latin typeface="Arial"/>
              <a:ea typeface="Arial"/>
              <a:cs typeface="Arial"/>
              <a:sym typeface="Arial"/>
            </a:endParaRPr>
          </a:p>
        </p:txBody>
      </p:sp>
      <p:sp>
        <p:nvSpPr>
          <p:cNvPr id="339" name="Google Shape;339;p6"/>
          <p:cNvSpPr/>
          <p:nvPr/>
        </p:nvSpPr>
        <p:spPr>
          <a:xfrm>
            <a:off x="10897882" y="8261724"/>
            <a:ext cx="5775912" cy="1176915"/>
          </a:xfrm>
          <a:prstGeom prst="rect">
            <a:avLst/>
          </a:prstGeom>
          <a:solidFill>
            <a:schemeClr val="accent2">
              <a:alpha val="14509"/>
            </a:scheme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Max Tenure = 61 (month)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Max HourSpendOnApp = 5 (daily average)</a:t>
            </a:r>
            <a:endParaRPr sz="1400" b="0" i="0" u="none" strike="noStrike" cap="none">
              <a:solidFill>
                <a:srgbClr val="000000"/>
              </a:solidFill>
              <a:latin typeface="Arial"/>
              <a:ea typeface="Arial"/>
              <a:cs typeface="Arial"/>
              <a:sym typeface="Arial"/>
            </a:endParaRPr>
          </a:p>
        </p:txBody>
      </p:sp>
      <p:pic>
        <p:nvPicPr>
          <p:cNvPr id="340" name="Google Shape;340;p6"/>
          <p:cNvPicPr preferRelativeResize="0"/>
          <p:nvPr/>
        </p:nvPicPr>
        <p:blipFill rotWithShape="1">
          <a:blip r:embed="rId4">
            <a:alphaModFix/>
          </a:blip>
          <a:srcRect/>
          <a:stretch/>
        </p:blipFill>
        <p:spPr>
          <a:xfrm>
            <a:off x="8235950" y="1821180"/>
            <a:ext cx="9791700" cy="5880100"/>
          </a:xfrm>
          <a:prstGeom prst="rect">
            <a:avLst/>
          </a:prstGeom>
          <a:noFill/>
          <a:ln w="19050" cap="flat" cmpd="sng">
            <a:solidFill>
              <a:schemeClr val="dk1"/>
            </a:solidFill>
            <a:prstDash val="solid"/>
            <a:round/>
            <a:headEnd type="none" w="sm" len="sm"/>
            <a:tailEnd type="none" w="sm" len="sm"/>
          </a:ln>
        </p:spPr>
      </p:pic>
      <p:sp>
        <p:nvSpPr>
          <p:cNvPr id="341" name="Google Shape;341;p6"/>
          <p:cNvSpPr txBox="1"/>
          <p:nvPr/>
        </p:nvSpPr>
        <p:spPr>
          <a:xfrm>
            <a:off x="2771450" y="3969069"/>
            <a:ext cx="1630800" cy="246300"/>
          </a:xfrm>
          <a:prstGeom prst="rect">
            <a:avLst/>
          </a:prstGeom>
          <a:noFill/>
          <a:ln>
            <a:noFill/>
          </a:ln>
        </p:spPr>
        <p:txBody>
          <a:bodyPr spcFirstLastPara="1" wrap="square" lIns="0" tIns="0" rIns="0" bIns="0" anchor="t"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a:t>
            </a:r>
            <a:endParaRPr sz="1400" b="0" i="0" u="none" strike="noStrike" cap="none">
              <a:solidFill>
                <a:srgbClr val="000000"/>
              </a:solidFill>
              <a:latin typeface="Arial"/>
              <a:ea typeface="Arial"/>
              <a:cs typeface="Arial"/>
              <a:sym typeface="Arial"/>
            </a:endParaRPr>
          </a:p>
        </p:txBody>
      </p:sp>
      <p:sp>
        <p:nvSpPr>
          <p:cNvPr id="342" name="Google Shape;342;p6"/>
          <p:cNvSpPr txBox="1"/>
          <p:nvPr/>
        </p:nvSpPr>
        <p:spPr>
          <a:xfrm>
            <a:off x="3077725" y="4707232"/>
            <a:ext cx="1630800" cy="246300"/>
          </a:xfrm>
          <a:prstGeom prst="rect">
            <a:avLst/>
          </a:prstGeom>
          <a:noFill/>
          <a:ln>
            <a:noFill/>
          </a:ln>
        </p:spPr>
        <p:txBody>
          <a:bodyPr spcFirstLastPara="1" wrap="square" lIns="0" tIns="0" rIns="0" bIns="0" anchor="t"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a:t>
            </a:r>
            <a:endParaRPr sz="1400" b="0" i="0" u="none" strike="noStrike" cap="none">
              <a:solidFill>
                <a:srgbClr val="000000"/>
              </a:solidFill>
              <a:latin typeface="Arial"/>
              <a:ea typeface="Arial"/>
              <a:cs typeface="Arial"/>
              <a:sym typeface="Arial"/>
            </a:endParaRPr>
          </a:p>
        </p:txBody>
      </p:sp>
      <p:sp>
        <p:nvSpPr>
          <p:cNvPr id="343" name="Google Shape;343;p6"/>
          <p:cNvSpPr txBox="1"/>
          <p:nvPr/>
        </p:nvSpPr>
        <p:spPr>
          <a:xfrm>
            <a:off x="2730800" y="4318372"/>
            <a:ext cx="1630800" cy="246300"/>
          </a:xfrm>
          <a:prstGeom prst="rect">
            <a:avLst/>
          </a:prstGeom>
          <a:noFill/>
          <a:ln>
            <a:noFill/>
          </a:ln>
        </p:spPr>
        <p:txBody>
          <a:bodyPr spcFirstLastPara="1" wrap="square" lIns="0" tIns="0" rIns="0" bIns="0" anchor="t"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a:t>
            </a:r>
            <a:endParaRPr sz="1400" b="0" i="0" u="none" strike="noStrike" cap="none">
              <a:solidFill>
                <a:srgbClr val="000000"/>
              </a:solidFill>
              <a:latin typeface="Arial"/>
              <a:ea typeface="Arial"/>
              <a:cs typeface="Arial"/>
              <a:sym typeface="Arial"/>
            </a:endParaRPr>
          </a:p>
        </p:txBody>
      </p:sp>
      <p:sp>
        <p:nvSpPr>
          <p:cNvPr id="344" name="Google Shape;344;p6"/>
          <p:cNvSpPr txBox="1"/>
          <p:nvPr/>
        </p:nvSpPr>
        <p:spPr>
          <a:xfrm>
            <a:off x="10028050" y="5471008"/>
            <a:ext cx="1630800" cy="246300"/>
          </a:xfrm>
          <a:prstGeom prst="rect">
            <a:avLst/>
          </a:prstGeom>
          <a:noFill/>
          <a:ln>
            <a:noFill/>
          </a:ln>
        </p:spPr>
        <p:txBody>
          <a:bodyPr spcFirstLastPara="1" wrap="square" lIns="0" tIns="0" rIns="0" bIns="0" anchor="t"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a:t>
            </a:r>
            <a:endParaRPr sz="1400" b="0" i="0" u="none" strike="noStrike" cap="none">
              <a:solidFill>
                <a:srgbClr val="000000"/>
              </a:solidFill>
              <a:latin typeface="Arial"/>
              <a:ea typeface="Arial"/>
              <a:cs typeface="Arial"/>
              <a:sym typeface="Arial"/>
            </a:endParaRPr>
          </a:p>
        </p:txBody>
      </p:sp>
      <p:sp>
        <p:nvSpPr>
          <p:cNvPr id="345" name="Google Shape;345;p6"/>
          <p:cNvSpPr txBox="1"/>
          <p:nvPr/>
        </p:nvSpPr>
        <p:spPr>
          <a:xfrm>
            <a:off x="9975850" y="3329669"/>
            <a:ext cx="1630800" cy="246300"/>
          </a:xfrm>
          <a:prstGeom prst="rect">
            <a:avLst/>
          </a:prstGeom>
          <a:noFill/>
          <a:ln>
            <a:noFill/>
          </a:ln>
        </p:spPr>
        <p:txBody>
          <a:bodyPr spcFirstLastPara="1" wrap="square" lIns="0" tIns="0" rIns="0" bIns="0" anchor="t"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a:t>
            </a:r>
            <a:endParaRPr sz="1400" b="0" i="0" u="none" strike="noStrike" cap="none">
              <a:solidFill>
                <a:srgbClr val="000000"/>
              </a:solidFill>
              <a:latin typeface="Arial"/>
              <a:ea typeface="Arial"/>
              <a:cs typeface="Arial"/>
              <a:sym typeface="Arial"/>
            </a:endParaRPr>
          </a:p>
        </p:txBody>
      </p:sp>
      <p:sp>
        <p:nvSpPr>
          <p:cNvPr id="346" name="Google Shape;346;p6"/>
          <p:cNvSpPr txBox="1"/>
          <p:nvPr/>
        </p:nvSpPr>
        <p:spPr>
          <a:xfrm>
            <a:off x="10328375" y="4755225"/>
            <a:ext cx="1630800" cy="246300"/>
          </a:xfrm>
          <a:prstGeom prst="rect">
            <a:avLst/>
          </a:prstGeom>
          <a:noFill/>
          <a:ln>
            <a:noFill/>
          </a:ln>
        </p:spPr>
        <p:txBody>
          <a:bodyPr spcFirstLastPara="1" wrap="square" lIns="0" tIns="0" rIns="0" bIns="0" anchor="t"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a:t>
            </a:r>
            <a:endParaRPr sz="1400" b="0" i="0" u="none" strike="noStrike" cap="none">
              <a:solidFill>
                <a:srgbClr val="000000"/>
              </a:solidFill>
              <a:latin typeface="Arial"/>
              <a:ea typeface="Arial"/>
              <a:cs typeface="Arial"/>
              <a:sym typeface="Arial"/>
            </a:endParaRPr>
          </a:p>
        </p:txBody>
      </p:sp>
      <p:sp>
        <p:nvSpPr>
          <p:cNvPr id="347" name="Google Shape;347;p6"/>
          <p:cNvSpPr txBox="1"/>
          <p:nvPr/>
        </p:nvSpPr>
        <p:spPr>
          <a:xfrm>
            <a:off x="12307158" y="9608682"/>
            <a:ext cx="5480235" cy="395236"/>
          </a:xfrm>
          <a:prstGeom prst="rect">
            <a:avLst/>
          </a:prstGeom>
          <a:noFill/>
          <a:ln>
            <a:noFill/>
          </a:ln>
        </p:spPr>
        <p:txBody>
          <a:bodyPr spcFirstLastPara="1" wrap="square" lIns="0" tIns="0" rIns="0" bIns="0" anchor="t"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a:solidFill>
                  <a:schemeClr val="dk1"/>
                </a:solidFill>
                <a:latin typeface="DM Sans"/>
                <a:ea typeface="DM Sans"/>
                <a:cs typeface="DM Sans"/>
                <a:sym typeface="DM Sans"/>
              </a:rPr>
              <a:t>* Categorical features which don’t need to be encoded  </a:t>
            </a:r>
            <a:endParaRPr sz="1400" b="0" i="0" u="none" strike="noStrike" cap="none">
              <a:solidFill>
                <a:srgbClr val="000000"/>
              </a:solidFill>
              <a:latin typeface="Arial"/>
              <a:ea typeface="Arial"/>
              <a:cs typeface="Arial"/>
              <a:sym typeface="Arial"/>
            </a:endParaRPr>
          </a:p>
        </p:txBody>
      </p:sp>
      <p:sp>
        <p:nvSpPr>
          <p:cNvPr id="348" name="Google Shape;348;p6"/>
          <p:cNvSpPr/>
          <p:nvPr/>
        </p:nvSpPr>
        <p:spPr>
          <a:xfrm>
            <a:off x="17145000" y="2959170"/>
            <a:ext cx="585178" cy="368658"/>
          </a:xfrm>
          <a:prstGeom prst="rect">
            <a:avLst/>
          </a:prstGeom>
          <a:solidFill>
            <a:schemeClr val="accent2">
              <a:alpha val="14509"/>
            </a:scheme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9" name="Google Shape;349;p6"/>
          <p:cNvSpPr/>
          <p:nvPr/>
        </p:nvSpPr>
        <p:spPr>
          <a:xfrm>
            <a:off x="17145000" y="4029400"/>
            <a:ext cx="585178" cy="368658"/>
          </a:xfrm>
          <a:prstGeom prst="rect">
            <a:avLst/>
          </a:prstGeom>
          <a:solidFill>
            <a:schemeClr val="accent2">
              <a:alpha val="14509"/>
            </a:scheme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50" name="Google Shape;350;p6"/>
          <p:cNvGrpSpPr/>
          <p:nvPr/>
        </p:nvGrpSpPr>
        <p:grpSpPr>
          <a:xfrm>
            <a:off x="10028080" y="1195737"/>
            <a:ext cx="6407150" cy="489585"/>
            <a:chOff x="0" y="0"/>
            <a:chExt cx="21640800" cy="1147348"/>
          </a:xfrm>
        </p:grpSpPr>
        <p:sp>
          <p:nvSpPr>
            <p:cNvPr id="351" name="Google Shape;351;p6"/>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6"/>
            <p:cNvSpPr txBox="1"/>
            <p:nvPr/>
          </p:nvSpPr>
          <p:spPr>
            <a:xfrm>
              <a:off x="622472" y="251494"/>
              <a:ext cx="19260280" cy="645094"/>
            </a:xfrm>
            <a:prstGeom prst="rect">
              <a:avLst/>
            </a:prstGeom>
            <a:noFill/>
            <a:ln>
              <a:noFill/>
            </a:ln>
          </p:spPr>
          <p:txBody>
            <a:bodyPr spcFirstLastPara="1" wrap="square" lIns="0" tIns="0" rIns="0" bIns="0" anchor="t" anchorCtr="0">
              <a:spAutoFit/>
            </a:bodyPr>
            <a:lstStyle/>
            <a:p>
              <a:pPr marL="0" marR="0" lvl="0" indent="0" algn="ctr" rtl="0">
                <a:lnSpc>
                  <a:spcPct val="107250"/>
                </a:lnSpc>
                <a:spcBef>
                  <a:spcPts val="0"/>
                </a:spcBef>
                <a:spcAft>
                  <a:spcPts val="0"/>
                </a:spcAft>
                <a:buClr>
                  <a:srgbClr val="000000"/>
                </a:buClr>
                <a:buSzPts val="2000"/>
                <a:buFont typeface="Arial"/>
                <a:buNone/>
              </a:pPr>
              <a:r>
                <a:rPr lang="en-US" sz="2000" b="1" i="0" u="none" strike="noStrike" cap="none">
                  <a:solidFill>
                    <a:srgbClr val="000000"/>
                  </a:solidFill>
                  <a:latin typeface="DM Sans"/>
                  <a:ea typeface="DM Sans"/>
                  <a:cs typeface="DM Sans"/>
                  <a:sym typeface="DM Sans"/>
                </a:rPr>
                <a:t>Numerical Descriptive Statistic</a:t>
              </a:r>
              <a:endParaRPr sz="2000" b="1" i="1" u="none" strike="noStrike" cap="none">
                <a:solidFill>
                  <a:srgbClr val="000000"/>
                </a:solidFill>
                <a:latin typeface="DM Sans"/>
                <a:ea typeface="DM Sans"/>
                <a:cs typeface="DM Sans"/>
                <a:sym typeface="DM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pSp>
        <p:nvGrpSpPr>
          <p:cNvPr id="357" name="Google Shape;357;p7"/>
          <p:cNvGrpSpPr/>
          <p:nvPr/>
        </p:nvGrpSpPr>
        <p:grpSpPr>
          <a:xfrm>
            <a:off x="595129" y="1399756"/>
            <a:ext cx="16230600" cy="860511"/>
            <a:chOff x="0" y="0"/>
            <a:chExt cx="21640800" cy="1147348"/>
          </a:xfrm>
        </p:grpSpPr>
        <p:sp>
          <p:nvSpPr>
            <p:cNvPr id="358" name="Google Shape;358;p7"/>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7"/>
            <p:cNvSpPr txBox="1"/>
            <p:nvPr/>
          </p:nvSpPr>
          <p:spPr>
            <a:xfrm>
              <a:off x="510540" y="262467"/>
              <a:ext cx="19079633" cy="59774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Delete unique ID; Delete duplicated rows; Delete category redundancy;</a:t>
              </a:r>
              <a:endParaRPr sz="2500" b="0" i="1" u="none" strike="noStrike" cap="none">
                <a:solidFill>
                  <a:srgbClr val="000000"/>
                </a:solidFill>
                <a:latin typeface="DM Sans"/>
                <a:ea typeface="DM Sans"/>
                <a:cs typeface="DM Sans"/>
                <a:sym typeface="DM Sans"/>
              </a:endParaRPr>
            </a:p>
          </p:txBody>
        </p:sp>
      </p:grpSp>
      <p:sp>
        <p:nvSpPr>
          <p:cNvPr id="360" name="Google Shape;360;p7"/>
          <p:cNvSpPr txBox="1"/>
          <p:nvPr/>
        </p:nvSpPr>
        <p:spPr>
          <a:xfrm>
            <a:off x="785629" y="295778"/>
            <a:ext cx="16040100" cy="987425"/>
          </a:xfrm>
          <a:prstGeom prst="rect">
            <a:avLst/>
          </a:prstGeom>
          <a:noFill/>
          <a:ln>
            <a:noFill/>
          </a:ln>
        </p:spPr>
        <p:txBody>
          <a:bodyPr spcFirstLastPara="1" wrap="square" lIns="0" tIns="0" rIns="0" bIns="0" anchor="t" anchorCtr="0">
            <a:spAutoFit/>
          </a:bodyPr>
          <a:lstStyle/>
          <a:p>
            <a:pPr marL="0" marR="0" lvl="0" indent="0" algn="l" rtl="0">
              <a:lnSpc>
                <a:spcPct val="116666"/>
              </a:lnSpc>
              <a:spcBef>
                <a:spcPts val="0"/>
              </a:spcBef>
              <a:spcAft>
                <a:spcPts val="0"/>
              </a:spcAft>
              <a:buClr>
                <a:srgbClr val="000000"/>
              </a:buClr>
              <a:buSzPts val="6600"/>
              <a:buFont typeface="Arial"/>
              <a:buNone/>
            </a:pPr>
            <a:r>
              <a:rPr lang="en-US" sz="6600" b="1" i="0" u="none" strike="noStrike" cap="none">
                <a:solidFill>
                  <a:srgbClr val="000000"/>
                </a:solidFill>
                <a:latin typeface="DM Sans"/>
                <a:ea typeface="DM Sans"/>
                <a:cs typeface="DM Sans"/>
                <a:sym typeface="DM Sans"/>
              </a:rPr>
              <a:t>Initial Data Analysis and Data Cleaning</a:t>
            </a:r>
            <a:endParaRPr sz="1400" b="0" i="0" u="none" strike="noStrike" cap="none">
              <a:solidFill>
                <a:srgbClr val="000000"/>
              </a:solidFill>
              <a:latin typeface="Arial"/>
              <a:ea typeface="Arial"/>
              <a:cs typeface="Arial"/>
              <a:sym typeface="Arial"/>
            </a:endParaRPr>
          </a:p>
        </p:txBody>
      </p:sp>
      <p:grpSp>
        <p:nvGrpSpPr>
          <p:cNvPr id="361" name="Google Shape;361;p7"/>
          <p:cNvGrpSpPr/>
          <p:nvPr/>
        </p:nvGrpSpPr>
        <p:grpSpPr>
          <a:xfrm>
            <a:off x="1182370" y="2933700"/>
            <a:ext cx="4790440" cy="2055495"/>
            <a:chOff x="5436678" y="4142666"/>
            <a:chExt cx="1726122" cy="1487228"/>
          </a:xfrm>
        </p:grpSpPr>
        <p:sp>
          <p:nvSpPr>
            <p:cNvPr id="362" name="Google Shape;362;p7"/>
            <p:cNvSpPr/>
            <p:nvPr/>
          </p:nvSpPr>
          <p:spPr>
            <a:xfrm>
              <a:off x="5436678" y="4142666"/>
              <a:ext cx="1726122" cy="1487228"/>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3" name="Google Shape;363;p7"/>
            <p:cNvSpPr txBox="1"/>
            <p:nvPr/>
          </p:nvSpPr>
          <p:spPr>
            <a:xfrm>
              <a:off x="5652377" y="4249576"/>
              <a:ext cx="1272497" cy="1296558"/>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Drop Unique Identifier</a:t>
              </a:r>
              <a:endParaRPr sz="1400" b="0" i="0" u="none" strike="noStrike" cap="none">
                <a:solidFill>
                  <a:srgbClr val="000000"/>
                </a:solidFill>
                <a:latin typeface="Arial"/>
                <a:ea typeface="Arial"/>
                <a:cs typeface="Arial"/>
                <a:sym typeface="Arial"/>
              </a:endParaRPr>
            </a:p>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 - - - -</a:t>
              </a:r>
              <a:endParaRPr sz="1400" b="0" i="0" u="none" strike="noStrike" cap="none">
                <a:solidFill>
                  <a:srgbClr val="000000"/>
                </a:solidFill>
                <a:latin typeface="Arial"/>
                <a:ea typeface="Arial"/>
                <a:cs typeface="Arial"/>
                <a:sym typeface="Arial"/>
              </a:endParaRPr>
            </a:p>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Unique identifier will not be used for analysis and modeling</a:t>
              </a:r>
              <a:endParaRPr sz="1400" b="0" i="0" u="none" strike="noStrike" cap="none">
                <a:solidFill>
                  <a:srgbClr val="000000"/>
                </a:solidFill>
                <a:latin typeface="Arial"/>
                <a:ea typeface="Arial"/>
                <a:cs typeface="Arial"/>
                <a:sym typeface="Arial"/>
              </a:endParaRPr>
            </a:p>
          </p:txBody>
        </p:sp>
      </p:grpSp>
      <p:sp>
        <p:nvSpPr>
          <p:cNvPr id="364" name="Google Shape;364;p7"/>
          <p:cNvSpPr/>
          <p:nvPr/>
        </p:nvSpPr>
        <p:spPr>
          <a:xfrm>
            <a:off x="6629400" y="4457700"/>
            <a:ext cx="4790440" cy="2055495"/>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5" name="Google Shape;365;p7"/>
          <p:cNvSpPr txBox="1"/>
          <p:nvPr/>
        </p:nvSpPr>
        <p:spPr>
          <a:xfrm>
            <a:off x="7228021" y="4605460"/>
            <a:ext cx="3531512" cy="1433195"/>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Drop Duplicated Rows</a:t>
            </a:r>
            <a:endParaRPr sz="1400" b="0" i="0" u="none" strike="noStrike" cap="none">
              <a:solidFill>
                <a:srgbClr val="000000"/>
              </a:solidFill>
              <a:latin typeface="Arial"/>
              <a:ea typeface="Arial"/>
              <a:cs typeface="Arial"/>
              <a:sym typeface="Arial"/>
            </a:endParaRPr>
          </a:p>
          <a:p>
            <a:pPr marL="0" marR="0" lvl="0" indent="0" algn="ctr" rtl="0">
              <a:lnSpc>
                <a:spcPct val="150268"/>
              </a:lnSpc>
              <a:spcBef>
                <a:spcPts val="0"/>
              </a:spcBef>
              <a:spcAft>
                <a:spcPts val="0"/>
              </a:spcAft>
              <a:buClr>
                <a:srgbClr val="000000"/>
              </a:buClr>
              <a:buSzPts val="1860"/>
              <a:buFont typeface="Arial"/>
              <a:buNone/>
            </a:pPr>
            <a:r>
              <a:rPr lang="en-US" sz="1860" b="1" i="0" u="none" strike="noStrike" cap="none">
                <a:solidFill>
                  <a:srgbClr val="000000"/>
                </a:solidFill>
                <a:latin typeface="DM Sans"/>
                <a:ea typeface="DM Sans"/>
                <a:cs typeface="DM Sans"/>
                <a:sym typeface="DM Sans"/>
              </a:rPr>
              <a:t>- - - - -</a:t>
            </a:r>
            <a:endParaRPr sz="1860" b="1" i="0" u="none" strike="noStrike" cap="none">
              <a:solidFill>
                <a:srgbClr val="000000"/>
              </a:solidFill>
              <a:latin typeface="DM Sans"/>
              <a:ea typeface="DM Sans"/>
              <a:cs typeface="DM Sans"/>
              <a:sym typeface="DM Sans"/>
            </a:endParaRPr>
          </a:p>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Duplicated rows may caused overfit or information leakage</a:t>
            </a:r>
            <a:endParaRPr sz="1400" b="0" i="0" u="none" strike="noStrike" cap="none">
              <a:solidFill>
                <a:srgbClr val="000000"/>
              </a:solidFill>
              <a:latin typeface="Arial"/>
              <a:ea typeface="Arial"/>
              <a:cs typeface="Arial"/>
              <a:sym typeface="Arial"/>
            </a:endParaRPr>
          </a:p>
        </p:txBody>
      </p:sp>
      <p:sp>
        <p:nvSpPr>
          <p:cNvPr id="366" name="Google Shape;366;p7"/>
          <p:cNvSpPr/>
          <p:nvPr/>
        </p:nvSpPr>
        <p:spPr>
          <a:xfrm>
            <a:off x="12165330" y="5981700"/>
            <a:ext cx="4790440" cy="2055495"/>
          </a:xfrm>
          <a:custGeom>
            <a:avLst/>
            <a:gdLst/>
            <a:ahLst/>
            <a:cxnLst/>
            <a:rect l="l" t="t" r="r" b="b"/>
            <a:pathLst>
              <a:path w="9073281" h="3925998" extrusionOk="0">
                <a:moveTo>
                  <a:pt x="8948821" y="3925998"/>
                </a:moveTo>
                <a:lnTo>
                  <a:pt x="124460" y="3925998"/>
                </a:lnTo>
                <a:cubicBezTo>
                  <a:pt x="55880" y="3925998"/>
                  <a:pt x="0" y="3870118"/>
                  <a:pt x="0" y="3801538"/>
                </a:cubicBezTo>
                <a:lnTo>
                  <a:pt x="0" y="124460"/>
                </a:lnTo>
                <a:cubicBezTo>
                  <a:pt x="0" y="55880"/>
                  <a:pt x="55880" y="0"/>
                  <a:pt x="124460" y="0"/>
                </a:cubicBezTo>
                <a:lnTo>
                  <a:pt x="8948821" y="0"/>
                </a:lnTo>
                <a:cubicBezTo>
                  <a:pt x="9017401" y="0"/>
                  <a:pt x="9073281" y="55880"/>
                  <a:pt x="9073281" y="124460"/>
                </a:cubicBezTo>
                <a:lnTo>
                  <a:pt x="9073281" y="3801538"/>
                </a:lnTo>
                <a:cubicBezTo>
                  <a:pt x="9073281" y="3870118"/>
                  <a:pt x="9017401" y="3925998"/>
                  <a:pt x="8948821" y="3925998"/>
                </a:cubicBezTo>
                <a:close/>
              </a:path>
            </a:pathLst>
          </a:custGeom>
          <a:solidFill>
            <a:srgbClr val="ED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7" name="Google Shape;367;p7"/>
          <p:cNvSpPr txBox="1"/>
          <p:nvPr/>
        </p:nvSpPr>
        <p:spPr>
          <a:xfrm>
            <a:off x="12763951" y="6129460"/>
            <a:ext cx="3531512" cy="1433195"/>
          </a:xfrm>
          <a:prstGeom prst="rect">
            <a:avLst/>
          </a:prstGeom>
          <a:noFill/>
          <a:ln>
            <a:noFill/>
          </a:ln>
        </p:spPr>
        <p:txBody>
          <a:bodyPr spcFirstLastPara="1" wrap="square" lIns="0" tIns="0" rIns="0" bIns="0" anchor="t" anchorCtr="0">
            <a:spAutoFit/>
          </a:bodyPr>
          <a:lstStyle/>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Merge Redundant Values</a:t>
            </a:r>
            <a:endParaRPr sz="1400" b="0" i="0" u="none" strike="noStrike" cap="none">
              <a:solidFill>
                <a:srgbClr val="000000"/>
              </a:solidFill>
              <a:latin typeface="Arial"/>
              <a:ea typeface="Arial"/>
              <a:cs typeface="Arial"/>
              <a:sym typeface="Arial"/>
            </a:endParaRPr>
          </a:p>
          <a:p>
            <a:pPr marL="0" marR="0" lvl="0" indent="0" algn="ctr" rtl="0">
              <a:lnSpc>
                <a:spcPct val="150268"/>
              </a:lnSpc>
              <a:spcBef>
                <a:spcPts val="0"/>
              </a:spcBef>
              <a:spcAft>
                <a:spcPts val="0"/>
              </a:spcAft>
              <a:buClr>
                <a:srgbClr val="000000"/>
              </a:buClr>
              <a:buSzPts val="1860"/>
              <a:buFont typeface="Arial"/>
              <a:buNone/>
            </a:pPr>
            <a:r>
              <a:rPr lang="en-US" sz="1860" b="1" i="0" u="none" strike="noStrike" cap="none">
                <a:solidFill>
                  <a:srgbClr val="000000"/>
                </a:solidFill>
                <a:latin typeface="DM Sans"/>
                <a:ea typeface="DM Sans"/>
                <a:cs typeface="DM Sans"/>
                <a:sym typeface="DM Sans"/>
              </a:rPr>
              <a:t>- - - - -</a:t>
            </a:r>
            <a:endParaRPr sz="1860" b="1" i="0" u="none" strike="noStrike" cap="none">
              <a:solidFill>
                <a:srgbClr val="000000"/>
              </a:solidFill>
              <a:latin typeface="DM Sans"/>
              <a:ea typeface="DM Sans"/>
              <a:cs typeface="DM Sans"/>
              <a:sym typeface="DM Sans"/>
            </a:endParaRPr>
          </a:p>
          <a:p>
            <a:pPr marL="0" marR="0" lvl="0" indent="0" algn="ctr" rtl="0">
              <a:lnSpc>
                <a:spcPct val="149865"/>
              </a:lnSpc>
              <a:spcBef>
                <a:spcPts val="0"/>
              </a:spcBef>
              <a:spcAft>
                <a:spcPts val="0"/>
              </a:spcAft>
              <a:buClr>
                <a:srgbClr val="000000"/>
              </a:buClr>
              <a:buSzPts val="1865"/>
              <a:buFont typeface="Arial"/>
              <a:buNone/>
            </a:pPr>
            <a:r>
              <a:rPr lang="en-US" sz="1865" b="1" i="0" u="none" strike="noStrike" cap="none">
                <a:solidFill>
                  <a:srgbClr val="000000"/>
                </a:solidFill>
                <a:latin typeface="DM Sans"/>
                <a:ea typeface="DM Sans"/>
                <a:cs typeface="DM Sans"/>
                <a:sym typeface="DM Sans"/>
              </a:rPr>
              <a:t>Merge similar values to a single value</a:t>
            </a:r>
            <a:endParaRPr sz="1400" b="0" i="0" u="none" strike="noStrike" cap="none">
              <a:solidFill>
                <a:srgbClr val="000000"/>
              </a:solidFill>
              <a:latin typeface="Arial"/>
              <a:ea typeface="Arial"/>
              <a:cs typeface="Arial"/>
              <a:sym typeface="Arial"/>
            </a:endParaRPr>
          </a:p>
        </p:txBody>
      </p:sp>
      <p:cxnSp>
        <p:nvCxnSpPr>
          <p:cNvPr id="368" name="Google Shape;368;p7"/>
          <p:cNvCxnSpPr/>
          <p:nvPr/>
        </p:nvCxnSpPr>
        <p:spPr>
          <a:xfrm rot="10800000" flipH="1">
            <a:off x="5929630" y="3993515"/>
            <a:ext cx="3094990" cy="3810"/>
          </a:xfrm>
          <a:prstGeom prst="straightConnector1">
            <a:avLst/>
          </a:prstGeom>
          <a:noFill/>
          <a:ln w="9525" cap="flat" cmpd="sng">
            <a:solidFill>
              <a:schemeClr val="dk1"/>
            </a:solidFill>
            <a:prstDash val="solid"/>
            <a:round/>
            <a:headEnd type="none" w="sm" len="sm"/>
            <a:tailEnd type="none" w="sm" len="sm"/>
          </a:ln>
        </p:spPr>
      </p:cxnSp>
      <p:cxnSp>
        <p:nvCxnSpPr>
          <p:cNvPr id="369" name="Google Shape;369;p7"/>
          <p:cNvCxnSpPr/>
          <p:nvPr/>
        </p:nvCxnSpPr>
        <p:spPr>
          <a:xfrm>
            <a:off x="9024892" y="3995495"/>
            <a:ext cx="0" cy="494413"/>
          </a:xfrm>
          <a:prstGeom prst="straightConnector1">
            <a:avLst/>
          </a:prstGeom>
          <a:noFill/>
          <a:ln w="9525" cap="flat" cmpd="sng">
            <a:solidFill>
              <a:schemeClr val="dk1"/>
            </a:solidFill>
            <a:prstDash val="solid"/>
            <a:round/>
            <a:headEnd type="none" w="sm" len="sm"/>
            <a:tailEnd type="triangle" w="med" len="med"/>
          </a:ln>
        </p:spPr>
      </p:cxnSp>
      <p:cxnSp>
        <p:nvCxnSpPr>
          <p:cNvPr id="370" name="Google Shape;370;p7"/>
          <p:cNvCxnSpPr/>
          <p:nvPr/>
        </p:nvCxnSpPr>
        <p:spPr>
          <a:xfrm rot="10800000" flipH="1">
            <a:off x="11419840" y="5483225"/>
            <a:ext cx="3094990" cy="3810"/>
          </a:xfrm>
          <a:prstGeom prst="straightConnector1">
            <a:avLst/>
          </a:prstGeom>
          <a:noFill/>
          <a:ln w="9525" cap="flat" cmpd="sng">
            <a:solidFill>
              <a:schemeClr val="dk1"/>
            </a:solidFill>
            <a:prstDash val="solid"/>
            <a:round/>
            <a:headEnd type="none" w="sm" len="sm"/>
            <a:tailEnd type="none" w="sm" len="sm"/>
          </a:ln>
        </p:spPr>
      </p:cxnSp>
      <p:cxnSp>
        <p:nvCxnSpPr>
          <p:cNvPr id="371" name="Google Shape;371;p7"/>
          <p:cNvCxnSpPr/>
          <p:nvPr/>
        </p:nvCxnSpPr>
        <p:spPr>
          <a:xfrm>
            <a:off x="14515102" y="5485205"/>
            <a:ext cx="0" cy="494413"/>
          </a:xfrm>
          <a:prstGeom prst="straightConnector1">
            <a:avLst/>
          </a:prstGeom>
          <a:noFill/>
          <a:ln w="9525" cap="flat" cmpd="sng">
            <a:solidFill>
              <a:schemeClr val="dk1"/>
            </a:solidFill>
            <a:prstDash val="solid"/>
            <a:round/>
            <a:headEnd type="none" w="sm" len="sm"/>
            <a:tailEnd type="triangle" w="med" len="med"/>
          </a:ln>
        </p:spPr>
      </p:cxnSp>
      <p:grpSp>
        <p:nvGrpSpPr>
          <p:cNvPr id="372" name="Google Shape;372;p7"/>
          <p:cNvGrpSpPr/>
          <p:nvPr/>
        </p:nvGrpSpPr>
        <p:grpSpPr>
          <a:xfrm>
            <a:off x="972820" y="5390515"/>
            <a:ext cx="4187190" cy="489585"/>
            <a:chOff x="0" y="0"/>
            <a:chExt cx="21640800" cy="1147348"/>
          </a:xfrm>
        </p:grpSpPr>
        <p:sp>
          <p:nvSpPr>
            <p:cNvPr id="373" name="Google Shape;373;p7"/>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7"/>
            <p:cNvSpPr txBox="1"/>
            <p:nvPr/>
          </p:nvSpPr>
          <p:spPr>
            <a:xfrm>
              <a:off x="622469" y="205362"/>
              <a:ext cx="19260280" cy="644360"/>
            </a:xfrm>
            <a:prstGeom prst="rect">
              <a:avLst/>
            </a:prstGeom>
            <a:noFill/>
            <a:ln>
              <a:noFill/>
            </a:ln>
          </p:spPr>
          <p:txBody>
            <a:bodyPr spcFirstLastPara="1" wrap="square" lIns="0" tIns="0" rIns="0" bIns="0" anchor="t" anchorCtr="0">
              <a:spAutoFit/>
            </a:bodyPr>
            <a:lstStyle/>
            <a:p>
              <a:pPr marL="285750" marR="0" lvl="0" indent="-285750" algn="l" rtl="0">
                <a:lnSpc>
                  <a:spcPct val="10725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1 column dropped: ‘CustomerID’</a:t>
              </a:r>
              <a:endParaRPr sz="2000" b="0" i="0" u="none" strike="noStrike" cap="none">
                <a:solidFill>
                  <a:srgbClr val="000000"/>
                </a:solidFill>
                <a:latin typeface="DM Sans"/>
                <a:ea typeface="DM Sans"/>
                <a:cs typeface="DM Sans"/>
                <a:sym typeface="DM Sans"/>
              </a:endParaRPr>
            </a:p>
          </p:txBody>
        </p:sp>
      </p:grpSp>
      <p:grpSp>
        <p:nvGrpSpPr>
          <p:cNvPr id="375" name="Google Shape;375;p7"/>
          <p:cNvGrpSpPr/>
          <p:nvPr/>
        </p:nvGrpSpPr>
        <p:grpSpPr>
          <a:xfrm>
            <a:off x="6148705" y="6972935"/>
            <a:ext cx="4187190" cy="489585"/>
            <a:chOff x="0" y="0"/>
            <a:chExt cx="21640800" cy="1147348"/>
          </a:xfrm>
        </p:grpSpPr>
        <p:sp>
          <p:nvSpPr>
            <p:cNvPr id="376" name="Google Shape;376;p7"/>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7"/>
            <p:cNvSpPr txBox="1"/>
            <p:nvPr/>
          </p:nvSpPr>
          <p:spPr>
            <a:xfrm>
              <a:off x="622469" y="247030"/>
              <a:ext cx="19260280" cy="644360"/>
            </a:xfrm>
            <a:prstGeom prst="rect">
              <a:avLst/>
            </a:prstGeom>
            <a:noFill/>
            <a:ln>
              <a:noFill/>
            </a:ln>
          </p:spPr>
          <p:txBody>
            <a:bodyPr spcFirstLastPara="1" wrap="square" lIns="0" tIns="0" rIns="0" bIns="0" anchor="t" anchorCtr="0">
              <a:spAutoFit/>
            </a:bodyPr>
            <a:lstStyle/>
            <a:p>
              <a:pPr marL="285750" marR="0" lvl="0" indent="-285750" algn="l" rtl="0">
                <a:lnSpc>
                  <a:spcPct val="10725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556 duplicated rows deleted</a:t>
              </a:r>
              <a:endParaRPr sz="2000" b="0" i="0" u="none" strike="noStrike" cap="none">
                <a:solidFill>
                  <a:srgbClr val="000000"/>
                </a:solidFill>
                <a:latin typeface="DM Sans"/>
                <a:ea typeface="DM Sans"/>
                <a:cs typeface="DM Sans"/>
                <a:sym typeface="DM Sans"/>
              </a:endParaRPr>
            </a:p>
          </p:txBody>
        </p:sp>
      </p:grpSp>
      <p:grpSp>
        <p:nvGrpSpPr>
          <p:cNvPr id="378" name="Google Shape;378;p7"/>
          <p:cNvGrpSpPr/>
          <p:nvPr/>
        </p:nvGrpSpPr>
        <p:grpSpPr>
          <a:xfrm>
            <a:off x="11833860" y="8428990"/>
            <a:ext cx="4493895" cy="1210310"/>
            <a:chOff x="0" y="0"/>
            <a:chExt cx="21640800" cy="1385834"/>
          </a:xfrm>
        </p:grpSpPr>
        <p:sp>
          <p:nvSpPr>
            <p:cNvPr id="379" name="Google Shape;379;p7"/>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7"/>
            <p:cNvSpPr txBox="1"/>
            <p:nvPr/>
          </p:nvSpPr>
          <p:spPr>
            <a:xfrm>
              <a:off x="622469" y="126514"/>
              <a:ext cx="19260280" cy="1259320"/>
            </a:xfrm>
            <a:prstGeom prst="rect">
              <a:avLst/>
            </a:prstGeom>
            <a:noFill/>
            <a:ln>
              <a:noFill/>
            </a:ln>
          </p:spPr>
          <p:txBody>
            <a:bodyPr spcFirstLastPara="1" wrap="square" lIns="0" tIns="0" rIns="0" bIns="0" anchor="t" anchorCtr="0">
              <a:spAutoFit/>
            </a:bodyPr>
            <a:lstStyle/>
            <a:p>
              <a:pPr marL="342900" marR="0" lvl="0" indent="-342900" algn="l" rtl="0">
                <a:lnSpc>
                  <a:spcPct val="10725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Mobile, Phone &amp; Mobile Phone</a:t>
              </a:r>
              <a:endParaRPr sz="1400" b="0" i="0" u="none" strike="noStrike" cap="none">
                <a:solidFill>
                  <a:srgbClr val="000000"/>
                </a:solidFill>
                <a:latin typeface="Arial"/>
                <a:ea typeface="Arial"/>
                <a:cs typeface="Arial"/>
                <a:sym typeface="Arial"/>
              </a:endParaRPr>
            </a:p>
            <a:p>
              <a:pPr marL="342900" marR="0" lvl="0" indent="-342900" algn="l" rtl="0">
                <a:lnSpc>
                  <a:spcPct val="10725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CC &amp; Credit Card</a:t>
              </a:r>
              <a:endParaRPr sz="1400" b="0" i="0" u="none" strike="noStrike" cap="none">
                <a:solidFill>
                  <a:srgbClr val="000000"/>
                </a:solidFill>
                <a:latin typeface="Arial"/>
                <a:ea typeface="Arial"/>
                <a:cs typeface="Arial"/>
                <a:sym typeface="Arial"/>
              </a:endParaRPr>
            </a:p>
            <a:p>
              <a:pPr marL="342900" marR="0" lvl="0" indent="-342900" algn="l" rtl="0">
                <a:lnSpc>
                  <a:spcPct val="10725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COD &amp; Cash on Delivery</a:t>
              </a:r>
              <a:endParaRPr sz="1400" b="0" i="0" u="none" strike="noStrike" cap="none">
                <a:solidFill>
                  <a:srgbClr val="000000"/>
                </a:solidFill>
                <a:latin typeface="Arial"/>
                <a:ea typeface="Arial"/>
                <a:cs typeface="Arial"/>
                <a:sym typeface="Arial"/>
              </a:endParaRPr>
            </a:p>
            <a:p>
              <a:pPr marL="342900" marR="0" lvl="0" indent="-215900" algn="l" rtl="0">
                <a:lnSpc>
                  <a:spcPct val="10725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grpSp>
      <p:sp>
        <p:nvSpPr>
          <p:cNvPr id="381" name="Google Shape;381;p7"/>
          <p:cNvSpPr/>
          <p:nvPr/>
        </p:nvSpPr>
        <p:spPr>
          <a:xfrm>
            <a:off x="609600" y="7810500"/>
            <a:ext cx="2209800" cy="1600200"/>
          </a:xfrm>
          <a:prstGeom prst="wedgeEllipseCallout">
            <a:avLst>
              <a:gd name="adj1" fmla="val -37586"/>
              <a:gd name="adj2" fmla="val 65634"/>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Clean 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Good Model</a:t>
            </a:r>
            <a:endParaRPr sz="1400" b="0" i="0" u="none" strike="noStrike" cap="none">
              <a:solidFill>
                <a:srgbClr val="000000"/>
              </a:solidFill>
              <a:latin typeface="Arial"/>
              <a:ea typeface="Arial"/>
              <a:cs typeface="Arial"/>
              <a:sym typeface="Arial"/>
            </a:endParaRPr>
          </a:p>
        </p:txBody>
      </p:sp>
      <p:grpSp>
        <p:nvGrpSpPr>
          <p:cNvPr id="382" name="Google Shape;382;p7"/>
          <p:cNvGrpSpPr/>
          <p:nvPr/>
        </p:nvGrpSpPr>
        <p:grpSpPr>
          <a:xfrm>
            <a:off x="16741309" y="-723900"/>
            <a:ext cx="2134758" cy="2144325"/>
            <a:chOff x="2670" y="0"/>
            <a:chExt cx="1191737" cy="1197078"/>
          </a:xfrm>
        </p:grpSpPr>
        <p:sp>
          <p:nvSpPr>
            <p:cNvPr id="383" name="Google Shape;383;p7"/>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7"/>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3</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8"/>
          <p:cNvGrpSpPr/>
          <p:nvPr/>
        </p:nvGrpSpPr>
        <p:grpSpPr>
          <a:xfrm>
            <a:off x="595129" y="1399756"/>
            <a:ext cx="16230600" cy="860511"/>
            <a:chOff x="0" y="0"/>
            <a:chExt cx="21640800" cy="1147348"/>
          </a:xfrm>
        </p:grpSpPr>
        <p:sp>
          <p:nvSpPr>
            <p:cNvPr id="390" name="Google Shape;390;p8"/>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8"/>
            <p:cNvSpPr txBox="1"/>
            <p:nvPr/>
          </p:nvSpPr>
          <p:spPr>
            <a:xfrm>
              <a:off x="510540" y="262467"/>
              <a:ext cx="19079633" cy="57101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Handling Outliers</a:t>
              </a:r>
              <a:endParaRPr sz="1400" b="0" i="0" u="none" strike="noStrike" cap="none">
                <a:solidFill>
                  <a:srgbClr val="000000"/>
                </a:solidFill>
                <a:latin typeface="Arial"/>
                <a:ea typeface="Arial"/>
                <a:cs typeface="Arial"/>
                <a:sym typeface="Arial"/>
              </a:endParaRPr>
            </a:p>
          </p:txBody>
        </p:sp>
      </p:grpSp>
      <p:sp>
        <p:nvSpPr>
          <p:cNvPr id="392" name="Google Shape;392;p8"/>
          <p:cNvSpPr txBox="1"/>
          <p:nvPr/>
        </p:nvSpPr>
        <p:spPr>
          <a:xfrm>
            <a:off x="785629" y="295778"/>
            <a:ext cx="16040100" cy="987425"/>
          </a:xfrm>
          <a:prstGeom prst="rect">
            <a:avLst/>
          </a:prstGeom>
          <a:noFill/>
          <a:ln>
            <a:noFill/>
          </a:ln>
        </p:spPr>
        <p:txBody>
          <a:bodyPr spcFirstLastPara="1" wrap="square" lIns="0" tIns="0" rIns="0" bIns="0" anchor="t" anchorCtr="0">
            <a:spAutoFit/>
          </a:bodyPr>
          <a:lstStyle/>
          <a:p>
            <a:pPr marL="0" marR="0" lvl="0" indent="0" algn="l" rtl="0">
              <a:lnSpc>
                <a:spcPct val="116666"/>
              </a:lnSpc>
              <a:spcBef>
                <a:spcPts val="0"/>
              </a:spcBef>
              <a:spcAft>
                <a:spcPts val="0"/>
              </a:spcAft>
              <a:buClr>
                <a:srgbClr val="000000"/>
              </a:buClr>
              <a:buSzPts val="6600"/>
              <a:buFont typeface="Arial"/>
              <a:buNone/>
            </a:pPr>
            <a:r>
              <a:rPr lang="en-US" sz="6600" b="1" i="0" u="none" strike="noStrike" cap="none">
                <a:solidFill>
                  <a:srgbClr val="000000"/>
                </a:solidFill>
                <a:latin typeface="DM Sans"/>
                <a:ea typeface="DM Sans"/>
                <a:cs typeface="DM Sans"/>
                <a:sym typeface="DM Sans"/>
              </a:rPr>
              <a:t>Initial Data Analysis and Data Cleaning</a:t>
            </a:r>
            <a:endParaRPr sz="1400" b="0" i="0" u="none" strike="noStrike" cap="none">
              <a:solidFill>
                <a:srgbClr val="000000"/>
              </a:solidFill>
              <a:latin typeface="Arial"/>
              <a:ea typeface="Arial"/>
              <a:cs typeface="Arial"/>
              <a:sym typeface="Arial"/>
            </a:endParaRPr>
          </a:p>
        </p:txBody>
      </p:sp>
      <p:graphicFrame>
        <p:nvGraphicFramePr>
          <p:cNvPr id="393" name="Google Shape;393;p8"/>
          <p:cNvGraphicFramePr/>
          <p:nvPr/>
        </p:nvGraphicFramePr>
        <p:xfrm>
          <a:off x="957580" y="2705100"/>
          <a:ext cx="9284335" cy="6882765"/>
        </p:xfrm>
        <a:graphic>
          <a:graphicData uri="http://schemas.openxmlformats.org/presentationml/2006/ole">
            <mc:AlternateContent xmlns:mc="http://schemas.openxmlformats.org/markup-compatibility/2006">
              <mc:Choice xmlns:v="urn:schemas-microsoft-com:vml" Requires="v">
                <p:oleObj spid="_x0000_s1039" r:id="rId4" imgW="9284335" imgH="6882765" progId="Paint.Picture">
                  <p:embed/>
                </p:oleObj>
              </mc:Choice>
              <mc:Fallback>
                <p:oleObj r:id="rId4" imgW="9284335" imgH="6882765" progId="Paint.Picture">
                  <p:embed/>
                  <p:pic>
                    <p:nvPicPr>
                      <p:cNvPr id="393" name="Google Shape;393;p8"/>
                      <p:cNvPicPr preferRelativeResize="0"/>
                      <p:nvPr/>
                    </p:nvPicPr>
                    <p:blipFill rotWithShape="1">
                      <a:blip r:embed="rId5">
                        <a:alphaModFix/>
                      </a:blip>
                      <a:srcRect/>
                      <a:stretch/>
                    </p:blipFill>
                    <p:spPr>
                      <a:xfrm>
                        <a:off x="957580" y="2705100"/>
                        <a:ext cx="9284335" cy="6882765"/>
                      </a:xfrm>
                      <a:prstGeom prst="rect">
                        <a:avLst/>
                      </a:prstGeom>
                      <a:noFill/>
                      <a:ln w="28575" cap="flat" cmpd="sng">
                        <a:solidFill>
                          <a:schemeClr val="dk1"/>
                        </a:solidFill>
                        <a:prstDash val="solid"/>
                        <a:round/>
                        <a:headEnd type="none" w="sm" len="sm"/>
                        <a:tailEnd type="none" w="sm" len="sm"/>
                      </a:ln>
                    </p:spPr>
                  </p:pic>
                </p:oleObj>
              </mc:Fallback>
            </mc:AlternateContent>
          </a:graphicData>
        </a:graphic>
      </p:graphicFrame>
      <p:grpSp>
        <p:nvGrpSpPr>
          <p:cNvPr id="394" name="Google Shape;394;p8"/>
          <p:cNvGrpSpPr/>
          <p:nvPr/>
        </p:nvGrpSpPr>
        <p:grpSpPr>
          <a:xfrm>
            <a:off x="11096313" y="2719244"/>
            <a:ext cx="893803" cy="897809"/>
            <a:chOff x="2671" y="0"/>
            <a:chExt cx="1191736" cy="1197078"/>
          </a:xfrm>
        </p:grpSpPr>
        <p:sp>
          <p:nvSpPr>
            <p:cNvPr id="395" name="Google Shape;395;p8"/>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8"/>
            <p:cNvSpPr txBox="1"/>
            <p:nvPr/>
          </p:nvSpPr>
          <p:spPr>
            <a:xfrm>
              <a:off x="244119" y="164168"/>
              <a:ext cx="708842" cy="829885"/>
            </a:xfrm>
            <a:prstGeom prst="rect">
              <a:avLst/>
            </a:prstGeom>
            <a:noFill/>
            <a:ln>
              <a:noFill/>
            </a:ln>
          </p:spPr>
          <p:txBody>
            <a:bodyPr spcFirstLastPara="1" wrap="square" lIns="0" tIns="0" rIns="0" bIns="0" anchor="t" anchorCtr="0">
              <a:spAutoFit/>
            </a:bodyPr>
            <a:lstStyle/>
            <a:p>
              <a:pPr marL="0" marR="0" lvl="0" indent="0" algn="ctr" rtl="0">
                <a:lnSpc>
                  <a:spcPct val="158281"/>
                </a:lnSpc>
                <a:spcBef>
                  <a:spcPts val="0"/>
                </a:spcBef>
                <a:spcAft>
                  <a:spcPts val="0"/>
                </a:spcAft>
                <a:buClr>
                  <a:srgbClr val="000000"/>
                </a:buClr>
                <a:buSzPts val="3200"/>
                <a:buFont typeface="Arial"/>
                <a:buNone/>
              </a:pPr>
              <a:r>
                <a:rPr lang="en-US" sz="3200" b="1" i="0" u="none" strike="noStrike" cap="none">
                  <a:solidFill>
                    <a:srgbClr val="000000"/>
                  </a:solidFill>
                  <a:latin typeface="DM Sans"/>
                  <a:ea typeface="DM Sans"/>
                  <a:cs typeface="DM Sans"/>
                  <a:sym typeface="DM Sans"/>
                </a:rPr>
                <a:t>1</a:t>
              </a:r>
              <a:endParaRPr sz="1400" b="0" i="0" u="none" strike="noStrike" cap="none">
                <a:solidFill>
                  <a:srgbClr val="000000"/>
                </a:solidFill>
                <a:latin typeface="Arial"/>
                <a:ea typeface="Arial"/>
                <a:cs typeface="Arial"/>
                <a:sym typeface="Arial"/>
              </a:endParaRPr>
            </a:p>
          </p:txBody>
        </p:sp>
      </p:grpSp>
      <p:sp>
        <p:nvSpPr>
          <p:cNvPr id="397" name="Google Shape;397;p8"/>
          <p:cNvSpPr/>
          <p:nvPr/>
        </p:nvSpPr>
        <p:spPr>
          <a:xfrm>
            <a:off x="12223750" y="2586990"/>
            <a:ext cx="5715635" cy="1511406"/>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8"/>
          <p:cNvSpPr txBox="1"/>
          <p:nvPr/>
        </p:nvSpPr>
        <p:spPr>
          <a:xfrm>
            <a:off x="12607487" y="2559825"/>
            <a:ext cx="4948492" cy="1292918"/>
          </a:xfrm>
          <a:prstGeom prst="rect">
            <a:avLst/>
          </a:prstGeom>
          <a:noFill/>
          <a:ln>
            <a:noFill/>
          </a:ln>
        </p:spPr>
        <p:txBody>
          <a:bodyPr spcFirstLastPara="1" wrap="square" lIns="0" tIns="0" rIns="0" bIns="0" anchor="t" anchorCtr="0">
            <a:spAutoFit/>
          </a:bodyPr>
          <a:lstStyle/>
          <a:p>
            <a:pPr marL="0" marR="0" lvl="0" indent="0" algn="l" rtl="0">
              <a:lnSpc>
                <a:spcPct val="218750"/>
              </a:lnSpc>
              <a:spcBef>
                <a:spcPts val="0"/>
              </a:spcBef>
              <a:spcAft>
                <a:spcPts val="0"/>
              </a:spcAft>
              <a:buClr>
                <a:srgbClr val="000000"/>
              </a:buClr>
              <a:buSzPts val="1600"/>
              <a:buFont typeface="Arial"/>
              <a:buNone/>
            </a:pPr>
            <a:r>
              <a:rPr lang="en-US" sz="1600" b="0" i="0" u="none" strike="noStrike" cap="none">
                <a:solidFill>
                  <a:srgbClr val="000000"/>
                </a:solidFill>
                <a:latin typeface="DM Sans"/>
                <a:ea typeface="DM Sans"/>
                <a:cs typeface="DM Sans"/>
                <a:sym typeface="DM Sans"/>
              </a:rPr>
              <a:t>4 data points have tenure far longer than the others, but they only have very few orders (3 max), also their last order is also not too long ago.</a:t>
            </a:r>
            <a:endParaRPr sz="1600" b="0" i="0" u="none" strike="noStrike" cap="none">
              <a:solidFill>
                <a:srgbClr val="000000"/>
              </a:solidFill>
              <a:latin typeface="DM Sans"/>
              <a:ea typeface="DM Sans"/>
              <a:cs typeface="DM Sans"/>
              <a:sym typeface="DM Sans"/>
            </a:endParaRPr>
          </a:p>
        </p:txBody>
      </p:sp>
      <p:grpSp>
        <p:nvGrpSpPr>
          <p:cNvPr id="399" name="Google Shape;399;p8"/>
          <p:cNvGrpSpPr/>
          <p:nvPr/>
        </p:nvGrpSpPr>
        <p:grpSpPr>
          <a:xfrm>
            <a:off x="11115248" y="4429690"/>
            <a:ext cx="893803" cy="897809"/>
            <a:chOff x="2671" y="0"/>
            <a:chExt cx="1191736" cy="1197078"/>
          </a:xfrm>
        </p:grpSpPr>
        <p:sp>
          <p:nvSpPr>
            <p:cNvPr id="400" name="Google Shape;400;p8"/>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8"/>
            <p:cNvSpPr txBox="1"/>
            <p:nvPr/>
          </p:nvSpPr>
          <p:spPr>
            <a:xfrm>
              <a:off x="244119" y="164168"/>
              <a:ext cx="708842" cy="829885"/>
            </a:xfrm>
            <a:prstGeom prst="rect">
              <a:avLst/>
            </a:prstGeom>
            <a:noFill/>
            <a:ln>
              <a:noFill/>
            </a:ln>
          </p:spPr>
          <p:txBody>
            <a:bodyPr spcFirstLastPara="1" wrap="square" lIns="0" tIns="0" rIns="0" bIns="0" anchor="t" anchorCtr="0">
              <a:spAutoFit/>
            </a:bodyPr>
            <a:lstStyle/>
            <a:p>
              <a:pPr marL="0" marR="0" lvl="0" indent="0" algn="ctr" rtl="0">
                <a:lnSpc>
                  <a:spcPct val="158281"/>
                </a:lnSpc>
                <a:spcBef>
                  <a:spcPts val="0"/>
                </a:spcBef>
                <a:spcAft>
                  <a:spcPts val="0"/>
                </a:spcAft>
                <a:buClr>
                  <a:srgbClr val="000000"/>
                </a:buClr>
                <a:buSzPts val="3200"/>
                <a:buFont typeface="Arial"/>
                <a:buNone/>
              </a:pPr>
              <a:r>
                <a:rPr lang="en-US" sz="3200" b="1" i="0" u="none" strike="noStrike" cap="none">
                  <a:solidFill>
                    <a:srgbClr val="000000"/>
                  </a:solidFill>
                  <a:latin typeface="DM Sans"/>
                  <a:ea typeface="DM Sans"/>
                  <a:cs typeface="DM Sans"/>
                  <a:sym typeface="DM Sans"/>
                </a:rPr>
                <a:t>2</a:t>
              </a:r>
              <a:endParaRPr sz="1400" b="0" i="0" u="none" strike="noStrike" cap="none">
                <a:solidFill>
                  <a:srgbClr val="000000"/>
                </a:solidFill>
                <a:latin typeface="Arial"/>
                <a:ea typeface="Arial"/>
                <a:cs typeface="Arial"/>
                <a:sym typeface="Arial"/>
              </a:endParaRPr>
            </a:p>
          </p:txBody>
        </p:sp>
      </p:grpSp>
      <p:sp>
        <p:nvSpPr>
          <p:cNvPr id="402" name="Google Shape;402;p8"/>
          <p:cNvSpPr/>
          <p:nvPr/>
        </p:nvSpPr>
        <p:spPr>
          <a:xfrm>
            <a:off x="12210936" y="4358156"/>
            <a:ext cx="5715635" cy="1727504"/>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8"/>
          <p:cNvSpPr txBox="1"/>
          <p:nvPr/>
        </p:nvSpPr>
        <p:spPr>
          <a:xfrm>
            <a:off x="12626422" y="4460666"/>
            <a:ext cx="4948492" cy="1305560"/>
          </a:xfrm>
          <a:prstGeom prst="rect">
            <a:avLst/>
          </a:prstGeom>
          <a:noFill/>
          <a:ln>
            <a:noFill/>
          </a:ln>
        </p:spPr>
        <p:txBody>
          <a:bodyPr spcFirstLastPara="1" wrap="square" lIns="0" tIns="0" rIns="0" bIns="0" anchor="t" anchorCtr="0">
            <a:spAutoFit/>
          </a:bodyPr>
          <a:lstStyle/>
          <a:p>
            <a:pPr marL="0" marR="0" lvl="0" indent="0" algn="l" rtl="0">
              <a:lnSpc>
                <a:spcPct val="212187"/>
              </a:lnSpc>
              <a:spcBef>
                <a:spcPts val="0"/>
              </a:spcBef>
              <a:spcAft>
                <a:spcPts val="0"/>
              </a:spcAft>
              <a:buClr>
                <a:srgbClr val="000000"/>
              </a:buClr>
              <a:buSzPts val="1600"/>
              <a:buFont typeface="Arial"/>
              <a:buNone/>
            </a:pPr>
            <a:r>
              <a:rPr lang="en-US" sz="1600" b="0" i="0" u="none" strike="noStrike" cap="none">
                <a:solidFill>
                  <a:srgbClr val="000000"/>
                </a:solidFill>
                <a:latin typeface="DM Sans"/>
                <a:ea typeface="DM Sans"/>
                <a:cs typeface="DM Sans"/>
                <a:sym typeface="DM Sans"/>
              </a:rPr>
              <a:t>2 data points have home very far away from the nearest warehouse. Due to the far distance and the very few amounts, these outliers can be deleted.</a:t>
            </a:r>
            <a:endParaRPr sz="1400" b="0" i="0" u="none" strike="noStrike" cap="none">
              <a:solidFill>
                <a:srgbClr val="000000"/>
              </a:solidFill>
              <a:latin typeface="Arial"/>
              <a:ea typeface="Arial"/>
              <a:cs typeface="Arial"/>
              <a:sym typeface="Arial"/>
            </a:endParaRPr>
          </a:p>
        </p:txBody>
      </p:sp>
      <p:grpSp>
        <p:nvGrpSpPr>
          <p:cNvPr id="404" name="Google Shape;404;p8"/>
          <p:cNvGrpSpPr/>
          <p:nvPr/>
        </p:nvGrpSpPr>
        <p:grpSpPr>
          <a:xfrm>
            <a:off x="11083498" y="6246208"/>
            <a:ext cx="893803" cy="897809"/>
            <a:chOff x="2671" y="0"/>
            <a:chExt cx="1191736" cy="1197078"/>
          </a:xfrm>
        </p:grpSpPr>
        <p:sp>
          <p:nvSpPr>
            <p:cNvPr id="405" name="Google Shape;405;p8"/>
            <p:cNvSpPr/>
            <p:nvPr/>
          </p:nvSpPr>
          <p:spPr>
            <a:xfrm>
              <a:off x="2671" y="0"/>
              <a:ext cx="1191736"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8"/>
            <p:cNvSpPr txBox="1"/>
            <p:nvPr/>
          </p:nvSpPr>
          <p:spPr>
            <a:xfrm>
              <a:off x="244119" y="164168"/>
              <a:ext cx="708842" cy="829885"/>
            </a:xfrm>
            <a:prstGeom prst="rect">
              <a:avLst/>
            </a:prstGeom>
            <a:noFill/>
            <a:ln>
              <a:noFill/>
            </a:ln>
          </p:spPr>
          <p:txBody>
            <a:bodyPr spcFirstLastPara="1" wrap="square" lIns="0" tIns="0" rIns="0" bIns="0" anchor="t" anchorCtr="0">
              <a:spAutoFit/>
            </a:bodyPr>
            <a:lstStyle/>
            <a:p>
              <a:pPr marL="0" marR="0" lvl="0" indent="0" algn="ctr" rtl="0">
                <a:lnSpc>
                  <a:spcPct val="158281"/>
                </a:lnSpc>
                <a:spcBef>
                  <a:spcPts val="0"/>
                </a:spcBef>
                <a:spcAft>
                  <a:spcPts val="0"/>
                </a:spcAft>
                <a:buClr>
                  <a:srgbClr val="000000"/>
                </a:buClr>
                <a:buSzPts val="3200"/>
                <a:buFont typeface="Arial"/>
                <a:buNone/>
              </a:pPr>
              <a:r>
                <a:rPr lang="en-US" sz="3200" b="1" i="0" u="none" strike="noStrike" cap="none">
                  <a:solidFill>
                    <a:srgbClr val="000000"/>
                  </a:solidFill>
                  <a:latin typeface="DM Sans"/>
                  <a:ea typeface="DM Sans"/>
                  <a:cs typeface="DM Sans"/>
                  <a:sym typeface="DM Sans"/>
                </a:rPr>
                <a:t>3</a:t>
              </a:r>
              <a:endParaRPr sz="1400" b="0" i="0" u="none" strike="noStrike" cap="none">
                <a:solidFill>
                  <a:srgbClr val="000000"/>
                </a:solidFill>
                <a:latin typeface="Arial"/>
                <a:ea typeface="Arial"/>
                <a:cs typeface="Arial"/>
                <a:sym typeface="Arial"/>
              </a:endParaRPr>
            </a:p>
          </p:txBody>
        </p:sp>
      </p:grpSp>
      <p:sp>
        <p:nvSpPr>
          <p:cNvPr id="407" name="Google Shape;407;p8"/>
          <p:cNvSpPr/>
          <p:nvPr/>
        </p:nvSpPr>
        <p:spPr>
          <a:xfrm>
            <a:off x="12210936" y="6267193"/>
            <a:ext cx="5715635" cy="1219200"/>
          </a:xfrm>
          <a:custGeom>
            <a:avLst/>
            <a:gdLst/>
            <a:ahLst/>
            <a:cxnLst/>
            <a:rect l="l" t="t" r="r" b="b"/>
            <a:pathLst>
              <a:path w="4386503" h="689024" extrusionOk="0">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8"/>
          <p:cNvSpPr txBox="1"/>
          <p:nvPr/>
        </p:nvSpPr>
        <p:spPr>
          <a:xfrm>
            <a:off x="12626422" y="6369703"/>
            <a:ext cx="4948492" cy="821635"/>
          </a:xfrm>
          <a:prstGeom prst="rect">
            <a:avLst/>
          </a:prstGeom>
          <a:noFill/>
          <a:ln>
            <a:noFill/>
          </a:ln>
        </p:spPr>
        <p:txBody>
          <a:bodyPr spcFirstLastPara="1" wrap="square" lIns="0" tIns="0" rIns="0" bIns="0" anchor="t" anchorCtr="0">
            <a:spAutoFit/>
          </a:bodyPr>
          <a:lstStyle/>
          <a:p>
            <a:pPr marL="0" marR="0" lvl="0" indent="0" algn="l" rtl="0">
              <a:lnSpc>
                <a:spcPct val="212187"/>
              </a:lnSpc>
              <a:spcBef>
                <a:spcPts val="0"/>
              </a:spcBef>
              <a:spcAft>
                <a:spcPts val="0"/>
              </a:spcAft>
              <a:buClr>
                <a:srgbClr val="000000"/>
              </a:buClr>
              <a:buSzPts val="1600"/>
              <a:buFont typeface="Arial"/>
              <a:buNone/>
            </a:pPr>
            <a:r>
              <a:rPr lang="en-US" sz="1600" b="0" i="0" u="none" strike="noStrike" cap="none">
                <a:solidFill>
                  <a:srgbClr val="000000"/>
                </a:solidFill>
                <a:latin typeface="DM Sans"/>
                <a:ea typeface="DM Sans"/>
                <a:cs typeface="DM Sans"/>
                <a:sym typeface="DM Sans"/>
              </a:rPr>
              <a:t>4 data points had input many addresses on their app, however they only did 2 orders maximum.</a:t>
            </a:r>
            <a:endParaRPr sz="1600" b="0" i="0" u="none" strike="noStrike" cap="none">
              <a:solidFill>
                <a:srgbClr val="000000"/>
              </a:solidFill>
              <a:latin typeface="DM Sans"/>
              <a:ea typeface="DM Sans"/>
              <a:cs typeface="DM Sans"/>
              <a:sym typeface="DM Sans"/>
            </a:endParaRPr>
          </a:p>
        </p:txBody>
      </p:sp>
      <p:sp>
        <p:nvSpPr>
          <p:cNvPr id="409" name="Google Shape;409;p8"/>
          <p:cNvSpPr txBox="1"/>
          <p:nvPr/>
        </p:nvSpPr>
        <p:spPr>
          <a:xfrm>
            <a:off x="10820400" y="7765468"/>
            <a:ext cx="7243445" cy="7067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These outliers are few and very far from the rest of the observations, so we can delete these outliers in particular..</a:t>
            </a:r>
            <a:endParaRPr sz="1400" b="0" i="0" u="none" strike="noStrike" cap="none">
              <a:solidFill>
                <a:srgbClr val="000000"/>
              </a:solidFill>
              <a:latin typeface="Arial"/>
              <a:ea typeface="Arial"/>
              <a:cs typeface="Arial"/>
              <a:sym typeface="Arial"/>
            </a:endParaRPr>
          </a:p>
        </p:txBody>
      </p:sp>
      <p:grpSp>
        <p:nvGrpSpPr>
          <p:cNvPr id="410" name="Google Shape;410;p8"/>
          <p:cNvGrpSpPr/>
          <p:nvPr/>
        </p:nvGrpSpPr>
        <p:grpSpPr>
          <a:xfrm>
            <a:off x="16741309" y="-723900"/>
            <a:ext cx="2134758" cy="2144325"/>
            <a:chOff x="2670" y="0"/>
            <a:chExt cx="1191737" cy="1197078"/>
          </a:xfrm>
        </p:grpSpPr>
        <p:sp>
          <p:nvSpPr>
            <p:cNvPr id="411" name="Google Shape;411;p8"/>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8"/>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3</a:t>
              </a:r>
              <a:endParaRPr sz="1400" b="0" i="0" u="none" strike="noStrike" cap="none">
                <a:solidFill>
                  <a:srgbClr val="000000"/>
                </a:solidFill>
                <a:latin typeface="Arial"/>
                <a:ea typeface="Arial"/>
                <a:cs typeface="Arial"/>
                <a:sym typeface="Arial"/>
              </a:endParaRPr>
            </a:p>
          </p:txBody>
        </p:sp>
      </p:grpSp>
      <p:sp>
        <p:nvSpPr>
          <p:cNvPr id="413" name="Google Shape;413;p8"/>
          <p:cNvSpPr txBox="1"/>
          <p:nvPr/>
        </p:nvSpPr>
        <p:spPr>
          <a:xfrm>
            <a:off x="10827385" y="8648700"/>
            <a:ext cx="7048500" cy="1108200"/>
          </a:xfrm>
          <a:prstGeom prst="rect">
            <a:avLst/>
          </a:prstGeom>
          <a:noFill/>
          <a:ln w="9525" cap="flat" cmpd="sng">
            <a:solidFill>
              <a:srgbClr val="888888"/>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DM Sans"/>
                <a:ea typeface="DM Sans"/>
                <a:cs typeface="DM Sans"/>
                <a:sym typeface="DM Sans"/>
              </a:rPr>
              <a:t>Total 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DM Sans"/>
              <a:ea typeface="DM Sans"/>
              <a:cs typeface="DM Sans"/>
              <a:sym typeface="DM Sans"/>
            </a:endParaRPr>
          </a:p>
        </p:txBody>
      </p:sp>
      <p:graphicFrame>
        <p:nvGraphicFramePr>
          <p:cNvPr id="414" name="Google Shape;414;p8"/>
          <p:cNvGraphicFramePr/>
          <p:nvPr/>
        </p:nvGraphicFramePr>
        <p:xfrm>
          <a:off x="10760075" y="8943975"/>
          <a:ext cx="3000000" cy="3000000"/>
        </p:xfrm>
        <a:graphic>
          <a:graphicData uri="http://schemas.openxmlformats.org/drawingml/2006/table">
            <a:tbl>
              <a:tblPr firstRow="1" bandRow="1">
                <a:noFill/>
                <a:tableStyleId>{A1DE9C1A-B165-46D3-9902-6B1881653B56}</a:tableStyleId>
              </a:tblPr>
              <a:tblGrid>
                <a:gridCol w="4824100">
                  <a:extLst>
                    <a:ext uri="{9D8B030D-6E8A-4147-A177-3AD203B41FA5}">
                      <a16:colId xmlns:a16="http://schemas.microsoft.com/office/drawing/2014/main" val="20000"/>
                    </a:ext>
                  </a:extLst>
                </a:gridCol>
                <a:gridCol w="2386975">
                  <a:extLst>
                    <a:ext uri="{9D8B030D-6E8A-4147-A177-3AD203B41FA5}">
                      <a16:colId xmlns:a16="http://schemas.microsoft.com/office/drawing/2014/main" val="20001"/>
                    </a:ext>
                  </a:extLst>
                </a:gridCol>
              </a:tblGrid>
              <a:tr h="3657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b="1" u="none" strike="noStrike" cap="none">
                          <a:solidFill>
                            <a:schemeClr val="dk1"/>
                          </a:solidFill>
                          <a:latin typeface="DM Sans"/>
                          <a:ea typeface="DM Sans"/>
                          <a:cs typeface="DM Sans"/>
                          <a:sym typeface="DM Sans"/>
                        </a:rPr>
                        <a:t>Before </a:t>
                      </a:r>
                      <a:r>
                        <a:rPr lang="en-US" sz="1800" b="0" u="none" strike="noStrike" cap="none">
                          <a:solidFill>
                            <a:schemeClr val="dk1"/>
                          </a:solidFill>
                          <a:latin typeface="DM Sans"/>
                          <a:ea typeface="DM Sans"/>
                          <a:cs typeface="DM Sans"/>
                          <a:sym typeface="DM Sans"/>
                        </a:rPr>
                        <a:t>dropping duplicates and outliers:</a:t>
                      </a: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u="none" strike="noStrike" cap="none">
                          <a:solidFill>
                            <a:schemeClr val="dk1"/>
                          </a:solidFill>
                        </a:rPr>
                        <a:t>5630 rows, 20 columns</a:t>
                      </a:r>
                      <a:endParaRPr sz="1400" u="none" strike="noStrike" cap="none"/>
                    </a:p>
                  </a:txBody>
                  <a:tcPr marL="91450" marR="91450" marT="45725" marB="45725">
                    <a:solidFill>
                      <a:schemeClr val="lt1"/>
                    </a:solidFill>
                  </a:tcPr>
                </a:tc>
                <a:extLst>
                  <a:ext uri="{0D108BD9-81ED-4DB2-BD59-A6C34878D82A}">
                    <a16:rowId xmlns:a16="http://schemas.microsoft.com/office/drawing/2014/main" val="10000"/>
                  </a:ext>
                </a:extLst>
              </a:tr>
              <a:tr h="3657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b="1" u="none" strike="noStrike" cap="none">
                          <a:solidFill>
                            <a:schemeClr val="dk1"/>
                          </a:solidFill>
                          <a:latin typeface="DM Sans"/>
                          <a:ea typeface="DM Sans"/>
                          <a:cs typeface="DM Sans"/>
                          <a:sym typeface="DM Sans"/>
                        </a:rPr>
                        <a:t>After </a:t>
                      </a:r>
                      <a:r>
                        <a:rPr lang="en-US" sz="1800" b="0" u="none" strike="noStrike" cap="none">
                          <a:solidFill>
                            <a:schemeClr val="dk1"/>
                          </a:solidFill>
                          <a:latin typeface="DM Sans"/>
                          <a:ea typeface="DM Sans"/>
                          <a:cs typeface="DM Sans"/>
                          <a:sym typeface="DM Sans"/>
                        </a:rPr>
                        <a:t>dropping duplicates and outliers:</a:t>
                      </a: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u="none" strike="noStrike" cap="none">
                          <a:solidFill>
                            <a:schemeClr val="dk1"/>
                          </a:solidFill>
                        </a:rPr>
                        <a:t>5064 rows, 19 columns</a:t>
                      </a:r>
                      <a:endParaRPr sz="1400" u="none" strike="noStrike" cap="none"/>
                    </a:p>
                  </a:txBody>
                  <a:tcPr marL="91450" marR="91450" marT="45725" marB="45725">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grpSp>
        <p:nvGrpSpPr>
          <p:cNvPr id="420" name="Google Shape;420;p9"/>
          <p:cNvGrpSpPr/>
          <p:nvPr/>
        </p:nvGrpSpPr>
        <p:grpSpPr>
          <a:xfrm>
            <a:off x="595129" y="1399756"/>
            <a:ext cx="16230600" cy="860511"/>
            <a:chOff x="0" y="0"/>
            <a:chExt cx="21640800" cy="1147348"/>
          </a:xfrm>
        </p:grpSpPr>
        <p:sp>
          <p:nvSpPr>
            <p:cNvPr id="421" name="Google Shape;421;p9"/>
            <p:cNvSpPr/>
            <p:nvPr/>
          </p:nvSpPr>
          <p:spPr>
            <a:xfrm>
              <a:off x="0" y="0"/>
              <a:ext cx="21640800" cy="1147348"/>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9"/>
            <p:cNvSpPr txBox="1"/>
            <p:nvPr/>
          </p:nvSpPr>
          <p:spPr>
            <a:xfrm>
              <a:off x="510540" y="262467"/>
              <a:ext cx="19079633" cy="57101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US" sz="2500" b="0" i="0" u="none" strike="noStrike" cap="none">
                  <a:solidFill>
                    <a:srgbClr val="000000"/>
                  </a:solidFill>
                  <a:latin typeface="DM Sans"/>
                  <a:ea typeface="DM Sans"/>
                  <a:cs typeface="DM Sans"/>
                  <a:sym typeface="DM Sans"/>
                </a:rPr>
                <a:t>Identify Missing Values</a:t>
              </a:r>
              <a:endParaRPr sz="1400" b="0" i="0" u="none" strike="noStrike" cap="none">
                <a:solidFill>
                  <a:srgbClr val="000000"/>
                </a:solidFill>
                <a:latin typeface="Arial"/>
                <a:ea typeface="Arial"/>
                <a:cs typeface="Arial"/>
                <a:sym typeface="Arial"/>
              </a:endParaRPr>
            </a:p>
          </p:txBody>
        </p:sp>
      </p:grpSp>
      <p:sp>
        <p:nvSpPr>
          <p:cNvPr id="423" name="Google Shape;423;p9"/>
          <p:cNvSpPr txBox="1"/>
          <p:nvPr/>
        </p:nvSpPr>
        <p:spPr>
          <a:xfrm>
            <a:off x="785629" y="295778"/>
            <a:ext cx="16040100" cy="987425"/>
          </a:xfrm>
          <a:prstGeom prst="rect">
            <a:avLst/>
          </a:prstGeom>
          <a:noFill/>
          <a:ln>
            <a:noFill/>
          </a:ln>
        </p:spPr>
        <p:txBody>
          <a:bodyPr spcFirstLastPara="1" wrap="square" lIns="0" tIns="0" rIns="0" bIns="0" anchor="t" anchorCtr="0">
            <a:spAutoFit/>
          </a:bodyPr>
          <a:lstStyle/>
          <a:p>
            <a:pPr marL="0" marR="0" lvl="0" indent="0" algn="l" rtl="0">
              <a:lnSpc>
                <a:spcPct val="116666"/>
              </a:lnSpc>
              <a:spcBef>
                <a:spcPts val="0"/>
              </a:spcBef>
              <a:spcAft>
                <a:spcPts val="0"/>
              </a:spcAft>
              <a:buClr>
                <a:srgbClr val="000000"/>
              </a:buClr>
              <a:buSzPts val="6600"/>
              <a:buFont typeface="Arial"/>
              <a:buNone/>
            </a:pPr>
            <a:r>
              <a:rPr lang="en-US" sz="6600" b="1" i="0" u="none" strike="noStrike" cap="none">
                <a:solidFill>
                  <a:srgbClr val="000000"/>
                </a:solidFill>
                <a:latin typeface="DM Sans"/>
                <a:ea typeface="DM Sans"/>
                <a:cs typeface="DM Sans"/>
                <a:sym typeface="DM Sans"/>
              </a:rPr>
              <a:t>Initial Data Analysis and Data Cleaning</a:t>
            </a:r>
            <a:endParaRPr sz="1400" b="0" i="0" u="none" strike="noStrike" cap="none">
              <a:solidFill>
                <a:srgbClr val="000000"/>
              </a:solidFill>
              <a:latin typeface="Arial"/>
              <a:ea typeface="Arial"/>
              <a:cs typeface="Arial"/>
              <a:sym typeface="Arial"/>
            </a:endParaRPr>
          </a:p>
        </p:txBody>
      </p:sp>
      <p:grpSp>
        <p:nvGrpSpPr>
          <p:cNvPr id="424" name="Google Shape;424;p9"/>
          <p:cNvGrpSpPr/>
          <p:nvPr/>
        </p:nvGrpSpPr>
        <p:grpSpPr>
          <a:xfrm>
            <a:off x="16741309" y="-723900"/>
            <a:ext cx="2134758" cy="2144325"/>
            <a:chOff x="2670" y="0"/>
            <a:chExt cx="1191737" cy="1197078"/>
          </a:xfrm>
        </p:grpSpPr>
        <p:sp>
          <p:nvSpPr>
            <p:cNvPr id="425" name="Google Shape;425;p9"/>
            <p:cNvSpPr/>
            <p:nvPr/>
          </p:nvSpPr>
          <p:spPr>
            <a:xfrm>
              <a:off x="2670" y="0"/>
              <a:ext cx="1191737" cy="1197078"/>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9"/>
            <p:cNvSpPr txBox="1"/>
            <p:nvPr/>
          </p:nvSpPr>
          <p:spPr>
            <a:xfrm>
              <a:off x="185493" y="638084"/>
              <a:ext cx="708842" cy="421096"/>
            </a:xfrm>
            <a:prstGeom prst="rect">
              <a:avLst/>
            </a:prstGeom>
            <a:noFill/>
            <a:ln>
              <a:noFill/>
            </a:ln>
          </p:spPr>
          <p:txBody>
            <a:bodyPr spcFirstLastPara="1" wrap="square" lIns="0" tIns="0" rIns="0" bIns="0" anchor="t" anchorCtr="0">
              <a:spAutoFit/>
            </a:bodyPr>
            <a:lstStyle/>
            <a:p>
              <a:pPr marL="0" marR="0" lvl="0" indent="0" algn="ctr" rtl="0">
                <a:lnSpc>
                  <a:spcPct val="70347"/>
                </a:lnSpc>
                <a:spcBef>
                  <a:spcPts val="0"/>
                </a:spcBef>
                <a:spcAft>
                  <a:spcPts val="0"/>
                </a:spcAft>
                <a:buClr>
                  <a:srgbClr val="000000"/>
                </a:buClr>
                <a:buSzPts val="7200"/>
                <a:buFont typeface="Arial"/>
                <a:buNone/>
              </a:pPr>
              <a:r>
                <a:rPr lang="en-US" sz="7200" b="1" i="0" u="none" strike="noStrike" cap="none">
                  <a:solidFill>
                    <a:srgbClr val="000000"/>
                  </a:solidFill>
                  <a:latin typeface="DM Sans"/>
                  <a:ea typeface="DM Sans"/>
                  <a:cs typeface="DM Sans"/>
                  <a:sym typeface="DM Sans"/>
                </a:rPr>
                <a:t>3</a:t>
              </a:r>
              <a:endParaRPr sz="1400" b="0" i="0" u="none" strike="noStrike" cap="none">
                <a:solidFill>
                  <a:srgbClr val="000000"/>
                </a:solidFill>
                <a:latin typeface="Arial"/>
                <a:ea typeface="Arial"/>
                <a:cs typeface="Arial"/>
                <a:sym typeface="Arial"/>
              </a:endParaRPr>
            </a:p>
          </p:txBody>
        </p:sp>
      </p:grpSp>
      <p:pic>
        <p:nvPicPr>
          <p:cNvPr id="427" name="Google Shape;427;p9"/>
          <p:cNvPicPr preferRelativeResize="0"/>
          <p:nvPr/>
        </p:nvPicPr>
        <p:blipFill rotWithShape="1">
          <a:blip r:embed="rId3">
            <a:alphaModFix/>
          </a:blip>
          <a:srcRect/>
          <a:stretch/>
        </p:blipFill>
        <p:spPr>
          <a:xfrm>
            <a:off x="516305" y="2462560"/>
            <a:ext cx="6808106" cy="4538737"/>
          </a:xfrm>
          <a:prstGeom prst="rect">
            <a:avLst/>
          </a:prstGeom>
          <a:noFill/>
          <a:ln>
            <a:noFill/>
          </a:ln>
        </p:spPr>
      </p:pic>
      <p:pic>
        <p:nvPicPr>
          <p:cNvPr id="428" name="Google Shape;428;p9"/>
          <p:cNvPicPr preferRelativeResize="0"/>
          <p:nvPr/>
        </p:nvPicPr>
        <p:blipFill rotWithShape="1">
          <a:blip r:embed="rId4">
            <a:alphaModFix/>
          </a:blip>
          <a:srcRect/>
          <a:stretch/>
        </p:blipFill>
        <p:spPr>
          <a:xfrm>
            <a:off x="9144000" y="2346340"/>
            <a:ext cx="8303171" cy="4255026"/>
          </a:xfrm>
          <a:prstGeom prst="rect">
            <a:avLst/>
          </a:prstGeom>
          <a:noFill/>
          <a:ln>
            <a:noFill/>
          </a:ln>
        </p:spPr>
      </p:pic>
      <p:pic>
        <p:nvPicPr>
          <p:cNvPr id="429" name="Google Shape;429;p9"/>
          <p:cNvPicPr preferRelativeResize="0"/>
          <p:nvPr/>
        </p:nvPicPr>
        <p:blipFill rotWithShape="1">
          <a:blip r:embed="rId5">
            <a:alphaModFix/>
          </a:blip>
          <a:srcRect/>
          <a:stretch/>
        </p:blipFill>
        <p:spPr>
          <a:xfrm>
            <a:off x="978034" y="6769091"/>
            <a:ext cx="5884649" cy="3517909"/>
          </a:xfrm>
          <a:prstGeom prst="rect">
            <a:avLst/>
          </a:prstGeom>
          <a:noFill/>
          <a:ln>
            <a:noFill/>
          </a:ln>
        </p:spPr>
      </p:pic>
      <p:grpSp>
        <p:nvGrpSpPr>
          <p:cNvPr id="430" name="Google Shape;430;p9"/>
          <p:cNvGrpSpPr/>
          <p:nvPr/>
        </p:nvGrpSpPr>
        <p:grpSpPr>
          <a:xfrm>
            <a:off x="8526507" y="7001297"/>
            <a:ext cx="8935904" cy="2840927"/>
            <a:chOff x="4401663" y="8849460"/>
            <a:chExt cx="8935904" cy="2840927"/>
          </a:xfrm>
        </p:grpSpPr>
        <p:sp>
          <p:nvSpPr>
            <p:cNvPr id="431" name="Google Shape;431;p9"/>
            <p:cNvSpPr/>
            <p:nvPr/>
          </p:nvSpPr>
          <p:spPr>
            <a:xfrm>
              <a:off x="4401663" y="8849460"/>
              <a:ext cx="8935904" cy="2840927"/>
            </a:xfrm>
            <a:custGeom>
              <a:avLst/>
              <a:gdLst/>
              <a:ahLst/>
              <a:cxnLst/>
              <a:rect l="l" t="t" r="r" b="b"/>
              <a:pathLst>
                <a:path w="12456187" h="660400" extrusionOk="0">
                  <a:moveTo>
                    <a:pt x="12331726" y="660400"/>
                  </a:moveTo>
                  <a:lnTo>
                    <a:pt x="124460" y="660400"/>
                  </a:lnTo>
                  <a:cubicBezTo>
                    <a:pt x="55880" y="660400"/>
                    <a:pt x="0" y="604520"/>
                    <a:pt x="0" y="535940"/>
                  </a:cubicBezTo>
                  <a:lnTo>
                    <a:pt x="0" y="124460"/>
                  </a:lnTo>
                  <a:cubicBezTo>
                    <a:pt x="0" y="55880"/>
                    <a:pt x="55880" y="0"/>
                    <a:pt x="124460" y="0"/>
                  </a:cubicBezTo>
                  <a:lnTo>
                    <a:pt x="12331727" y="0"/>
                  </a:lnTo>
                  <a:cubicBezTo>
                    <a:pt x="12400307" y="0"/>
                    <a:pt x="12456187" y="55880"/>
                    <a:pt x="12456187" y="124460"/>
                  </a:cubicBezTo>
                  <a:lnTo>
                    <a:pt x="12456187" y="535940"/>
                  </a:lnTo>
                  <a:cubicBezTo>
                    <a:pt x="12456187" y="604520"/>
                    <a:pt x="12400307" y="660400"/>
                    <a:pt x="12331727" y="660400"/>
                  </a:cubicBezTo>
                  <a:close/>
                </a:path>
              </a:pathLst>
            </a:custGeom>
            <a:solidFill>
              <a:srgbClr val="FFE500"/>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9"/>
            <p:cNvSpPr txBox="1"/>
            <p:nvPr/>
          </p:nvSpPr>
          <p:spPr>
            <a:xfrm>
              <a:off x="4724027" y="9004765"/>
              <a:ext cx="7450036"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DM Sans"/>
                  <a:ea typeface="DM Sans"/>
                  <a:cs typeface="DM Sans"/>
                  <a:sym typeface="DM Sans"/>
                </a:rPr>
                <a:t>Missing Value :</a:t>
              </a:r>
              <a:r>
                <a:rPr lang="en-US" sz="2400" b="0" i="0" u="none" strike="noStrike" cap="none">
                  <a:solidFill>
                    <a:srgbClr val="000000"/>
                  </a:solidFill>
                  <a:latin typeface="DM Sans"/>
                  <a:ea typeface="DM Sans"/>
                  <a:cs typeface="DM Sans"/>
                  <a:sym typeface="DM Sans"/>
                </a:rPr>
                <a:t> DaySinceLastOrder, OrderAmountHikeFromLatyear, OrderCount,Tenure, HourSpendOnApp, WarehouseToHome, CouponUsed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DM Sans"/>
                  <a:ea typeface="DM Sans"/>
                  <a:cs typeface="DM Sans"/>
                  <a:sym typeface="DM Sans"/>
                </a:rPr>
                <a:t>Missing values’ pattern are random (b) and not correlated one another (c).</a:t>
              </a:r>
              <a:endParaRPr sz="2400" b="0" i="0" u="none" strike="noStrike" cap="none">
                <a:solidFill>
                  <a:schemeClr val="dk1"/>
                </a:solidFill>
                <a:latin typeface="Calibri"/>
                <a:ea typeface="Calibri"/>
                <a:cs typeface="Calibri"/>
                <a:sym typeface="Calibri"/>
              </a:endParaRPr>
            </a:p>
          </p:txBody>
        </p:sp>
      </p:grpSp>
      <p:sp>
        <p:nvSpPr>
          <p:cNvPr id="433" name="Google Shape;433;p9"/>
          <p:cNvSpPr txBox="1"/>
          <p:nvPr/>
        </p:nvSpPr>
        <p:spPr>
          <a:xfrm>
            <a:off x="516305" y="2685212"/>
            <a:ext cx="118248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DM Sans"/>
                <a:ea typeface="DM Sans"/>
                <a:cs typeface="DM Sans"/>
                <a:sym typeface="DM Sans"/>
              </a:rPr>
              <a:t>(a)</a:t>
            </a:r>
            <a:endParaRPr sz="2400" b="0" i="0" u="none" strike="noStrike" cap="none">
              <a:solidFill>
                <a:schemeClr val="dk1"/>
              </a:solidFill>
              <a:latin typeface="Calibri"/>
              <a:ea typeface="Calibri"/>
              <a:cs typeface="Calibri"/>
              <a:sym typeface="Calibri"/>
            </a:endParaRPr>
          </a:p>
        </p:txBody>
      </p:sp>
      <p:sp>
        <p:nvSpPr>
          <p:cNvPr id="434" name="Google Shape;434;p9"/>
          <p:cNvSpPr txBox="1"/>
          <p:nvPr/>
        </p:nvSpPr>
        <p:spPr>
          <a:xfrm>
            <a:off x="8363500" y="2685212"/>
            <a:ext cx="1182482"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DM Sans"/>
                <a:ea typeface="DM Sans"/>
                <a:cs typeface="DM Sans"/>
                <a:sym typeface="DM Sans"/>
              </a:rPr>
              <a:t>(b)</a:t>
            </a:r>
            <a:endParaRPr sz="2400" b="0" i="0" u="none" strike="noStrike" cap="none">
              <a:solidFill>
                <a:schemeClr val="dk1"/>
              </a:solidFill>
              <a:latin typeface="Calibri"/>
              <a:ea typeface="Calibri"/>
              <a:cs typeface="Calibri"/>
              <a:sym typeface="Calibri"/>
            </a:endParaRPr>
          </a:p>
        </p:txBody>
      </p:sp>
      <p:sp>
        <p:nvSpPr>
          <p:cNvPr id="435" name="Google Shape;435;p9"/>
          <p:cNvSpPr txBox="1"/>
          <p:nvPr/>
        </p:nvSpPr>
        <p:spPr>
          <a:xfrm>
            <a:off x="516305" y="7203590"/>
            <a:ext cx="1182482"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DM Sans"/>
                <a:ea typeface="DM Sans"/>
                <a:cs typeface="DM Sans"/>
                <a:sym typeface="DM Sans"/>
              </a:rPr>
              <a:t>(c)</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4803</Words>
  <Application>Microsoft Macintosh PowerPoint</Application>
  <PresentationFormat>Custom</PresentationFormat>
  <Paragraphs>471</Paragraphs>
  <Slides>21</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Calibri</vt:lpstr>
      <vt:lpstr>Roboto</vt:lpstr>
      <vt:lpstr>DM Sans</vt:lpstr>
      <vt:lpstr>Arial</vt:lpstr>
      <vt:lpstr>Courier New</vt:lpstr>
      <vt:lpstr>Office Theme</vt:lpstr>
      <vt:lpstr>Paint.Picture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Giev</dc:creator>
  <cp:lastModifiedBy>Microsoft Office User</cp:lastModifiedBy>
  <cp:revision>14</cp:revision>
  <dcterms:created xsi:type="dcterms:W3CDTF">2006-08-16T00:00:00Z</dcterms:created>
  <dcterms:modified xsi:type="dcterms:W3CDTF">2022-03-15T11:19:03Z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979CEECF841A46CAAA414AD85E617794</vt:lpwstr>
  </property>
  <property fmtid="{D5CDD505-2E9C-101B-9397-08002B2CF9AE}" pid="3" name="KSOProductBuildVer">
    <vt:lpwstr>1033-11.2.0.11029</vt:lpwstr>
  </property>
</Properties>
</file>