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6" r:id="rId19"/>
    <p:sldId id="273" r:id="rId20"/>
    <p:sldId id="274" r:id="rId21"/>
    <p:sldId id="275" r:id="rId22"/>
  </p:sldIdLst>
  <p:sldSz cx="18288000" cy="10287000"/>
  <p:notesSz cx="6858000" cy="9144000"/>
  <p:embeddedFontLs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DM Sans" pitchFamily="2" charset="77"/>
      <p:regular r:id="rId28"/>
      <p:bold r:id="rId29"/>
      <p:italic r:id="rId30"/>
      <p:boldItalic r:id="rId31"/>
    </p:embeddedFont>
    <p:embeddedFont>
      <p:font typeface="Roboto" panose="02000000000000000000" pitchFamily="2" charset="0"/>
      <p:regular r:id="rId32"/>
      <p: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75">
          <p15:clr>
            <a:srgbClr val="A4A3A4"/>
          </p15:clr>
        </p15:guide>
        <p15:guide id="2" pos="2939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5" roundtripDataSignature="AMtx7mh7vHyP6EvPbkkPOL4iubnN7bwdW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B153"/>
    <a:srgbClr val="708B39"/>
    <a:srgbClr val="EDF0F2"/>
    <a:srgbClr val="FFE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1DE9C1A-B165-46D3-9902-6B1881653B56}">
  <a:tblStyle styleId="{A1DE9C1A-B165-46D3-9902-6B1881653B56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 b="off" i="off"/>
      <a:tcStyle>
        <a:tcBdr/>
        <a:fill>
          <a:solidFill>
            <a:srgbClr val="CFD7E7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FD7E7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164E1F9E-46CF-47A2-9834-69D0D9C48B23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6E6"/>
          </a:solidFill>
        </a:fill>
      </a:tcStyle>
    </a:wholeTbl>
    <a:band1H>
      <a:tcTxStyle b="off" i="off"/>
      <a:tcStyle>
        <a:tcBdr/>
        <a:fill>
          <a:solidFill>
            <a:srgbClr val="CACACA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ACACA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dk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dk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6"/>
    <p:restoredTop sz="94633"/>
  </p:normalViewPr>
  <p:slideViewPr>
    <p:cSldViewPr snapToGrid="0">
      <p:cViewPr varScale="1">
        <p:scale>
          <a:sx n="51" d="100"/>
          <a:sy n="51" d="100"/>
        </p:scale>
        <p:origin x="248" y="520"/>
      </p:cViewPr>
      <p:guideLst>
        <p:guide orient="horz" pos="2175"/>
        <p:guide pos="29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customschemas.google.com/relationships/presentationmetadata" Target="meta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8471750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806271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438" name="Google Shape;43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279650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463" name="Google Shape;46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078141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489" name="Google Shape;48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14367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515" name="Google Shape;51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158247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529" name="Google Shape;52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103468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554" name="Google Shape;55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561562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573" name="Google Shape;57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212630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591" name="Google Shape;59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82899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605" name="Google Shape;605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692186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605" name="Google Shape;605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821347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8" name="Google Shape;11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97753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644" name="Google Shape;64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758988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94" name="Google Shape;69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94089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2582738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4" name="Google Shape;25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5" name="Google Shape;255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356889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6" name="Google Shape;29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97" name="Google Shape;297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588997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7" name="Google Shape;327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328" name="Google Shape;328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15268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5" name="Google Shape;35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488631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387" name="Google Shape;38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45140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7" name="Google Shape;417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418" name="Google Shape;418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5328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1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3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2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3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2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0" name="Google Shape;40;p2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1" name="Google Shape;41;p2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2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8" name="Google Shape;48;p2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2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0" name="Google Shape;50;p2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2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png"/><Relationship Id="rId5" Type="http://schemas.openxmlformats.org/officeDocument/2006/relationships/oleObject" Target="../embeddings/oleObject2.bin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png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p1"/>
          <p:cNvGrpSpPr/>
          <p:nvPr/>
        </p:nvGrpSpPr>
        <p:grpSpPr>
          <a:xfrm>
            <a:off x="3886200" y="5685653"/>
            <a:ext cx="7263160" cy="3570943"/>
            <a:chOff x="0" y="0"/>
            <a:chExt cx="38337328" cy="18848606"/>
          </a:xfrm>
        </p:grpSpPr>
        <p:sp>
          <p:nvSpPr>
            <p:cNvPr id="89" name="Google Shape;89;p1"/>
            <p:cNvSpPr/>
            <p:nvPr/>
          </p:nvSpPr>
          <p:spPr>
            <a:xfrm>
              <a:off x="72390" y="72390"/>
              <a:ext cx="38192549" cy="18703825"/>
            </a:xfrm>
            <a:custGeom>
              <a:avLst/>
              <a:gdLst/>
              <a:ahLst/>
              <a:cxnLst/>
              <a:rect l="l" t="t" r="r" b="b"/>
              <a:pathLst>
                <a:path w="38192549" h="18703825" extrusionOk="0">
                  <a:moveTo>
                    <a:pt x="0" y="0"/>
                  </a:moveTo>
                  <a:lnTo>
                    <a:pt x="38192549" y="0"/>
                  </a:lnTo>
                  <a:lnTo>
                    <a:pt x="38192549" y="18703825"/>
                  </a:lnTo>
                  <a:lnTo>
                    <a:pt x="0" y="187038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90" name="Google Shape;90;p1"/>
            <p:cNvSpPr/>
            <p:nvPr/>
          </p:nvSpPr>
          <p:spPr>
            <a:xfrm>
              <a:off x="0" y="0"/>
              <a:ext cx="38337328" cy="18848606"/>
            </a:xfrm>
            <a:custGeom>
              <a:avLst/>
              <a:gdLst/>
              <a:ahLst/>
              <a:cxnLst/>
              <a:rect l="l" t="t" r="r" b="b"/>
              <a:pathLst>
                <a:path w="38337328" h="18848606" extrusionOk="0">
                  <a:moveTo>
                    <a:pt x="38192549" y="18703826"/>
                  </a:moveTo>
                  <a:lnTo>
                    <a:pt x="38337328" y="18703826"/>
                  </a:lnTo>
                  <a:lnTo>
                    <a:pt x="38337328" y="18848606"/>
                  </a:lnTo>
                  <a:lnTo>
                    <a:pt x="38192549" y="18848606"/>
                  </a:lnTo>
                  <a:lnTo>
                    <a:pt x="38192549" y="18703826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18703826"/>
                  </a:lnTo>
                  <a:lnTo>
                    <a:pt x="0" y="18703826"/>
                  </a:lnTo>
                  <a:lnTo>
                    <a:pt x="0" y="144780"/>
                  </a:lnTo>
                  <a:close/>
                  <a:moveTo>
                    <a:pt x="0" y="18703826"/>
                  </a:moveTo>
                  <a:lnTo>
                    <a:pt x="144780" y="18703826"/>
                  </a:lnTo>
                  <a:lnTo>
                    <a:pt x="144780" y="18848606"/>
                  </a:lnTo>
                  <a:lnTo>
                    <a:pt x="0" y="18848606"/>
                  </a:lnTo>
                  <a:lnTo>
                    <a:pt x="0" y="18703826"/>
                  </a:lnTo>
                  <a:close/>
                  <a:moveTo>
                    <a:pt x="38192549" y="144780"/>
                  </a:moveTo>
                  <a:lnTo>
                    <a:pt x="38337328" y="144780"/>
                  </a:lnTo>
                  <a:lnTo>
                    <a:pt x="38337328" y="18703826"/>
                  </a:lnTo>
                  <a:lnTo>
                    <a:pt x="38192549" y="18703826"/>
                  </a:lnTo>
                  <a:lnTo>
                    <a:pt x="38192549" y="144780"/>
                  </a:lnTo>
                  <a:close/>
                  <a:moveTo>
                    <a:pt x="144780" y="18703826"/>
                  </a:moveTo>
                  <a:lnTo>
                    <a:pt x="38192549" y="18703826"/>
                  </a:lnTo>
                  <a:lnTo>
                    <a:pt x="38192549" y="18848606"/>
                  </a:lnTo>
                  <a:lnTo>
                    <a:pt x="144780" y="18848606"/>
                  </a:lnTo>
                  <a:lnTo>
                    <a:pt x="144780" y="18703826"/>
                  </a:lnTo>
                  <a:close/>
                  <a:moveTo>
                    <a:pt x="38192549" y="0"/>
                  </a:moveTo>
                  <a:lnTo>
                    <a:pt x="38337328" y="0"/>
                  </a:lnTo>
                  <a:lnTo>
                    <a:pt x="38337328" y="144780"/>
                  </a:lnTo>
                  <a:lnTo>
                    <a:pt x="38192549" y="144780"/>
                  </a:lnTo>
                  <a:lnTo>
                    <a:pt x="38192549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38192549" y="0"/>
                  </a:lnTo>
                  <a:lnTo>
                    <a:pt x="38192549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</p:grpSp>
      <p:grpSp>
        <p:nvGrpSpPr>
          <p:cNvPr id="91" name="Google Shape;91;p1"/>
          <p:cNvGrpSpPr/>
          <p:nvPr/>
        </p:nvGrpSpPr>
        <p:grpSpPr>
          <a:xfrm>
            <a:off x="5281477" y="6303128"/>
            <a:ext cx="4472606" cy="2335994"/>
            <a:chOff x="0" y="0"/>
            <a:chExt cx="5963475" cy="3114658"/>
          </a:xfrm>
        </p:grpSpPr>
        <p:grpSp>
          <p:nvGrpSpPr>
            <p:cNvPr id="92" name="Google Shape;92;p1"/>
            <p:cNvGrpSpPr/>
            <p:nvPr/>
          </p:nvGrpSpPr>
          <p:grpSpPr>
            <a:xfrm>
              <a:off x="0" y="923818"/>
              <a:ext cx="1832283" cy="2190840"/>
              <a:chOff x="0" y="0"/>
              <a:chExt cx="9542071" cy="11409346"/>
            </a:xfrm>
          </p:grpSpPr>
          <p:sp>
            <p:nvSpPr>
              <p:cNvPr id="93" name="Google Shape;93;p1"/>
              <p:cNvSpPr/>
              <p:nvPr/>
            </p:nvSpPr>
            <p:spPr>
              <a:xfrm>
                <a:off x="72390" y="72390"/>
                <a:ext cx="9397291" cy="11264567"/>
              </a:xfrm>
              <a:custGeom>
                <a:avLst/>
                <a:gdLst/>
                <a:ahLst/>
                <a:cxnLst/>
                <a:rect l="l" t="t" r="r" b="b"/>
                <a:pathLst>
                  <a:path w="9397291" h="11264567" extrusionOk="0">
                    <a:moveTo>
                      <a:pt x="0" y="0"/>
                    </a:moveTo>
                    <a:lnTo>
                      <a:pt x="9397291" y="0"/>
                    </a:lnTo>
                    <a:lnTo>
                      <a:pt x="9397291" y="11264567"/>
                    </a:lnTo>
                    <a:lnTo>
                      <a:pt x="0" y="1126456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DF0F2">
                  <a:alpha val="67843"/>
                </a:srgbClr>
              </a:solidFill>
              <a:ln>
                <a:noFill/>
              </a:ln>
            </p:spPr>
          </p:sp>
          <p:sp>
            <p:nvSpPr>
              <p:cNvPr id="94" name="Google Shape;94;p1"/>
              <p:cNvSpPr/>
              <p:nvPr/>
            </p:nvSpPr>
            <p:spPr>
              <a:xfrm>
                <a:off x="0" y="0"/>
                <a:ext cx="9542071" cy="11409346"/>
              </a:xfrm>
              <a:custGeom>
                <a:avLst/>
                <a:gdLst/>
                <a:ahLst/>
                <a:cxnLst/>
                <a:rect l="l" t="t" r="r" b="b"/>
                <a:pathLst>
                  <a:path w="9542071" h="11409346" extrusionOk="0">
                    <a:moveTo>
                      <a:pt x="9397291" y="11264567"/>
                    </a:moveTo>
                    <a:lnTo>
                      <a:pt x="9542071" y="11264567"/>
                    </a:lnTo>
                    <a:lnTo>
                      <a:pt x="9542071" y="11409346"/>
                    </a:lnTo>
                    <a:lnTo>
                      <a:pt x="9397291" y="11409346"/>
                    </a:lnTo>
                    <a:lnTo>
                      <a:pt x="9397291" y="11264567"/>
                    </a:lnTo>
                    <a:close/>
                    <a:moveTo>
                      <a:pt x="0" y="144780"/>
                    </a:moveTo>
                    <a:lnTo>
                      <a:pt x="144780" y="144780"/>
                    </a:lnTo>
                    <a:lnTo>
                      <a:pt x="144780" y="11264567"/>
                    </a:lnTo>
                    <a:lnTo>
                      <a:pt x="0" y="11264567"/>
                    </a:lnTo>
                    <a:lnTo>
                      <a:pt x="0" y="144780"/>
                    </a:lnTo>
                    <a:close/>
                    <a:moveTo>
                      <a:pt x="0" y="11264567"/>
                    </a:moveTo>
                    <a:lnTo>
                      <a:pt x="144780" y="11264567"/>
                    </a:lnTo>
                    <a:lnTo>
                      <a:pt x="144780" y="11409346"/>
                    </a:lnTo>
                    <a:lnTo>
                      <a:pt x="0" y="11409346"/>
                    </a:lnTo>
                    <a:lnTo>
                      <a:pt x="0" y="11264567"/>
                    </a:lnTo>
                    <a:close/>
                    <a:moveTo>
                      <a:pt x="9397291" y="144780"/>
                    </a:moveTo>
                    <a:lnTo>
                      <a:pt x="9542071" y="144780"/>
                    </a:lnTo>
                    <a:lnTo>
                      <a:pt x="9542071" y="11264567"/>
                    </a:lnTo>
                    <a:lnTo>
                      <a:pt x="9397291" y="11264567"/>
                    </a:lnTo>
                    <a:lnTo>
                      <a:pt x="9397291" y="144780"/>
                    </a:lnTo>
                    <a:close/>
                    <a:moveTo>
                      <a:pt x="144780" y="11264567"/>
                    </a:moveTo>
                    <a:lnTo>
                      <a:pt x="9397291" y="11264567"/>
                    </a:lnTo>
                    <a:lnTo>
                      <a:pt x="9397291" y="11409346"/>
                    </a:lnTo>
                    <a:lnTo>
                      <a:pt x="144780" y="11409346"/>
                    </a:lnTo>
                    <a:lnTo>
                      <a:pt x="144780" y="11264567"/>
                    </a:lnTo>
                    <a:close/>
                    <a:moveTo>
                      <a:pt x="9397291" y="0"/>
                    </a:moveTo>
                    <a:lnTo>
                      <a:pt x="9542071" y="0"/>
                    </a:lnTo>
                    <a:lnTo>
                      <a:pt x="9542071" y="144780"/>
                    </a:lnTo>
                    <a:lnTo>
                      <a:pt x="9397291" y="144780"/>
                    </a:lnTo>
                    <a:lnTo>
                      <a:pt x="9397291" y="0"/>
                    </a:lnTo>
                    <a:close/>
                    <a:moveTo>
                      <a:pt x="0" y="0"/>
                    </a:moveTo>
                    <a:lnTo>
                      <a:pt x="144780" y="0"/>
                    </a:lnTo>
                    <a:lnTo>
                      <a:pt x="144780" y="144780"/>
                    </a:lnTo>
                    <a:lnTo>
                      <a:pt x="0" y="144780"/>
                    </a:lnTo>
                    <a:lnTo>
                      <a:pt x="0" y="0"/>
                    </a:lnTo>
                    <a:close/>
                    <a:moveTo>
                      <a:pt x="144780" y="0"/>
                    </a:moveTo>
                    <a:lnTo>
                      <a:pt x="9397291" y="0"/>
                    </a:lnTo>
                    <a:lnTo>
                      <a:pt x="9397291" y="144780"/>
                    </a:lnTo>
                    <a:lnTo>
                      <a:pt x="144780" y="144780"/>
                    </a:lnTo>
                    <a:lnTo>
                      <a:pt x="144780" y="0"/>
                    </a:lnTo>
                    <a:close/>
                  </a:path>
                </a:pathLst>
              </a:custGeom>
              <a:solidFill>
                <a:srgbClr val="EDF0F2">
                  <a:alpha val="67843"/>
                </a:srgbClr>
              </a:solidFill>
              <a:ln>
                <a:noFill/>
              </a:ln>
            </p:spPr>
          </p:sp>
        </p:grpSp>
        <p:grpSp>
          <p:nvGrpSpPr>
            <p:cNvPr id="95" name="Google Shape;95;p1"/>
            <p:cNvGrpSpPr/>
            <p:nvPr/>
          </p:nvGrpSpPr>
          <p:grpSpPr>
            <a:xfrm>
              <a:off x="2065596" y="923818"/>
              <a:ext cx="1832283" cy="2190840"/>
              <a:chOff x="0" y="0"/>
              <a:chExt cx="9542071" cy="11409346"/>
            </a:xfrm>
          </p:grpSpPr>
          <p:sp>
            <p:nvSpPr>
              <p:cNvPr id="96" name="Google Shape;96;p1"/>
              <p:cNvSpPr/>
              <p:nvPr/>
            </p:nvSpPr>
            <p:spPr>
              <a:xfrm>
                <a:off x="72390" y="72390"/>
                <a:ext cx="9397291" cy="11264567"/>
              </a:xfrm>
              <a:custGeom>
                <a:avLst/>
                <a:gdLst/>
                <a:ahLst/>
                <a:cxnLst/>
                <a:rect l="l" t="t" r="r" b="b"/>
                <a:pathLst>
                  <a:path w="9397291" h="11264567" extrusionOk="0">
                    <a:moveTo>
                      <a:pt x="0" y="0"/>
                    </a:moveTo>
                    <a:lnTo>
                      <a:pt x="9397291" y="0"/>
                    </a:lnTo>
                    <a:lnTo>
                      <a:pt x="9397291" y="11264567"/>
                    </a:lnTo>
                    <a:lnTo>
                      <a:pt x="0" y="1126456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DF0F2">
                  <a:alpha val="67843"/>
                </a:srgbClr>
              </a:solidFill>
              <a:ln>
                <a:noFill/>
              </a:ln>
            </p:spPr>
          </p:sp>
          <p:sp>
            <p:nvSpPr>
              <p:cNvPr id="97" name="Google Shape;97;p1"/>
              <p:cNvSpPr/>
              <p:nvPr/>
            </p:nvSpPr>
            <p:spPr>
              <a:xfrm>
                <a:off x="0" y="0"/>
                <a:ext cx="9542071" cy="11409346"/>
              </a:xfrm>
              <a:custGeom>
                <a:avLst/>
                <a:gdLst/>
                <a:ahLst/>
                <a:cxnLst/>
                <a:rect l="l" t="t" r="r" b="b"/>
                <a:pathLst>
                  <a:path w="9542071" h="11409346" extrusionOk="0">
                    <a:moveTo>
                      <a:pt x="9397291" y="11264567"/>
                    </a:moveTo>
                    <a:lnTo>
                      <a:pt x="9542071" y="11264567"/>
                    </a:lnTo>
                    <a:lnTo>
                      <a:pt x="9542071" y="11409346"/>
                    </a:lnTo>
                    <a:lnTo>
                      <a:pt x="9397291" y="11409346"/>
                    </a:lnTo>
                    <a:lnTo>
                      <a:pt x="9397291" y="11264567"/>
                    </a:lnTo>
                    <a:close/>
                    <a:moveTo>
                      <a:pt x="0" y="144780"/>
                    </a:moveTo>
                    <a:lnTo>
                      <a:pt x="144780" y="144780"/>
                    </a:lnTo>
                    <a:lnTo>
                      <a:pt x="144780" y="11264567"/>
                    </a:lnTo>
                    <a:lnTo>
                      <a:pt x="0" y="11264567"/>
                    </a:lnTo>
                    <a:lnTo>
                      <a:pt x="0" y="144780"/>
                    </a:lnTo>
                    <a:close/>
                    <a:moveTo>
                      <a:pt x="0" y="11264567"/>
                    </a:moveTo>
                    <a:lnTo>
                      <a:pt x="144780" y="11264567"/>
                    </a:lnTo>
                    <a:lnTo>
                      <a:pt x="144780" y="11409346"/>
                    </a:lnTo>
                    <a:lnTo>
                      <a:pt x="0" y="11409346"/>
                    </a:lnTo>
                    <a:lnTo>
                      <a:pt x="0" y="11264567"/>
                    </a:lnTo>
                    <a:close/>
                    <a:moveTo>
                      <a:pt x="9397291" y="144780"/>
                    </a:moveTo>
                    <a:lnTo>
                      <a:pt x="9542071" y="144780"/>
                    </a:lnTo>
                    <a:lnTo>
                      <a:pt x="9542071" y="11264567"/>
                    </a:lnTo>
                    <a:lnTo>
                      <a:pt x="9397291" y="11264567"/>
                    </a:lnTo>
                    <a:lnTo>
                      <a:pt x="9397291" y="144780"/>
                    </a:lnTo>
                    <a:close/>
                    <a:moveTo>
                      <a:pt x="144780" y="11264567"/>
                    </a:moveTo>
                    <a:lnTo>
                      <a:pt x="9397291" y="11264567"/>
                    </a:lnTo>
                    <a:lnTo>
                      <a:pt x="9397291" y="11409346"/>
                    </a:lnTo>
                    <a:lnTo>
                      <a:pt x="144780" y="11409346"/>
                    </a:lnTo>
                    <a:lnTo>
                      <a:pt x="144780" y="11264567"/>
                    </a:lnTo>
                    <a:close/>
                    <a:moveTo>
                      <a:pt x="9397291" y="0"/>
                    </a:moveTo>
                    <a:lnTo>
                      <a:pt x="9542071" y="0"/>
                    </a:lnTo>
                    <a:lnTo>
                      <a:pt x="9542071" y="144780"/>
                    </a:lnTo>
                    <a:lnTo>
                      <a:pt x="9397291" y="144780"/>
                    </a:lnTo>
                    <a:lnTo>
                      <a:pt x="9397291" y="0"/>
                    </a:lnTo>
                    <a:close/>
                    <a:moveTo>
                      <a:pt x="0" y="0"/>
                    </a:moveTo>
                    <a:lnTo>
                      <a:pt x="144780" y="0"/>
                    </a:lnTo>
                    <a:lnTo>
                      <a:pt x="144780" y="144780"/>
                    </a:lnTo>
                    <a:lnTo>
                      <a:pt x="0" y="144780"/>
                    </a:lnTo>
                    <a:lnTo>
                      <a:pt x="0" y="0"/>
                    </a:lnTo>
                    <a:close/>
                    <a:moveTo>
                      <a:pt x="144780" y="0"/>
                    </a:moveTo>
                    <a:lnTo>
                      <a:pt x="9397291" y="0"/>
                    </a:lnTo>
                    <a:lnTo>
                      <a:pt x="9397291" y="144780"/>
                    </a:lnTo>
                    <a:lnTo>
                      <a:pt x="144780" y="144780"/>
                    </a:lnTo>
                    <a:lnTo>
                      <a:pt x="144780" y="0"/>
                    </a:lnTo>
                    <a:close/>
                  </a:path>
                </a:pathLst>
              </a:custGeom>
              <a:solidFill>
                <a:srgbClr val="EDF0F2">
                  <a:alpha val="67843"/>
                </a:srgbClr>
              </a:solidFill>
              <a:ln>
                <a:noFill/>
              </a:ln>
            </p:spPr>
          </p:sp>
        </p:grpSp>
        <p:grpSp>
          <p:nvGrpSpPr>
            <p:cNvPr id="98" name="Google Shape;98;p1"/>
            <p:cNvGrpSpPr/>
            <p:nvPr/>
          </p:nvGrpSpPr>
          <p:grpSpPr>
            <a:xfrm>
              <a:off x="4131192" y="923818"/>
              <a:ext cx="1832283" cy="2190840"/>
              <a:chOff x="0" y="0"/>
              <a:chExt cx="9542071" cy="11409346"/>
            </a:xfrm>
          </p:grpSpPr>
          <p:sp>
            <p:nvSpPr>
              <p:cNvPr id="99" name="Google Shape;99;p1"/>
              <p:cNvSpPr/>
              <p:nvPr/>
            </p:nvSpPr>
            <p:spPr>
              <a:xfrm>
                <a:off x="72390" y="72390"/>
                <a:ext cx="9397291" cy="11264567"/>
              </a:xfrm>
              <a:custGeom>
                <a:avLst/>
                <a:gdLst/>
                <a:ahLst/>
                <a:cxnLst/>
                <a:rect l="l" t="t" r="r" b="b"/>
                <a:pathLst>
                  <a:path w="9397291" h="11264567" extrusionOk="0">
                    <a:moveTo>
                      <a:pt x="0" y="0"/>
                    </a:moveTo>
                    <a:lnTo>
                      <a:pt x="9397291" y="0"/>
                    </a:lnTo>
                    <a:lnTo>
                      <a:pt x="9397291" y="11264567"/>
                    </a:lnTo>
                    <a:lnTo>
                      <a:pt x="0" y="1126456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DF0F2">
                  <a:alpha val="67843"/>
                </a:srgbClr>
              </a:solidFill>
              <a:ln>
                <a:noFill/>
              </a:ln>
            </p:spPr>
          </p:sp>
          <p:sp>
            <p:nvSpPr>
              <p:cNvPr id="100" name="Google Shape;100;p1"/>
              <p:cNvSpPr/>
              <p:nvPr/>
            </p:nvSpPr>
            <p:spPr>
              <a:xfrm>
                <a:off x="0" y="0"/>
                <a:ext cx="9542071" cy="11409346"/>
              </a:xfrm>
              <a:custGeom>
                <a:avLst/>
                <a:gdLst/>
                <a:ahLst/>
                <a:cxnLst/>
                <a:rect l="l" t="t" r="r" b="b"/>
                <a:pathLst>
                  <a:path w="9542071" h="11409346" extrusionOk="0">
                    <a:moveTo>
                      <a:pt x="9397291" y="11264567"/>
                    </a:moveTo>
                    <a:lnTo>
                      <a:pt x="9542071" y="11264567"/>
                    </a:lnTo>
                    <a:lnTo>
                      <a:pt x="9542071" y="11409346"/>
                    </a:lnTo>
                    <a:lnTo>
                      <a:pt x="9397291" y="11409346"/>
                    </a:lnTo>
                    <a:lnTo>
                      <a:pt x="9397291" y="11264567"/>
                    </a:lnTo>
                    <a:close/>
                    <a:moveTo>
                      <a:pt x="0" y="144780"/>
                    </a:moveTo>
                    <a:lnTo>
                      <a:pt x="144780" y="144780"/>
                    </a:lnTo>
                    <a:lnTo>
                      <a:pt x="144780" y="11264567"/>
                    </a:lnTo>
                    <a:lnTo>
                      <a:pt x="0" y="11264567"/>
                    </a:lnTo>
                    <a:lnTo>
                      <a:pt x="0" y="144780"/>
                    </a:lnTo>
                    <a:close/>
                    <a:moveTo>
                      <a:pt x="0" y="11264567"/>
                    </a:moveTo>
                    <a:lnTo>
                      <a:pt x="144780" y="11264567"/>
                    </a:lnTo>
                    <a:lnTo>
                      <a:pt x="144780" y="11409346"/>
                    </a:lnTo>
                    <a:lnTo>
                      <a:pt x="0" y="11409346"/>
                    </a:lnTo>
                    <a:lnTo>
                      <a:pt x="0" y="11264567"/>
                    </a:lnTo>
                    <a:close/>
                    <a:moveTo>
                      <a:pt x="9397291" y="144780"/>
                    </a:moveTo>
                    <a:lnTo>
                      <a:pt x="9542071" y="144780"/>
                    </a:lnTo>
                    <a:lnTo>
                      <a:pt x="9542071" y="11264567"/>
                    </a:lnTo>
                    <a:lnTo>
                      <a:pt x="9397291" y="11264567"/>
                    </a:lnTo>
                    <a:lnTo>
                      <a:pt x="9397291" y="144780"/>
                    </a:lnTo>
                    <a:close/>
                    <a:moveTo>
                      <a:pt x="144780" y="11264567"/>
                    </a:moveTo>
                    <a:lnTo>
                      <a:pt x="9397291" y="11264567"/>
                    </a:lnTo>
                    <a:lnTo>
                      <a:pt x="9397291" y="11409346"/>
                    </a:lnTo>
                    <a:lnTo>
                      <a:pt x="144780" y="11409346"/>
                    </a:lnTo>
                    <a:lnTo>
                      <a:pt x="144780" y="11264567"/>
                    </a:lnTo>
                    <a:close/>
                    <a:moveTo>
                      <a:pt x="9397291" y="0"/>
                    </a:moveTo>
                    <a:lnTo>
                      <a:pt x="9542071" y="0"/>
                    </a:lnTo>
                    <a:lnTo>
                      <a:pt x="9542071" y="144780"/>
                    </a:lnTo>
                    <a:lnTo>
                      <a:pt x="9397291" y="144780"/>
                    </a:lnTo>
                    <a:lnTo>
                      <a:pt x="9397291" y="0"/>
                    </a:lnTo>
                    <a:close/>
                    <a:moveTo>
                      <a:pt x="0" y="0"/>
                    </a:moveTo>
                    <a:lnTo>
                      <a:pt x="144780" y="0"/>
                    </a:lnTo>
                    <a:lnTo>
                      <a:pt x="144780" y="144780"/>
                    </a:lnTo>
                    <a:lnTo>
                      <a:pt x="0" y="144780"/>
                    </a:lnTo>
                    <a:lnTo>
                      <a:pt x="0" y="0"/>
                    </a:lnTo>
                    <a:close/>
                    <a:moveTo>
                      <a:pt x="144780" y="0"/>
                    </a:moveTo>
                    <a:lnTo>
                      <a:pt x="9397291" y="0"/>
                    </a:lnTo>
                    <a:lnTo>
                      <a:pt x="9397291" y="144780"/>
                    </a:lnTo>
                    <a:lnTo>
                      <a:pt x="144780" y="144780"/>
                    </a:lnTo>
                    <a:lnTo>
                      <a:pt x="144780" y="0"/>
                    </a:lnTo>
                    <a:close/>
                  </a:path>
                </a:pathLst>
              </a:custGeom>
              <a:solidFill>
                <a:srgbClr val="EDF0F2">
                  <a:alpha val="67843"/>
                </a:srgbClr>
              </a:solidFill>
              <a:ln>
                <a:noFill/>
              </a:ln>
            </p:spPr>
          </p:sp>
        </p:grpSp>
        <p:grpSp>
          <p:nvGrpSpPr>
            <p:cNvPr id="101" name="Google Shape;101;p1"/>
            <p:cNvGrpSpPr/>
            <p:nvPr/>
          </p:nvGrpSpPr>
          <p:grpSpPr>
            <a:xfrm>
              <a:off x="0" y="0"/>
              <a:ext cx="5963475" cy="425998"/>
              <a:chOff x="0" y="0"/>
              <a:chExt cx="31056284" cy="2218491"/>
            </a:xfrm>
          </p:grpSpPr>
          <p:sp>
            <p:nvSpPr>
              <p:cNvPr id="102" name="Google Shape;102;p1"/>
              <p:cNvSpPr/>
              <p:nvPr/>
            </p:nvSpPr>
            <p:spPr>
              <a:xfrm>
                <a:off x="72390" y="72390"/>
                <a:ext cx="30911502" cy="2073711"/>
              </a:xfrm>
              <a:custGeom>
                <a:avLst/>
                <a:gdLst/>
                <a:ahLst/>
                <a:cxnLst/>
                <a:rect l="l" t="t" r="r" b="b"/>
                <a:pathLst>
                  <a:path w="30911502" h="2073711" extrusionOk="0">
                    <a:moveTo>
                      <a:pt x="0" y="0"/>
                    </a:moveTo>
                    <a:lnTo>
                      <a:pt x="30911502" y="0"/>
                    </a:lnTo>
                    <a:lnTo>
                      <a:pt x="30911502" y="2073711"/>
                    </a:lnTo>
                    <a:lnTo>
                      <a:pt x="0" y="207371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DF0F2">
                  <a:alpha val="67843"/>
                </a:srgbClr>
              </a:solidFill>
              <a:ln>
                <a:noFill/>
              </a:ln>
            </p:spPr>
          </p:sp>
          <p:sp>
            <p:nvSpPr>
              <p:cNvPr id="103" name="Google Shape;103;p1"/>
              <p:cNvSpPr/>
              <p:nvPr/>
            </p:nvSpPr>
            <p:spPr>
              <a:xfrm>
                <a:off x="0" y="0"/>
                <a:ext cx="31056284" cy="2218491"/>
              </a:xfrm>
              <a:custGeom>
                <a:avLst/>
                <a:gdLst/>
                <a:ahLst/>
                <a:cxnLst/>
                <a:rect l="l" t="t" r="r" b="b"/>
                <a:pathLst>
                  <a:path w="31056284" h="2218491" extrusionOk="0">
                    <a:moveTo>
                      <a:pt x="30911502" y="2073711"/>
                    </a:moveTo>
                    <a:lnTo>
                      <a:pt x="31056284" y="2073711"/>
                    </a:lnTo>
                    <a:lnTo>
                      <a:pt x="31056284" y="2218491"/>
                    </a:lnTo>
                    <a:lnTo>
                      <a:pt x="30911502" y="2218491"/>
                    </a:lnTo>
                    <a:lnTo>
                      <a:pt x="30911502" y="2073711"/>
                    </a:lnTo>
                    <a:close/>
                    <a:moveTo>
                      <a:pt x="0" y="144780"/>
                    </a:moveTo>
                    <a:lnTo>
                      <a:pt x="144780" y="144780"/>
                    </a:lnTo>
                    <a:lnTo>
                      <a:pt x="144780" y="2073711"/>
                    </a:lnTo>
                    <a:lnTo>
                      <a:pt x="0" y="2073711"/>
                    </a:lnTo>
                    <a:lnTo>
                      <a:pt x="0" y="144780"/>
                    </a:lnTo>
                    <a:close/>
                    <a:moveTo>
                      <a:pt x="0" y="2073711"/>
                    </a:moveTo>
                    <a:lnTo>
                      <a:pt x="144780" y="2073711"/>
                    </a:lnTo>
                    <a:lnTo>
                      <a:pt x="144780" y="2218491"/>
                    </a:lnTo>
                    <a:lnTo>
                      <a:pt x="0" y="2218491"/>
                    </a:lnTo>
                    <a:lnTo>
                      <a:pt x="0" y="2073711"/>
                    </a:lnTo>
                    <a:close/>
                    <a:moveTo>
                      <a:pt x="30911502" y="144780"/>
                    </a:moveTo>
                    <a:lnTo>
                      <a:pt x="31056284" y="144780"/>
                    </a:lnTo>
                    <a:lnTo>
                      <a:pt x="31056284" y="2073711"/>
                    </a:lnTo>
                    <a:lnTo>
                      <a:pt x="30911502" y="2073711"/>
                    </a:lnTo>
                    <a:lnTo>
                      <a:pt x="30911502" y="144780"/>
                    </a:lnTo>
                    <a:close/>
                    <a:moveTo>
                      <a:pt x="144780" y="2073711"/>
                    </a:moveTo>
                    <a:lnTo>
                      <a:pt x="30911502" y="2073711"/>
                    </a:lnTo>
                    <a:lnTo>
                      <a:pt x="30911502" y="2218491"/>
                    </a:lnTo>
                    <a:lnTo>
                      <a:pt x="144780" y="2218491"/>
                    </a:lnTo>
                    <a:lnTo>
                      <a:pt x="144780" y="2073711"/>
                    </a:lnTo>
                    <a:close/>
                    <a:moveTo>
                      <a:pt x="30911502" y="0"/>
                    </a:moveTo>
                    <a:lnTo>
                      <a:pt x="31056284" y="0"/>
                    </a:lnTo>
                    <a:lnTo>
                      <a:pt x="31056284" y="144780"/>
                    </a:lnTo>
                    <a:lnTo>
                      <a:pt x="30911502" y="144780"/>
                    </a:lnTo>
                    <a:lnTo>
                      <a:pt x="30911502" y="0"/>
                    </a:lnTo>
                    <a:close/>
                    <a:moveTo>
                      <a:pt x="0" y="0"/>
                    </a:moveTo>
                    <a:lnTo>
                      <a:pt x="144780" y="0"/>
                    </a:lnTo>
                    <a:lnTo>
                      <a:pt x="144780" y="144780"/>
                    </a:lnTo>
                    <a:lnTo>
                      <a:pt x="0" y="144780"/>
                    </a:lnTo>
                    <a:lnTo>
                      <a:pt x="0" y="0"/>
                    </a:lnTo>
                    <a:close/>
                    <a:moveTo>
                      <a:pt x="144780" y="0"/>
                    </a:moveTo>
                    <a:lnTo>
                      <a:pt x="30911502" y="0"/>
                    </a:lnTo>
                    <a:lnTo>
                      <a:pt x="30911502" y="144780"/>
                    </a:lnTo>
                    <a:lnTo>
                      <a:pt x="144780" y="144780"/>
                    </a:lnTo>
                    <a:lnTo>
                      <a:pt x="144780" y="0"/>
                    </a:lnTo>
                    <a:close/>
                  </a:path>
                </a:pathLst>
              </a:custGeom>
              <a:solidFill>
                <a:srgbClr val="EDF0F2">
                  <a:alpha val="67843"/>
                </a:srgbClr>
              </a:solidFill>
              <a:ln>
                <a:noFill/>
              </a:ln>
            </p:spPr>
          </p:sp>
        </p:grpSp>
      </p:grpSp>
      <p:pic>
        <p:nvPicPr>
          <p:cNvPr id="104" name="Google Shape;104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26450" y="7142935"/>
            <a:ext cx="526104" cy="526104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"/>
          <p:cNvSpPr txBox="1"/>
          <p:nvPr/>
        </p:nvSpPr>
        <p:spPr>
          <a:xfrm>
            <a:off x="2558739" y="2359981"/>
            <a:ext cx="13170521" cy="3103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512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1" i="0" u="none" strike="noStrike" cap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Customer Churn Analysis and Prediction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"/>
          <p:cNvSpPr txBox="1"/>
          <p:nvPr/>
        </p:nvSpPr>
        <p:spPr>
          <a:xfrm>
            <a:off x="13326257" y="1028700"/>
            <a:ext cx="3933043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2022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"/>
          <p:cNvSpPr txBox="1"/>
          <p:nvPr/>
        </p:nvSpPr>
        <p:spPr>
          <a:xfrm>
            <a:off x="592217" y="9293171"/>
            <a:ext cx="3933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Charlie Inc.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8" name="Google Shape;108;p1"/>
          <p:cNvGrpSpPr/>
          <p:nvPr/>
        </p:nvGrpSpPr>
        <p:grpSpPr>
          <a:xfrm>
            <a:off x="13885677" y="3924619"/>
            <a:ext cx="3163021" cy="3123379"/>
            <a:chOff x="17744" y="24286"/>
            <a:chExt cx="4217360" cy="4164505"/>
          </a:xfrm>
        </p:grpSpPr>
        <p:grpSp>
          <p:nvGrpSpPr>
            <p:cNvPr id="109" name="Google Shape;109;p1"/>
            <p:cNvGrpSpPr/>
            <p:nvPr/>
          </p:nvGrpSpPr>
          <p:grpSpPr>
            <a:xfrm rot="-426806">
              <a:off x="233782" y="244326"/>
              <a:ext cx="3785285" cy="3724425"/>
              <a:chOff x="12700" y="19050"/>
              <a:chExt cx="3191510" cy="3140197"/>
            </a:xfrm>
          </p:grpSpPr>
          <p:sp>
            <p:nvSpPr>
              <p:cNvPr id="110" name="Google Shape;110;p1"/>
              <p:cNvSpPr/>
              <p:nvPr/>
            </p:nvSpPr>
            <p:spPr>
              <a:xfrm>
                <a:off x="19050" y="223521"/>
                <a:ext cx="3178810" cy="2929376"/>
              </a:xfrm>
              <a:custGeom>
                <a:avLst/>
                <a:gdLst/>
                <a:ahLst/>
                <a:cxnLst/>
                <a:rect l="l" t="t" r="r" b="b"/>
                <a:pathLst>
                  <a:path w="3178810" h="2929376" extrusionOk="0">
                    <a:moveTo>
                      <a:pt x="0" y="11430"/>
                    </a:moveTo>
                    <a:cubicBezTo>
                      <a:pt x="0" y="11430"/>
                      <a:pt x="2540" y="340360"/>
                      <a:pt x="2540" y="749300"/>
                    </a:cubicBezTo>
                    <a:cubicBezTo>
                      <a:pt x="2540" y="1158039"/>
                      <a:pt x="7620" y="1748277"/>
                      <a:pt x="7620" y="2008627"/>
                    </a:cubicBezTo>
                    <a:cubicBezTo>
                      <a:pt x="7620" y="2202937"/>
                      <a:pt x="16510" y="2601717"/>
                      <a:pt x="21590" y="2793487"/>
                    </a:cubicBezTo>
                    <a:lnTo>
                      <a:pt x="130810" y="2907787"/>
                    </a:lnTo>
                    <a:cubicBezTo>
                      <a:pt x="275590" y="2915407"/>
                      <a:pt x="543560" y="2929377"/>
                      <a:pt x="793750" y="2929377"/>
                    </a:cubicBezTo>
                    <a:lnTo>
                      <a:pt x="3178810" y="2929377"/>
                    </a:lnTo>
                    <a:lnTo>
                      <a:pt x="3178810" y="693420"/>
                    </a:lnTo>
                    <a:cubicBezTo>
                      <a:pt x="3178810" y="318770"/>
                      <a:pt x="3169920" y="41910"/>
                      <a:pt x="3169920" y="41910"/>
                    </a:cubicBezTo>
                    <a:cubicBezTo>
                      <a:pt x="3014980" y="21590"/>
                      <a:pt x="2858770" y="11430"/>
                      <a:pt x="2701290" y="12700"/>
                    </a:cubicBezTo>
                    <a:cubicBezTo>
                      <a:pt x="2428240" y="12700"/>
                      <a:pt x="1179830" y="21590"/>
                      <a:pt x="929640" y="12700"/>
                    </a:cubicBezTo>
                    <a:cubicBezTo>
                      <a:pt x="594360" y="0"/>
                      <a:pt x="0" y="11430"/>
                      <a:pt x="0" y="114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" name="Google Shape;111;p1"/>
              <p:cNvSpPr/>
              <p:nvPr/>
            </p:nvSpPr>
            <p:spPr>
              <a:xfrm>
                <a:off x="12700" y="217170"/>
                <a:ext cx="3191510" cy="2942077"/>
              </a:xfrm>
              <a:custGeom>
                <a:avLst/>
                <a:gdLst/>
                <a:ahLst/>
                <a:cxnLst/>
                <a:rect l="l" t="t" r="r" b="b"/>
                <a:pathLst>
                  <a:path w="3191510" h="2942077" extrusionOk="0">
                    <a:moveTo>
                      <a:pt x="3191510" y="2942077"/>
                    </a:moveTo>
                    <a:lnTo>
                      <a:pt x="800100" y="2942077"/>
                    </a:lnTo>
                    <a:cubicBezTo>
                      <a:pt x="547370" y="2942077"/>
                      <a:pt x="270510" y="2928107"/>
                      <a:pt x="137160" y="2920487"/>
                    </a:cubicBezTo>
                    <a:lnTo>
                      <a:pt x="134620" y="2920487"/>
                    </a:lnTo>
                    <a:lnTo>
                      <a:pt x="21590" y="2802377"/>
                    </a:lnTo>
                    <a:lnTo>
                      <a:pt x="21590" y="2799837"/>
                    </a:lnTo>
                    <a:cubicBezTo>
                      <a:pt x="16510" y="2596637"/>
                      <a:pt x="7620" y="2202937"/>
                      <a:pt x="7620" y="2014977"/>
                    </a:cubicBezTo>
                    <a:cubicBezTo>
                      <a:pt x="7620" y="1899407"/>
                      <a:pt x="6350" y="1722877"/>
                      <a:pt x="5080" y="1518468"/>
                    </a:cubicBezTo>
                    <a:cubicBezTo>
                      <a:pt x="3810" y="1267186"/>
                      <a:pt x="2540" y="982908"/>
                      <a:pt x="2540" y="755650"/>
                    </a:cubicBezTo>
                    <a:cubicBezTo>
                      <a:pt x="2540" y="351790"/>
                      <a:pt x="0" y="21590"/>
                      <a:pt x="0" y="17780"/>
                    </a:cubicBezTo>
                    <a:lnTo>
                      <a:pt x="0" y="11430"/>
                    </a:lnTo>
                    <a:lnTo>
                      <a:pt x="6350" y="11430"/>
                    </a:lnTo>
                    <a:cubicBezTo>
                      <a:pt x="12700" y="11430"/>
                      <a:pt x="604520" y="0"/>
                      <a:pt x="935990" y="12700"/>
                    </a:cubicBezTo>
                    <a:cubicBezTo>
                      <a:pt x="1121410" y="19050"/>
                      <a:pt x="1852930" y="16510"/>
                      <a:pt x="2338070" y="13970"/>
                    </a:cubicBezTo>
                    <a:cubicBezTo>
                      <a:pt x="2503170" y="12700"/>
                      <a:pt x="2637790" y="12700"/>
                      <a:pt x="2707640" y="12700"/>
                    </a:cubicBezTo>
                    <a:cubicBezTo>
                      <a:pt x="2861310" y="11430"/>
                      <a:pt x="3020060" y="21590"/>
                      <a:pt x="3177540" y="41910"/>
                    </a:cubicBezTo>
                    <a:lnTo>
                      <a:pt x="3182620" y="43180"/>
                    </a:lnTo>
                    <a:lnTo>
                      <a:pt x="3182620" y="48260"/>
                    </a:lnTo>
                    <a:cubicBezTo>
                      <a:pt x="3182620" y="50800"/>
                      <a:pt x="3191510" y="328930"/>
                      <a:pt x="3191510" y="699770"/>
                    </a:cubicBezTo>
                    <a:lnTo>
                      <a:pt x="3191510" y="2942077"/>
                    </a:lnTo>
                    <a:close/>
                    <a:moveTo>
                      <a:pt x="139700" y="2907787"/>
                    </a:moveTo>
                    <a:cubicBezTo>
                      <a:pt x="273050" y="2915407"/>
                      <a:pt x="548640" y="2929377"/>
                      <a:pt x="800100" y="2929377"/>
                    </a:cubicBezTo>
                    <a:lnTo>
                      <a:pt x="3178810" y="2929377"/>
                    </a:lnTo>
                    <a:lnTo>
                      <a:pt x="3178810" y="699770"/>
                    </a:lnTo>
                    <a:cubicBezTo>
                      <a:pt x="3178810" y="358140"/>
                      <a:pt x="3171190" y="93980"/>
                      <a:pt x="3169920" y="53340"/>
                    </a:cubicBezTo>
                    <a:cubicBezTo>
                      <a:pt x="3014980" y="33020"/>
                      <a:pt x="2858770" y="24130"/>
                      <a:pt x="2707640" y="25400"/>
                    </a:cubicBezTo>
                    <a:cubicBezTo>
                      <a:pt x="2637790" y="25400"/>
                      <a:pt x="2503170" y="27940"/>
                      <a:pt x="2338070" y="26670"/>
                    </a:cubicBezTo>
                    <a:cubicBezTo>
                      <a:pt x="1828800" y="22860"/>
                      <a:pt x="1304290" y="22860"/>
                      <a:pt x="935990" y="25400"/>
                    </a:cubicBezTo>
                    <a:cubicBezTo>
                      <a:pt x="622300" y="27940"/>
                      <a:pt x="77470" y="22860"/>
                      <a:pt x="12700" y="24130"/>
                    </a:cubicBezTo>
                    <a:cubicBezTo>
                      <a:pt x="12700" y="71120"/>
                      <a:pt x="15240" y="382270"/>
                      <a:pt x="15240" y="755650"/>
                    </a:cubicBezTo>
                    <a:cubicBezTo>
                      <a:pt x="15240" y="982908"/>
                      <a:pt x="16510" y="1267186"/>
                      <a:pt x="17780" y="1518468"/>
                    </a:cubicBezTo>
                    <a:cubicBezTo>
                      <a:pt x="19050" y="1722877"/>
                      <a:pt x="20320" y="1899407"/>
                      <a:pt x="20320" y="2014977"/>
                    </a:cubicBezTo>
                    <a:cubicBezTo>
                      <a:pt x="20320" y="2201667"/>
                      <a:pt x="29210" y="2592827"/>
                      <a:pt x="34290" y="2797297"/>
                    </a:cubicBezTo>
                    <a:lnTo>
                      <a:pt x="139700" y="2907787"/>
                    </a:lnTo>
                    <a:close/>
                    <a:moveTo>
                      <a:pt x="139700" y="2907787"/>
                    </a:moveTo>
                    <a:lnTo>
                      <a:pt x="133350" y="2782057"/>
                    </a:lnTo>
                    <a:lnTo>
                      <a:pt x="34290" y="2796027"/>
                    </a:lnTo>
                    <a:lnTo>
                      <a:pt x="139700" y="290778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" name="Google Shape;112;p1"/>
              <p:cNvSpPr/>
              <p:nvPr/>
            </p:nvSpPr>
            <p:spPr>
              <a:xfrm>
                <a:off x="299720" y="19050"/>
                <a:ext cx="617220" cy="304800"/>
              </a:xfrm>
              <a:custGeom>
                <a:avLst/>
                <a:gdLst/>
                <a:ahLst/>
                <a:cxnLst/>
                <a:rect l="l" t="t" r="r" b="b"/>
                <a:pathLst>
                  <a:path w="617220" h="304800" extrusionOk="0">
                    <a:moveTo>
                      <a:pt x="600710" y="0"/>
                    </a:moveTo>
                    <a:lnTo>
                      <a:pt x="617220" y="77470"/>
                    </a:lnTo>
                    <a:lnTo>
                      <a:pt x="600710" y="190500"/>
                    </a:lnTo>
                    <a:lnTo>
                      <a:pt x="589280" y="297180"/>
                    </a:lnTo>
                    <a:lnTo>
                      <a:pt x="5080" y="304800"/>
                    </a:lnTo>
                    <a:lnTo>
                      <a:pt x="5080" y="255270"/>
                    </a:lnTo>
                    <a:lnTo>
                      <a:pt x="16510" y="148590"/>
                    </a:lnTo>
                    <a:lnTo>
                      <a:pt x="0" y="21590"/>
                    </a:lnTo>
                    <a:lnTo>
                      <a:pt x="60071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</p:sp>
        </p:grpSp>
        <p:sp>
          <p:nvSpPr>
            <p:cNvPr id="113" name="Google Shape;113;p1"/>
            <p:cNvSpPr txBox="1"/>
            <p:nvPr/>
          </p:nvSpPr>
          <p:spPr>
            <a:xfrm rot="-426806">
              <a:off x="471297" y="1204430"/>
              <a:ext cx="3339354" cy="20518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40254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29"/>
                <a:buFont typeface="Arial"/>
                <a:buNone/>
              </a:pPr>
              <a:r>
                <a:rPr lang="en-US" sz="1729" b="0" i="0" u="none" strike="noStrike" cap="none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The Team Members: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40254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29"/>
                <a:buFont typeface="Arial"/>
                <a:buNone/>
              </a:pPr>
              <a:r>
                <a:rPr lang="en-US" sz="1729" b="0" i="0" u="none" strike="noStrike" cap="none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Anisa Ramadhani, S.Stat.</a:t>
              </a:r>
              <a:endParaRPr sz="1729" b="0" i="0" u="none" strike="noStrike" cap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endParaRPr>
            </a:p>
            <a:p>
              <a:pPr marL="0" marR="0" lvl="0" indent="0" algn="ctr" rtl="0">
                <a:lnSpc>
                  <a:spcPct val="140254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29"/>
                <a:buFont typeface="Arial"/>
                <a:buNone/>
              </a:pPr>
              <a:r>
                <a:rPr lang="en-US" sz="1729" b="0" i="0" u="none" strike="noStrike" cap="none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Ghifari, S.Kom.</a:t>
              </a:r>
              <a:endParaRPr sz="1729" b="0" i="0" u="none" strike="noStrike" cap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endParaRPr>
            </a:p>
            <a:p>
              <a:pPr marL="0" marR="0" lvl="0" indent="0" algn="ctr" rtl="0">
                <a:lnSpc>
                  <a:spcPct val="140254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29"/>
                <a:buFont typeface="Arial"/>
                <a:buNone/>
              </a:pPr>
              <a:r>
                <a:rPr lang="en-US" sz="1729" b="0" i="0" u="none" strike="noStrike" cap="none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Nurul Syiffa Yulianti, S.T.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14" name="Google Shape;114;p1"/>
          <p:cNvPicPr preferRelativeResize="0"/>
          <p:nvPr/>
        </p:nvPicPr>
        <p:blipFill rotWithShape="1">
          <a:blip r:embed="rId4">
            <a:alphaModFix amt="50000"/>
          </a:blip>
          <a:srcRect/>
          <a:stretch/>
        </p:blipFill>
        <p:spPr>
          <a:xfrm>
            <a:off x="592217" y="3092301"/>
            <a:ext cx="2314619" cy="23146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5229556" y="8098196"/>
            <a:ext cx="2188804" cy="21888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10"/>
          <p:cNvSpPr/>
          <p:nvPr/>
        </p:nvSpPr>
        <p:spPr>
          <a:xfrm>
            <a:off x="9846310" y="8039100"/>
            <a:ext cx="1524000" cy="1447800"/>
          </a:xfrm>
          <a:prstGeom prst="ellipse">
            <a:avLst/>
          </a:prstGeom>
          <a:solidFill>
            <a:srgbClr val="D9303F"/>
          </a:solidFill>
          <a:ln w="25400" cap="flat" cmpd="sng">
            <a:solidFill>
              <a:srgbClr val="D9303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41" name="Google Shape;441;p10"/>
          <p:cNvGrpSpPr/>
          <p:nvPr/>
        </p:nvGrpSpPr>
        <p:grpSpPr>
          <a:xfrm>
            <a:off x="595129" y="1399756"/>
            <a:ext cx="16230600" cy="860511"/>
            <a:chOff x="0" y="0"/>
            <a:chExt cx="21640800" cy="1147348"/>
          </a:xfrm>
        </p:grpSpPr>
        <p:sp>
          <p:nvSpPr>
            <p:cNvPr id="442" name="Google Shape;442;p10"/>
            <p:cNvSpPr/>
            <p:nvPr/>
          </p:nvSpPr>
          <p:spPr>
            <a:xfrm>
              <a:off x="0" y="0"/>
              <a:ext cx="21640800" cy="1147348"/>
            </a:xfrm>
            <a:custGeom>
              <a:avLst/>
              <a:gdLst/>
              <a:ahLst/>
              <a:cxnLst/>
              <a:rect l="l" t="t" r="r" b="b"/>
              <a:pathLst>
                <a:path w="12456187" h="660400" extrusionOk="0">
                  <a:moveTo>
                    <a:pt x="12331726" y="660400"/>
                  </a:moveTo>
                  <a:lnTo>
                    <a:pt x="124460" y="660400"/>
                  </a:lnTo>
                  <a:cubicBezTo>
                    <a:pt x="55880" y="660400"/>
                    <a:pt x="0" y="604520"/>
                    <a:pt x="0" y="53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2331727" y="0"/>
                  </a:lnTo>
                  <a:cubicBezTo>
                    <a:pt x="12400307" y="0"/>
                    <a:pt x="12456187" y="55880"/>
                    <a:pt x="12456187" y="124460"/>
                  </a:cubicBezTo>
                  <a:lnTo>
                    <a:pt x="12456187" y="535940"/>
                  </a:lnTo>
                  <a:cubicBezTo>
                    <a:pt x="12456187" y="604520"/>
                    <a:pt x="12400307" y="660400"/>
                    <a:pt x="12331727" y="660400"/>
                  </a:cubicBezTo>
                  <a:close/>
                </a:path>
              </a:pathLst>
            </a:custGeom>
            <a:solidFill>
              <a:srgbClr val="FFE5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10"/>
            <p:cNvSpPr txBox="1"/>
            <p:nvPr/>
          </p:nvSpPr>
          <p:spPr>
            <a:xfrm>
              <a:off x="510540" y="262467"/>
              <a:ext cx="19079633" cy="5710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Arial"/>
                <a:buNone/>
              </a:pPr>
              <a:r>
                <a:rPr lang="en-US" sz="2500" b="0" i="0" u="none" strike="noStrike" cap="none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Handling Missing Values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44" name="Google Shape;444;p10"/>
          <p:cNvSpPr txBox="1"/>
          <p:nvPr/>
        </p:nvSpPr>
        <p:spPr>
          <a:xfrm>
            <a:off x="785629" y="295778"/>
            <a:ext cx="16040100" cy="987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lang="en-US" sz="6600" b="1" i="0" u="none" strike="noStrike" cap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Initial Data Analysis and Data Cleaning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45" name="Google Shape;445;p10"/>
          <p:cNvGrpSpPr/>
          <p:nvPr/>
        </p:nvGrpSpPr>
        <p:grpSpPr>
          <a:xfrm>
            <a:off x="11821795" y="4518660"/>
            <a:ext cx="4790440" cy="2328545"/>
            <a:chOff x="5436678" y="4142666"/>
            <a:chExt cx="1726122" cy="1487228"/>
          </a:xfrm>
        </p:grpSpPr>
        <p:sp>
          <p:nvSpPr>
            <p:cNvPr id="446" name="Google Shape;446;p10"/>
            <p:cNvSpPr/>
            <p:nvPr/>
          </p:nvSpPr>
          <p:spPr>
            <a:xfrm>
              <a:off x="5436678" y="4142666"/>
              <a:ext cx="1726122" cy="1487228"/>
            </a:xfrm>
            <a:custGeom>
              <a:avLst/>
              <a:gdLst/>
              <a:ahLst/>
              <a:cxnLst/>
              <a:rect l="l" t="t" r="r" b="b"/>
              <a:pathLst>
                <a:path w="9073281" h="3925998" extrusionOk="0">
                  <a:moveTo>
                    <a:pt x="8948821" y="3925998"/>
                  </a:moveTo>
                  <a:lnTo>
                    <a:pt x="124460" y="3925998"/>
                  </a:lnTo>
                  <a:cubicBezTo>
                    <a:pt x="55880" y="3925998"/>
                    <a:pt x="0" y="3870118"/>
                    <a:pt x="0" y="3801538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8948821" y="0"/>
                  </a:lnTo>
                  <a:cubicBezTo>
                    <a:pt x="9017401" y="0"/>
                    <a:pt x="9073281" y="55880"/>
                    <a:pt x="9073281" y="124460"/>
                  </a:cubicBezTo>
                  <a:lnTo>
                    <a:pt x="9073281" y="3801538"/>
                  </a:lnTo>
                  <a:cubicBezTo>
                    <a:pt x="9073281" y="3870118"/>
                    <a:pt x="9017401" y="3925998"/>
                    <a:pt x="8948821" y="3925998"/>
                  </a:cubicBezTo>
                  <a:close/>
                </a:path>
              </a:pathLst>
            </a:custGeom>
            <a:solidFill>
              <a:srgbClr val="EDF0F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7" name="Google Shape;447;p10"/>
            <p:cNvSpPr txBox="1"/>
            <p:nvPr/>
          </p:nvSpPr>
          <p:spPr>
            <a:xfrm>
              <a:off x="5652377" y="4492915"/>
              <a:ext cx="1272497" cy="6866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4986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0"/>
                <a:buFont typeface="Arial"/>
                <a:buNone/>
              </a:pPr>
              <a:r>
                <a:rPr lang="en-US" sz="1860" b="1" i="0" u="none" strike="noStrike" cap="none">
                  <a:solidFill>
                    <a:srgbClr val="FF0000"/>
                  </a:solidFill>
                  <a:latin typeface="DM Sans"/>
                  <a:ea typeface="DM Sans"/>
                  <a:cs typeface="DM Sans"/>
                  <a:sym typeface="DM Sans"/>
                </a:rPr>
                <a:t>'CouponUsed'</a:t>
              </a:r>
              <a:r>
                <a:rPr lang="en-US" sz="1865" b="1" i="0" u="none" strike="noStrike" cap="none">
                  <a:solidFill>
                    <a:srgbClr val="FF0000"/>
                  </a:solidFill>
                  <a:latin typeface="DM Sans"/>
                  <a:ea typeface="DM Sans"/>
                  <a:cs typeface="DM Sans"/>
                  <a:sym typeface="DM Sans"/>
                </a:rPr>
                <a:t> &amp; </a:t>
              </a:r>
              <a:r>
                <a:rPr lang="en-US" sz="1860" b="1" i="0" u="none" strike="noStrike" cap="none">
                  <a:solidFill>
                    <a:srgbClr val="FF0000"/>
                  </a:solidFill>
                  <a:latin typeface="DM Sans"/>
                  <a:ea typeface="DM Sans"/>
                  <a:cs typeface="DM Sans"/>
                  <a:sym typeface="DM Sans"/>
                </a:rPr>
                <a:t>'OrderCount'</a:t>
              </a:r>
              <a:endParaRPr sz="1865" b="1" i="0" u="none" strike="noStrike" cap="none">
                <a:solidFill>
                  <a:srgbClr val="FF0000"/>
                </a:solidFill>
                <a:latin typeface="DM Sans"/>
                <a:ea typeface="DM Sans"/>
                <a:cs typeface="DM Sans"/>
                <a:sym typeface="DM Sans"/>
              </a:endParaRPr>
            </a:p>
            <a:p>
              <a:pPr marL="0" marR="0" lvl="0" indent="0" algn="ctr" rtl="0">
                <a:lnSpc>
                  <a:spcPct val="14986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5"/>
                <a:buFont typeface="Arial"/>
                <a:buNone/>
              </a:pPr>
              <a:r>
                <a:rPr lang="en-US" sz="1865" b="1" i="0" u="none" strike="noStrike" cap="none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are the only features that are strongly correlated (</a:t>
              </a:r>
              <a:r>
                <a:rPr lang="en-US" sz="1865" b="1" i="0" u="none" strike="noStrike" cap="none">
                  <a:solidFill>
                    <a:srgbClr val="FF0000"/>
                  </a:solidFill>
                  <a:latin typeface="DM Sans"/>
                  <a:ea typeface="DM Sans"/>
                  <a:cs typeface="DM Sans"/>
                  <a:sym typeface="DM Sans"/>
                </a:rPr>
                <a:t>0.72</a:t>
              </a:r>
              <a:r>
                <a:rPr lang="en-US" sz="1865" b="1" i="0" u="none" strike="noStrike" cap="none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)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48" name="Google Shape;448;p10"/>
          <p:cNvGrpSpPr/>
          <p:nvPr/>
        </p:nvGrpSpPr>
        <p:grpSpPr>
          <a:xfrm>
            <a:off x="11821795" y="7108190"/>
            <a:ext cx="4775200" cy="489585"/>
            <a:chOff x="0" y="0"/>
            <a:chExt cx="21640800" cy="1147348"/>
          </a:xfrm>
        </p:grpSpPr>
        <p:sp>
          <p:nvSpPr>
            <p:cNvPr id="449" name="Google Shape;449;p10"/>
            <p:cNvSpPr/>
            <p:nvPr/>
          </p:nvSpPr>
          <p:spPr>
            <a:xfrm>
              <a:off x="0" y="0"/>
              <a:ext cx="21640800" cy="1147348"/>
            </a:xfrm>
            <a:custGeom>
              <a:avLst/>
              <a:gdLst/>
              <a:ahLst/>
              <a:cxnLst/>
              <a:rect l="l" t="t" r="r" b="b"/>
              <a:pathLst>
                <a:path w="12456187" h="660400" extrusionOk="0">
                  <a:moveTo>
                    <a:pt x="12331726" y="660400"/>
                  </a:moveTo>
                  <a:lnTo>
                    <a:pt x="124460" y="660400"/>
                  </a:lnTo>
                  <a:cubicBezTo>
                    <a:pt x="55880" y="660400"/>
                    <a:pt x="0" y="604520"/>
                    <a:pt x="0" y="53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2331727" y="0"/>
                  </a:lnTo>
                  <a:cubicBezTo>
                    <a:pt x="12400307" y="0"/>
                    <a:pt x="12456187" y="55880"/>
                    <a:pt x="12456187" y="124460"/>
                  </a:cubicBezTo>
                  <a:lnTo>
                    <a:pt x="12456187" y="535940"/>
                  </a:lnTo>
                  <a:cubicBezTo>
                    <a:pt x="12456187" y="604520"/>
                    <a:pt x="12400307" y="660400"/>
                    <a:pt x="12331727" y="660400"/>
                  </a:cubicBezTo>
                  <a:close/>
                </a:path>
              </a:pathLst>
            </a:custGeom>
            <a:solidFill>
              <a:srgbClr val="FFE5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10"/>
            <p:cNvSpPr txBox="1"/>
            <p:nvPr/>
          </p:nvSpPr>
          <p:spPr>
            <a:xfrm>
              <a:off x="622472" y="217267"/>
              <a:ext cx="19260280" cy="6443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725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-&gt; both will be </a:t>
              </a:r>
              <a:r>
                <a:rPr lang="en-US" sz="2000" b="1" i="0" u="none" strike="noStrike" cap="none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iteratively imputed</a:t>
              </a:r>
              <a:endParaRPr sz="2000" b="1" i="1" u="none" strike="noStrike" cap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pic>
        <p:nvPicPr>
          <p:cNvPr id="451" name="Google Shape;451;p10" descr="C:\Users\Giev\Desktop\Corr2.pngCorr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14400" y="2376170"/>
            <a:ext cx="8610600" cy="7696200"/>
          </a:xfrm>
          <a:prstGeom prst="rect">
            <a:avLst/>
          </a:prstGeom>
          <a:noFill/>
          <a:ln>
            <a:noFill/>
          </a:ln>
        </p:spPr>
      </p:pic>
      <p:sp>
        <p:nvSpPr>
          <p:cNvPr id="452" name="Google Shape;452;p10"/>
          <p:cNvSpPr/>
          <p:nvPr/>
        </p:nvSpPr>
        <p:spPr>
          <a:xfrm>
            <a:off x="6400800" y="2095500"/>
            <a:ext cx="1524000" cy="1447800"/>
          </a:xfrm>
          <a:prstGeom prst="ellipse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53" name="Google Shape;453;p10"/>
          <p:cNvCxnSpPr/>
          <p:nvPr/>
        </p:nvCxnSpPr>
        <p:spPr>
          <a:xfrm rot="10800000">
            <a:off x="7563485" y="7966710"/>
            <a:ext cx="0" cy="35306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454" name="Google Shape;454;p10"/>
          <p:cNvCxnSpPr/>
          <p:nvPr/>
        </p:nvCxnSpPr>
        <p:spPr>
          <a:xfrm rot="10800000">
            <a:off x="7210425" y="8303260"/>
            <a:ext cx="36957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455" name="Google Shape;455;p10"/>
          <p:cNvCxnSpPr/>
          <p:nvPr/>
        </p:nvCxnSpPr>
        <p:spPr>
          <a:xfrm>
            <a:off x="7924800" y="3086100"/>
            <a:ext cx="4419600" cy="20574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56" name="Google Shape;456;p10"/>
          <p:cNvCxnSpPr/>
          <p:nvPr/>
        </p:nvCxnSpPr>
        <p:spPr>
          <a:xfrm>
            <a:off x="7579995" y="8319770"/>
            <a:ext cx="2326005" cy="40513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graphicFrame>
        <p:nvGraphicFramePr>
          <p:cNvPr id="457" name="Google Shape;457;p10"/>
          <p:cNvGraphicFramePr/>
          <p:nvPr/>
        </p:nvGraphicFramePr>
        <p:xfrm>
          <a:off x="9895840" y="8443595"/>
          <a:ext cx="1424305" cy="5829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" r:id="rId5" imgW="1424305" imgH="582930" progId="Paint.Picture">
                  <p:embed/>
                </p:oleObj>
              </mc:Choice>
              <mc:Fallback>
                <p:oleObj r:id="rId5" imgW="1424305" imgH="582930" progId="Paint.Picture">
                  <p:embed/>
                  <p:pic>
                    <p:nvPicPr>
                      <p:cNvPr id="457" name="Google Shape;457;p10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/>
                      <a:stretch/>
                    </p:blipFill>
                    <p:spPr>
                      <a:xfrm>
                        <a:off x="9895840" y="8443595"/>
                        <a:ext cx="1424305" cy="5829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58" name="Google Shape;458;p10"/>
          <p:cNvGrpSpPr/>
          <p:nvPr/>
        </p:nvGrpSpPr>
        <p:grpSpPr>
          <a:xfrm>
            <a:off x="16741309" y="-723900"/>
            <a:ext cx="2134758" cy="2144325"/>
            <a:chOff x="2670" y="0"/>
            <a:chExt cx="1191737" cy="1197078"/>
          </a:xfrm>
        </p:grpSpPr>
        <p:sp>
          <p:nvSpPr>
            <p:cNvPr id="459" name="Google Shape;459;p10"/>
            <p:cNvSpPr/>
            <p:nvPr/>
          </p:nvSpPr>
          <p:spPr>
            <a:xfrm>
              <a:off x="2670" y="0"/>
              <a:ext cx="1191737" cy="1197078"/>
            </a:xfrm>
            <a:custGeom>
              <a:avLst/>
              <a:gdLst/>
              <a:ahLst/>
              <a:cxnLst/>
              <a:rect l="l" t="t" r="r" b="b"/>
              <a:pathLst>
                <a:path w="6321665" h="6350000" extrusionOk="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E5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10"/>
            <p:cNvSpPr txBox="1"/>
            <p:nvPr/>
          </p:nvSpPr>
          <p:spPr>
            <a:xfrm>
              <a:off x="185493" y="638084"/>
              <a:ext cx="708842" cy="4210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70347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200"/>
                <a:buFont typeface="Arial"/>
                <a:buNone/>
              </a:pPr>
              <a:r>
                <a:rPr lang="en-US" sz="7200" b="1" i="0" u="none" strike="noStrike" cap="none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11"/>
          <p:cNvSpPr/>
          <p:nvPr/>
        </p:nvSpPr>
        <p:spPr>
          <a:xfrm>
            <a:off x="11842750" y="3390901"/>
            <a:ext cx="4786156" cy="3474508"/>
          </a:xfrm>
          <a:custGeom>
            <a:avLst/>
            <a:gdLst/>
            <a:ahLst/>
            <a:cxnLst/>
            <a:rect l="l" t="t" r="r" b="b"/>
            <a:pathLst>
              <a:path w="9073281" h="3925998" extrusionOk="0">
                <a:moveTo>
                  <a:pt x="8948821" y="3925998"/>
                </a:moveTo>
                <a:lnTo>
                  <a:pt x="124460" y="3925998"/>
                </a:lnTo>
                <a:cubicBezTo>
                  <a:pt x="55880" y="3925998"/>
                  <a:pt x="0" y="3870118"/>
                  <a:pt x="0" y="3801538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8948821" y="0"/>
                </a:lnTo>
                <a:cubicBezTo>
                  <a:pt x="9017401" y="0"/>
                  <a:pt x="9073281" y="55880"/>
                  <a:pt x="9073281" y="124460"/>
                </a:cubicBezTo>
                <a:lnTo>
                  <a:pt x="9073281" y="3801538"/>
                </a:lnTo>
                <a:cubicBezTo>
                  <a:pt x="9073281" y="3870118"/>
                  <a:pt x="9017401" y="3925998"/>
                  <a:pt x="8948821" y="3925998"/>
                </a:cubicBezTo>
                <a:close/>
              </a:path>
            </a:pathLst>
          </a:custGeom>
          <a:solidFill>
            <a:srgbClr val="EDF0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66" name="Google Shape;466;p11"/>
          <p:cNvGrpSpPr/>
          <p:nvPr/>
        </p:nvGrpSpPr>
        <p:grpSpPr>
          <a:xfrm>
            <a:off x="595129" y="1399756"/>
            <a:ext cx="16230600" cy="860511"/>
            <a:chOff x="0" y="0"/>
            <a:chExt cx="21640800" cy="1147348"/>
          </a:xfrm>
        </p:grpSpPr>
        <p:sp>
          <p:nvSpPr>
            <p:cNvPr id="467" name="Google Shape;467;p11"/>
            <p:cNvSpPr/>
            <p:nvPr/>
          </p:nvSpPr>
          <p:spPr>
            <a:xfrm>
              <a:off x="0" y="0"/>
              <a:ext cx="21640800" cy="1147348"/>
            </a:xfrm>
            <a:custGeom>
              <a:avLst/>
              <a:gdLst/>
              <a:ahLst/>
              <a:cxnLst/>
              <a:rect l="l" t="t" r="r" b="b"/>
              <a:pathLst>
                <a:path w="12456187" h="660400" extrusionOk="0">
                  <a:moveTo>
                    <a:pt x="12331726" y="660400"/>
                  </a:moveTo>
                  <a:lnTo>
                    <a:pt x="124460" y="660400"/>
                  </a:lnTo>
                  <a:cubicBezTo>
                    <a:pt x="55880" y="660400"/>
                    <a:pt x="0" y="604520"/>
                    <a:pt x="0" y="53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2331727" y="0"/>
                  </a:lnTo>
                  <a:cubicBezTo>
                    <a:pt x="12400307" y="0"/>
                    <a:pt x="12456187" y="55880"/>
                    <a:pt x="12456187" y="124460"/>
                  </a:cubicBezTo>
                  <a:lnTo>
                    <a:pt x="12456187" y="535940"/>
                  </a:lnTo>
                  <a:cubicBezTo>
                    <a:pt x="12456187" y="604520"/>
                    <a:pt x="12400307" y="660400"/>
                    <a:pt x="12331727" y="660400"/>
                  </a:cubicBezTo>
                  <a:close/>
                </a:path>
              </a:pathLst>
            </a:custGeom>
            <a:solidFill>
              <a:srgbClr val="FFE5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11"/>
            <p:cNvSpPr txBox="1"/>
            <p:nvPr/>
          </p:nvSpPr>
          <p:spPr>
            <a:xfrm>
              <a:off x="510540" y="262467"/>
              <a:ext cx="19079633" cy="5710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Arial"/>
                <a:buNone/>
              </a:pPr>
              <a:r>
                <a:rPr lang="en-US" sz="2500" b="0" i="0" u="none" strike="noStrike" cap="none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Handling Missing Values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9" name="Google Shape;469;p11"/>
          <p:cNvSpPr txBox="1"/>
          <p:nvPr/>
        </p:nvSpPr>
        <p:spPr>
          <a:xfrm>
            <a:off x="785629" y="295778"/>
            <a:ext cx="16040100" cy="987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lang="en-US" sz="6600" b="1" i="0" u="none" strike="noStrike" cap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Initial Data Analysis and Data Cleaning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p11"/>
          <p:cNvSpPr txBox="1"/>
          <p:nvPr/>
        </p:nvSpPr>
        <p:spPr>
          <a:xfrm>
            <a:off x="11929875" y="3494550"/>
            <a:ext cx="4611900" cy="32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986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5"/>
              <a:buFont typeface="DM Sans"/>
              <a:buNone/>
            </a:pPr>
            <a:r>
              <a:rPr lang="en-US" sz="1865" b="1" i="0" u="none" strike="noStrike" cap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The rest of the features containing missing values have non-normal distribution, including: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4986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5"/>
              <a:buFont typeface="DM Sans"/>
              <a:buAutoNum type="arabicPeriod"/>
            </a:pPr>
            <a:r>
              <a:rPr lang="en-US" sz="1865" b="1" i="0" u="none" strike="noStrike" cap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'DaySinceLastOrder'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4986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5"/>
              <a:buFont typeface="DM Sans"/>
              <a:buAutoNum type="arabicPeriod"/>
            </a:pPr>
            <a:r>
              <a:rPr lang="en-US" sz="1865" b="1" i="0" u="none" strike="noStrike" cap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'WarehouseToHome'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4986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5"/>
              <a:buFont typeface="DM Sans"/>
              <a:buAutoNum type="arabicPeriod"/>
            </a:pPr>
            <a:r>
              <a:rPr lang="en-US" sz="1865" b="1" i="0" u="none" strike="noStrike" cap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'Tenure'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4986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5"/>
              <a:buFont typeface="DM Sans"/>
              <a:buAutoNum type="arabicPeriod"/>
            </a:pPr>
            <a:r>
              <a:rPr lang="en-US" sz="1865" b="1" i="0" u="none" strike="noStrike" cap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'OrderAmountHikeFromlastYear'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5026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0"/>
              <a:buFont typeface="DM Sans"/>
              <a:buAutoNum type="arabicPeriod"/>
            </a:pPr>
            <a:r>
              <a:rPr lang="en-US" sz="1860" b="1" i="0" u="none" strike="noStrike" cap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'HourSpendOnApp'</a:t>
            </a:r>
            <a:endParaRPr sz="1865" b="1" i="0" u="none" strike="noStrike" cap="non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471" name="Google Shape;471;p11"/>
          <p:cNvGrpSpPr/>
          <p:nvPr/>
        </p:nvGrpSpPr>
        <p:grpSpPr>
          <a:xfrm>
            <a:off x="11814810" y="7047865"/>
            <a:ext cx="4832391" cy="762696"/>
            <a:chOff x="0" y="0"/>
            <a:chExt cx="21640800" cy="1432024"/>
          </a:xfrm>
        </p:grpSpPr>
        <p:sp>
          <p:nvSpPr>
            <p:cNvPr id="472" name="Google Shape;472;p11"/>
            <p:cNvSpPr/>
            <p:nvPr/>
          </p:nvSpPr>
          <p:spPr>
            <a:xfrm>
              <a:off x="0" y="0"/>
              <a:ext cx="21640800" cy="1432024"/>
            </a:xfrm>
            <a:custGeom>
              <a:avLst/>
              <a:gdLst/>
              <a:ahLst/>
              <a:cxnLst/>
              <a:rect l="l" t="t" r="r" b="b"/>
              <a:pathLst>
                <a:path w="12456187" h="660400" extrusionOk="0">
                  <a:moveTo>
                    <a:pt x="12331726" y="660400"/>
                  </a:moveTo>
                  <a:lnTo>
                    <a:pt x="124460" y="660400"/>
                  </a:lnTo>
                  <a:cubicBezTo>
                    <a:pt x="55880" y="660400"/>
                    <a:pt x="0" y="604520"/>
                    <a:pt x="0" y="53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2331727" y="0"/>
                  </a:lnTo>
                  <a:cubicBezTo>
                    <a:pt x="12400307" y="0"/>
                    <a:pt x="12456187" y="55880"/>
                    <a:pt x="12456187" y="124460"/>
                  </a:cubicBezTo>
                  <a:lnTo>
                    <a:pt x="12456187" y="535940"/>
                  </a:lnTo>
                  <a:cubicBezTo>
                    <a:pt x="12456187" y="604520"/>
                    <a:pt x="12400307" y="660400"/>
                    <a:pt x="12331727" y="660400"/>
                  </a:cubicBezTo>
                  <a:close/>
                </a:path>
              </a:pathLst>
            </a:custGeom>
            <a:solidFill>
              <a:srgbClr val="FFE5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11"/>
            <p:cNvSpPr txBox="1"/>
            <p:nvPr/>
          </p:nvSpPr>
          <p:spPr>
            <a:xfrm>
              <a:off x="622472" y="256357"/>
              <a:ext cx="19260300" cy="103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725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-&gt; they all will be </a:t>
              </a:r>
              <a:r>
                <a:rPr lang="en-US" sz="2000" b="1" i="0" u="none" strike="noStrike" cap="none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imputed </a:t>
              </a:r>
              <a:r>
                <a:rPr lang="en-US" sz="2000" b="0" i="0" u="none" strike="noStrike" cap="none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with their respective </a:t>
              </a:r>
              <a:r>
                <a:rPr lang="en-US" sz="2000" b="1" i="0" u="none" strike="noStrike" cap="none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‘median’</a:t>
              </a:r>
              <a:r>
                <a:rPr lang="en-US" sz="2000" b="0" i="0" u="none" strike="noStrike" cap="none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 values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474" name="Google Shape;474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6544" y="2857499"/>
            <a:ext cx="8451728" cy="2706959"/>
          </a:xfrm>
          <a:prstGeom prst="rect">
            <a:avLst/>
          </a:prstGeom>
          <a:noFill/>
          <a:ln>
            <a:noFill/>
          </a:ln>
        </p:spPr>
      </p:pic>
      <p:pic>
        <p:nvPicPr>
          <p:cNvPr id="475" name="Google Shape;475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38800" y="6161690"/>
            <a:ext cx="3623524" cy="3575932"/>
          </a:xfrm>
          <a:prstGeom prst="rect">
            <a:avLst/>
          </a:prstGeom>
          <a:noFill/>
          <a:ln>
            <a:noFill/>
          </a:ln>
        </p:spPr>
      </p:pic>
      <p:sp>
        <p:nvSpPr>
          <p:cNvPr id="476" name="Google Shape;476;p11"/>
          <p:cNvSpPr/>
          <p:nvPr/>
        </p:nvSpPr>
        <p:spPr>
          <a:xfrm>
            <a:off x="6781800" y="3314700"/>
            <a:ext cx="2246471" cy="2249758"/>
          </a:xfrm>
          <a:prstGeom prst="rect">
            <a:avLst/>
          </a:prstGeom>
          <a:solidFill>
            <a:schemeClr val="accent2">
              <a:alpha val="14509"/>
            </a:schemeClr>
          </a:solidFill>
          <a:ln w="127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77" name="Google Shape;477;p11"/>
          <p:cNvCxnSpPr/>
          <p:nvPr/>
        </p:nvCxnSpPr>
        <p:spPr>
          <a:xfrm>
            <a:off x="9601200" y="3961153"/>
            <a:ext cx="0" cy="3697741"/>
          </a:xfrm>
          <a:prstGeom prst="straightConnector1">
            <a:avLst/>
          </a:prstGeom>
          <a:noFill/>
          <a:ln w="9525" cap="flat" cmpd="sng">
            <a:solidFill>
              <a:srgbClr val="BD4B4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78" name="Google Shape;478;p11"/>
          <p:cNvCxnSpPr/>
          <p:nvPr/>
        </p:nvCxnSpPr>
        <p:spPr>
          <a:xfrm rot="10800000">
            <a:off x="9144000" y="7658894"/>
            <a:ext cx="457200" cy="0"/>
          </a:xfrm>
          <a:prstGeom prst="straightConnector1">
            <a:avLst/>
          </a:prstGeom>
          <a:noFill/>
          <a:ln w="9525" cap="flat" cmpd="sng">
            <a:solidFill>
              <a:srgbClr val="BD4B48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79" name="Google Shape;479;p11"/>
          <p:cNvCxnSpPr/>
          <p:nvPr/>
        </p:nvCxnSpPr>
        <p:spPr>
          <a:xfrm rot="10800000">
            <a:off x="8839200" y="3961153"/>
            <a:ext cx="762001" cy="0"/>
          </a:xfrm>
          <a:prstGeom prst="straightConnector1">
            <a:avLst/>
          </a:prstGeom>
          <a:noFill/>
          <a:ln w="9525" cap="flat" cmpd="sng">
            <a:solidFill>
              <a:srgbClr val="BD4B4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0" name="Google Shape;480;p11"/>
          <p:cNvSpPr txBox="1"/>
          <p:nvPr/>
        </p:nvSpPr>
        <p:spPr>
          <a:xfrm>
            <a:off x="4191000" y="2425831"/>
            <a:ext cx="2354263" cy="428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Normality Test</a:t>
            </a:r>
            <a:endParaRPr sz="2500" b="1" i="1" u="none" strike="noStrike" cap="non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481" name="Google Shape;481;p11"/>
          <p:cNvGrpSpPr/>
          <p:nvPr/>
        </p:nvGrpSpPr>
        <p:grpSpPr>
          <a:xfrm>
            <a:off x="10017425" y="8367752"/>
            <a:ext cx="8001000" cy="1804948"/>
            <a:chOff x="4401663" y="9074751"/>
            <a:chExt cx="7924800" cy="1804948"/>
          </a:xfrm>
        </p:grpSpPr>
        <p:sp>
          <p:nvSpPr>
            <p:cNvPr id="482" name="Google Shape;482;p11"/>
            <p:cNvSpPr/>
            <p:nvPr/>
          </p:nvSpPr>
          <p:spPr>
            <a:xfrm>
              <a:off x="4401663" y="9074751"/>
              <a:ext cx="7924800" cy="1208262"/>
            </a:xfrm>
            <a:custGeom>
              <a:avLst/>
              <a:gdLst/>
              <a:ahLst/>
              <a:cxnLst/>
              <a:rect l="l" t="t" r="r" b="b"/>
              <a:pathLst>
                <a:path w="12456187" h="660400" extrusionOk="0">
                  <a:moveTo>
                    <a:pt x="12331726" y="660400"/>
                  </a:moveTo>
                  <a:lnTo>
                    <a:pt x="124460" y="660400"/>
                  </a:lnTo>
                  <a:cubicBezTo>
                    <a:pt x="55880" y="660400"/>
                    <a:pt x="0" y="604520"/>
                    <a:pt x="0" y="53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2331727" y="0"/>
                  </a:lnTo>
                  <a:cubicBezTo>
                    <a:pt x="12400307" y="0"/>
                    <a:pt x="12456187" y="55880"/>
                    <a:pt x="12456187" y="124460"/>
                  </a:cubicBezTo>
                  <a:lnTo>
                    <a:pt x="12456187" y="535940"/>
                  </a:lnTo>
                  <a:cubicBezTo>
                    <a:pt x="12456187" y="604520"/>
                    <a:pt x="12400307" y="660400"/>
                    <a:pt x="12331727" y="660400"/>
                  </a:cubicBezTo>
                  <a:close/>
                </a:path>
              </a:pathLst>
            </a:custGeom>
            <a:solidFill>
              <a:srgbClr val="FFE500"/>
            </a:solidFill>
            <a:ln w="762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11"/>
            <p:cNvSpPr txBox="1"/>
            <p:nvPr/>
          </p:nvSpPr>
          <p:spPr>
            <a:xfrm>
              <a:off x="4759683" y="9310039"/>
              <a:ext cx="7450036" cy="15696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1" i="0" u="none" strike="noStrike" cap="none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After being imputed, there are no more 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1" i="0" u="none" strike="noStrike" cap="none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missing values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84" name="Google Shape;484;p11"/>
          <p:cNvGrpSpPr/>
          <p:nvPr/>
        </p:nvGrpSpPr>
        <p:grpSpPr>
          <a:xfrm>
            <a:off x="16741309" y="-723900"/>
            <a:ext cx="2134758" cy="2144325"/>
            <a:chOff x="2670" y="0"/>
            <a:chExt cx="1191737" cy="1197078"/>
          </a:xfrm>
        </p:grpSpPr>
        <p:sp>
          <p:nvSpPr>
            <p:cNvPr id="485" name="Google Shape;485;p11"/>
            <p:cNvSpPr/>
            <p:nvPr/>
          </p:nvSpPr>
          <p:spPr>
            <a:xfrm>
              <a:off x="2670" y="0"/>
              <a:ext cx="1191737" cy="1197078"/>
            </a:xfrm>
            <a:custGeom>
              <a:avLst/>
              <a:gdLst/>
              <a:ahLst/>
              <a:cxnLst/>
              <a:rect l="l" t="t" r="r" b="b"/>
              <a:pathLst>
                <a:path w="6321665" h="6350000" extrusionOk="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E5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11"/>
            <p:cNvSpPr txBox="1"/>
            <p:nvPr/>
          </p:nvSpPr>
          <p:spPr>
            <a:xfrm>
              <a:off x="185493" y="638084"/>
              <a:ext cx="708842" cy="4210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70347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200"/>
                <a:buFont typeface="Arial"/>
                <a:buNone/>
              </a:pPr>
              <a:r>
                <a:rPr lang="en-US" sz="7200" b="1" i="0" u="none" strike="noStrike" cap="none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12"/>
          <p:cNvSpPr/>
          <p:nvPr/>
        </p:nvSpPr>
        <p:spPr>
          <a:xfrm>
            <a:off x="304800" y="1432435"/>
            <a:ext cx="17678400" cy="1353077"/>
          </a:xfrm>
          <a:custGeom>
            <a:avLst/>
            <a:gdLst/>
            <a:ahLst/>
            <a:cxnLst/>
            <a:rect l="l" t="t" r="r" b="b"/>
            <a:pathLst>
              <a:path w="12456187" h="1038420" extrusionOk="0">
                <a:moveTo>
                  <a:pt x="12331726" y="1038420"/>
                </a:moveTo>
                <a:lnTo>
                  <a:pt x="124460" y="1038420"/>
                </a:lnTo>
                <a:cubicBezTo>
                  <a:pt x="55880" y="1038420"/>
                  <a:pt x="0" y="982540"/>
                  <a:pt x="0" y="913960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12331727" y="0"/>
                </a:lnTo>
                <a:cubicBezTo>
                  <a:pt x="12400307" y="0"/>
                  <a:pt x="12456187" y="55880"/>
                  <a:pt x="12456187" y="124460"/>
                </a:cubicBezTo>
                <a:lnTo>
                  <a:pt x="12456187" y="913960"/>
                </a:lnTo>
                <a:cubicBezTo>
                  <a:pt x="12456187" y="982540"/>
                  <a:pt x="12400307" y="1038420"/>
                  <a:pt x="12331727" y="1038420"/>
                </a:cubicBezTo>
                <a:close/>
              </a:path>
            </a:pathLst>
          </a:custGeom>
          <a:solidFill>
            <a:srgbClr val="FFE5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p12"/>
          <p:cNvSpPr txBox="1"/>
          <p:nvPr/>
        </p:nvSpPr>
        <p:spPr>
          <a:xfrm>
            <a:off x="2032535" y="1477200"/>
            <a:ext cx="5054065" cy="12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 b="1" i="0" u="none" strike="noStrike" cap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Two Sample Independent T-Test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Google Shape;493;p12"/>
          <p:cNvSpPr txBox="1"/>
          <p:nvPr/>
        </p:nvSpPr>
        <p:spPr>
          <a:xfrm>
            <a:off x="11540261" y="1774609"/>
            <a:ext cx="4196339" cy="609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 b="1" i="0" u="none" strike="noStrike" cap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Chi-Square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4" name="Google Shape;494;p12"/>
          <p:cNvGrpSpPr/>
          <p:nvPr/>
        </p:nvGrpSpPr>
        <p:grpSpPr>
          <a:xfrm>
            <a:off x="304800" y="3009061"/>
            <a:ext cx="9272162" cy="1270106"/>
            <a:chOff x="1028700" y="3225029"/>
            <a:chExt cx="8624462" cy="1270106"/>
          </a:xfrm>
        </p:grpSpPr>
        <p:sp>
          <p:nvSpPr>
            <p:cNvPr id="495" name="Google Shape;495;p12"/>
            <p:cNvSpPr/>
            <p:nvPr/>
          </p:nvSpPr>
          <p:spPr>
            <a:xfrm>
              <a:off x="1028700" y="3225029"/>
              <a:ext cx="8191500" cy="1270106"/>
            </a:xfrm>
            <a:custGeom>
              <a:avLst/>
              <a:gdLst/>
              <a:ahLst/>
              <a:cxnLst/>
              <a:rect l="l" t="t" r="r" b="b"/>
              <a:pathLst>
                <a:path w="3959589" h="1220398" extrusionOk="0">
                  <a:moveTo>
                    <a:pt x="3835129" y="1220398"/>
                  </a:moveTo>
                  <a:lnTo>
                    <a:pt x="124460" y="1220398"/>
                  </a:lnTo>
                  <a:cubicBezTo>
                    <a:pt x="55880" y="1220398"/>
                    <a:pt x="0" y="1164518"/>
                    <a:pt x="0" y="1095938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835129" y="0"/>
                  </a:lnTo>
                  <a:cubicBezTo>
                    <a:pt x="3903709" y="0"/>
                    <a:pt x="3959589" y="55880"/>
                    <a:pt x="3959589" y="124460"/>
                  </a:cubicBezTo>
                  <a:lnTo>
                    <a:pt x="3959589" y="1095938"/>
                  </a:lnTo>
                  <a:cubicBezTo>
                    <a:pt x="3959589" y="1164518"/>
                    <a:pt x="3903709" y="1220398"/>
                    <a:pt x="3835129" y="1220398"/>
                  </a:cubicBezTo>
                  <a:close/>
                </a:path>
              </a:pathLst>
            </a:custGeom>
            <a:solidFill>
              <a:srgbClr val="EDF0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12"/>
            <p:cNvSpPr txBox="1"/>
            <p:nvPr/>
          </p:nvSpPr>
          <p:spPr>
            <a:xfrm>
              <a:off x="1242383" y="3286402"/>
              <a:ext cx="8410779" cy="102298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rPr lang="en-US" sz="19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Hypothesis</a:t>
              </a:r>
              <a:r>
                <a:rPr lang="en-US" sz="19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:</a:t>
              </a:r>
              <a:endParaRPr sz="1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lnSpc>
                  <a:spcPct val="147777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Ho</a:t>
              </a:r>
              <a:r>
                <a:rPr lang="en-US"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: The average value of non churn </a:t>
              </a:r>
              <a:r>
                <a:rPr lang="en-US" sz="18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equals</a:t>
              </a:r>
              <a:r>
                <a:rPr lang="en-US"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the one that is churn from 1 feature</a:t>
              </a:r>
              <a:br>
                <a:rPr lang="en-US"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en-US" sz="18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Ha</a:t>
              </a:r>
              <a:r>
                <a:rPr lang="en-US"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: The average value of non churn does </a:t>
              </a:r>
              <a:r>
                <a:rPr lang="en-US" sz="18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not equal</a:t>
              </a:r>
              <a:r>
                <a:rPr lang="en-US"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the one that is churn from 1 feature</a:t>
              </a:r>
              <a:endParaRPr sz="1800" b="0" i="0" u="none" strike="noStrike" cap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497" name="Google Shape;497;p12"/>
          <p:cNvGrpSpPr/>
          <p:nvPr/>
        </p:nvGrpSpPr>
        <p:grpSpPr>
          <a:xfrm>
            <a:off x="304800" y="7836693"/>
            <a:ext cx="8669535" cy="2035744"/>
            <a:chOff x="785629" y="7264368"/>
            <a:chExt cx="6267874" cy="2471969"/>
          </a:xfrm>
        </p:grpSpPr>
        <p:sp>
          <p:nvSpPr>
            <p:cNvPr id="498" name="Google Shape;498;p12"/>
            <p:cNvSpPr/>
            <p:nvPr/>
          </p:nvSpPr>
          <p:spPr>
            <a:xfrm>
              <a:off x="785629" y="7264368"/>
              <a:ext cx="6267874" cy="2471969"/>
            </a:xfrm>
            <a:custGeom>
              <a:avLst/>
              <a:gdLst/>
              <a:ahLst/>
              <a:cxnLst/>
              <a:rect l="l" t="t" r="r" b="b"/>
              <a:pathLst>
                <a:path w="3959589" h="1220398" extrusionOk="0">
                  <a:moveTo>
                    <a:pt x="3835129" y="1220398"/>
                  </a:moveTo>
                  <a:lnTo>
                    <a:pt x="124460" y="1220398"/>
                  </a:lnTo>
                  <a:cubicBezTo>
                    <a:pt x="55880" y="1220398"/>
                    <a:pt x="0" y="1164518"/>
                    <a:pt x="0" y="1095938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835129" y="0"/>
                  </a:lnTo>
                  <a:cubicBezTo>
                    <a:pt x="3903709" y="0"/>
                    <a:pt x="3959589" y="55880"/>
                    <a:pt x="3959589" y="124460"/>
                  </a:cubicBezTo>
                  <a:lnTo>
                    <a:pt x="3959589" y="1095938"/>
                  </a:lnTo>
                  <a:cubicBezTo>
                    <a:pt x="3959589" y="1164518"/>
                    <a:pt x="3903709" y="1220398"/>
                    <a:pt x="3835129" y="1220398"/>
                  </a:cubicBezTo>
                  <a:close/>
                </a:path>
              </a:pathLst>
            </a:custGeom>
            <a:solidFill>
              <a:srgbClr val="EDF0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12"/>
            <p:cNvSpPr txBox="1"/>
            <p:nvPr/>
          </p:nvSpPr>
          <p:spPr>
            <a:xfrm>
              <a:off x="1083009" y="7581901"/>
              <a:ext cx="5546391" cy="20013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19166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1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Conclusion</a:t>
              </a:r>
              <a:r>
                <a:rPr lang="en-US"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: P-Value is lower than the significance level (0.05) = we have sufficient evidence to reject the </a:t>
              </a:r>
              <a:r>
                <a:rPr lang="en-US" sz="1800" b="1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Ho</a:t>
              </a:r>
              <a:r>
                <a:rPr lang="en-US"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.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19166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1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&gt;&gt;  </a:t>
              </a:r>
              <a:r>
                <a:rPr lang="en-US" sz="1800" b="1" i="0" u="none" strike="noStrike" cap="none" dirty="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numeric features </a:t>
              </a:r>
              <a:r>
                <a:rPr lang="en-US"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that have different mean between churn and not churn: </a:t>
              </a:r>
              <a:r>
                <a:rPr lang="en-US" sz="1800" b="1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Tenure, </a:t>
              </a:r>
              <a:r>
                <a:rPr lang="en-US" sz="1800" b="1" i="0" u="none" strike="noStrike" cap="none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WarehouseToHome</a:t>
              </a:r>
              <a:r>
                <a:rPr lang="en-US" sz="1800" b="1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, </a:t>
              </a:r>
              <a:r>
                <a:rPr lang="en-US" sz="1800" b="1" i="0" u="none" strike="noStrike" cap="none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NumberOfDeviceRegistered</a:t>
              </a:r>
              <a:r>
                <a:rPr lang="en-US" sz="1800" b="1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, </a:t>
              </a:r>
              <a:r>
                <a:rPr lang="en-US" sz="1800" b="1" i="0" u="none" strike="noStrike" cap="none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NumberOfAddress</a:t>
              </a:r>
              <a:r>
                <a:rPr lang="en-US" sz="1800" b="1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,</a:t>
              </a:r>
            </a:p>
            <a:p>
              <a:pPr marL="0" marR="0" lvl="0" indent="0" algn="ctr" rtl="0">
                <a:lnSpc>
                  <a:spcPct val="119166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1" i="0" u="none" strike="noStrike" cap="none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DaySinceLastOrder</a:t>
              </a:r>
              <a:r>
                <a:rPr lang="en-US" sz="1800" b="1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,</a:t>
              </a:r>
              <a:r>
                <a:rPr lang="en-US"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-US" sz="1800" b="0" i="0" u="none" strike="noStrike" cap="none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dan</a:t>
              </a:r>
              <a:r>
                <a:rPr lang="en-US"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r>
                <a:rPr lang="en-US" sz="1800" b="1" i="0" u="none" strike="noStrike" cap="none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CashbackAmount</a:t>
              </a:r>
              <a:r>
                <a:rPr lang="en-US" sz="1800" b="1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.</a:t>
              </a:r>
              <a:endParaRPr sz="1530" b="0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sp>
        <p:nvSpPr>
          <p:cNvPr id="500" name="Google Shape;500;p12"/>
          <p:cNvSpPr txBox="1"/>
          <p:nvPr/>
        </p:nvSpPr>
        <p:spPr>
          <a:xfrm>
            <a:off x="785629" y="295778"/>
            <a:ext cx="16040100" cy="997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</a:pPr>
            <a:r>
              <a:rPr lang="en-US" sz="7000" b="1" i="0" u="none" strike="noStrike" cap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Test Statistic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1" name="Google Shape;501;p12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571" y="4381500"/>
            <a:ext cx="5696545" cy="3349009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grpSp>
        <p:nvGrpSpPr>
          <p:cNvPr id="502" name="Google Shape;502;p12"/>
          <p:cNvGrpSpPr/>
          <p:nvPr/>
        </p:nvGrpSpPr>
        <p:grpSpPr>
          <a:xfrm>
            <a:off x="9341216" y="3019452"/>
            <a:ext cx="8641984" cy="1270106"/>
            <a:chOff x="1028700" y="3225029"/>
            <a:chExt cx="8191500" cy="1270106"/>
          </a:xfrm>
        </p:grpSpPr>
        <p:sp>
          <p:nvSpPr>
            <p:cNvPr id="503" name="Google Shape;503;p12"/>
            <p:cNvSpPr/>
            <p:nvPr/>
          </p:nvSpPr>
          <p:spPr>
            <a:xfrm>
              <a:off x="1028700" y="3225029"/>
              <a:ext cx="8191500" cy="1270106"/>
            </a:xfrm>
            <a:custGeom>
              <a:avLst/>
              <a:gdLst/>
              <a:ahLst/>
              <a:cxnLst/>
              <a:rect l="l" t="t" r="r" b="b"/>
              <a:pathLst>
                <a:path w="3959589" h="1220398" extrusionOk="0">
                  <a:moveTo>
                    <a:pt x="3835129" y="1220398"/>
                  </a:moveTo>
                  <a:lnTo>
                    <a:pt x="124460" y="1220398"/>
                  </a:lnTo>
                  <a:cubicBezTo>
                    <a:pt x="55880" y="1220398"/>
                    <a:pt x="0" y="1164518"/>
                    <a:pt x="0" y="1095938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835129" y="0"/>
                  </a:lnTo>
                  <a:cubicBezTo>
                    <a:pt x="3903709" y="0"/>
                    <a:pt x="3959589" y="55880"/>
                    <a:pt x="3959589" y="124460"/>
                  </a:cubicBezTo>
                  <a:lnTo>
                    <a:pt x="3959589" y="1095938"/>
                  </a:lnTo>
                  <a:cubicBezTo>
                    <a:pt x="3959589" y="1164518"/>
                    <a:pt x="3903709" y="1220398"/>
                    <a:pt x="3835129" y="1220398"/>
                  </a:cubicBezTo>
                  <a:close/>
                </a:path>
              </a:pathLst>
            </a:custGeom>
            <a:solidFill>
              <a:srgbClr val="EDF0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12"/>
            <p:cNvSpPr txBox="1"/>
            <p:nvPr/>
          </p:nvSpPr>
          <p:spPr>
            <a:xfrm>
              <a:off x="1242384" y="3286402"/>
              <a:ext cx="7719060" cy="10170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7777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Hypothesis</a:t>
              </a:r>
              <a:r>
                <a:rPr lang="en-US"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:</a:t>
              </a:r>
              <a:br>
                <a:rPr lang="en-US"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en-US" sz="18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Ho</a:t>
              </a:r>
              <a:r>
                <a:rPr lang="en-US"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: Feature does not affect the target (churn) </a:t>
              </a:r>
              <a:br>
                <a:rPr lang="en-US"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en-US" sz="18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Ha</a:t>
              </a:r>
              <a:r>
                <a:rPr lang="en-US"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: Feature affects the target (churn)</a:t>
              </a:r>
              <a:endParaRPr sz="1900" b="0" i="0" u="none" strike="noStrike" cap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505" name="Google Shape;505;p12"/>
          <p:cNvGrpSpPr/>
          <p:nvPr/>
        </p:nvGrpSpPr>
        <p:grpSpPr>
          <a:xfrm>
            <a:off x="9313665" y="7847084"/>
            <a:ext cx="8669535" cy="2025353"/>
            <a:chOff x="785629" y="7264368"/>
            <a:chExt cx="6267874" cy="2471969"/>
          </a:xfrm>
        </p:grpSpPr>
        <p:sp>
          <p:nvSpPr>
            <p:cNvPr id="506" name="Google Shape;506;p12"/>
            <p:cNvSpPr/>
            <p:nvPr/>
          </p:nvSpPr>
          <p:spPr>
            <a:xfrm>
              <a:off x="785629" y="7264368"/>
              <a:ext cx="6267874" cy="2471969"/>
            </a:xfrm>
            <a:custGeom>
              <a:avLst/>
              <a:gdLst/>
              <a:ahLst/>
              <a:cxnLst/>
              <a:rect l="l" t="t" r="r" b="b"/>
              <a:pathLst>
                <a:path w="3959589" h="1220398" extrusionOk="0">
                  <a:moveTo>
                    <a:pt x="3835129" y="1220398"/>
                  </a:moveTo>
                  <a:lnTo>
                    <a:pt x="124460" y="1220398"/>
                  </a:lnTo>
                  <a:cubicBezTo>
                    <a:pt x="55880" y="1220398"/>
                    <a:pt x="0" y="1164518"/>
                    <a:pt x="0" y="1095938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835129" y="0"/>
                  </a:lnTo>
                  <a:cubicBezTo>
                    <a:pt x="3903709" y="0"/>
                    <a:pt x="3959589" y="55880"/>
                    <a:pt x="3959589" y="124460"/>
                  </a:cubicBezTo>
                  <a:lnTo>
                    <a:pt x="3959589" y="1095938"/>
                  </a:lnTo>
                  <a:cubicBezTo>
                    <a:pt x="3959589" y="1164518"/>
                    <a:pt x="3903709" y="1220398"/>
                    <a:pt x="3835129" y="1220398"/>
                  </a:cubicBezTo>
                  <a:close/>
                </a:path>
              </a:pathLst>
            </a:custGeom>
            <a:solidFill>
              <a:srgbClr val="EDF0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12"/>
            <p:cNvSpPr txBox="1"/>
            <p:nvPr/>
          </p:nvSpPr>
          <p:spPr>
            <a:xfrm>
              <a:off x="1139140" y="7912737"/>
              <a:ext cx="5546391" cy="9860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19166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Conclusion</a:t>
              </a:r>
              <a:r>
                <a:rPr lang="en-US"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: P-Value is lower than the significance level (0.05) = we have sufficient evidence to reject the </a:t>
              </a:r>
              <a:r>
                <a:rPr lang="en-US" sz="18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Ho</a:t>
              </a:r>
              <a:r>
                <a:rPr lang="en-US"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.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19166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1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&gt;&gt; </a:t>
              </a:r>
              <a:r>
                <a:rPr lang="en-US" sz="18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all </a:t>
              </a:r>
              <a:r>
                <a:rPr lang="en-US" sz="1800" b="1" i="0" u="none" strike="noStrike" cap="non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categorical features</a:t>
              </a:r>
              <a:r>
                <a:rPr lang="en-US" sz="18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-US"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affect ‘Churn’.</a:t>
              </a:r>
              <a:endParaRPr sz="1530" b="0" i="0" u="none" strike="noStrike" cap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pic>
        <p:nvPicPr>
          <p:cNvPr id="508" name="Google Shape;508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487208" y="4391461"/>
            <a:ext cx="6350000" cy="32639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grpSp>
        <p:nvGrpSpPr>
          <p:cNvPr id="509" name="Google Shape;509;p12"/>
          <p:cNvGrpSpPr/>
          <p:nvPr/>
        </p:nvGrpSpPr>
        <p:grpSpPr>
          <a:xfrm>
            <a:off x="16741309" y="-723900"/>
            <a:ext cx="2134758" cy="2144325"/>
            <a:chOff x="2670" y="0"/>
            <a:chExt cx="1191737" cy="1197078"/>
          </a:xfrm>
        </p:grpSpPr>
        <p:sp>
          <p:nvSpPr>
            <p:cNvPr id="510" name="Google Shape;510;p12"/>
            <p:cNvSpPr/>
            <p:nvPr/>
          </p:nvSpPr>
          <p:spPr>
            <a:xfrm>
              <a:off x="2670" y="0"/>
              <a:ext cx="1191737" cy="1197078"/>
            </a:xfrm>
            <a:custGeom>
              <a:avLst/>
              <a:gdLst/>
              <a:ahLst/>
              <a:cxnLst/>
              <a:rect l="l" t="t" r="r" b="b"/>
              <a:pathLst>
                <a:path w="6321665" h="6350000" extrusionOk="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E5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12"/>
            <p:cNvSpPr txBox="1"/>
            <p:nvPr/>
          </p:nvSpPr>
          <p:spPr>
            <a:xfrm>
              <a:off x="185493" y="638084"/>
              <a:ext cx="708842" cy="4210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70347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200"/>
                <a:buFont typeface="Arial"/>
                <a:buNone/>
              </a:pPr>
              <a:r>
                <a:rPr lang="en-US" sz="7200" b="1" i="0" u="none" strike="noStrike" cap="none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4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512" name="Google Shape;512;p12"/>
          <p:cNvCxnSpPr/>
          <p:nvPr/>
        </p:nvCxnSpPr>
        <p:spPr>
          <a:xfrm flipH="1">
            <a:off x="9126517" y="2790590"/>
            <a:ext cx="93683" cy="7496410"/>
          </a:xfrm>
          <a:prstGeom prst="straightConnector1">
            <a:avLst/>
          </a:prstGeom>
          <a:noFill/>
          <a:ln w="9525" cap="flat" cmpd="sng">
            <a:solidFill>
              <a:srgbClr val="FFE500"/>
            </a:solidFill>
            <a:prstDash val="lgDash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7" name="Google Shape;517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518" name="Google Shape;518;p13"/>
          <p:cNvSpPr txBox="1"/>
          <p:nvPr/>
        </p:nvSpPr>
        <p:spPr>
          <a:xfrm>
            <a:off x="5562377" y="437827"/>
            <a:ext cx="7288975" cy="583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352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b="1" i="0" u="none" strike="noStrike" cap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Exploratory Data Analysis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19" name="Google Shape;519;p13"/>
          <p:cNvGrpSpPr/>
          <p:nvPr/>
        </p:nvGrpSpPr>
        <p:grpSpPr>
          <a:xfrm>
            <a:off x="16741309" y="-723900"/>
            <a:ext cx="2134758" cy="2144325"/>
            <a:chOff x="2670" y="0"/>
            <a:chExt cx="1191737" cy="1197078"/>
          </a:xfrm>
        </p:grpSpPr>
        <p:sp>
          <p:nvSpPr>
            <p:cNvPr id="520" name="Google Shape;520;p13"/>
            <p:cNvSpPr/>
            <p:nvPr/>
          </p:nvSpPr>
          <p:spPr>
            <a:xfrm>
              <a:off x="2670" y="0"/>
              <a:ext cx="1191737" cy="1197078"/>
            </a:xfrm>
            <a:custGeom>
              <a:avLst/>
              <a:gdLst/>
              <a:ahLst/>
              <a:cxnLst/>
              <a:rect l="l" t="t" r="r" b="b"/>
              <a:pathLst>
                <a:path w="6321665" h="6350000" extrusionOk="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E5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13"/>
            <p:cNvSpPr txBox="1"/>
            <p:nvPr/>
          </p:nvSpPr>
          <p:spPr>
            <a:xfrm>
              <a:off x="185493" y="638084"/>
              <a:ext cx="708842" cy="4210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70347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200"/>
                <a:buFont typeface="Arial"/>
                <a:buNone/>
              </a:pPr>
              <a:r>
                <a:rPr lang="en-US" sz="7200" b="1" i="0" u="none" strike="noStrike" cap="none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5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22" name="Google Shape;522;p13"/>
          <p:cNvGrpSpPr/>
          <p:nvPr/>
        </p:nvGrpSpPr>
        <p:grpSpPr>
          <a:xfrm>
            <a:off x="5105400" y="5600700"/>
            <a:ext cx="4800600" cy="4038602"/>
            <a:chOff x="3581400" y="6286500"/>
            <a:chExt cx="5449261" cy="2791388"/>
          </a:xfrm>
        </p:grpSpPr>
        <p:sp>
          <p:nvSpPr>
            <p:cNvPr id="523" name="Google Shape;523;p13"/>
            <p:cNvSpPr/>
            <p:nvPr/>
          </p:nvSpPr>
          <p:spPr>
            <a:xfrm>
              <a:off x="3581400" y="6286500"/>
              <a:ext cx="5449261" cy="2791388"/>
            </a:xfrm>
            <a:custGeom>
              <a:avLst/>
              <a:gdLst/>
              <a:ahLst/>
              <a:cxnLst/>
              <a:rect l="l" t="t" r="r" b="b"/>
              <a:pathLst>
                <a:path w="3959589" h="1220398" extrusionOk="0">
                  <a:moveTo>
                    <a:pt x="3835129" y="1220398"/>
                  </a:moveTo>
                  <a:lnTo>
                    <a:pt x="124460" y="1220398"/>
                  </a:lnTo>
                  <a:cubicBezTo>
                    <a:pt x="55880" y="1220398"/>
                    <a:pt x="0" y="1164518"/>
                    <a:pt x="0" y="1095938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835129" y="0"/>
                  </a:lnTo>
                  <a:cubicBezTo>
                    <a:pt x="3903709" y="0"/>
                    <a:pt x="3959589" y="55880"/>
                    <a:pt x="3959589" y="124460"/>
                  </a:cubicBezTo>
                  <a:lnTo>
                    <a:pt x="3959589" y="1095938"/>
                  </a:lnTo>
                  <a:cubicBezTo>
                    <a:pt x="3959589" y="1164518"/>
                    <a:pt x="3903709" y="1220398"/>
                    <a:pt x="3835129" y="1220398"/>
                  </a:cubicBezTo>
                  <a:close/>
                </a:path>
              </a:pathLst>
            </a:custGeom>
            <a:solidFill>
              <a:srgbClr val="EDF0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13"/>
            <p:cNvSpPr txBox="1"/>
            <p:nvPr/>
          </p:nvSpPr>
          <p:spPr>
            <a:xfrm>
              <a:off x="3770939" y="7594079"/>
              <a:ext cx="5025355" cy="2609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sp>
        <p:nvSpPr>
          <p:cNvPr id="525" name="Google Shape;525;p13"/>
          <p:cNvSpPr txBox="1"/>
          <p:nvPr/>
        </p:nvSpPr>
        <p:spPr>
          <a:xfrm>
            <a:off x="5410200" y="5829299"/>
            <a:ext cx="4289331" cy="3554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More customers purchased 'mobile phone' and 'laptop &amp; accessory' than the other categories.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Male customers purchased more items than female customers in general.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Customers are more likely to churn when they have lower cashback and tenure.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Customers are more likely to churn when they have reported a complaint.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Customers are more likely to churn when they have further distance from their home to the nearest warehouse.</a:t>
            </a:r>
            <a:endParaRPr sz="1400" b="0" i="0" u="none" strike="noStrike" cap="non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26" name="Google Shape;526;p13"/>
          <p:cNvSpPr txBox="1"/>
          <p:nvPr/>
        </p:nvSpPr>
        <p:spPr>
          <a:xfrm>
            <a:off x="381000" y="9182100"/>
            <a:ext cx="3276600" cy="589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3253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Created in Tableau; Charlie Inc. 2022</a:t>
            </a:r>
            <a:endParaRPr sz="1400" b="1" i="0" u="none" strike="noStrike" cap="non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14"/>
          <p:cNvSpPr/>
          <p:nvPr/>
        </p:nvSpPr>
        <p:spPr>
          <a:xfrm>
            <a:off x="304800" y="1485900"/>
            <a:ext cx="17678400" cy="391638"/>
          </a:xfrm>
          <a:custGeom>
            <a:avLst/>
            <a:gdLst/>
            <a:ahLst/>
            <a:cxnLst/>
            <a:rect l="l" t="t" r="r" b="b"/>
            <a:pathLst>
              <a:path w="12456187" h="1038420" extrusionOk="0">
                <a:moveTo>
                  <a:pt x="12331726" y="1038420"/>
                </a:moveTo>
                <a:lnTo>
                  <a:pt x="124460" y="1038420"/>
                </a:lnTo>
                <a:cubicBezTo>
                  <a:pt x="55880" y="1038420"/>
                  <a:pt x="0" y="982540"/>
                  <a:pt x="0" y="913960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12331727" y="0"/>
                </a:lnTo>
                <a:cubicBezTo>
                  <a:pt x="12400307" y="0"/>
                  <a:pt x="12456187" y="55880"/>
                  <a:pt x="12456187" y="124460"/>
                </a:cubicBezTo>
                <a:lnTo>
                  <a:pt x="12456187" y="913960"/>
                </a:lnTo>
                <a:cubicBezTo>
                  <a:pt x="12456187" y="982540"/>
                  <a:pt x="12400307" y="1038420"/>
                  <a:pt x="12331727" y="1038420"/>
                </a:cubicBezTo>
                <a:close/>
              </a:path>
            </a:pathLst>
          </a:custGeom>
          <a:solidFill>
            <a:srgbClr val="FFE5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2" name="Google Shape;532;p14"/>
          <p:cNvSpPr txBox="1"/>
          <p:nvPr/>
        </p:nvSpPr>
        <p:spPr>
          <a:xfrm>
            <a:off x="304800" y="295778"/>
            <a:ext cx="16040100" cy="997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</a:pPr>
            <a:r>
              <a:rPr lang="en-US" sz="7000" b="1" i="0" u="none" strike="noStrike" cap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Data Splitting &amp; Preprocessing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33" name="Google Shape;533;p14"/>
          <p:cNvGrpSpPr/>
          <p:nvPr/>
        </p:nvGrpSpPr>
        <p:grpSpPr>
          <a:xfrm>
            <a:off x="5295900" y="2805347"/>
            <a:ext cx="7696200" cy="2035745"/>
            <a:chOff x="4724401" y="2745048"/>
            <a:chExt cx="7696200" cy="2035744"/>
          </a:xfrm>
        </p:grpSpPr>
        <p:grpSp>
          <p:nvGrpSpPr>
            <p:cNvPr id="534" name="Google Shape;534;p14"/>
            <p:cNvGrpSpPr/>
            <p:nvPr/>
          </p:nvGrpSpPr>
          <p:grpSpPr>
            <a:xfrm>
              <a:off x="4724401" y="2745048"/>
              <a:ext cx="7696200" cy="2035744"/>
              <a:chOff x="730539" y="7264368"/>
              <a:chExt cx="6267874" cy="2471969"/>
            </a:xfrm>
          </p:grpSpPr>
          <p:sp>
            <p:nvSpPr>
              <p:cNvPr id="535" name="Google Shape;535;p14"/>
              <p:cNvSpPr/>
              <p:nvPr/>
            </p:nvSpPr>
            <p:spPr>
              <a:xfrm>
                <a:off x="730539" y="7264368"/>
                <a:ext cx="6267874" cy="2471969"/>
              </a:xfrm>
              <a:custGeom>
                <a:avLst/>
                <a:gdLst/>
                <a:ahLst/>
                <a:cxnLst/>
                <a:rect l="l" t="t" r="r" b="b"/>
                <a:pathLst>
                  <a:path w="3959589" h="1220398" extrusionOk="0">
                    <a:moveTo>
                      <a:pt x="3835129" y="1220398"/>
                    </a:moveTo>
                    <a:lnTo>
                      <a:pt x="124460" y="1220398"/>
                    </a:lnTo>
                    <a:cubicBezTo>
                      <a:pt x="55880" y="1220398"/>
                      <a:pt x="0" y="1164518"/>
                      <a:pt x="0" y="1095938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3835129" y="0"/>
                    </a:lnTo>
                    <a:cubicBezTo>
                      <a:pt x="3903709" y="0"/>
                      <a:pt x="3959589" y="55880"/>
                      <a:pt x="3959589" y="124460"/>
                    </a:cubicBezTo>
                    <a:lnTo>
                      <a:pt x="3959589" y="1095938"/>
                    </a:lnTo>
                    <a:cubicBezTo>
                      <a:pt x="3959589" y="1164518"/>
                      <a:pt x="3903709" y="1220398"/>
                      <a:pt x="3835129" y="1220398"/>
                    </a:cubicBezTo>
                    <a:close/>
                  </a:path>
                </a:pathLst>
              </a:custGeom>
              <a:solidFill>
                <a:srgbClr val="EDF0F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6" name="Google Shape;536;p14"/>
              <p:cNvSpPr txBox="1"/>
              <p:nvPr/>
            </p:nvSpPr>
            <p:spPr>
              <a:xfrm>
                <a:off x="1042395" y="7725563"/>
                <a:ext cx="5644161" cy="3876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ctr" rtl="0">
                  <a:lnSpc>
                    <a:spcPct val="67031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3200"/>
                  <a:buFont typeface="Arial"/>
                  <a:buNone/>
                </a:pPr>
                <a:r>
                  <a:rPr lang="en-US" sz="3200" b="1" i="0" u="none" strike="noStrike" cap="none">
                    <a:solidFill>
                      <a:srgbClr val="000000"/>
                    </a:solidFill>
                    <a:latin typeface="DM Sans"/>
                    <a:ea typeface="DM Sans"/>
                    <a:cs typeface="DM Sans"/>
                    <a:sym typeface="DM Sans"/>
                  </a:rPr>
                  <a:t>TRAIN SET : TEST SET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37" name="Google Shape;537;p14"/>
            <p:cNvSpPr txBox="1"/>
            <p:nvPr/>
          </p:nvSpPr>
          <p:spPr>
            <a:xfrm>
              <a:off x="5107323" y="4076700"/>
              <a:ext cx="7160879" cy="39985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39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400"/>
                <a:buFont typeface="Arial"/>
                <a:buNone/>
              </a:pPr>
              <a:r>
                <a:rPr lang="en-US" sz="5400" b="1" i="0" u="none" strike="noStrike" cap="none">
                  <a:solidFill>
                    <a:schemeClr val="dk1"/>
                  </a:solidFill>
                  <a:highlight>
                    <a:srgbClr val="FFE500"/>
                  </a:highlight>
                  <a:latin typeface="DM Sans"/>
                  <a:ea typeface="DM Sans"/>
                  <a:cs typeface="DM Sans"/>
                  <a:sym typeface="DM Sans"/>
                </a:rPr>
                <a:t>80% : 20%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8" name="Google Shape;538;p14"/>
          <p:cNvSpPr txBox="1"/>
          <p:nvPr/>
        </p:nvSpPr>
        <p:spPr>
          <a:xfrm>
            <a:off x="5683585" y="2247901"/>
            <a:ext cx="6930356" cy="319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6703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Data Splitting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9" name="Google Shape;539;p14"/>
          <p:cNvSpPr txBox="1"/>
          <p:nvPr/>
        </p:nvSpPr>
        <p:spPr>
          <a:xfrm>
            <a:off x="5678822" y="5586247"/>
            <a:ext cx="6930356" cy="319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6703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Data Preprocessing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0" name="Google Shape;540;p14"/>
          <p:cNvSpPr/>
          <p:nvPr/>
        </p:nvSpPr>
        <p:spPr>
          <a:xfrm>
            <a:off x="9601201" y="6286501"/>
            <a:ext cx="5449262" cy="3581402"/>
          </a:xfrm>
          <a:custGeom>
            <a:avLst/>
            <a:gdLst/>
            <a:ahLst/>
            <a:cxnLst/>
            <a:rect l="l" t="t" r="r" b="b"/>
            <a:pathLst>
              <a:path w="3959589" h="1220398" extrusionOk="0">
                <a:moveTo>
                  <a:pt x="3835129" y="1220398"/>
                </a:moveTo>
                <a:lnTo>
                  <a:pt x="124460" y="1220398"/>
                </a:lnTo>
                <a:cubicBezTo>
                  <a:pt x="55880" y="1220398"/>
                  <a:pt x="0" y="1164518"/>
                  <a:pt x="0" y="1095938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3835129" y="0"/>
                </a:lnTo>
                <a:cubicBezTo>
                  <a:pt x="3903709" y="0"/>
                  <a:pt x="3959589" y="55880"/>
                  <a:pt x="3959589" y="124460"/>
                </a:cubicBezTo>
                <a:lnTo>
                  <a:pt x="3959589" y="1095938"/>
                </a:lnTo>
                <a:cubicBezTo>
                  <a:pt x="3959589" y="1164518"/>
                  <a:pt x="3903709" y="1220398"/>
                  <a:pt x="3835129" y="1220398"/>
                </a:cubicBezTo>
                <a:close/>
              </a:path>
            </a:pathLst>
          </a:custGeom>
          <a:solidFill>
            <a:srgbClr val="EDF0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1" name="Google Shape;541;p14"/>
          <p:cNvSpPr txBox="1"/>
          <p:nvPr/>
        </p:nvSpPr>
        <p:spPr>
          <a:xfrm>
            <a:off x="9841729" y="6905626"/>
            <a:ext cx="5025356" cy="319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6703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rgbClr val="000000"/>
                </a:solidFill>
                <a:highlight>
                  <a:srgbClr val="FFE500"/>
                </a:highlight>
                <a:latin typeface="DM Sans"/>
                <a:ea typeface="DM Sans"/>
                <a:cs typeface="DM Sans"/>
                <a:sym typeface="DM Sans"/>
              </a:rPr>
              <a:t>Binary Encoding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42" name="Google Shape;542;p14"/>
          <p:cNvGrpSpPr/>
          <p:nvPr/>
        </p:nvGrpSpPr>
        <p:grpSpPr>
          <a:xfrm>
            <a:off x="3581401" y="6286501"/>
            <a:ext cx="5449262" cy="3581402"/>
            <a:chOff x="3581400" y="6286500"/>
            <a:chExt cx="5449261" cy="3581402"/>
          </a:xfrm>
        </p:grpSpPr>
        <p:sp>
          <p:nvSpPr>
            <p:cNvPr id="543" name="Google Shape;543;p14"/>
            <p:cNvSpPr/>
            <p:nvPr/>
          </p:nvSpPr>
          <p:spPr>
            <a:xfrm>
              <a:off x="3581400" y="6286500"/>
              <a:ext cx="5449261" cy="3581402"/>
            </a:xfrm>
            <a:custGeom>
              <a:avLst/>
              <a:gdLst/>
              <a:ahLst/>
              <a:cxnLst/>
              <a:rect l="l" t="t" r="r" b="b"/>
              <a:pathLst>
                <a:path w="3959589" h="1220398" extrusionOk="0">
                  <a:moveTo>
                    <a:pt x="3835129" y="1220398"/>
                  </a:moveTo>
                  <a:lnTo>
                    <a:pt x="124460" y="1220398"/>
                  </a:lnTo>
                  <a:cubicBezTo>
                    <a:pt x="55880" y="1220398"/>
                    <a:pt x="0" y="1164518"/>
                    <a:pt x="0" y="1095938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835129" y="0"/>
                  </a:lnTo>
                  <a:cubicBezTo>
                    <a:pt x="3903709" y="0"/>
                    <a:pt x="3959589" y="55880"/>
                    <a:pt x="3959589" y="124460"/>
                  </a:cubicBezTo>
                  <a:lnTo>
                    <a:pt x="3959589" y="1095938"/>
                  </a:lnTo>
                  <a:cubicBezTo>
                    <a:pt x="3959589" y="1164518"/>
                    <a:pt x="3903709" y="1220398"/>
                    <a:pt x="3835129" y="1220398"/>
                  </a:cubicBezTo>
                  <a:close/>
                </a:path>
              </a:pathLst>
            </a:custGeom>
            <a:solidFill>
              <a:srgbClr val="EDF0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14"/>
            <p:cNvSpPr txBox="1"/>
            <p:nvPr/>
          </p:nvSpPr>
          <p:spPr>
            <a:xfrm>
              <a:off x="3793351" y="6881645"/>
              <a:ext cx="5025355" cy="319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67031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lang="en-US" sz="3200" b="1" i="0" u="none" strike="noStrike" cap="none">
                  <a:solidFill>
                    <a:srgbClr val="000000"/>
                  </a:solidFill>
                  <a:highlight>
                    <a:srgbClr val="FFE500"/>
                  </a:highlight>
                  <a:latin typeface="DM Sans"/>
                  <a:ea typeface="DM Sans"/>
                  <a:cs typeface="DM Sans"/>
                  <a:sym typeface="DM Sans"/>
                </a:rPr>
                <a:t>One Hot Encoding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14"/>
            <p:cNvSpPr txBox="1"/>
            <p:nvPr/>
          </p:nvSpPr>
          <p:spPr>
            <a:xfrm>
              <a:off x="3770939" y="7594079"/>
              <a:ext cx="5025355" cy="18806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457200" marR="0" lvl="0" indent="-45720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Char char="•"/>
              </a:pPr>
              <a:r>
                <a:rPr lang="en-US" sz="2800" b="0" i="0" u="none" strike="noStrike" cap="none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PreferredLoginDevice</a:t>
              </a:r>
              <a:endParaRPr sz="2800" b="0" i="0" u="none" strike="noStrike" cap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endParaRPr>
            </a:p>
            <a:p>
              <a:pPr marL="457200" marR="0" lvl="0" indent="-45720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Char char="•"/>
              </a:pPr>
              <a:r>
                <a:rPr lang="en-US" sz="2800" b="0" i="0" u="none" strike="noStrike" cap="none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Gender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457200" marR="0" lvl="0" indent="-45720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Char char="•"/>
              </a:pPr>
              <a:r>
                <a:rPr lang="en-US" sz="2800" b="0" i="0" u="none" strike="noStrike" cap="none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MaritalStatus</a:t>
              </a:r>
              <a:endParaRPr sz="2800" b="0" i="0" u="none" strike="noStrike" cap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sp>
        <p:nvSpPr>
          <p:cNvPr id="546" name="Google Shape;546;p14"/>
          <p:cNvSpPr txBox="1"/>
          <p:nvPr/>
        </p:nvSpPr>
        <p:spPr>
          <a:xfrm>
            <a:off x="9822679" y="7600265"/>
            <a:ext cx="5025356" cy="1234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marR="0" lvl="0" indent="-45720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PreferredPaymentMode</a:t>
            </a:r>
            <a:endParaRPr sz="2800" b="0" i="0" u="none" strike="noStrike" cap="non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457200" marR="0" lvl="0" indent="-45720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PreferredOrderCat</a:t>
            </a:r>
            <a:endParaRPr sz="2800" b="0" i="0" u="none" strike="noStrike" cap="non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547" name="Google Shape;547;p14"/>
          <p:cNvGrpSpPr/>
          <p:nvPr/>
        </p:nvGrpSpPr>
        <p:grpSpPr>
          <a:xfrm>
            <a:off x="16741309" y="-723900"/>
            <a:ext cx="2134758" cy="2144325"/>
            <a:chOff x="2670" y="0"/>
            <a:chExt cx="1191737" cy="1197078"/>
          </a:xfrm>
        </p:grpSpPr>
        <p:sp>
          <p:nvSpPr>
            <p:cNvPr id="548" name="Google Shape;548;p14"/>
            <p:cNvSpPr/>
            <p:nvPr/>
          </p:nvSpPr>
          <p:spPr>
            <a:xfrm>
              <a:off x="2670" y="0"/>
              <a:ext cx="1191737" cy="1197078"/>
            </a:xfrm>
            <a:custGeom>
              <a:avLst/>
              <a:gdLst/>
              <a:ahLst/>
              <a:cxnLst/>
              <a:rect l="l" t="t" r="r" b="b"/>
              <a:pathLst>
                <a:path w="6321665" h="6350000" extrusionOk="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E5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14"/>
            <p:cNvSpPr txBox="1"/>
            <p:nvPr/>
          </p:nvSpPr>
          <p:spPr>
            <a:xfrm>
              <a:off x="185493" y="638084"/>
              <a:ext cx="708842" cy="4210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70347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200"/>
                <a:buFont typeface="Arial"/>
                <a:buNone/>
              </a:pPr>
              <a:r>
                <a:rPr lang="en-US" sz="7200" b="1" i="0" u="none" strike="noStrike" cap="none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6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50" name="Google Shape;550;p14"/>
          <p:cNvSpPr txBox="1"/>
          <p:nvPr/>
        </p:nvSpPr>
        <p:spPr>
          <a:xfrm>
            <a:off x="3731923" y="7011980"/>
            <a:ext cx="5025356" cy="559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72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rgbClr val="000000"/>
              </a:solidFill>
              <a:highlight>
                <a:srgbClr val="FFE500"/>
              </a:highlight>
              <a:latin typeface="DM Sans"/>
              <a:ea typeface="DM Sans"/>
              <a:cs typeface="DM Sans"/>
              <a:sym typeface="DM Sans"/>
            </a:endParaRPr>
          </a:p>
          <a:p>
            <a:pPr marL="0" marR="0" lvl="0" indent="0" algn="ctr" rtl="0">
              <a:lnSpc>
                <a:spcPct val="1072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highlight>
                  <a:srgbClr val="FFE500"/>
                </a:highlight>
                <a:latin typeface="DM Sans"/>
                <a:ea typeface="DM Sans"/>
                <a:cs typeface="DM Sans"/>
                <a:sym typeface="DM Sans"/>
              </a:rPr>
              <a:t>(≤4 unique values)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Google Shape;551;p14"/>
          <p:cNvSpPr txBox="1"/>
          <p:nvPr/>
        </p:nvSpPr>
        <p:spPr>
          <a:xfrm>
            <a:off x="9931419" y="7004335"/>
            <a:ext cx="5025356" cy="559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72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rgbClr val="000000"/>
              </a:solidFill>
              <a:highlight>
                <a:srgbClr val="FFE500"/>
              </a:highlight>
              <a:latin typeface="DM Sans"/>
              <a:ea typeface="DM Sans"/>
              <a:cs typeface="DM Sans"/>
              <a:sym typeface="DM Sans"/>
            </a:endParaRPr>
          </a:p>
          <a:p>
            <a:pPr marL="0" marR="0" lvl="0" indent="0" algn="ctr" rtl="0">
              <a:lnSpc>
                <a:spcPct val="1072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highlight>
                  <a:srgbClr val="FFE500"/>
                </a:highlight>
                <a:latin typeface="DM Sans"/>
                <a:ea typeface="DM Sans"/>
                <a:cs typeface="DM Sans"/>
                <a:sym typeface="DM Sans"/>
              </a:rPr>
              <a:t>(&gt;4 unique values)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15"/>
          <p:cNvSpPr/>
          <p:nvPr/>
        </p:nvSpPr>
        <p:spPr>
          <a:xfrm>
            <a:off x="304800" y="1432436"/>
            <a:ext cx="17678400" cy="951786"/>
          </a:xfrm>
          <a:custGeom>
            <a:avLst/>
            <a:gdLst/>
            <a:ahLst/>
            <a:cxnLst/>
            <a:rect l="l" t="t" r="r" b="b"/>
            <a:pathLst>
              <a:path w="12456187" h="1038420" extrusionOk="0">
                <a:moveTo>
                  <a:pt x="12331726" y="1038420"/>
                </a:moveTo>
                <a:lnTo>
                  <a:pt x="124460" y="1038420"/>
                </a:lnTo>
                <a:cubicBezTo>
                  <a:pt x="55880" y="1038420"/>
                  <a:pt x="0" y="982540"/>
                  <a:pt x="0" y="913960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12331727" y="0"/>
                </a:lnTo>
                <a:cubicBezTo>
                  <a:pt x="12400307" y="0"/>
                  <a:pt x="12456187" y="55880"/>
                  <a:pt x="12456187" y="124460"/>
                </a:cubicBezTo>
                <a:lnTo>
                  <a:pt x="12456187" y="913960"/>
                </a:lnTo>
                <a:cubicBezTo>
                  <a:pt x="12456187" y="982540"/>
                  <a:pt x="12400307" y="1038420"/>
                  <a:pt x="12331727" y="1038420"/>
                </a:cubicBezTo>
                <a:close/>
              </a:path>
            </a:pathLst>
          </a:custGeom>
          <a:solidFill>
            <a:srgbClr val="FFE5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7" name="Google Shape;557;p15"/>
          <p:cNvSpPr txBox="1"/>
          <p:nvPr/>
        </p:nvSpPr>
        <p:spPr>
          <a:xfrm>
            <a:off x="2112535" y="1579093"/>
            <a:ext cx="5054066" cy="573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Model Benchmark: Train Set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Google Shape;558;p15"/>
          <p:cNvSpPr txBox="1"/>
          <p:nvPr/>
        </p:nvSpPr>
        <p:spPr>
          <a:xfrm>
            <a:off x="11564039" y="1564409"/>
            <a:ext cx="4196339" cy="573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Test Set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9" name="Google Shape;559;p15"/>
          <p:cNvSpPr txBox="1"/>
          <p:nvPr/>
        </p:nvSpPr>
        <p:spPr>
          <a:xfrm>
            <a:off x="342900" y="295778"/>
            <a:ext cx="16040100" cy="10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</a:pPr>
            <a:r>
              <a:rPr lang="en-US" sz="7000" b="1" i="0" u="none" strike="noStrike" cap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Modeling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60" name="Google Shape;560;p15"/>
          <p:cNvGraphicFramePr/>
          <p:nvPr/>
        </p:nvGraphicFramePr>
        <p:xfrm>
          <a:off x="1058167" y="2683882"/>
          <a:ext cx="7162800" cy="5127220"/>
        </p:xfrm>
        <a:graphic>
          <a:graphicData uri="http://schemas.openxmlformats.org/drawingml/2006/table">
            <a:tbl>
              <a:tblPr firstRow="1" bandRow="1">
                <a:noFill/>
                <a:tableStyleId>{164E1F9E-46CF-47A2-9834-69D0D9C48B23}</a:tableStyleId>
              </a:tblPr>
              <a:tblGrid>
                <a:gridCol w="238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87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22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1" u="none" strike="noStrike" cap="none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Model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1" u="none" strike="noStrike" cap="none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Mean</a:t>
                      </a:r>
                      <a:endParaRPr sz="14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1" u="none" strike="noStrike" cap="none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F1-Score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1" u="none" strike="noStrike" cap="none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Std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7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LightGBM</a:t>
                      </a:r>
                      <a:endParaRPr sz="1800" b="0" u="none" strike="noStrike" cap="none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0.874574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0.025805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Random Forest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0.870420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0.029388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Decision Tree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0.820771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0.021130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Adaptive Boosting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0.820761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0.027525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Gradient Boosting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0.707085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0.052768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XGBoost</a:t>
                      </a:r>
                      <a:endParaRPr sz="1800" b="0" u="none" strike="noStrike" cap="none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0.684257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0.044418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Logistic Regression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0.571417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0.067113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26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KNN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0.473248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0.048200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561" name="Google Shape;561;p15"/>
          <p:cNvGraphicFramePr/>
          <p:nvPr/>
        </p:nvGraphicFramePr>
        <p:xfrm>
          <a:off x="10972800" y="4028008"/>
          <a:ext cx="5791200" cy="2231025"/>
        </p:xfrm>
        <a:graphic>
          <a:graphicData uri="http://schemas.openxmlformats.org/drawingml/2006/table">
            <a:tbl>
              <a:tblPr firstRow="1" bandRow="1">
                <a:noFill/>
                <a:tableStyleId>{164E1F9E-46CF-47A2-9834-69D0D9C48B23}</a:tableStyleId>
              </a:tblPr>
              <a:tblGrid>
                <a:gridCol w="289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43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Model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F1-Score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36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DM Sans"/>
                        <a:buNone/>
                      </a:pPr>
                      <a:r>
                        <a:rPr lang="en-US" sz="1800" u="none" strike="noStrike" cap="none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LightGBM</a:t>
                      </a:r>
                      <a:endParaRPr sz="1800" u="none" strike="noStrike" cap="none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0.865031</a:t>
                      </a:r>
                      <a:endParaRPr sz="1800" b="0" u="none" strike="noStrike" cap="none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36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DM Sans"/>
                        <a:buNone/>
                      </a:pPr>
                      <a:r>
                        <a:rPr lang="en-US" sz="1800" u="none" strike="noStrike" cap="none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Random Forest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0.867925</a:t>
                      </a:r>
                      <a:endParaRPr sz="1800" b="0" u="none" strike="noStrike" cap="none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562" name="Google Shape;562;p15"/>
          <p:cNvGrpSpPr/>
          <p:nvPr/>
        </p:nvGrpSpPr>
        <p:grpSpPr>
          <a:xfrm>
            <a:off x="562867" y="8052196"/>
            <a:ext cx="8153402" cy="1604738"/>
            <a:chOff x="890929" y="7886572"/>
            <a:chExt cx="5894721" cy="1948605"/>
          </a:xfrm>
        </p:grpSpPr>
        <p:sp>
          <p:nvSpPr>
            <p:cNvPr id="563" name="Google Shape;563;p15"/>
            <p:cNvSpPr/>
            <p:nvPr/>
          </p:nvSpPr>
          <p:spPr>
            <a:xfrm>
              <a:off x="890929" y="7886572"/>
              <a:ext cx="5894721" cy="1948605"/>
            </a:xfrm>
            <a:custGeom>
              <a:avLst/>
              <a:gdLst/>
              <a:ahLst/>
              <a:cxnLst/>
              <a:rect l="l" t="t" r="r" b="b"/>
              <a:pathLst>
                <a:path w="3959589" h="1220398" extrusionOk="0">
                  <a:moveTo>
                    <a:pt x="3835129" y="1220398"/>
                  </a:moveTo>
                  <a:lnTo>
                    <a:pt x="124460" y="1220398"/>
                  </a:lnTo>
                  <a:cubicBezTo>
                    <a:pt x="55880" y="1220398"/>
                    <a:pt x="0" y="1164518"/>
                    <a:pt x="0" y="1095938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835129" y="0"/>
                  </a:lnTo>
                  <a:cubicBezTo>
                    <a:pt x="3903709" y="0"/>
                    <a:pt x="3959589" y="55880"/>
                    <a:pt x="3959589" y="124460"/>
                  </a:cubicBezTo>
                  <a:lnTo>
                    <a:pt x="3959589" y="1095938"/>
                  </a:lnTo>
                  <a:cubicBezTo>
                    <a:pt x="3959589" y="1164518"/>
                    <a:pt x="3903709" y="1220398"/>
                    <a:pt x="3835129" y="1220398"/>
                  </a:cubicBezTo>
                  <a:close/>
                </a:path>
              </a:pathLst>
            </a:custGeom>
            <a:solidFill>
              <a:srgbClr val="EDF0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15"/>
            <p:cNvSpPr txBox="1"/>
            <p:nvPr/>
          </p:nvSpPr>
          <p:spPr>
            <a:xfrm>
              <a:off x="1065093" y="8314764"/>
              <a:ext cx="5546391" cy="7474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From the results above, </a:t>
              </a:r>
              <a:r>
                <a:rPr lang="en-US" sz="2000" b="1" i="0" u="none" strike="noStrike" cap="none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Random Forest </a:t>
              </a:r>
              <a:r>
                <a:rPr lang="en-US" sz="2000" b="0" i="0" u="none" strike="noStrike" cap="none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and </a:t>
              </a:r>
              <a:r>
                <a:rPr lang="en-US" sz="2000" b="1" i="0" u="none" strike="noStrike" cap="none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LightGBM </a:t>
              </a:r>
              <a:r>
                <a:rPr lang="en-US" sz="2000" b="0" i="0" u="none" strike="noStrike" cap="none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give a higher F1-score compared to other models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65" name="Google Shape;565;p15"/>
          <p:cNvGrpSpPr/>
          <p:nvPr/>
        </p:nvGrpSpPr>
        <p:grpSpPr>
          <a:xfrm>
            <a:off x="9585508" y="8052194"/>
            <a:ext cx="8153402" cy="1604737"/>
            <a:chOff x="890929" y="7886572"/>
            <a:chExt cx="5894721" cy="1948605"/>
          </a:xfrm>
        </p:grpSpPr>
        <p:sp>
          <p:nvSpPr>
            <p:cNvPr id="566" name="Google Shape;566;p15"/>
            <p:cNvSpPr/>
            <p:nvPr/>
          </p:nvSpPr>
          <p:spPr>
            <a:xfrm>
              <a:off x="890929" y="7886572"/>
              <a:ext cx="5894721" cy="1948605"/>
            </a:xfrm>
            <a:custGeom>
              <a:avLst/>
              <a:gdLst/>
              <a:ahLst/>
              <a:cxnLst/>
              <a:rect l="l" t="t" r="r" b="b"/>
              <a:pathLst>
                <a:path w="3959589" h="1220398" extrusionOk="0">
                  <a:moveTo>
                    <a:pt x="3835129" y="1220398"/>
                  </a:moveTo>
                  <a:lnTo>
                    <a:pt x="124460" y="1220398"/>
                  </a:lnTo>
                  <a:cubicBezTo>
                    <a:pt x="55880" y="1220398"/>
                    <a:pt x="0" y="1164518"/>
                    <a:pt x="0" y="1095938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835129" y="0"/>
                  </a:lnTo>
                  <a:cubicBezTo>
                    <a:pt x="3903709" y="0"/>
                    <a:pt x="3959589" y="55880"/>
                    <a:pt x="3959589" y="124460"/>
                  </a:cubicBezTo>
                  <a:lnTo>
                    <a:pt x="3959589" y="1095938"/>
                  </a:lnTo>
                  <a:cubicBezTo>
                    <a:pt x="3959589" y="1164518"/>
                    <a:pt x="3903709" y="1220398"/>
                    <a:pt x="3835129" y="1220398"/>
                  </a:cubicBezTo>
                  <a:close/>
                </a:path>
              </a:pathLst>
            </a:custGeom>
            <a:solidFill>
              <a:srgbClr val="EDF0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15"/>
            <p:cNvSpPr txBox="1"/>
            <p:nvPr/>
          </p:nvSpPr>
          <p:spPr>
            <a:xfrm>
              <a:off x="1065093" y="8194353"/>
              <a:ext cx="5546391" cy="13152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just" rtl="0">
                <a:lnSpc>
                  <a:spcPct val="10725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After fitting the model to test set, there is no big difference between the two models F1-score. Next, hyperparameter tuning will be performed on both models to improve their performance.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68" name="Google Shape;568;p15"/>
          <p:cNvGrpSpPr/>
          <p:nvPr/>
        </p:nvGrpSpPr>
        <p:grpSpPr>
          <a:xfrm>
            <a:off x="16741309" y="-723900"/>
            <a:ext cx="2134758" cy="2144325"/>
            <a:chOff x="2670" y="0"/>
            <a:chExt cx="1191737" cy="1197078"/>
          </a:xfrm>
        </p:grpSpPr>
        <p:sp>
          <p:nvSpPr>
            <p:cNvPr id="569" name="Google Shape;569;p15"/>
            <p:cNvSpPr/>
            <p:nvPr/>
          </p:nvSpPr>
          <p:spPr>
            <a:xfrm>
              <a:off x="2670" y="0"/>
              <a:ext cx="1191737" cy="1197078"/>
            </a:xfrm>
            <a:custGeom>
              <a:avLst/>
              <a:gdLst/>
              <a:ahLst/>
              <a:cxnLst/>
              <a:rect l="l" t="t" r="r" b="b"/>
              <a:pathLst>
                <a:path w="6321665" h="6350000" extrusionOk="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E5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15"/>
            <p:cNvSpPr txBox="1"/>
            <p:nvPr/>
          </p:nvSpPr>
          <p:spPr>
            <a:xfrm>
              <a:off x="185493" y="638084"/>
              <a:ext cx="708842" cy="4210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70347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200"/>
                <a:buFont typeface="Arial"/>
                <a:buNone/>
              </a:pPr>
              <a:r>
                <a:rPr lang="en-US" sz="7200" b="1" i="0" u="none" strike="noStrike" cap="none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7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16"/>
          <p:cNvSpPr/>
          <p:nvPr/>
        </p:nvSpPr>
        <p:spPr>
          <a:xfrm>
            <a:off x="304800" y="1333500"/>
            <a:ext cx="17678400" cy="391638"/>
          </a:xfrm>
          <a:custGeom>
            <a:avLst/>
            <a:gdLst/>
            <a:ahLst/>
            <a:cxnLst/>
            <a:rect l="l" t="t" r="r" b="b"/>
            <a:pathLst>
              <a:path w="12456187" h="1038420" extrusionOk="0">
                <a:moveTo>
                  <a:pt x="12331726" y="1038420"/>
                </a:moveTo>
                <a:lnTo>
                  <a:pt x="124460" y="1038420"/>
                </a:lnTo>
                <a:cubicBezTo>
                  <a:pt x="55880" y="1038420"/>
                  <a:pt x="0" y="982540"/>
                  <a:pt x="0" y="913960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12331727" y="0"/>
                </a:lnTo>
                <a:cubicBezTo>
                  <a:pt x="12400307" y="0"/>
                  <a:pt x="12456187" y="55880"/>
                  <a:pt x="12456187" y="124460"/>
                </a:cubicBezTo>
                <a:lnTo>
                  <a:pt x="12456187" y="913960"/>
                </a:lnTo>
                <a:cubicBezTo>
                  <a:pt x="12456187" y="982540"/>
                  <a:pt x="12400307" y="1038420"/>
                  <a:pt x="12331727" y="1038420"/>
                </a:cubicBezTo>
                <a:close/>
              </a:path>
            </a:pathLst>
          </a:custGeom>
          <a:solidFill>
            <a:srgbClr val="FFE5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6" name="Google Shape;576;p16"/>
          <p:cNvSpPr txBox="1"/>
          <p:nvPr/>
        </p:nvSpPr>
        <p:spPr>
          <a:xfrm>
            <a:off x="381000" y="295778"/>
            <a:ext cx="16040100" cy="997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</a:pPr>
            <a:r>
              <a:rPr lang="en-US" sz="7000" b="1" i="0" u="none" strike="noStrike" cap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Hyperparameter Tuning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7" name="Google Shape;577;p16"/>
          <p:cNvSpPr txBox="1"/>
          <p:nvPr/>
        </p:nvSpPr>
        <p:spPr>
          <a:xfrm>
            <a:off x="559615" y="2637365"/>
            <a:ext cx="5025356" cy="431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graphicFrame>
        <p:nvGraphicFramePr>
          <p:cNvPr id="578" name="Google Shape;578;p16"/>
          <p:cNvGraphicFramePr/>
          <p:nvPr/>
        </p:nvGraphicFramePr>
        <p:xfrm>
          <a:off x="7443311" y="3814034"/>
          <a:ext cx="10363250" cy="2624900"/>
        </p:xfrm>
        <a:graphic>
          <a:graphicData uri="http://schemas.openxmlformats.org/drawingml/2006/table">
            <a:tbl>
              <a:tblPr firstRow="1" bandRow="1">
                <a:noFill/>
                <a:tableStyleId>{164E1F9E-46CF-47A2-9834-69D0D9C48B23}</a:tableStyleId>
              </a:tblPr>
              <a:tblGrid>
                <a:gridCol w="207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7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7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72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755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1" u="none" strike="noStrike" cap="none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Model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1" u="none" strike="noStrike" cap="none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F1-Score</a:t>
                      </a:r>
                      <a:endParaRPr sz="14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1" u="none" strike="noStrike" cap="none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Before Tuning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1" u="none" strike="noStrike" cap="none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F1-Score</a:t>
                      </a:r>
                      <a:endParaRPr sz="14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1" u="none" strike="noStrike" cap="none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After Tuning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44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Train Set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Test Set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Train Set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Test Set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7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chemeClr val="dk1"/>
                          </a:solidFill>
                          <a:highlight>
                            <a:srgbClr val="FFE500"/>
                          </a:highlight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LightGBM</a:t>
                      </a:r>
                      <a:endParaRPr sz="1800" b="0" u="none" strike="noStrike" cap="none">
                        <a:solidFill>
                          <a:schemeClr val="dk1"/>
                        </a:solidFill>
                        <a:highlight>
                          <a:srgbClr val="FFE500"/>
                        </a:highlight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0.874574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0.865031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DM Sans"/>
                        <a:buNone/>
                      </a:pPr>
                      <a:r>
                        <a:rPr lang="en-US" sz="1800" b="0" u="none" strike="noStrike" cap="none">
                          <a:highlight>
                            <a:srgbClr val="FFE500"/>
                          </a:highlight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0.910657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highlight>
                            <a:srgbClr val="FFE500"/>
                          </a:highlight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0.901493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7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Random Forest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0.870420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0.867325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0.886497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0.875379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79" name="Google Shape;579;p16"/>
          <p:cNvSpPr/>
          <p:nvPr/>
        </p:nvSpPr>
        <p:spPr>
          <a:xfrm>
            <a:off x="481490" y="1943101"/>
            <a:ext cx="6224111" cy="8048123"/>
          </a:xfrm>
          <a:custGeom>
            <a:avLst/>
            <a:gdLst/>
            <a:ahLst/>
            <a:cxnLst/>
            <a:rect l="l" t="t" r="r" b="b"/>
            <a:pathLst>
              <a:path w="3959589" h="1220398" extrusionOk="0">
                <a:moveTo>
                  <a:pt x="3835129" y="1220398"/>
                </a:moveTo>
                <a:lnTo>
                  <a:pt x="124460" y="1220398"/>
                </a:lnTo>
                <a:cubicBezTo>
                  <a:pt x="55880" y="1220398"/>
                  <a:pt x="0" y="1164518"/>
                  <a:pt x="0" y="1095938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3835129" y="0"/>
                </a:lnTo>
                <a:cubicBezTo>
                  <a:pt x="3903709" y="0"/>
                  <a:pt x="3959589" y="55880"/>
                  <a:pt x="3959589" y="124460"/>
                </a:cubicBezTo>
                <a:lnTo>
                  <a:pt x="3959589" y="1095938"/>
                </a:lnTo>
                <a:cubicBezTo>
                  <a:pt x="3959589" y="1164518"/>
                  <a:pt x="3903709" y="1220398"/>
                  <a:pt x="3835129" y="1220398"/>
                </a:cubicBezTo>
                <a:close/>
              </a:path>
            </a:pathLst>
          </a:custGeom>
          <a:solidFill>
            <a:srgbClr val="EDF0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0" name="Google Shape;580;p16"/>
          <p:cNvSpPr txBox="1"/>
          <p:nvPr/>
        </p:nvSpPr>
        <p:spPr>
          <a:xfrm>
            <a:off x="1840946" y="2439770"/>
            <a:ext cx="35052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PARAMETER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1" name="Google Shape;581;p16"/>
          <p:cNvSpPr txBox="1"/>
          <p:nvPr/>
        </p:nvSpPr>
        <p:spPr>
          <a:xfrm>
            <a:off x="685800" y="3401016"/>
            <a:ext cx="5867400" cy="523348"/>
          </a:xfrm>
          <a:prstGeom prst="rect">
            <a:avLst/>
          </a:prstGeom>
          <a:solidFill>
            <a:srgbClr val="FFE500"/>
          </a:solidFill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LightGBM</a:t>
            </a:r>
            <a:endParaRPr sz="2800" b="1" i="0" u="none" strike="noStrike" cap="non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82" name="Google Shape;582;p16"/>
          <p:cNvSpPr txBox="1"/>
          <p:nvPr/>
        </p:nvSpPr>
        <p:spPr>
          <a:xfrm>
            <a:off x="685800" y="6286437"/>
            <a:ext cx="5867400" cy="523348"/>
          </a:xfrm>
          <a:prstGeom prst="rect">
            <a:avLst/>
          </a:prstGeom>
          <a:solidFill>
            <a:srgbClr val="FFE500"/>
          </a:solidFill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Random Forest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3" name="Google Shape;583;p16"/>
          <p:cNvSpPr txBox="1"/>
          <p:nvPr/>
        </p:nvSpPr>
        <p:spPr>
          <a:xfrm>
            <a:off x="685800" y="4000502"/>
            <a:ext cx="5867400" cy="2215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'model__max_bin'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'model__num_leaves'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'model__min_data_in_leaf'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'model__num_iterations'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'model__learning_rate'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4" name="Google Shape;584;p16"/>
          <p:cNvSpPr txBox="1"/>
          <p:nvPr/>
        </p:nvSpPr>
        <p:spPr>
          <a:xfrm>
            <a:off x="659846" y="6896101"/>
            <a:ext cx="5867400" cy="2677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'model__n_estimators’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'model__criterion'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'model__max_features'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'model__max_depth'   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'model__min_samples_split'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'model__min_samples_leaf'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'model__bootstrap'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5" name="Google Shape;585;p16"/>
          <p:cNvSpPr txBox="1"/>
          <p:nvPr/>
        </p:nvSpPr>
        <p:spPr>
          <a:xfrm>
            <a:off x="8702040" y="7026415"/>
            <a:ext cx="807720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Based on the results of hyperparameter tuning, the best model obtained is </a:t>
            </a:r>
            <a:r>
              <a:rPr lang="en-US" sz="2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LightGBM</a:t>
            </a:r>
            <a:r>
              <a:rPr lang="en-US" sz="2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because it has a higher F1-score.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86" name="Google Shape;586;p16"/>
          <p:cNvGrpSpPr/>
          <p:nvPr/>
        </p:nvGrpSpPr>
        <p:grpSpPr>
          <a:xfrm>
            <a:off x="16741309" y="-723900"/>
            <a:ext cx="2134758" cy="2144325"/>
            <a:chOff x="2670" y="0"/>
            <a:chExt cx="1191737" cy="1197078"/>
          </a:xfrm>
        </p:grpSpPr>
        <p:sp>
          <p:nvSpPr>
            <p:cNvPr id="587" name="Google Shape;587;p16"/>
            <p:cNvSpPr/>
            <p:nvPr/>
          </p:nvSpPr>
          <p:spPr>
            <a:xfrm>
              <a:off x="2670" y="0"/>
              <a:ext cx="1191737" cy="1197078"/>
            </a:xfrm>
            <a:custGeom>
              <a:avLst/>
              <a:gdLst/>
              <a:ahLst/>
              <a:cxnLst/>
              <a:rect l="l" t="t" r="r" b="b"/>
              <a:pathLst>
                <a:path w="6321665" h="6350000" extrusionOk="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E5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16"/>
            <p:cNvSpPr txBox="1"/>
            <p:nvPr/>
          </p:nvSpPr>
          <p:spPr>
            <a:xfrm>
              <a:off x="185493" y="638084"/>
              <a:ext cx="708842" cy="4210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70347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200"/>
                <a:buFont typeface="Arial"/>
                <a:buNone/>
              </a:pPr>
              <a:r>
                <a:rPr lang="en-US" sz="7200" b="1" i="0" u="none" strike="noStrike" cap="none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8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3" name="Google Shape;593;p17"/>
          <p:cNvGrpSpPr/>
          <p:nvPr/>
        </p:nvGrpSpPr>
        <p:grpSpPr>
          <a:xfrm>
            <a:off x="723900" y="8381999"/>
            <a:ext cx="16840200" cy="1143000"/>
            <a:chOff x="785629" y="7264368"/>
            <a:chExt cx="6267874" cy="2471969"/>
          </a:xfrm>
        </p:grpSpPr>
        <p:sp>
          <p:nvSpPr>
            <p:cNvPr id="594" name="Google Shape;594;p17"/>
            <p:cNvSpPr/>
            <p:nvPr/>
          </p:nvSpPr>
          <p:spPr>
            <a:xfrm>
              <a:off x="785629" y="7264368"/>
              <a:ext cx="6267874" cy="2471969"/>
            </a:xfrm>
            <a:custGeom>
              <a:avLst/>
              <a:gdLst/>
              <a:ahLst/>
              <a:cxnLst/>
              <a:rect l="l" t="t" r="r" b="b"/>
              <a:pathLst>
                <a:path w="3959589" h="1220398" extrusionOk="0">
                  <a:moveTo>
                    <a:pt x="3835129" y="1220398"/>
                  </a:moveTo>
                  <a:lnTo>
                    <a:pt x="124460" y="1220398"/>
                  </a:lnTo>
                  <a:cubicBezTo>
                    <a:pt x="55880" y="1220398"/>
                    <a:pt x="0" y="1164518"/>
                    <a:pt x="0" y="1095938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835129" y="0"/>
                  </a:lnTo>
                  <a:cubicBezTo>
                    <a:pt x="3903709" y="0"/>
                    <a:pt x="3959589" y="55880"/>
                    <a:pt x="3959589" y="124460"/>
                  </a:cubicBezTo>
                  <a:lnTo>
                    <a:pt x="3959589" y="1095938"/>
                  </a:lnTo>
                  <a:cubicBezTo>
                    <a:pt x="3959589" y="1164518"/>
                    <a:pt x="3903709" y="1220398"/>
                    <a:pt x="3835129" y="1220398"/>
                  </a:cubicBezTo>
                  <a:close/>
                </a:path>
              </a:pathLst>
            </a:custGeom>
            <a:solidFill>
              <a:srgbClr val="EDF0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17"/>
            <p:cNvSpPr txBox="1"/>
            <p:nvPr/>
          </p:nvSpPr>
          <p:spPr>
            <a:xfrm>
              <a:off x="1139140" y="7912738"/>
              <a:ext cx="5546391" cy="5824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19166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96" name="Google Shape;596;p17"/>
          <p:cNvSpPr/>
          <p:nvPr/>
        </p:nvSpPr>
        <p:spPr>
          <a:xfrm>
            <a:off x="304800" y="1333500"/>
            <a:ext cx="17678400" cy="391638"/>
          </a:xfrm>
          <a:custGeom>
            <a:avLst/>
            <a:gdLst/>
            <a:ahLst/>
            <a:cxnLst/>
            <a:rect l="l" t="t" r="r" b="b"/>
            <a:pathLst>
              <a:path w="12456187" h="1038420" extrusionOk="0">
                <a:moveTo>
                  <a:pt x="12331726" y="1038420"/>
                </a:moveTo>
                <a:lnTo>
                  <a:pt x="124460" y="1038420"/>
                </a:lnTo>
                <a:cubicBezTo>
                  <a:pt x="55880" y="1038420"/>
                  <a:pt x="0" y="982540"/>
                  <a:pt x="0" y="913960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12331727" y="0"/>
                </a:lnTo>
                <a:cubicBezTo>
                  <a:pt x="12400307" y="0"/>
                  <a:pt x="12456187" y="55880"/>
                  <a:pt x="12456187" y="124460"/>
                </a:cubicBezTo>
                <a:lnTo>
                  <a:pt x="12456187" y="913960"/>
                </a:lnTo>
                <a:cubicBezTo>
                  <a:pt x="12456187" y="982540"/>
                  <a:pt x="12400307" y="1038420"/>
                  <a:pt x="12331727" y="1038420"/>
                </a:cubicBezTo>
                <a:close/>
              </a:path>
            </a:pathLst>
          </a:custGeom>
          <a:solidFill>
            <a:srgbClr val="FFE5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7" name="Google Shape;597;p17"/>
          <p:cNvSpPr txBox="1"/>
          <p:nvPr/>
        </p:nvSpPr>
        <p:spPr>
          <a:xfrm>
            <a:off x="381000" y="295778"/>
            <a:ext cx="16040100" cy="997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</a:pPr>
            <a:r>
              <a:rPr lang="en-US" sz="7000" b="1" i="0" u="none" strike="noStrike" cap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Feature Importances</a:t>
            </a:r>
            <a:endParaRPr sz="7000" b="1" i="0" u="none" strike="noStrike" cap="non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598" name="Google Shape;598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96911" y="1765795"/>
            <a:ext cx="11808279" cy="6654308"/>
          </a:xfrm>
          <a:prstGeom prst="rect">
            <a:avLst/>
          </a:prstGeom>
          <a:noFill/>
          <a:ln>
            <a:noFill/>
          </a:ln>
        </p:spPr>
      </p:pic>
      <p:sp>
        <p:nvSpPr>
          <p:cNvPr id="599" name="Google Shape;599;p17"/>
          <p:cNvSpPr txBox="1"/>
          <p:nvPr/>
        </p:nvSpPr>
        <p:spPr>
          <a:xfrm>
            <a:off x="723900" y="8655629"/>
            <a:ext cx="16840200" cy="595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Based on the graph, it can be seen that the most important features are </a:t>
            </a:r>
            <a:r>
              <a:rPr lang="en-US"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‘WarehouseToHome’ </a:t>
            </a:r>
            <a:r>
              <a:rPr lang="en-US" sz="2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and </a:t>
            </a:r>
            <a:r>
              <a:rPr lang="en-US"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‘CashbackAmount’</a:t>
            </a:r>
            <a:r>
              <a:rPr lang="en-US" sz="2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00" name="Google Shape;600;p17"/>
          <p:cNvGrpSpPr/>
          <p:nvPr/>
        </p:nvGrpSpPr>
        <p:grpSpPr>
          <a:xfrm>
            <a:off x="16741309" y="-723900"/>
            <a:ext cx="2134758" cy="2144325"/>
            <a:chOff x="2670" y="0"/>
            <a:chExt cx="1191737" cy="1197078"/>
          </a:xfrm>
        </p:grpSpPr>
        <p:sp>
          <p:nvSpPr>
            <p:cNvPr id="601" name="Google Shape;601;p17"/>
            <p:cNvSpPr/>
            <p:nvPr/>
          </p:nvSpPr>
          <p:spPr>
            <a:xfrm>
              <a:off x="2670" y="0"/>
              <a:ext cx="1191737" cy="1197078"/>
            </a:xfrm>
            <a:custGeom>
              <a:avLst/>
              <a:gdLst/>
              <a:ahLst/>
              <a:cxnLst/>
              <a:rect l="l" t="t" r="r" b="b"/>
              <a:pathLst>
                <a:path w="6321665" h="6350000" extrusionOk="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E5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17"/>
            <p:cNvSpPr txBox="1"/>
            <p:nvPr/>
          </p:nvSpPr>
          <p:spPr>
            <a:xfrm>
              <a:off x="185493" y="638084"/>
              <a:ext cx="708842" cy="4210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70347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200"/>
                <a:buFont typeface="Arial"/>
                <a:buNone/>
              </a:pPr>
              <a:r>
                <a:rPr lang="en-US" sz="7200" b="1" i="0" u="none" strike="noStrike" cap="none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9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18"/>
          <p:cNvSpPr txBox="1"/>
          <p:nvPr/>
        </p:nvSpPr>
        <p:spPr>
          <a:xfrm>
            <a:off x="513078" y="424130"/>
            <a:ext cx="8647305" cy="997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</a:pPr>
            <a:r>
              <a:rPr lang="en-US" sz="7000" b="1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Conclusion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21" name="Google Shape;621;p18"/>
          <p:cNvGraphicFramePr/>
          <p:nvPr>
            <p:extLst>
              <p:ext uri="{D42A27DB-BD31-4B8C-83A1-F6EECF244321}">
                <p14:modId xmlns:p14="http://schemas.microsoft.com/office/powerpoint/2010/main" val="1781183014"/>
              </p:ext>
            </p:extLst>
          </p:nvPr>
        </p:nvGraphicFramePr>
        <p:xfrm>
          <a:off x="250820" y="4586511"/>
          <a:ext cx="6022817" cy="2779900"/>
        </p:xfrm>
        <a:graphic>
          <a:graphicData uri="http://schemas.openxmlformats.org/drawingml/2006/table">
            <a:tbl>
              <a:tblPr firstRow="1" bandRow="1">
                <a:noFill/>
                <a:tableStyleId>{A1DE9C1A-B165-46D3-9902-6B1881653B56}</a:tableStyleId>
              </a:tblPr>
              <a:tblGrid>
                <a:gridCol w="17417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69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95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46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45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Classification</a:t>
                      </a:r>
                      <a:endParaRPr sz="1400" u="none" strike="noStrike" cap="none" dirty="0"/>
                    </a:p>
                  </a:txBody>
                  <a:tcPr marL="91450" marR="91450" marT="45725" marB="45725" anchor="ctr">
                    <a:solidFill>
                      <a:srgbClr val="FFE5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PRECISION 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solidFill>
                      <a:srgbClr val="FFE5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RECALL</a:t>
                      </a:r>
                      <a:endParaRPr sz="1400" u="none" strike="noStrike" cap="none" dirty="0"/>
                    </a:p>
                  </a:txBody>
                  <a:tcPr marL="91450" marR="91450" marT="45725" marB="45725" anchor="ctr">
                    <a:solidFill>
                      <a:srgbClr val="FFE5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F1-SCORE</a:t>
                      </a:r>
                      <a:endParaRPr sz="1400" u="none" strike="noStrike" cap="none" dirty="0"/>
                    </a:p>
                  </a:txBody>
                  <a:tcPr marL="91450" marR="91450" marT="45725" marB="45725" anchor="ctr">
                    <a:solidFill>
                      <a:srgbClr val="FFE5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7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lang="en-US" sz="3200" b="1" u="none" strike="noStrike" cap="none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solidFill>
                      <a:srgbClr val="EDF0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lang="en-US" sz="3200" b="1" u="none" strike="noStrike" cap="none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0.90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solidFill>
                      <a:srgbClr val="EDF0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lang="en-US" sz="3200" b="1" u="none" strike="noStrike" cap="none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0.90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solidFill>
                      <a:srgbClr val="EDF0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lang="en-US" sz="3200" b="1" u="none" strike="noStrike" cap="none" dirty="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0.90</a:t>
                      </a:r>
                      <a:endParaRPr sz="1400" u="none" strike="noStrike" cap="none" dirty="0"/>
                    </a:p>
                  </a:txBody>
                  <a:tcPr marL="91450" marR="91450" marT="45725" marB="45725" anchor="ctr">
                    <a:solidFill>
                      <a:srgbClr val="EDF0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17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lang="en-US" sz="3200" b="1" u="none" strike="noStrike" cap="none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solidFill>
                      <a:srgbClr val="EDF0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lang="en-US" sz="3200" b="1" u="none" strike="noStrike" cap="none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0.98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solidFill>
                      <a:srgbClr val="EDF0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lang="en-US" sz="3200" b="1" u="none" strike="noStrike" cap="none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0.98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solidFill>
                      <a:srgbClr val="EDF0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lang="en-US" sz="3200" b="1" u="none" strike="noStrike" cap="none" dirty="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0.98</a:t>
                      </a:r>
                      <a:endParaRPr sz="1400" u="none" strike="noStrike" cap="none" dirty="0"/>
                    </a:p>
                  </a:txBody>
                  <a:tcPr marL="91450" marR="91450" marT="45725" marB="45725" anchor="ctr">
                    <a:solidFill>
                      <a:srgbClr val="EDF0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623" name="Google Shape;623;p18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4760" y="4589521"/>
            <a:ext cx="6111775" cy="4370943"/>
          </a:xfrm>
          <a:prstGeom prst="rect">
            <a:avLst/>
          </a:prstGeom>
          <a:noFill/>
          <a:ln>
            <a:noFill/>
          </a:ln>
        </p:spPr>
      </p:pic>
      <p:sp>
        <p:nvSpPr>
          <p:cNvPr id="624" name="Google Shape;624;p18"/>
          <p:cNvSpPr txBox="1"/>
          <p:nvPr/>
        </p:nvSpPr>
        <p:spPr>
          <a:xfrm>
            <a:off x="413148" y="7477702"/>
            <a:ext cx="5553071" cy="342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7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1 = Churn ; 0 = Not Churn</a:t>
            </a:r>
            <a:endParaRPr sz="1800" b="0" i="0" u="none" strike="noStrike" cap="none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639" name="Google Shape;639;p18"/>
          <p:cNvGrpSpPr/>
          <p:nvPr/>
        </p:nvGrpSpPr>
        <p:grpSpPr>
          <a:xfrm>
            <a:off x="16741309" y="-723900"/>
            <a:ext cx="2134758" cy="2144325"/>
            <a:chOff x="2670" y="0"/>
            <a:chExt cx="1191737" cy="1197078"/>
          </a:xfrm>
        </p:grpSpPr>
        <p:sp>
          <p:nvSpPr>
            <p:cNvPr id="640" name="Google Shape;640;p18"/>
            <p:cNvSpPr/>
            <p:nvPr/>
          </p:nvSpPr>
          <p:spPr>
            <a:xfrm>
              <a:off x="2670" y="0"/>
              <a:ext cx="1191737" cy="1197078"/>
            </a:xfrm>
            <a:custGeom>
              <a:avLst/>
              <a:gdLst/>
              <a:ahLst/>
              <a:cxnLst/>
              <a:rect l="l" t="t" r="r" b="b"/>
              <a:pathLst>
                <a:path w="6321665" h="6350000" extrusionOk="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E5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p18"/>
            <p:cNvSpPr txBox="1"/>
            <p:nvPr/>
          </p:nvSpPr>
          <p:spPr>
            <a:xfrm>
              <a:off x="185493" y="638084"/>
              <a:ext cx="708842" cy="4210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70347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200"/>
                <a:buFont typeface="Arial"/>
                <a:buNone/>
              </a:pPr>
              <a:r>
                <a:rPr lang="en-US" sz="7200" b="1" i="0" u="none" strike="noStrike" cap="none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10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9394313"/>
              </p:ext>
            </p:extLst>
          </p:nvPr>
        </p:nvGraphicFramePr>
        <p:xfrm>
          <a:off x="13889716" y="4621007"/>
          <a:ext cx="3829978" cy="4427774"/>
        </p:xfrm>
        <a:graphic>
          <a:graphicData uri="http://schemas.openxmlformats.org/drawingml/2006/table">
            <a:tbl>
              <a:tblPr firstRow="1" bandRow="1">
                <a:tableStyleId>{A1DE9C1A-B165-46D3-9902-6B1881653B56}</a:tableStyleId>
              </a:tblPr>
              <a:tblGrid>
                <a:gridCol w="19149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49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52602">
                <a:tc>
                  <a:txBody>
                    <a:bodyPr/>
                    <a:lstStyle/>
                    <a:p>
                      <a:r>
                        <a:rPr lang="en-US" sz="1800" b="1" i="0" u="none" strike="noStrike" cap="none" dirty="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Arial"/>
                        </a:rPr>
                        <a:t>Churn Class</a:t>
                      </a:r>
                    </a:p>
                  </a:txBody>
                  <a:tcPr>
                    <a:solidFill>
                      <a:srgbClr val="FFE5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i="0" u="none" strike="noStrike" cap="none" dirty="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Arial"/>
                        </a:rPr>
                        <a:t>Cashback Average</a:t>
                      </a:r>
                    </a:p>
                  </a:txBody>
                  <a:tcPr>
                    <a:solidFill>
                      <a:srgbClr val="FFE5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8793">
                <a:tc>
                  <a:txBody>
                    <a:bodyPr/>
                    <a:lstStyle/>
                    <a:p>
                      <a:r>
                        <a:rPr lang="en-US" sz="1800" b="1" i="0" u="none" strike="noStrike" cap="none" dirty="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Arial"/>
                        </a:rPr>
                        <a:t>Low churn probability</a:t>
                      </a:r>
                    </a:p>
                  </a:txBody>
                  <a:tcPr>
                    <a:solidFill>
                      <a:srgbClr val="EDF0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i="0" u="none" strike="noStrike" cap="none" dirty="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Arial"/>
                        </a:rPr>
                        <a:t>162.0</a:t>
                      </a:r>
                    </a:p>
                  </a:txBody>
                  <a:tcPr>
                    <a:solidFill>
                      <a:srgbClr val="EDF0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8793">
                <a:tc>
                  <a:txBody>
                    <a:bodyPr/>
                    <a:lstStyle/>
                    <a:p>
                      <a:r>
                        <a:rPr lang="en-US" sz="1800" b="1" i="0" u="none" strike="noStrike" cap="none" dirty="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Arial"/>
                        </a:rPr>
                        <a:t>Medium churn probability</a:t>
                      </a:r>
                    </a:p>
                  </a:txBody>
                  <a:tcPr>
                    <a:solidFill>
                      <a:srgbClr val="EDF0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i="0" u="none" strike="noStrike" cap="none" dirty="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Arial"/>
                        </a:rPr>
                        <a:t>145.4</a:t>
                      </a:r>
                    </a:p>
                  </a:txBody>
                  <a:tcPr>
                    <a:solidFill>
                      <a:srgbClr val="EDF0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8793">
                <a:tc>
                  <a:txBody>
                    <a:bodyPr/>
                    <a:lstStyle/>
                    <a:p>
                      <a:r>
                        <a:rPr lang="en-US" sz="1800" b="1" i="0" u="none" strike="noStrike" cap="none" dirty="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Arial"/>
                        </a:rPr>
                        <a:t>High churn probability</a:t>
                      </a:r>
                    </a:p>
                  </a:txBody>
                  <a:tcPr>
                    <a:solidFill>
                      <a:srgbClr val="EDF0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i="0" u="none" strike="noStrike" cap="none" dirty="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Arial"/>
                        </a:rPr>
                        <a:t>162.3</a:t>
                      </a:r>
                    </a:p>
                  </a:txBody>
                  <a:tcPr>
                    <a:solidFill>
                      <a:srgbClr val="EDF0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8793">
                <a:tc>
                  <a:txBody>
                    <a:bodyPr/>
                    <a:lstStyle/>
                    <a:p>
                      <a:r>
                        <a:rPr lang="en-US" sz="1800" b="1" i="0" u="none" strike="noStrike" cap="none" dirty="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Arial"/>
                        </a:rPr>
                        <a:t>Predicted not churn</a:t>
                      </a:r>
                    </a:p>
                  </a:txBody>
                  <a:tcPr>
                    <a:solidFill>
                      <a:srgbClr val="EDF0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i="0" u="none" strike="noStrike" cap="none" dirty="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Arial"/>
                        </a:rPr>
                        <a:t>180</a:t>
                      </a:r>
                    </a:p>
                  </a:txBody>
                  <a:tcPr>
                    <a:solidFill>
                      <a:srgbClr val="EDF0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50820" y="4105889"/>
            <a:ext cx="4472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dk1"/>
                </a:solidFill>
                <a:latin typeface="DM Sans"/>
                <a:ea typeface="DM Sans"/>
                <a:cs typeface="DM Sans"/>
              </a:rPr>
              <a:t>Churn Prediction Classification Report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044760" y="4105889"/>
            <a:ext cx="4044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dk1"/>
                </a:solidFill>
                <a:latin typeface="DM Sans"/>
                <a:ea typeface="DM Sans"/>
                <a:cs typeface="DM Sans"/>
              </a:rPr>
              <a:t>Churn Prediction Confusion Matrix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3727837" y="4105889"/>
            <a:ext cx="4131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dk1"/>
                </a:solidFill>
                <a:latin typeface="DM Sans"/>
                <a:ea typeface="DM Sans"/>
                <a:cs typeface="DM Sans"/>
              </a:rPr>
              <a:t>Actual Received Cashback Amount</a:t>
            </a:r>
          </a:p>
        </p:txBody>
      </p:sp>
      <p:sp>
        <p:nvSpPr>
          <p:cNvPr id="68" name="Rectangle 67"/>
          <p:cNvSpPr/>
          <p:nvPr/>
        </p:nvSpPr>
        <p:spPr>
          <a:xfrm>
            <a:off x="1837019" y="1578298"/>
            <a:ext cx="14589524" cy="19486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Google Shape;622;p18"/>
          <p:cNvSpPr txBox="1"/>
          <p:nvPr/>
        </p:nvSpPr>
        <p:spPr>
          <a:xfrm>
            <a:off x="2016577" y="1767804"/>
            <a:ext cx="14254843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</a:pPr>
            <a:r>
              <a:rPr lang="en-US" sz="1700" dirty="0">
                <a:latin typeface="DM Sans"/>
                <a:sym typeface="DM Sans"/>
              </a:rPr>
              <a:t>Our model predicted:</a:t>
            </a:r>
          </a:p>
          <a:p>
            <a:pPr marL="285750" lvl="0" indent="-285750">
              <a:lnSpc>
                <a:spcPct val="150000"/>
              </a:lnSpc>
              <a:buSzPts val="1700"/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tx1"/>
                </a:solidFill>
                <a:latin typeface="DM Sans"/>
                <a:sym typeface="DM Sans"/>
              </a:rPr>
              <a:t>980</a:t>
            </a:r>
            <a:r>
              <a:rPr lang="en-US" sz="1700" dirty="0">
                <a:solidFill>
                  <a:schemeClr val="accent3">
                    <a:lumMod val="75000"/>
                  </a:schemeClr>
                </a:solidFill>
                <a:latin typeface="DM Sans"/>
                <a:sym typeface="DM Sans"/>
              </a:rPr>
              <a:t> </a:t>
            </a:r>
            <a:r>
              <a:rPr lang="en-US" sz="1700" dirty="0">
                <a:solidFill>
                  <a:srgbClr val="06B153"/>
                </a:solidFill>
                <a:latin typeface="DM Sans"/>
                <a:sym typeface="DM Sans"/>
              </a:rPr>
              <a:t>correct </a:t>
            </a:r>
            <a:r>
              <a:rPr lang="en-US" sz="1700" dirty="0">
                <a:solidFill>
                  <a:schemeClr val="tx1"/>
                </a:solidFill>
                <a:latin typeface="DM Sans"/>
                <a:sym typeface="DM Sans"/>
              </a:rPr>
              <a:t>predictions. The model correctly predicted </a:t>
            </a:r>
            <a:r>
              <a:rPr lang="en-US" sz="1700" dirty="0">
                <a:latin typeface="DM Sans"/>
                <a:sym typeface="DM Sans"/>
              </a:rPr>
              <a:t>829 Non-churn customers and 151 churned customers (</a:t>
            </a:r>
            <a:r>
              <a:rPr lang="en-US" sz="1700" dirty="0">
                <a:solidFill>
                  <a:srgbClr val="06B153"/>
                </a:solidFill>
                <a:latin typeface="DM Sans"/>
                <a:sym typeface="DM Sans"/>
              </a:rPr>
              <a:t>TN + TP</a:t>
            </a:r>
            <a:r>
              <a:rPr lang="en-US" sz="1700" dirty="0">
                <a:latin typeface="DM Sans"/>
                <a:sym typeface="DM Sans"/>
              </a:rPr>
              <a:t>)</a:t>
            </a:r>
          </a:p>
          <a:p>
            <a:pPr marL="285750" lvl="0" indent="-285750">
              <a:lnSpc>
                <a:spcPct val="150000"/>
              </a:lnSpc>
              <a:buSzPts val="1700"/>
              <a:buFont typeface="Arial" panose="020B0604020202020204" pitchFamily="34" charset="0"/>
              <a:buChar char="•"/>
            </a:pPr>
            <a:r>
              <a:rPr lang="en-US" sz="1700" dirty="0">
                <a:latin typeface="DM Sans"/>
                <a:sym typeface="DM Sans"/>
              </a:rPr>
              <a:t>16 non-churn customers predicted as churned (</a:t>
            </a:r>
            <a:r>
              <a:rPr lang="en-US" sz="1700" dirty="0">
                <a:solidFill>
                  <a:srgbClr val="FF0000"/>
                </a:solidFill>
                <a:latin typeface="DM Sans"/>
                <a:sym typeface="DM Sans"/>
              </a:rPr>
              <a:t>FP</a:t>
            </a:r>
            <a:r>
              <a:rPr lang="en-US" sz="1700" dirty="0">
                <a:latin typeface="DM Sans"/>
                <a:sym typeface="DM Sans"/>
              </a:rPr>
              <a:t>), this </a:t>
            </a:r>
            <a:r>
              <a:rPr lang="en-US" sz="1700" dirty="0">
                <a:solidFill>
                  <a:srgbClr val="FF0000"/>
                </a:solidFill>
                <a:latin typeface="DM Sans"/>
                <a:sym typeface="DM Sans"/>
              </a:rPr>
              <a:t>error</a:t>
            </a:r>
            <a:r>
              <a:rPr lang="en-US" sz="1700" dirty="0">
                <a:latin typeface="DM Sans"/>
                <a:sym typeface="DM Sans"/>
              </a:rPr>
              <a:t> will cost 16 vouchers given to the wrong target</a:t>
            </a: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 panose="020B0604020202020204" pitchFamily="34" charset="0"/>
              <a:buChar char="•"/>
            </a:pPr>
            <a:r>
              <a:rPr lang="en-US" sz="1700" dirty="0">
                <a:latin typeface="DM Sans"/>
                <a:sym typeface="DM Sans"/>
              </a:rPr>
              <a:t>17 churned customers predicted as not churn (</a:t>
            </a:r>
            <a:r>
              <a:rPr lang="en-US" sz="1700" dirty="0">
                <a:solidFill>
                  <a:srgbClr val="FF0000"/>
                </a:solidFill>
                <a:latin typeface="DM Sans"/>
                <a:sym typeface="DM Sans"/>
              </a:rPr>
              <a:t>FN</a:t>
            </a:r>
            <a:r>
              <a:rPr lang="en-US" sz="1700" dirty="0">
                <a:latin typeface="DM Sans"/>
                <a:sym typeface="DM Sans"/>
              </a:rPr>
              <a:t>), this </a:t>
            </a:r>
            <a:r>
              <a:rPr lang="en-US" sz="1700" dirty="0">
                <a:solidFill>
                  <a:srgbClr val="FF0000"/>
                </a:solidFill>
                <a:latin typeface="DM Sans"/>
                <a:sym typeface="DM Sans"/>
              </a:rPr>
              <a:t>error</a:t>
            </a:r>
            <a:r>
              <a:rPr lang="en-US" sz="1700" dirty="0">
                <a:latin typeface="DM Sans"/>
                <a:sym typeface="DM Sans"/>
              </a:rPr>
              <a:t> will cause 17 customers not receiving any voucher to prevent them from churn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763789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18"/>
          <p:cNvSpPr txBox="1"/>
          <p:nvPr/>
        </p:nvSpPr>
        <p:spPr>
          <a:xfrm>
            <a:off x="513079" y="424130"/>
            <a:ext cx="8108408" cy="803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>
              <a:lnSpc>
                <a:spcPct val="87343"/>
              </a:lnSpc>
              <a:buSzPts val="3200"/>
            </a:pPr>
            <a:r>
              <a:rPr lang="en-US" sz="6000" b="1" dirty="0">
                <a:latin typeface="DM Sans"/>
                <a:ea typeface="DM Sans"/>
                <a:cs typeface="DM Sans"/>
                <a:sym typeface="DM Sans"/>
              </a:rPr>
              <a:t>Cost Benefit Analysis</a:t>
            </a:r>
            <a:endParaRPr lang="en-US" sz="6000" dirty="0"/>
          </a:p>
        </p:txBody>
      </p:sp>
      <p:sp>
        <p:nvSpPr>
          <p:cNvPr id="609" name="Google Shape;609;p18"/>
          <p:cNvSpPr/>
          <p:nvPr/>
        </p:nvSpPr>
        <p:spPr>
          <a:xfrm>
            <a:off x="152400" y="4085683"/>
            <a:ext cx="17983200" cy="4646045"/>
          </a:xfrm>
          <a:custGeom>
            <a:avLst/>
            <a:gdLst/>
            <a:ahLst/>
            <a:cxnLst/>
            <a:rect l="l" t="t" r="r" b="b"/>
            <a:pathLst>
              <a:path w="4386503" h="689024" extrusionOk="0">
                <a:moveTo>
                  <a:pt x="4262043" y="689024"/>
                </a:moveTo>
                <a:lnTo>
                  <a:pt x="124460" y="689024"/>
                </a:lnTo>
                <a:cubicBezTo>
                  <a:pt x="55880" y="689024"/>
                  <a:pt x="0" y="633144"/>
                  <a:pt x="0" y="564564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4262043" y="0"/>
                </a:lnTo>
                <a:cubicBezTo>
                  <a:pt x="4330623" y="0"/>
                  <a:pt x="4386503" y="55880"/>
                  <a:pt x="4386503" y="124460"/>
                </a:cubicBezTo>
                <a:lnTo>
                  <a:pt x="4386503" y="564564"/>
                </a:lnTo>
                <a:cubicBezTo>
                  <a:pt x="4386503" y="633144"/>
                  <a:pt x="4330623" y="689024"/>
                  <a:pt x="4262043" y="689024"/>
                </a:cubicBezTo>
                <a:close/>
              </a:path>
            </a:pathLst>
          </a:custGeom>
          <a:solidFill>
            <a:srgbClr val="EDF0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0" name="Google Shape;610;p18"/>
          <p:cNvSpPr txBox="1"/>
          <p:nvPr/>
        </p:nvSpPr>
        <p:spPr>
          <a:xfrm>
            <a:off x="1060148" y="4157740"/>
            <a:ext cx="1926380" cy="409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Without model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1" name="Google Shape;611;p18"/>
          <p:cNvSpPr txBox="1"/>
          <p:nvPr/>
        </p:nvSpPr>
        <p:spPr>
          <a:xfrm>
            <a:off x="5913487" y="4131090"/>
            <a:ext cx="3737166" cy="409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Prediction using LGBM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2" name="Google Shape;612;p18"/>
          <p:cNvSpPr/>
          <p:nvPr/>
        </p:nvSpPr>
        <p:spPr>
          <a:xfrm>
            <a:off x="6175217" y="4800148"/>
            <a:ext cx="3211238" cy="1608558"/>
          </a:xfrm>
          <a:prstGeom prst="roundRect">
            <a:avLst>
              <a:gd name="adj" fmla="val 16667"/>
            </a:avLst>
          </a:prstGeom>
          <a:solidFill>
            <a:srgbClr val="FFE500">
              <a:alpha val="88627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Total cost for voucher: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190 INR * (151+16) cust</a:t>
            </a:r>
            <a:endParaRPr sz="1600" b="0" i="0" u="none" strike="noStrike" cap="non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31.730 INR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3" name="Google Shape;613;p18"/>
          <p:cNvSpPr/>
          <p:nvPr/>
        </p:nvSpPr>
        <p:spPr>
          <a:xfrm>
            <a:off x="6175217" y="6557449"/>
            <a:ext cx="3211238" cy="1683053"/>
          </a:xfrm>
          <a:prstGeom prst="roundRect">
            <a:avLst>
              <a:gd name="adj" fmla="val 16667"/>
            </a:avLst>
          </a:prstGeom>
          <a:solidFill>
            <a:srgbClr val="FF0000">
              <a:alpha val="4941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Total loss: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(190 INR * 16 cust) + (1000 INR * 17 cust)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20.040 INR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4" name="Google Shape;614;p18"/>
          <p:cNvSpPr txBox="1"/>
          <p:nvPr/>
        </p:nvSpPr>
        <p:spPr>
          <a:xfrm>
            <a:off x="10826750" y="4156074"/>
            <a:ext cx="70593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Distinguish voucher amount based on churn probability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5" name="Google Shape;615;p18"/>
          <p:cNvSpPr/>
          <p:nvPr/>
        </p:nvSpPr>
        <p:spPr>
          <a:xfrm>
            <a:off x="15311349" y="4616639"/>
            <a:ext cx="2500599" cy="1608558"/>
          </a:xfrm>
          <a:prstGeom prst="roundRect">
            <a:avLst>
              <a:gd name="adj" fmla="val 16667"/>
            </a:avLst>
          </a:prstGeom>
          <a:solidFill>
            <a:srgbClr val="FFE500">
              <a:alpha val="88627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Total cost for voucher: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31.635 INR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6" name="Google Shape;616;p18"/>
          <p:cNvSpPr/>
          <p:nvPr/>
        </p:nvSpPr>
        <p:spPr>
          <a:xfrm>
            <a:off x="15311349" y="6591792"/>
            <a:ext cx="2500599" cy="1683053"/>
          </a:xfrm>
          <a:prstGeom prst="roundRect">
            <a:avLst>
              <a:gd name="adj" fmla="val 16667"/>
            </a:avLst>
          </a:prstGeom>
          <a:solidFill>
            <a:srgbClr val="FF0000">
              <a:alpha val="4941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Total loss: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2.980 INR + (17 cust * 1000 INR) </a:t>
            </a:r>
            <a:endParaRPr sz="1600" b="0" i="0" u="none" strike="noStrike" cap="non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19.980 INR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7" name="Google Shape;617;p18"/>
          <p:cNvSpPr/>
          <p:nvPr/>
        </p:nvSpPr>
        <p:spPr>
          <a:xfrm>
            <a:off x="549618" y="4725654"/>
            <a:ext cx="2947439" cy="1683053"/>
          </a:xfrm>
          <a:prstGeom prst="roundRect">
            <a:avLst>
              <a:gd name="adj" fmla="val 16667"/>
            </a:avLst>
          </a:prstGeom>
          <a:solidFill>
            <a:srgbClr val="FFE500">
              <a:alpha val="88627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Total cost for voucher: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190 INR * 1013 cust =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192.470 INR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8" name="Google Shape;618;p18"/>
          <p:cNvSpPr/>
          <p:nvPr/>
        </p:nvSpPr>
        <p:spPr>
          <a:xfrm>
            <a:off x="549618" y="6557449"/>
            <a:ext cx="2947439" cy="1683053"/>
          </a:xfrm>
          <a:prstGeom prst="roundRect">
            <a:avLst>
              <a:gd name="adj" fmla="val 16667"/>
            </a:avLst>
          </a:prstGeom>
          <a:solidFill>
            <a:srgbClr val="FF0000">
              <a:alpha val="4941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Total loss (mistargeted voucher):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190 INR * 845 cust =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160.550 INR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9" name="Google Shape;619;p18"/>
          <p:cNvSpPr/>
          <p:nvPr/>
        </p:nvSpPr>
        <p:spPr>
          <a:xfrm>
            <a:off x="3742785" y="5625583"/>
            <a:ext cx="2301768" cy="20482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8397A5">
              <a:alpha val="49411"/>
            </a:srgbClr>
          </a:solidFill>
          <a:ln w="25400" cap="flat" cmpd="sng">
            <a:solidFill>
              <a:srgbClr val="8397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Saves around </a:t>
            </a:r>
            <a:r>
              <a:rPr lang="en-US" sz="18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83.5</a:t>
            </a:r>
            <a:r>
              <a:rPr lang="en-US"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%</a:t>
            </a:r>
            <a:endParaRPr sz="1800" b="1" i="0" u="none" strike="noStrike" cap="non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20" name="Google Shape;620;p18"/>
          <p:cNvSpPr/>
          <p:nvPr/>
        </p:nvSpPr>
        <p:spPr>
          <a:xfrm>
            <a:off x="9573906" y="5629048"/>
            <a:ext cx="2301768" cy="20482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8397A5">
              <a:alpha val="49411"/>
            </a:srgbClr>
          </a:solidFill>
          <a:ln w="25400" cap="flat" cmpd="sng">
            <a:solidFill>
              <a:srgbClr val="8397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Saves around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0.3%</a:t>
            </a:r>
            <a:endParaRPr sz="1800" b="1" i="0" u="none" strike="noStrike" cap="non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25" name="Google Shape;625;p18"/>
          <p:cNvSpPr/>
          <p:nvPr/>
        </p:nvSpPr>
        <p:spPr>
          <a:xfrm>
            <a:off x="12205676" y="4728756"/>
            <a:ext cx="2191127" cy="1258691"/>
          </a:xfrm>
          <a:prstGeom prst="roundRect">
            <a:avLst>
              <a:gd name="adj" fmla="val 16667"/>
            </a:avLst>
          </a:prstGeom>
          <a:solidFill>
            <a:srgbClr val="96B4D7">
              <a:alpha val="88627"/>
            </a:srgbClr>
          </a:solidFill>
          <a:ln w="25400" cap="flat" cmpd="sng">
            <a:solidFill>
              <a:srgbClr val="96B4D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Low Churn Probability: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1" i="0" u="none" strike="noStrike" cap="none">
                <a:solidFill>
                  <a:schemeClr val="dk1"/>
                </a:solidFill>
                <a:highlight>
                  <a:srgbClr val="FFFF00"/>
                </a:highlight>
                <a:latin typeface="DM Sans"/>
                <a:ea typeface="DM Sans"/>
                <a:cs typeface="DM Sans"/>
                <a:sym typeface="DM Sans"/>
              </a:rPr>
              <a:t>Total Cost</a:t>
            </a:r>
            <a:r>
              <a:rPr lang="en-US"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: 6 cust * 180 INR = 1.080 INR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1" i="0" u="none" strike="noStrike" cap="none">
                <a:solidFill>
                  <a:schemeClr val="dk1"/>
                </a:solidFill>
                <a:highlight>
                  <a:srgbClr val="F67879"/>
                </a:highlight>
                <a:latin typeface="DM Sans"/>
                <a:ea typeface="DM Sans"/>
                <a:cs typeface="DM Sans"/>
                <a:sym typeface="DM Sans"/>
              </a:rPr>
              <a:t>Total Loss</a:t>
            </a:r>
            <a:r>
              <a:rPr lang="en-US"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: 4 cust * 180 INR = 720 INR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6" name="Google Shape;626;p18"/>
          <p:cNvSpPr/>
          <p:nvPr/>
        </p:nvSpPr>
        <p:spPr>
          <a:xfrm>
            <a:off x="12181488" y="6065417"/>
            <a:ext cx="2191127" cy="1258690"/>
          </a:xfrm>
          <a:prstGeom prst="roundRect">
            <a:avLst>
              <a:gd name="adj" fmla="val 16667"/>
            </a:avLst>
          </a:prstGeom>
          <a:solidFill>
            <a:srgbClr val="96B4D7">
              <a:alpha val="88627"/>
            </a:srgbClr>
          </a:solidFill>
          <a:ln w="25400" cap="flat" cmpd="sng">
            <a:solidFill>
              <a:srgbClr val="96B4D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Medium Churn Probability:</a:t>
            </a:r>
            <a:endParaRPr sz="1600" b="0" i="0" u="none" strike="noStrike" cap="non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en-US" sz="1100" b="1" i="0" u="none" strike="noStrike" cap="none">
                <a:solidFill>
                  <a:schemeClr val="dk1"/>
                </a:solidFill>
                <a:highlight>
                  <a:srgbClr val="FFFF00"/>
                </a:highlight>
                <a:latin typeface="DM Sans"/>
                <a:ea typeface="DM Sans"/>
                <a:cs typeface="DM Sans"/>
                <a:sym typeface="DM Sans"/>
              </a:rPr>
              <a:t>Total Cost</a:t>
            </a:r>
            <a:r>
              <a:rPr lang="en-US"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:  7 cust * 185 INR = 1.295 INR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1" i="0" u="none" strike="noStrike" cap="none">
                <a:solidFill>
                  <a:schemeClr val="dk1"/>
                </a:solidFill>
                <a:highlight>
                  <a:srgbClr val="F67879"/>
                </a:highlight>
                <a:latin typeface="DM Sans"/>
                <a:ea typeface="DM Sans"/>
                <a:cs typeface="DM Sans"/>
                <a:sym typeface="DM Sans"/>
              </a:rPr>
              <a:t>Total Loss</a:t>
            </a:r>
            <a:r>
              <a:rPr lang="en-US"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: 4 cust * 185 INR = 740 INR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7" name="Google Shape;627;p18"/>
          <p:cNvSpPr/>
          <p:nvPr/>
        </p:nvSpPr>
        <p:spPr>
          <a:xfrm>
            <a:off x="12191496" y="7387779"/>
            <a:ext cx="2191127" cy="1258689"/>
          </a:xfrm>
          <a:prstGeom prst="roundRect">
            <a:avLst>
              <a:gd name="adj" fmla="val 16667"/>
            </a:avLst>
          </a:prstGeom>
          <a:solidFill>
            <a:srgbClr val="96B4D7">
              <a:alpha val="88627"/>
            </a:srgbClr>
          </a:solidFill>
          <a:ln w="25400" cap="flat" cmpd="sng">
            <a:solidFill>
              <a:srgbClr val="96B4D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High Churn Probability:</a:t>
            </a:r>
            <a:endParaRPr sz="1600" b="1" i="0" u="none" strike="noStrike" cap="non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en-US" sz="1100" b="1" i="0" u="none" strike="noStrike" cap="none">
                <a:solidFill>
                  <a:schemeClr val="dk1"/>
                </a:solidFill>
                <a:highlight>
                  <a:srgbClr val="FFFF00"/>
                </a:highlight>
                <a:latin typeface="DM Sans"/>
                <a:ea typeface="DM Sans"/>
                <a:cs typeface="DM Sans"/>
                <a:sym typeface="DM Sans"/>
              </a:rPr>
              <a:t>Total Cost</a:t>
            </a:r>
            <a:r>
              <a:rPr lang="en-US"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: 154 cust * 190 INR = 29.260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1" i="0" u="none" strike="noStrike" cap="none">
                <a:solidFill>
                  <a:schemeClr val="dk1"/>
                </a:solidFill>
                <a:highlight>
                  <a:srgbClr val="F67879"/>
                </a:highlight>
                <a:latin typeface="DM Sans"/>
                <a:ea typeface="DM Sans"/>
                <a:cs typeface="DM Sans"/>
                <a:sym typeface="DM Sans"/>
              </a:rPr>
              <a:t>Total Loss</a:t>
            </a:r>
            <a:r>
              <a:rPr lang="en-US"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: 8 cust * 190 INR = 1.520 INR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28" name="Google Shape;628;p18"/>
          <p:cNvCxnSpPr>
            <a:endCxn id="615" idx="1"/>
          </p:cNvCxnSpPr>
          <p:nvPr/>
        </p:nvCxnSpPr>
        <p:spPr>
          <a:xfrm>
            <a:off x="14935149" y="5420918"/>
            <a:ext cx="376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29" name="Google Shape;629;p18"/>
          <p:cNvCxnSpPr/>
          <p:nvPr/>
        </p:nvCxnSpPr>
        <p:spPr>
          <a:xfrm>
            <a:off x="14935200" y="7489386"/>
            <a:ext cx="37614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30" name="Google Shape;630;p18"/>
          <p:cNvCxnSpPr/>
          <p:nvPr/>
        </p:nvCxnSpPr>
        <p:spPr>
          <a:xfrm rot="10800000">
            <a:off x="14935200" y="5420918"/>
            <a:ext cx="0" cy="206846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31" name="Google Shape;631;p18"/>
          <p:cNvCxnSpPr/>
          <p:nvPr/>
        </p:nvCxnSpPr>
        <p:spPr>
          <a:xfrm rot="10800000">
            <a:off x="14782800" y="5203386"/>
            <a:ext cx="0" cy="2590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32" name="Google Shape;632;p18"/>
          <p:cNvCxnSpPr/>
          <p:nvPr/>
        </p:nvCxnSpPr>
        <p:spPr>
          <a:xfrm>
            <a:off x="14382623" y="7794186"/>
            <a:ext cx="400177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33" name="Google Shape;633;p18"/>
          <p:cNvCxnSpPr/>
          <p:nvPr/>
        </p:nvCxnSpPr>
        <p:spPr>
          <a:xfrm>
            <a:off x="14396803" y="5203386"/>
            <a:ext cx="385316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34" name="Google Shape;634;p18"/>
          <p:cNvCxnSpPr/>
          <p:nvPr/>
        </p:nvCxnSpPr>
        <p:spPr>
          <a:xfrm>
            <a:off x="14372614" y="6694762"/>
            <a:ext cx="56258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639" name="Google Shape;639;p18"/>
          <p:cNvGrpSpPr/>
          <p:nvPr/>
        </p:nvGrpSpPr>
        <p:grpSpPr>
          <a:xfrm>
            <a:off x="16741309" y="-723900"/>
            <a:ext cx="2134758" cy="2144325"/>
            <a:chOff x="2670" y="0"/>
            <a:chExt cx="1191737" cy="1197078"/>
          </a:xfrm>
        </p:grpSpPr>
        <p:sp>
          <p:nvSpPr>
            <p:cNvPr id="640" name="Google Shape;640;p18"/>
            <p:cNvSpPr/>
            <p:nvPr/>
          </p:nvSpPr>
          <p:spPr>
            <a:xfrm>
              <a:off x="2670" y="0"/>
              <a:ext cx="1191737" cy="1197078"/>
            </a:xfrm>
            <a:custGeom>
              <a:avLst/>
              <a:gdLst/>
              <a:ahLst/>
              <a:cxnLst/>
              <a:rect l="l" t="t" r="r" b="b"/>
              <a:pathLst>
                <a:path w="6321665" h="6350000" extrusionOk="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E5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p18"/>
            <p:cNvSpPr txBox="1"/>
            <p:nvPr/>
          </p:nvSpPr>
          <p:spPr>
            <a:xfrm>
              <a:off x="185493" y="638084"/>
              <a:ext cx="708842" cy="4210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70347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200"/>
                <a:buFont typeface="Arial"/>
                <a:buNone/>
              </a:pPr>
              <a:r>
                <a:rPr lang="en-US" sz="7200" b="1" i="0" u="none" strike="noStrike" cap="none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10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" name="Rectangle 38"/>
          <p:cNvSpPr/>
          <p:nvPr/>
        </p:nvSpPr>
        <p:spPr>
          <a:xfrm>
            <a:off x="3352973" y="1578298"/>
            <a:ext cx="11585076" cy="21939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Google Shape;622;p18"/>
          <p:cNvSpPr txBox="1"/>
          <p:nvPr/>
        </p:nvSpPr>
        <p:spPr>
          <a:xfrm>
            <a:off x="3483601" y="1675927"/>
            <a:ext cx="5789782" cy="19986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644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1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Assumptions: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alibri"/>
              <a:buAutoNum type="alphaLcPeriod"/>
            </a:pPr>
            <a:r>
              <a:rPr lang="en-US" sz="1700" b="0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Total 1013 customers; 845 not churn; 168 churn.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alibri"/>
              <a:buAutoNum type="alphaLcPeriod"/>
            </a:pPr>
            <a:r>
              <a:rPr lang="en-US" sz="1700" b="0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Average Cashback Amount (not churn) = 180 INR per customer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alibri"/>
              <a:buAutoNum type="alphaLcPeriod"/>
            </a:pPr>
            <a:r>
              <a:rPr lang="en-US" sz="1700" b="0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Cost for voucher = 190 INR per customer.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622;p18"/>
          <p:cNvSpPr txBox="1"/>
          <p:nvPr/>
        </p:nvSpPr>
        <p:spPr>
          <a:xfrm>
            <a:off x="9273383" y="1675927"/>
            <a:ext cx="5534034" cy="1962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+mj-lt"/>
              <a:buAutoNum type="alphaLcPeriod" startAt="4"/>
            </a:pPr>
            <a:r>
              <a:rPr lang="en-US" sz="1700" b="0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Cost for voucher divided into class (per customer)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     = Low; 180 INR, Medium; 185 INR, High; 190 INR.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e.    Loss due to customer churn :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      2 order per customer * 500 INR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1950" marR="0" lvl="0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    = 1000 INR per customer.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" name="Straight Connector 41"/>
          <p:cNvCxnSpPr>
            <a:stCxn id="39" idx="0"/>
            <a:endCxn id="39" idx="2"/>
          </p:cNvCxnSpPr>
          <p:nvPr/>
        </p:nvCxnSpPr>
        <p:spPr>
          <a:xfrm>
            <a:off x="9145511" y="1578298"/>
            <a:ext cx="0" cy="21939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"/>
          <p:cNvSpPr txBox="1"/>
          <p:nvPr/>
        </p:nvSpPr>
        <p:spPr>
          <a:xfrm>
            <a:off x="7467600" y="523878"/>
            <a:ext cx="8647305" cy="1009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</a:pPr>
            <a:r>
              <a:rPr lang="en-US" sz="7000" b="1" i="0" u="none" strike="noStrike" cap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Outline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1" name="Google Shape;121;p2"/>
          <p:cNvGrpSpPr/>
          <p:nvPr/>
        </p:nvGrpSpPr>
        <p:grpSpPr>
          <a:xfrm>
            <a:off x="1068803" y="2400300"/>
            <a:ext cx="893803" cy="897809"/>
            <a:chOff x="2671" y="0"/>
            <a:chExt cx="1191736" cy="1197078"/>
          </a:xfrm>
        </p:grpSpPr>
        <p:sp>
          <p:nvSpPr>
            <p:cNvPr id="122" name="Google Shape;122;p2"/>
            <p:cNvSpPr/>
            <p:nvPr/>
          </p:nvSpPr>
          <p:spPr>
            <a:xfrm>
              <a:off x="2671" y="0"/>
              <a:ext cx="1191736" cy="1197078"/>
            </a:xfrm>
            <a:custGeom>
              <a:avLst/>
              <a:gdLst/>
              <a:ahLst/>
              <a:cxnLst/>
              <a:rect l="l" t="t" r="r" b="b"/>
              <a:pathLst>
                <a:path w="6321665" h="6350000" extrusionOk="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E5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2"/>
            <p:cNvSpPr txBox="1"/>
            <p:nvPr/>
          </p:nvSpPr>
          <p:spPr>
            <a:xfrm>
              <a:off x="244118" y="164168"/>
              <a:ext cx="708842" cy="8020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39917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20"/>
                <a:buFont typeface="Arial"/>
                <a:buNone/>
              </a:pPr>
              <a:r>
                <a:rPr lang="en-US" sz="3620" b="1" i="0" u="none" strike="noStrike" cap="none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4" name="Google Shape;124;p2"/>
          <p:cNvSpPr/>
          <p:nvPr/>
        </p:nvSpPr>
        <p:spPr>
          <a:xfrm>
            <a:off x="2297984" y="2400300"/>
            <a:ext cx="6482800" cy="897809"/>
          </a:xfrm>
          <a:custGeom>
            <a:avLst/>
            <a:gdLst/>
            <a:ahLst/>
            <a:cxnLst/>
            <a:rect l="l" t="t" r="r" b="b"/>
            <a:pathLst>
              <a:path w="4386503" h="689024" extrusionOk="0">
                <a:moveTo>
                  <a:pt x="4262043" y="689024"/>
                </a:moveTo>
                <a:lnTo>
                  <a:pt x="124460" y="689024"/>
                </a:lnTo>
                <a:cubicBezTo>
                  <a:pt x="55880" y="689024"/>
                  <a:pt x="0" y="633144"/>
                  <a:pt x="0" y="564564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4262043" y="0"/>
                </a:lnTo>
                <a:cubicBezTo>
                  <a:pt x="4330623" y="0"/>
                  <a:pt x="4386503" y="55880"/>
                  <a:pt x="4386503" y="124460"/>
                </a:cubicBezTo>
                <a:lnTo>
                  <a:pt x="4386503" y="564564"/>
                </a:lnTo>
                <a:cubicBezTo>
                  <a:pt x="4386503" y="633144"/>
                  <a:pt x="4330623" y="689024"/>
                  <a:pt x="4262043" y="689024"/>
                </a:cubicBezTo>
                <a:close/>
              </a:path>
            </a:pathLst>
          </a:custGeom>
          <a:solidFill>
            <a:srgbClr val="EDF0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2"/>
          <p:cNvSpPr txBox="1"/>
          <p:nvPr/>
        </p:nvSpPr>
        <p:spPr>
          <a:xfrm>
            <a:off x="2681577" y="2601561"/>
            <a:ext cx="4948492" cy="438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Business Problem Understanding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6" name="Google Shape;126;p2"/>
          <p:cNvGrpSpPr/>
          <p:nvPr/>
        </p:nvGrpSpPr>
        <p:grpSpPr>
          <a:xfrm>
            <a:off x="1068803" y="3730634"/>
            <a:ext cx="893803" cy="897809"/>
            <a:chOff x="2671" y="0"/>
            <a:chExt cx="1191736" cy="1197078"/>
          </a:xfrm>
        </p:grpSpPr>
        <p:sp>
          <p:nvSpPr>
            <p:cNvPr id="127" name="Google Shape;127;p2"/>
            <p:cNvSpPr/>
            <p:nvPr/>
          </p:nvSpPr>
          <p:spPr>
            <a:xfrm>
              <a:off x="2671" y="0"/>
              <a:ext cx="1191736" cy="1197078"/>
            </a:xfrm>
            <a:custGeom>
              <a:avLst/>
              <a:gdLst/>
              <a:ahLst/>
              <a:cxnLst/>
              <a:rect l="l" t="t" r="r" b="b"/>
              <a:pathLst>
                <a:path w="6321665" h="6350000" extrusionOk="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E5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2"/>
            <p:cNvSpPr txBox="1"/>
            <p:nvPr/>
          </p:nvSpPr>
          <p:spPr>
            <a:xfrm>
              <a:off x="244118" y="164168"/>
              <a:ext cx="708842" cy="8020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39917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20"/>
                <a:buFont typeface="Arial"/>
                <a:buNone/>
              </a:pPr>
              <a:r>
                <a:rPr lang="en-US" sz="3620" b="1" i="0" u="none" strike="noStrike" cap="none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9" name="Google Shape;129;p2"/>
          <p:cNvSpPr txBox="1"/>
          <p:nvPr/>
        </p:nvSpPr>
        <p:spPr>
          <a:xfrm>
            <a:off x="13326257" y="1028700"/>
            <a:ext cx="3933043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2022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"/>
          <p:cNvSpPr txBox="1"/>
          <p:nvPr/>
        </p:nvSpPr>
        <p:spPr>
          <a:xfrm>
            <a:off x="1028700" y="1028700"/>
            <a:ext cx="3933043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Charlie Inc.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"/>
          <p:cNvSpPr/>
          <p:nvPr/>
        </p:nvSpPr>
        <p:spPr>
          <a:xfrm>
            <a:off x="2297984" y="3730634"/>
            <a:ext cx="6482800" cy="897809"/>
          </a:xfrm>
          <a:custGeom>
            <a:avLst/>
            <a:gdLst/>
            <a:ahLst/>
            <a:cxnLst/>
            <a:rect l="l" t="t" r="r" b="b"/>
            <a:pathLst>
              <a:path w="4386503" h="689024" extrusionOk="0">
                <a:moveTo>
                  <a:pt x="4262043" y="689024"/>
                </a:moveTo>
                <a:lnTo>
                  <a:pt x="124460" y="689024"/>
                </a:lnTo>
                <a:cubicBezTo>
                  <a:pt x="55880" y="689024"/>
                  <a:pt x="0" y="633144"/>
                  <a:pt x="0" y="564564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4262043" y="0"/>
                </a:lnTo>
                <a:cubicBezTo>
                  <a:pt x="4330623" y="0"/>
                  <a:pt x="4386503" y="55880"/>
                  <a:pt x="4386503" y="124460"/>
                </a:cubicBezTo>
                <a:lnTo>
                  <a:pt x="4386503" y="564564"/>
                </a:lnTo>
                <a:cubicBezTo>
                  <a:pt x="4386503" y="633144"/>
                  <a:pt x="4330623" y="689024"/>
                  <a:pt x="4262043" y="689024"/>
                </a:cubicBezTo>
                <a:close/>
              </a:path>
            </a:pathLst>
          </a:custGeom>
          <a:solidFill>
            <a:srgbClr val="EDF0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2"/>
          <p:cNvSpPr txBox="1"/>
          <p:nvPr/>
        </p:nvSpPr>
        <p:spPr>
          <a:xfrm>
            <a:off x="2681577" y="3956555"/>
            <a:ext cx="4948492" cy="415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25"/>
              <a:buFont typeface="Arial"/>
              <a:buNone/>
            </a:pPr>
            <a:r>
              <a:rPr lang="en-US" sz="2425" b="0" i="0" u="none" strike="noStrike" cap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Data Understanding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3" name="Google Shape;133;p2"/>
          <p:cNvGrpSpPr/>
          <p:nvPr/>
        </p:nvGrpSpPr>
        <p:grpSpPr>
          <a:xfrm>
            <a:off x="1068803" y="5096216"/>
            <a:ext cx="893803" cy="897809"/>
            <a:chOff x="2671" y="0"/>
            <a:chExt cx="1191736" cy="1197078"/>
          </a:xfrm>
        </p:grpSpPr>
        <p:sp>
          <p:nvSpPr>
            <p:cNvPr id="134" name="Google Shape;134;p2"/>
            <p:cNvSpPr/>
            <p:nvPr/>
          </p:nvSpPr>
          <p:spPr>
            <a:xfrm>
              <a:off x="2671" y="0"/>
              <a:ext cx="1191736" cy="1197078"/>
            </a:xfrm>
            <a:custGeom>
              <a:avLst/>
              <a:gdLst/>
              <a:ahLst/>
              <a:cxnLst/>
              <a:rect l="l" t="t" r="r" b="b"/>
              <a:pathLst>
                <a:path w="6321665" h="6350000" extrusionOk="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E5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2"/>
            <p:cNvSpPr txBox="1"/>
            <p:nvPr/>
          </p:nvSpPr>
          <p:spPr>
            <a:xfrm>
              <a:off x="244118" y="164168"/>
              <a:ext cx="708842" cy="8020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39917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20"/>
                <a:buFont typeface="Arial"/>
                <a:buNone/>
              </a:pPr>
              <a:r>
                <a:rPr lang="en-US" sz="3620" b="1" i="0" u="none" strike="noStrike" cap="none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6" name="Google Shape;136;p2"/>
          <p:cNvSpPr/>
          <p:nvPr/>
        </p:nvSpPr>
        <p:spPr>
          <a:xfrm>
            <a:off x="2297984" y="5096216"/>
            <a:ext cx="6482800" cy="897809"/>
          </a:xfrm>
          <a:custGeom>
            <a:avLst/>
            <a:gdLst/>
            <a:ahLst/>
            <a:cxnLst/>
            <a:rect l="l" t="t" r="r" b="b"/>
            <a:pathLst>
              <a:path w="4386503" h="689024" extrusionOk="0">
                <a:moveTo>
                  <a:pt x="4262043" y="689024"/>
                </a:moveTo>
                <a:lnTo>
                  <a:pt x="124460" y="689024"/>
                </a:lnTo>
                <a:cubicBezTo>
                  <a:pt x="55880" y="689024"/>
                  <a:pt x="0" y="633144"/>
                  <a:pt x="0" y="564564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4262043" y="0"/>
                </a:lnTo>
                <a:cubicBezTo>
                  <a:pt x="4330623" y="0"/>
                  <a:pt x="4386503" y="55880"/>
                  <a:pt x="4386503" y="124460"/>
                </a:cubicBezTo>
                <a:lnTo>
                  <a:pt x="4386503" y="564564"/>
                </a:lnTo>
                <a:cubicBezTo>
                  <a:pt x="4386503" y="633144"/>
                  <a:pt x="4330623" y="689024"/>
                  <a:pt x="4262043" y="689024"/>
                </a:cubicBezTo>
                <a:close/>
              </a:path>
            </a:pathLst>
          </a:custGeom>
          <a:solidFill>
            <a:srgbClr val="EDF0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2"/>
          <p:cNvSpPr txBox="1"/>
          <p:nvPr/>
        </p:nvSpPr>
        <p:spPr>
          <a:xfrm>
            <a:off x="2681578" y="5297477"/>
            <a:ext cx="6518306" cy="428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Initial Data Analysis and Data Cleaning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8" name="Google Shape;138;p2"/>
          <p:cNvGrpSpPr/>
          <p:nvPr/>
        </p:nvGrpSpPr>
        <p:grpSpPr>
          <a:xfrm>
            <a:off x="1106903" y="6411899"/>
            <a:ext cx="893803" cy="897809"/>
            <a:chOff x="2671" y="0"/>
            <a:chExt cx="1191736" cy="1197078"/>
          </a:xfrm>
        </p:grpSpPr>
        <p:sp>
          <p:nvSpPr>
            <p:cNvPr id="139" name="Google Shape;139;p2"/>
            <p:cNvSpPr/>
            <p:nvPr/>
          </p:nvSpPr>
          <p:spPr>
            <a:xfrm>
              <a:off x="2671" y="0"/>
              <a:ext cx="1191736" cy="1197078"/>
            </a:xfrm>
            <a:custGeom>
              <a:avLst/>
              <a:gdLst/>
              <a:ahLst/>
              <a:cxnLst/>
              <a:rect l="l" t="t" r="r" b="b"/>
              <a:pathLst>
                <a:path w="6321665" h="6350000" extrusionOk="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E5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2"/>
            <p:cNvSpPr txBox="1"/>
            <p:nvPr/>
          </p:nvSpPr>
          <p:spPr>
            <a:xfrm>
              <a:off x="244118" y="164168"/>
              <a:ext cx="708842" cy="8020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39917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20"/>
                <a:buFont typeface="Arial"/>
                <a:buNone/>
              </a:pPr>
              <a:r>
                <a:rPr lang="en-US" sz="3620" b="1" i="0" u="none" strike="noStrike" cap="none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4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1" name="Google Shape;141;p2"/>
          <p:cNvSpPr/>
          <p:nvPr/>
        </p:nvSpPr>
        <p:spPr>
          <a:xfrm>
            <a:off x="2336084" y="6411899"/>
            <a:ext cx="6444700" cy="897809"/>
          </a:xfrm>
          <a:custGeom>
            <a:avLst/>
            <a:gdLst/>
            <a:ahLst/>
            <a:cxnLst/>
            <a:rect l="l" t="t" r="r" b="b"/>
            <a:pathLst>
              <a:path w="4386503" h="689024" extrusionOk="0">
                <a:moveTo>
                  <a:pt x="4262043" y="689024"/>
                </a:moveTo>
                <a:lnTo>
                  <a:pt x="124460" y="689024"/>
                </a:lnTo>
                <a:cubicBezTo>
                  <a:pt x="55880" y="689024"/>
                  <a:pt x="0" y="633144"/>
                  <a:pt x="0" y="564564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4262043" y="0"/>
                </a:lnTo>
                <a:cubicBezTo>
                  <a:pt x="4330623" y="0"/>
                  <a:pt x="4386503" y="55880"/>
                  <a:pt x="4386503" y="124460"/>
                </a:cubicBezTo>
                <a:lnTo>
                  <a:pt x="4386503" y="564564"/>
                </a:lnTo>
                <a:cubicBezTo>
                  <a:pt x="4386503" y="633144"/>
                  <a:pt x="4330623" y="689024"/>
                  <a:pt x="4262043" y="689024"/>
                </a:cubicBezTo>
                <a:close/>
              </a:path>
            </a:pathLst>
          </a:custGeom>
          <a:solidFill>
            <a:srgbClr val="EDF0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"/>
          <p:cNvSpPr txBox="1"/>
          <p:nvPr/>
        </p:nvSpPr>
        <p:spPr>
          <a:xfrm>
            <a:off x="2719678" y="6613160"/>
            <a:ext cx="4948492" cy="438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Test Statistic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3" name="Google Shape;143;p2"/>
          <p:cNvGrpSpPr/>
          <p:nvPr/>
        </p:nvGrpSpPr>
        <p:grpSpPr>
          <a:xfrm>
            <a:off x="1068803" y="7710576"/>
            <a:ext cx="893803" cy="897809"/>
            <a:chOff x="2671" y="0"/>
            <a:chExt cx="1191736" cy="1197078"/>
          </a:xfrm>
        </p:grpSpPr>
        <p:sp>
          <p:nvSpPr>
            <p:cNvPr id="144" name="Google Shape;144;p2"/>
            <p:cNvSpPr/>
            <p:nvPr/>
          </p:nvSpPr>
          <p:spPr>
            <a:xfrm>
              <a:off x="2671" y="0"/>
              <a:ext cx="1191736" cy="1197078"/>
            </a:xfrm>
            <a:custGeom>
              <a:avLst/>
              <a:gdLst/>
              <a:ahLst/>
              <a:cxnLst/>
              <a:rect l="l" t="t" r="r" b="b"/>
              <a:pathLst>
                <a:path w="6321665" h="6350000" extrusionOk="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E5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2"/>
            <p:cNvSpPr txBox="1"/>
            <p:nvPr/>
          </p:nvSpPr>
          <p:spPr>
            <a:xfrm>
              <a:off x="244119" y="164168"/>
              <a:ext cx="708842" cy="8307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39917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20"/>
                <a:buFont typeface="Arial"/>
                <a:buNone/>
              </a:pPr>
              <a:r>
                <a:rPr lang="en-US" sz="3620" b="1" i="0" u="none" strike="noStrike" cap="none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5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6" name="Google Shape;146;p2"/>
          <p:cNvSpPr/>
          <p:nvPr/>
        </p:nvSpPr>
        <p:spPr>
          <a:xfrm>
            <a:off x="2297984" y="7710576"/>
            <a:ext cx="6482800" cy="897809"/>
          </a:xfrm>
          <a:custGeom>
            <a:avLst/>
            <a:gdLst/>
            <a:ahLst/>
            <a:cxnLst/>
            <a:rect l="l" t="t" r="r" b="b"/>
            <a:pathLst>
              <a:path w="4386503" h="689024" extrusionOk="0">
                <a:moveTo>
                  <a:pt x="4262043" y="689024"/>
                </a:moveTo>
                <a:lnTo>
                  <a:pt x="124460" y="689024"/>
                </a:lnTo>
                <a:cubicBezTo>
                  <a:pt x="55880" y="689024"/>
                  <a:pt x="0" y="633144"/>
                  <a:pt x="0" y="564564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4262043" y="0"/>
                </a:lnTo>
                <a:cubicBezTo>
                  <a:pt x="4330623" y="0"/>
                  <a:pt x="4386503" y="55880"/>
                  <a:pt x="4386503" y="124460"/>
                </a:cubicBezTo>
                <a:lnTo>
                  <a:pt x="4386503" y="564564"/>
                </a:lnTo>
                <a:cubicBezTo>
                  <a:pt x="4386503" y="633144"/>
                  <a:pt x="4330623" y="689024"/>
                  <a:pt x="4262043" y="689024"/>
                </a:cubicBezTo>
                <a:close/>
              </a:path>
            </a:pathLst>
          </a:custGeom>
          <a:solidFill>
            <a:srgbClr val="EDF0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"/>
          <p:cNvSpPr txBox="1"/>
          <p:nvPr/>
        </p:nvSpPr>
        <p:spPr>
          <a:xfrm>
            <a:off x="2681578" y="7911837"/>
            <a:ext cx="4948492" cy="438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Exploratory Data Analysis (EDA)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8" name="Google Shape;148;p2"/>
          <p:cNvGrpSpPr/>
          <p:nvPr/>
        </p:nvGrpSpPr>
        <p:grpSpPr>
          <a:xfrm>
            <a:off x="10156919" y="2248673"/>
            <a:ext cx="893803" cy="897809"/>
            <a:chOff x="2671" y="0"/>
            <a:chExt cx="1191736" cy="1197078"/>
          </a:xfrm>
        </p:grpSpPr>
        <p:sp>
          <p:nvSpPr>
            <p:cNvPr id="149" name="Google Shape;149;p2"/>
            <p:cNvSpPr/>
            <p:nvPr/>
          </p:nvSpPr>
          <p:spPr>
            <a:xfrm>
              <a:off x="2671" y="0"/>
              <a:ext cx="1191736" cy="1197078"/>
            </a:xfrm>
            <a:custGeom>
              <a:avLst/>
              <a:gdLst/>
              <a:ahLst/>
              <a:cxnLst/>
              <a:rect l="l" t="t" r="r" b="b"/>
              <a:pathLst>
                <a:path w="6321665" h="6350000" extrusionOk="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E5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2"/>
            <p:cNvSpPr txBox="1"/>
            <p:nvPr/>
          </p:nvSpPr>
          <p:spPr>
            <a:xfrm>
              <a:off x="244119" y="164168"/>
              <a:ext cx="708842" cy="8307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39917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20"/>
                <a:buFont typeface="Arial"/>
                <a:buNone/>
              </a:pPr>
              <a:r>
                <a:rPr lang="en-US" sz="3620" b="1" i="0" u="none" strike="noStrike" cap="none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6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1" name="Google Shape;151;p2"/>
          <p:cNvSpPr/>
          <p:nvPr/>
        </p:nvSpPr>
        <p:spPr>
          <a:xfrm>
            <a:off x="11386100" y="2248673"/>
            <a:ext cx="6482798" cy="897809"/>
          </a:xfrm>
          <a:custGeom>
            <a:avLst/>
            <a:gdLst/>
            <a:ahLst/>
            <a:cxnLst/>
            <a:rect l="l" t="t" r="r" b="b"/>
            <a:pathLst>
              <a:path w="4386503" h="689024" extrusionOk="0">
                <a:moveTo>
                  <a:pt x="4262043" y="689024"/>
                </a:moveTo>
                <a:lnTo>
                  <a:pt x="124460" y="689024"/>
                </a:lnTo>
                <a:cubicBezTo>
                  <a:pt x="55880" y="689024"/>
                  <a:pt x="0" y="633144"/>
                  <a:pt x="0" y="564564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4262043" y="0"/>
                </a:lnTo>
                <a:cubicBezTo>
                  <a:pt x="4330623" y="0"/>
                  <a:pt x="4386503" y="55880"/>
                  <a:pt x="4386503" y="124460"/>
                </a:cubicBezTo>
                <a:lnTo>
                  <a:pt x="4386503" y="564564"/>
                </a:lnTo>
                <a:cubicBezTo>
                  <a:pt x="4386503" y="633144"/>
                  <a:pt x="4330623" y="689024"/>
                  <a:pt x="4262043" y="689024"/>
                </a:cubicBezTo>
                <a:close/>
              </a:path>
            </a:pathLst>
          </a:custGeom>
          <a:solidFill>
            <a:srgbClr val="EDF0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2"/>
          <p:cNvSpPr txBox="1"/>
          <p:nvPr/>
        </p:nvSpPr>
        <p:spPr>
          <a:xfrm>
            <a:off x="11769692" y="2449934"/>
            <a:ext cx="6099207" cy="428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Data Splitting and Data Preprocessing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3" name="Google Shape;153;p2"/>
          <p:cNvGrpSpPr/>
          <p:nvPr/>
        </p:nvGrpSpPr>
        <p:grpSpPr>
          <a:xfrm>
            <a:off x="10156919" y="3579007"/>
            <a:ext cx="893803" cy="897809"/>
            <a:chOff x="2671" y="0"/>
            <a:chExt cx="1191736" cy="1197078"/>
          </a:xfrm>
        </p:grpSpPr>
        <p:sp>
          <p:nvSpPr>
            <p:cNvPr id="154" name="Google Shape;154;p2"/>
            <p:cNvSpPr/>
            <p:nvPr/>
          </p:nvSpPr>
          <p:spPr>
            <a:xfrm>
              <a:off x="2671" y="0"/>
              <a:ext cx="1191736" cy="1197078"/>
            </a:xfrm>
            <a:custGeom>
              <a:avLst/>
              <a:gdLst/>
              <a:ahLst/>
              <a:cxnLst/>
              <a:rect l="l" t="t" r="r" b="b"/>
              <a:pathLst>
                <a:path w="6321665" h="6350000" extrusionOk="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E5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2"/>
            <p:cNvSpPr txBox="1"/>
            <p:nvPr/>
          </p:nvSpPr>
          <p:spPr>
            <a:xfrm>
              <a:off x="244119" y="164168"/>
              <a:ext cx="708842" cy="8307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39917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20"/>
                <a:buFont typeface="Arial"/>
                <a:buNone/>
              </a:pPr>
              <a:r>
                <a:rPr lang="en-US" sz="3620" b="1" i="0" u="none" strike="noStrike" cap="none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7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6" name="Google Shape;156;p2"/>
          <p:cNvSpPr/>
          <p:nvPr/>
        </p:nvSpPr>
        <p:spPr>
          <a:xfrm>
            <a:off x="11424199" y="3432590"/>
            <a:ext cx="6444699" cy="1165975"/>
          </a:xfrm>
          <a:custGeom>
            <a:avLst/>
            <a:gdLst/>
            <a:ahLst/>
            <a:cxnLst/>
            <a:rect l="l" t="t" r="r" b="b"/>
            <a:pathLst>
              <a:path w="4386503" h="689024" extrusionOk="0">
                <a:moveTo>
                  <a:pt x="4262043" y="689024"/>
                </a:moveTo>
                <a:lnTo>
                  <a:pt x="124460" y="689024"/>
                </a:lnTo>
                <a:cubicBezTo>
                  <a:pt x="55880" y="689024"/>
                  <a:pt x="0" y="633144"/>
                  <a:pt x="0" y="564564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4262043" y="0"/>
                </a:lnTo>
                <a:cubicBezTo>
                  <a:pt x="4330623" y="0"/>
                  <a:pt x="4386503" y="55880"/>
                  <a:pt x="4386503" y="124460"/>
                </a:cubicBezTo>
                <a:lnTo>
                  <a:pt x="4386503" y="564564"/>
                </a:lnTo>
                <a:cubicBezTo>
                  <a:pt x="4386503" y="633144"/>
                  <a:pt x="4330623" y="689024"/>
                  <a:pt x="4262043" y="689024"/>
                </a:cubicBezTo>
                <a:close/>
              </a:path>
            </a:pathLst>
          </a:custGeom>
          <a:solidFill>
            <a:srgbClr val="EDF0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2"/>
          <p:cNvSpPr txBox="1"/>
          <p:nvPr/>
        </p:nvSpPr>
        <p:spPr>
          <a:xfrm>
            <a:off x="11769692" y="3589627"/>
            <a:ext cx="4948492" cy="85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25"/>
              <a:buFont typeface="Arial"/>
              <a:buNone/>
            </a:pPr>
            <a:r>
              <a:rPr lang="en-US" sz="2425" b="0" i="0" u="none" strike="noStrike" cap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Model Benchmarking and Modeling on Test Data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8" name="Google Shape;158;p2"/>
          <p:cNvGrpSpPr/>
          <p:nvPr/>
        </p:nvGrpSpPr>
        <p:grpSpPr>
          <a:xfrm>
            <a:off x="10156919" y="4944589"/>
            <a:ext cx="893803" cy="897809"/>
            <a:chOff x="2671" y="0"/>
            <a:chExt cx="1191736" cy="1197078"/>
          </a:xfrm>
        </p:grpSpPr>
        <p:sp>
          <p:nvSpPr>
            <p:cNvPr id="159" name="Google Shape;159;p2"/>
            <p:cNvSpPr/>
            <p:nvPr/>
          </p:nvSpPr>
          <p:spPr>
            <a:xfrm>
              <a:off x="2671" y="0"/>
              <a:ext cx="1191736" cy="1197078"/>
            </a:xfrm>
            <a:custGeom>
              <a:avLst/>
              <a:gdLst/>
              <a:ahLst/>
              <a:cxnLst/>
              <a:rect l="l" t="t" r="r" b="b"/>
              <a:pathLst>
                <a:path w="6321665" h="6350000" extrusionOk="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E5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2"/>
            <p:cNvSpPr txBox="1"/>
            <p:nvPr/>
          </p:nvSpPr>
          <p:spPr>
            <a:xfrm>
              <a:off x="244119" y="164168"/>
              <a:ext cx="708842" cy="8307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39917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20"/>
                <a:buFont typeface="Arial"/>
                <a:buNone/>
              </a:pPr>
              <a:r>
                <a:rPr lang="en-US" sz="3620" b="1" i="0" u="none" strike="noStrike" cap="none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8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1" name="Google Shape;161;p2"/>
          <p:cNvSpPr/>
          <p:nvPr/>
        </p:nvSpPr>
        <p:spPr>
          <a:xfrm>
            <a:off x="11386100" y="4944589"/>
            <a:ext cx="6482800" cy="897809"/>
          </a:xfrm>
          <a:custGeom>
            <a:avLst/>
            <a:gdLst/>
            <a:ahLst/>
            <a:cxnLst/>
            <a:rect l="l" t="t" r="r" b="b"/>
            <a:pathLst>
              <a:path w="4386503" h="689024" extrusionOk="0">
                <a:moveTo>
                  <a:pt x="4262043" y="689024"/>
                </a:moveTo>
                <a:lnTo>
                  <a:pt x="124460" y="689024"/>
                </a:lnTo>
                <a:cubicBezTo>
                  <a:pt x="55880" y="689024"/>
                  <a:pt x="0" y="633144"/>
                  <a:pt x="0" y="564564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4262043" y="0"/>
                </a:lnTo>
                <a:cubicBezTo>
                  <a:pt x="4330623" y="0"/>
                  <a:pt x="4386503" y="55880"/>
                  <a:pt x="4386503" y="124460"/>
                </a:cubicBezTo>
                <a:lnTo>
                  <a:pt x="4386503" y="564564"/>
                </a:lnTo>
                <a:cubicBezTo>
                  <a:pt x="4386503" y="633144"/>
                  <a:pt x="4330623" y="689024"/>
                  <a:pt x="4262043" y="689024"/>
                </a:cubicBezTo>
                <a:close/>
              </a:path>
            </a:pathLst>
          </a:custGeom>
          <a:solidFill>
            <a:srgbClr val="EDF0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2"/>
          <p:cNvSpPr txBox="1"/>
          <p:nvPr/>
        </p:nvSpPr>
        <p:spPr>
          <a:xfrm>
            <a:off x="11769694" y="5145850"/>
            <a:ext cx="6518306" cy="428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Hyperparameter Tuning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3" name="Google Shape;163;p2"/>
          <p:cNvGrpSpPr/>
          <p:nvPr/>
        </p:nvGrpSpPr>
        <p:grpSpPr>
          <a:xfrm>
            <a:off x="10195019" y="6260272"/>
            <a:ext cx="893803" cy="897809"/>
            <a:chOff x="2671" y="0"/>
            <a:chExt cx="1191736" cy="1197078"/>
          </a:xfrm>
        </p:grpSpPr>
        <p:sp>
          <p:nvSpPr>
            <p:cNvPr id="164" name="Google Shape;164;p2"/>
            <p:cNvSpPr/>
            <p:nvPr/>
          </p:nvSpPr>
          <p:spPr>
            <a:xfrm>
              <a:off x="2671" y="0"/>
              <a:ext cx="1191736" cy="1197078"/>
            </a:xfrm>
            <a:custGeom>
              <a:avLst/>
              <a:gdLst/>
              <a:ahLst/>
              <a:cxnLst/>
              <a:rect l="l" t="t" r="r" b="b"/>
              <a:pathLst>
                <a:path w="6321665" h="6350000" extrusionOk="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E5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2"/>
            <p:cNvSpPr txBox="1"/>
            <p:nvPr/>
          </p:nvSpPr>
          <p:spPr>
            <a:xfrm>
              <a:off x="244119" y="164168"/>
              <a:ext cx="708842" cy="8307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39917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20"/>
                <a:buFont typeface="Arial"/>
                <a:buNone/>
              </a:pPr>
              <a:r>
                <a:rPr lang="en-US" sz="3620" b="1" i="0" u="none" strike="noStrike" cap="none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9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6" name="Google Shape;166;p2"/>
          <p:cNvSpPr/>
          <p:nvPr/>
        </p:nvSpPr>
        <p:spPr>
          <a:xfrm>
            <a:off x="11424200" y="6260272"/>
            <a:ext cx="6444697" cy="1078361"/>
          </a:xfrm>
          <a:custGeom>
            <a:avLst/>
            <a:gdLst/>
            <a:ahLst/>
            <a:cxnLst/>
            <a:rect l="l" t="t" r="r" b="b"/>
            <a:pathLst>
              <a:path w="4386503" h="689024" extrusionOk="0">
                <a:moveTo>
                  <a:pt x="4262043" y="689024"/>
                </a:moveTo>
                <a:lnTo>
                  <a:pt x="124460" y="689024"/>
                </a:lnTo>
                <a:cubicBezTo>
                  <a:pt x="55880" y="689024"/>
                  <a:pt x="0" y="633144"/>
                  <a:pt x="0" y="564564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4262043" y="0"/>
                </a:lnTo>
                <a:cubicBezTo>
                  <a:pt x="4330623" y="0"/>
                  <a:pt x="4386503" y="55880"/>
                  <a:pt x="4386503" y="124460"/>
                </a:cubicBezTo>
                <a:lnTo>
                  <a:pt x="4386503" y="564564"/>
                </a:lnTo>
                <a:cubicBezTo>
                  <a:pt x="4386503" y="633144"/>
                  <a:pt x="4330623" y="689024"/>
                  <a:pt x="4262043" y="689024"/>
                </a:cubicBezTo>
                <a:close/>
              </a:path>
            </a:pathLst>
          </a:custGeom>
          <a:solidFill>
            <a:srgbClr val="EDF0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"/>
          <p:cNvSpPr txBox="1"/>
          <p:nvPr/>
        </p:nvSpPr>
        <p:spPr>
          <a:xfrm>
            <a:off x="11769692" y="6570402"/>
            <a:ext cx="4948492" cy="428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Feature Importance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8" name="Google Shape;168;p2"/>
          <p:cNvGrpSpPr/>
          <p:nvPr/>
        </p:nvGrpSpPr>
        <p:grpSpPr>
          <a:xfrm>
            <a:off x="10156919" y="7558949"/>
            <a:ext cx="893803" cy="897809"/>
            <a:chOff x="2671" y="0"/>
            <a:chExt cx="1191736" cy="1197078"/>
          </a:xfrm>
        </p:grpSpPr>
        <p:sp>
          <p:nvSpPr>
            <p:cNvPr id="169" name="Google Shape;169;p2"/>
            <p:cNvSpPr/>
            <p:nvPr/>
          </p:nvSpPr>
          <p:spPr>
            <a:xfrm>
              <a:off x="2671" y="0"/>
              <a:ext cx="1191736" cy="1197078"/>
            </a:xfrm>
            <a:custGeom>
              <a:avLst/>
              <a:gdLst/>
              <a:ahLst/>
              <a:cxnLst/>
              <a:rect l="l" t="t" r="r" b="b"/>
              <a:pathLst>
                <a:path w="6321665" h="6350000" extrusionOk="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E5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2"/>
            <p:cNvSpPr txBox="1"/>
            <p:nvPr/>
          </p:nvSpPr>
          <p:spPr>
            <a:xfrm>
              <a:off x="244119" y="164168"/>
              <a:ext cx="708842" cy="8307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39917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20"/>
                <a:buFont typeface="Arial"/>
                <a:buNone/>
              </a:pPr>
              <a:r>
                <a:rPr lang="en-US" sz="3620" b="1" i="0" u="none" strike="noStrike" cap="none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10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1" name="Google Shape;171;p2"/>
          <p:cNvSpPr/>
          <p:nvPr/>
        </p:nvSpPr>
        <p:spPr>
          <a:xfrm>
            <a:off x="11386099" y="7558949"/>
            <a:ext cx="6482798" cy="897809"/>
          </a:xfrm>
          <a:custGeom>
            <a:avLst/>
            <a:gdLst/>
            <a:ahLst/>
            <a:cxnLst/>
            <a:rect l="l" t="t" r="r" b="b"/>
            <a:pathLst>
              <a:path w="4386503" h="689024" extrusionOk="0">
                <a:moveTo>
                  <a:pt x="4262043" y="689024"/>
                </a:moveTo>
                <a:lnTo>
                  <a:pt x="124460" y="689024"/>
                </a:lnTo>
                <a:cubicBezTo>
                  <a:pt x="55880" y="689024"/>
                  <a:pt x="0" y="633144"/>
                  <a:pt x="0" y="564564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4262043" y="0"/>
                </a:lnTo>
                <a:cubicBezTo>
                  <a:pt x="4330623" y="0"/>
                  <a:pt x="4386503" y="55880"/>
                  <a:pt x="4386503" y="124460"/>
                </a:cubicBezTo>
                <a:lnTo>
                  <a:pt x="4386503" y="564564"/>
                </a:lnTo>
                <a:cubicBezTo>
                  <a:pt x="4386503" y="633144"/>
                  <a:pt x="4330623" y="689024"/>
                  <a:pt x="4262043" y="689024"/>
                </a:cubicBezTo>
                <a:close/>
              </a:path>
            </a:pathLst>
          </a:custGeom>
          <a:solidFill>
            <a:srgbClr val="EDF0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"/>
          <p:cNvSpPr txBox="1"/>
          <p:nvPr/>
        </p:nvSpPr>
        <p:spPr>
          <a:xfrm>
            <a:off x="11769694" y="7760210"/>
            <a:ext cx="5489606" cy="428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Conclusion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3" name="Google Shape;173;p2"/>
          <p:cNvGrpSpPr/>
          <p:nvPr/>
        </p:nvGrpSpPr>
        <p:grpSpPr>
          <a:xfrm>
            <a:off x="10158922" y="8807540"/>
            <a:ext cx="893803" cy="897809"/>
            <a:chOff x="2671" y="0"/>
            <a:chExt cx="1191736" cy="1197078"/>
          </a:xfrm>
        </p:grpSpPr>
        <p:sp>
          <p:nvSpPr>
            <p:cNvPr id="174" name="Google Shape;174;p2"/>
            <p:cNvSpPr/>
            <p:nvPr/>
          </p:nvSpPr>
          <p:spPr>
            <a:xfrm>
              <a:off x="2671" y="0"/>
              <a:ext cx="1191736" cy="1197078"/>
            </a:xfrm>
            <a:custGeom>
              <a:avLst/>
              <a:gdLst/>
              <a:ahLst/>
              <a:cxnLst/>
              <a:rect l="l" t="t" r="r" b="b"/>
              <a:pathLst>
                <a:path w="6321665" h="6350000" extrusionOk="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E5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2"/>
            <p:cNvSpPr txBox="1"/>
            <p:nvPr/>
          </p:nvSpPr>
          <p:spPr>
            <a:xfrm>
              <a:off x="244119" y="164168"/>
              <a:ext cx="708842" cy="8307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39917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20"/>
                <a:buFont typeface="Arial"/>
                <a:buNone/>
              </a:pPr>
              <a:r>
                <a:rPr lang="en-US" sz="3620" b="1" i="0" u="none" strike="noStrike" cap="none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11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6" name="Google Shape;176;p2"/>
          <p:cNvSpPr/>
          <p:nvPr/>
        </p:nvSpPr>
        <p:spPr>
          <a:xfrm>
            <a:off x="11388103" y="8807540"/>
            <a:ext cx="6480794" cy="897809"/>
          </a:xfrm>
          <a:custGeom>
            <a:avLst/>
            <a:gdLst/>
            <a:ahLst/>
            <a:cxnLst/>
            <a:rect l="l" t="t" r="r" b="b"/>
            <a:pathLst>
              <a:path w="4386503" h="689024" extrusionOk="0">
                <a:moveTo>
                  <a:pt x="4262043" y="689024"/>
                </a:moveTo>
                <a:lnTo>
                  <a:pt x="124460" y="689024"/>
                </a:lnTo>
                <a:cubicBezTo>
                  <a:pt x="55880" y="689024"/>
                  <a:pt x="0" y="633144"/>
                  <a:pt x="0" y="564564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4262043" y="0"/>
                </a:lnTo>
                <a:cubicBezTo>
                  <a:pt x="4330623" y="0"/>
                  <a:pt x="4386503" y="55880"/>
                  <a:pt x="4386503" y="124460"/>
                </a:cubicBezTo>
                <a:lnTo>
                  <a:pt x="4386503" y="564564"/>
                </a:lnTo>
                <a:cubicBezTo>
                  <a:pt x="4386503" y="633144"/>
                  <a:pt x="4330623" y="689024"/>
                  <a:pt x="4262043" y="689024"/>
                </a:cubicBezTo>
                <a:close/>
              </a:path>
            </a:pathLst>
          </a:custGeom>
          <a:solidFill>
            <a:srgbClr val="EDF0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"/>
          <p:cNvSpPr txBox="1"/>
          <p:nvPr/>
        </p:nvSpPr>
        <p:spPr>
          <a:xfrm>
            <a:off x="11771697" y="9008801"/>
            <a:ext cx="5489606" cy="428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Recommendation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19"/>
          <p:cNvSpPr txBox="1"/>
          <p:nvPr/>
        </p:nvSpPr>
        <p:spPr>
          <a:xfrm>
            <a:off x="5413618" y="819979"/>
            <a:ext cx="8647305" cy="1009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</a:pPr>
            <a:r>
              <a:rPr lang="en-US" sz="7000" b="1" i="0" u="none" strike="noStrike" cap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Recommendation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47" name="Google Shape;647;p19"/>
          <p:cNvGrpSpPr/>
          <p:nvPr/>
        </p:nvGrpSpPr>
        <p:grpSpPr>
          <a:xfrm>
            <a:off x="1154659" y="2283513"/>
            <a:ext cx="893803" cy="897809"/>
            <a:chOff x="2671" y="0"/>
            <a:chExt cx="1191736" cy="1197078"/>
          </a:xfrm>
        </p:grpSpPr>
        <p:sp>
          <p:nvSpPr>
            <p:cNvPr id="648" name="Google Shape;648;p19"/>
            <p:cNvSpPr/>
            <p:nvPr/>
          </p:nvSpPr>
          <p:spPr>
            <a:xfrm>
              <a:off x="2671" y="0"/>
              <a:ext cx="1191736" cy="1197078"/>
            </a:xfrm>
            <a:custGeom>
              <a:avLst/>
              <a:gdLst/>
              <a:ahLst/>
              <a:cxnLst/>
              <a:rect l="l" t="t" r="r" b="b"/>
              <a:pathLst>
                <a:path w="6321665" h="6350000" extrusionOk="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E5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19"/>
            <p:cNvSpPr txBox="1"/>
            <p:nvPr/>
          </p:nvSpPr>
          <p:spPr>
            <a:xfrm>
              <a:off x="244118" y="164168"/>
              <a:ext cx="708842" cy="8020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39917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20"/>
                <a:buFont typeface="Arial"/>
                <a:buNone/>
              </a:pPr>
              <a:r>
                <a:rPr lang="en-US" sz="3620" b="1" i="0" u="none" strike="noStrike" cap="none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50" name="Google Shape;650;p19"/>
          <p:cNvSpPr/>
          <p:nvPr/>
        </p:nvSpPr>
        <p:spPr>
          <a:xfrm>
            <a:off x="2296102" y="2381078"/>
            <a:ext cx="6482800" cy="1695622"/>
          </a:xfrm>
          <a:custGeom>
            <a:avLst/>
            <a:gdLst/>
            <a:ahLst/>
            <a:cxnLst/>
            <a:rect l="l" t="t" r="r" b="b"/>
            <a:pathLst>
              <a:path w="4386503" h="689024" extrusionOk="0">
                <a:moveTo>
                  <a:pt x="4262043" y="689024"/>
                </a:moveTo>
                <a:lnTo>
                  <a:pt x="124460" y="689024"/>
                </a:lnTo>
                <a:cubicBezTo>
                  <a:pt x="55880" y="689024"/>
                  <a:pt x="0" y="633144"/>
                  <a:pt x="0" y="564564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4262043" y="0"/>
                </a:lnTo>
                <a:cubicBezTo>
                  <a:pt x="4330623" y="0"/>
                  <a:pt x="4386503" y="55880"/>
                  <a:pt x="4386503" y="124460"/>
                </a:cubicBezTo>
                <a:lnTo>
                  <a:pt x="4386503" y="564564"/>
                </a:lnTo>
                <a:cubicBezTo>
                  <a:pt x="4386503" y="633144"/>
                  <a:pt x="4330623" y="689024"/>
                  <a:pt x="4262043" y="689024"/>
                </a:cubicBezTo>
                <a:close/>
              </a:path>
            </a:pathLst>
          </a:custGeom>
          <a:solidFill>
            <a:srgbClr val="EDF0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1" name="Google Shape;651;p19"/>
          <p:cNvSpPr txBox="1"/>
          <p:nvPr/>
        </p:nvSpPr>
        <p:spPr>
          <a:xfrm>
            <a:off x="2679694" y="2582339"/>
            <a:ext cx="5702305" cy="1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Analyze the possible cause behind why is the test score often higher than the train score.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52" name="Google Shape;652;p19"/>
          <p:cNvGrpSpPr/>
          <p:nvPr/>
        </p:nvGrpSpPr>
        <p:grpSpPr>
          <a:xfrm>
            <a:off x="1146984" y="4568391"/>
            <a:ext cx="893803" cy="897809"/>
            <a:chOff x="2671" y="0"/>
            <a:chExt cx="1191736" cy="1197078"/>
          </a:xfrm>
        </p:grpSpPr>
        <p:sp>
          <p:nvSpPr>
            <p:cNvPr id="653" name="Google Shape;653;p19"/>
            <p:cNvSpPr/>
            <p:nvPr/>
          </p:nvSpPr>
          <p:spPr>
            <a:xfrm>
              <a:off x="2671" y="0"/>
              <a:ext cx="1191736" cy="1197078"/>
            </a:xfrm>
            <a:custGeom>
              <a:avLst/>
              <a:gdLst/>
              <a:ahLst/>
              <a:cxnLst/>
              <a:rect l="l" t="t" r="r" b="b"/>
              <a:pathLst>
                <a:path w="6321665" h="6350000" extrusionOk="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E5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p19"/>
            <p:cNvSpPr txBox="1"/>
            <p:nvPr/>
          </p:nvSpPr>
          <p:spPr>
            <a:xfrm>
              <a:off x="244118" y="164168"/>
              <a:ext cx="708842" cy="8020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39917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20"/>
                <a:buFont typeface="Arial"/>
                <a:buNone/>
              </a:pPr>
              <a:r>
                <a:rPr lang="en-US" sz="3620" b="1" i="0" u="none" strike="noStrike" cap="none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55" name="Google Shape;655;p19"/>
          <p:cNvSpPr/>
          <p:nvPr/>
        </p:nvSpPr>
        <p:spPr>
          <a:xfrm>
            <a:off x="18660249" y="7345740"/>
            <a:ext cx="6482800" cy="2590800"/>
          </a:xfrm>
          <a:custGeom>
            <a:avLst/>
            <a:gdLst/>
            <a:ahLst/>
            <a:cxnLst/>
            <a:rect l="l" t="t" r="r" b="b"/>
            <a:pathLst>
              <a:path w="4386503" h="689024" extrusionOk="0">
                <a:moveTo>
                  <a:pt x="4262043" y="689024"/>
                </a:moveTo>
                <a:lnTo>
                  <a:pt x="124460" y="689024"/>
                </a:lnTo>
                <a:cubicBezTo>
                  <a:pt x="55880" y="689024"/>
                  <a:pt x="0" y="633144"/>
                  <a:pt x="0" y="564564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4262043" y="0"/>
                </a:lnTo>
                <a:cubicBezTo>
                  <a:pt x="4330623" y="0"/>
                  <a:pt x="4386503" y="55880"/>
                  <a:pt x="4386503" y="124460"/>
                </a:cubicBezTo>
                <a:lnTo>
                  <a:pt x="4386503" y="564564"/>
                </a:lnTo>
                <a:cubicBezTo>
                  <a:pt x="4386503" y="633144"/>
                  <a:pt x="4330623" y="689024"/>
                  <a:pt x="4262043" y="689024"/>
                </a:cubicBezTo>
                <a:close/>
              </a:path>
            </a:pathLst>
          </a:custGeom>
          <a:solidFill>
            <a:srgbClr val="EDF0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56" name="Google Shape;656;p19"/>
          <p:cNvGrpSpPr/>
          <p:nvPr/>
        </p:nvGrpSpPr>
        <p:grpSpPr>
          <a:xfrm>
            <a:off x="1146985" y="6664851"/>
            <a:ext cx="893803" cy="897809"/>
            <a:chOff x="2671" y="0"/>
            <a:chExt cx="1191736" cy="1197078"/>
          </a:xfrm>
        </p:grpSpPr>
        <p:sp>
          <p:nvSpPr>
            <p:cNvPr id="657" name="Google Shape;657;p19"/>
            <p:cNvSpPr/>
            <p:nvPr/>
          </p:nvSpPr>
          <p:spPr>
            <a:xfrm>
              <a:off x="2671" y="0"/>
              <a:ext cx="1191736" cy="1197078"/>
            </a:xfrm>
            <a:custGeom>
              <a:avLst/>
              <a:gdLst/>
              <a:ahLst/>
              <a:cxnLst/>
              <a:rect l="l" t="t" r="r" b="b"/>
              <a:pathLst>
                <a:path w="6321665" h="6350000" extrusionOk="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E5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Google Shape;658;p19"/>
            <p:cNvSpPr txBox="1"/>
            <p:nvPr/>
          </p:nvSpPr>
          <p:spPr>
            <a:xfrm>
              <a:off x="244118" y="164168"/>
              <a:ext cx="708842" cy="8020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39917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20"/>
                <a:buFont typeface="Arial"/>
                <a:buNone/>
              </a:pPr>
              <a:r>
                <a:rPr lang="en-US" sz="3620" b="1" i="0" u="none" strike="noStrike" cap="none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59" name="Google Shape;659;p19"/>
          <p:cNvGrpSpPr/>
          <p:nvPr/>
        </p:nvGrpSpPr>
        <p:grpSpPr>
          <a:xfrm>
            <a:off x="10915648" y="2288874"/>
            <a:ext cx="6901900" cy="1730237"/>
            <a:chOff x="10782300" y="6560165"/>
            <a:chExt cx="6901900" cy="1730237"/>
          </a:xfrm>
        </p:grpSpPr>
        <p:sp>
          <p:nvSpPr>
            <p:cNvPr id="660" name="Google Shape;660;p19"/>
            <p:cNvSpPr/>
            <p:nvPr/>
          </p:nvSpPr>
          <p:spPr>
            <a:xfrm>
              <a:off x="10782300" y="6560165"/>
              <a:ext cx="6482800" cy="1730237"/>
            </a:xfrm>
            <a:custGeom>
              <a:avLst/>
              <a:gdLst/>
              <a:ahLst/>
              <a:cxnLst/>
              <a:rect l="l" t="t" r="r" b="b"/>
              <a:pathLst>
                <a:path w="4386503" h="689024" extrusionOk="0">
                  <a:moveTo>
                    <a:pt x="4262043" y="689024"/>
                  </a:moveTo>
                  <a:lnTo>
                    <a:pt x="124460" y="689024"/>
                  </a:lnTo>
                  <a:cubicBezTo>
                    <a:pt x="55880" y="689024"/>
                    <a:pt x="0" y="633144"/>
                    <a:pt x="0" y="564564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262043" y="0"/>
                  </a:lnTo>
                  <a:cubicBezTo>
                    <a:pt x="4330623" y="0"/>
                    <a:pt x="4386503" y="55880"/>
                    <a:pt x="4386503" y="124460"/>
                  </a:cubicBezTo>
                  <a:lnTo>
                    <a:pt x="4386503" y="564564"/>
                  </a:lnTo>
                  <a:cubicBezTo>
                    <a:pt x="4386503" y="633144"/>
                    <a:pt x="4330623" y="689024"/>
                    <a:pt x="4262043" y="689024"/>
                  </a:cubicBezTo>
                  <a:close/>
                </a:path>
              </a:pathLst>
            </a:custGeom>
            <a:solidFill>
              <a:srgbClr val="EDF0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Google Shape;661;p19"/>
            <p:cNvSpPr txBox="1"/>
            <p:nvPr/>
          </p:nvSpPr>
          <p:spPr>
            <a:xfrm>
              <a:off x="11165894" y="6761426"/>
              <a:ext cx="6518306" cy="13259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Arial"/>
                <a:buNone/>
              </a:pPr>
              <a:r>
                <a:rPr lang="en-US" sz="2500" b="0" i="0" u="none" strike="noStrike" cap="none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More research is needed regarding the current E-Commerce business strategy related to ‘WarehouseToHome’.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62" name="Google Shape;662;p19"/>
          <p:cNvGrpSpPr/>
          <p:nvPr/>
        </p:nvGrpSpPr>
        <p:grpSpPr>
          <a:xfrm>
            <a:off x="9737271" y="2253826"/>
            <a:ext cx="893803" cy="897809"/>
            <a:chOff x="2671" y="0"/>
            <a:chExt cx="1191736" cy="1197078"/>
          </a:xfrm>
        </p:grpSpPr>
        <p:sp>
          <p:nvSpPr>
            <p:cNvPr id="663" name="Google Shape;663;p19"/>
            <p:cNvSpPr/>
            <p:nvPr/>
          </p:nvSpPr>
          <p:spPr>
            <a:xfrm>
              <a:off x="2671" y="0"/>
              <a:ext cx="1191736" cy="1197078"/>
            </a:xfrm>
            <a:custGeom>
              <a:avLst/>
              <a:gdLst/>
              <a:ahLst/>
              <a:cxnLst/>
              <a:rect l="l" t="t" r="r" b="b"/>
              <a:pathLst>
                <a:path w="6321665" h="6350000" extrusionOk="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E5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" name="Google Shape;664;p19"/>
            <p:cNvSpPr txBox="1"/>
            <p:nvPr/>
          </p:nvSpPr>
          <p:spPr>
            <a:xfrm>
              <a:off x="244118" y="164168"/>
              <a:ext cx="708842" cy="8020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39917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20"/>
                <a:buFont typeface="Arial"/>
                <a:buNone/>
              </a:pPr>
              <a:r>
                <a:rPr lang="en-US" sz="3620" b="1" i="0" u="none" strike="noStrike" cap="none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4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65" name="Google Shape;665;p19"/>
          <p:cNvGrpSpPr/>
          <p:nvPr/>
        </p:nvGrpSpPr>
        <p:grpSpPr>
          <a:xfrm>
            <a:off x="10934698" y="4408982"/>
            <a:ext cx="6444700" cy="1584179"/>
            <a:chOff x="10820400" y="2324100"/>
            <a:chExt cx="6444700" cy="1584179"/>
          </a:xfrm>
        </p:grpSpPr>
        <p:sp>
          <p:nvSpPr>
            <p:cNvPr id="666" name="Google Shape;666;p19"/>
            <p:cNvSpPr/>
            <p:nvPr/>
          </p:nvSpPr>
          <p:spPr>
            <a:xfrm>
              <a:off x="10820400" y="2324100"/>
              <a:ext cx="6444700" cy="1584179"/>
            </a:xfrm>
            <a:custGeom>
              <a:avLst/>
              <a:gdLst/>
              <a:ahLst/>
              <a:cxnLst/>
              <a:rect l="l" t="t" r="r" b="b"/>
              <a:pathLst>
                <a:path w="4386503" h="689024" extrusionOk="0">
                  <a:moveTo>
                    <a:pt x="4262043" y="689024"/>
                  </a:moveTo>
                  <a:lnTo>
                    <a:pt x="124460" y="689024"/>
                  </a:lnTo>
                  <a:cubicBezTo>
                    <a:pt x="55880" y="689024"/>
                    <a:pt x="0" y="633144"/>
                    <a:pt x="0" y="564564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262043" y="0"/>
                  </a:lnTo>
                  <a:cubicBezTo>
                    <a:pt x="4330623" y="0"/>
                    <a:pt x="4386503" y="55880"/>
                    <a:pt x="4386503" y="124460"/>
                  </a:cubicBezTo>
                  <a:lnTo>
                    <a:pt x="4386503" y="564564"/>
                  </a:lnTo>
                  <a:cubicBezTo>
                    <a:pt x="4386503" y="633144"/>
                    <a:pt x="4330623" y="689024"/>
                    <a:pt x="4262043" y="689024"/>
                  </a:cubicBezTo>
                  <a:close/>
                </a:path>
              </a:pathLst>
            </a:custGeom>
            <a:solidFill>
              <a:srgbClr val="EDF0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p19"/>
            <p:cNvSpPr txBox="1"/>
            <p:nvPr/>
          </p:nvSpPr>
          <p:spPr>
            <a:xfrm>
              <a:off x="11203994" y="2525361"/>
              <a:ext cx="5864806" cy="13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Arial"/>
                <a:buNone/>
              </a:pPr>
              <a:r>
                <a:rPr lang="en-US" sz="2500" b="0" i="0" u="none" strike="noStrike" cap="none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Try other Machine Learning algorithms and do hyperparameters tuning again to get better result.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68" name="Google Shape;668;p19"/>
          <p:cNvGrpSpPr/>
          <p:nvPr/>
        </p:nvGrpSpPr>
        <p:grpSpPr>
          <a:xfrm>
            <a:off x="9739274" y="4323641"/>
            <a:ext cx="893803" cy="897809"/>
            <a:chOff x="2671" y="0"/>
            <a:chExt cx="1191736" cy="1197078"/>
          </a:xfrm>
        </p:grpSpPr>
        <p:sp>
          <p:nvSpPr>
            <p:cNvPr id="669" name="Google Shape;669;p19"/>
            <p:cNvSpPr/>
            <p:nvPr/>
          </p:nvSpPr>
          <p:spPr>
            <a:xfrm>
              <a:off x="2671" y="0"/>
              <a:ext cx="1191736" cy="1197078"/>
            </a:xfrm>
            <a:custGeom>
              <a:avLst/>
              <a:gdLst/>
              <a:ahLst/>
              <a:cxnLst/>
              <a:rect l="l" t="t" r="r" b="b"/>
              <a:pathLst>
                <a:path w="6321665" h="6350000" extrusionOk="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E5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" name="Google Shape;670;p19"/>
            <p:cNvSpPr txBox="1"/>
            <p:nvPr/>
          </p:nvSpPr>
          <p:spPr>
            <a:xfrm>
              <a:off x="244119" y="164168"/>
              <a:ext cx="708842" cy="8307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39917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20"/>
                <a:buFont typeface="Arial"/>
                <a:buNone/>
              </a:pPr>
              <a:r>
                <a:rPr lang="en-US" sz="3620" b="1" i="0" u="none" strike="noStrike" cap="none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5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71" name="Google Shape;671;p19"/>
          <p:cNvGrpSpPr/>
          <p:nvPr/>
        </p:nvGrpSpPr>
        <p:grpSpPr>
          <a:xfrm>
            <a:off x="10915648" y="6534949"/>
            <a:ext cx="6482800" cy="1231635"/>
            <a:chOff x="10799543" y="4445265"/>
            <a:chExt cx="6482800" cy="1231635"/>
          </a:xfrm>
        </p:grpSpPr>
        <p:sp>
          <p:nvSpPr>
            <p:cNvPr id="672" name="Google Shape;672;p19"/>
            <p:cNvSpPr/>
            <p:nvPr/>
          </p:nvSpPr>
          <p:spPr>
            <a:xfrm>
              <a:off x="10799543" y="4445265"/>
              <a:ext cx="6482800" cy="1231635"/>
            </a:xfrm>
            <a:custGeom>
              <a:avLst/>
              <a:gdLst/>
              <a:ahLst/>
              <a:cxnLst/>
              <a:rect l="l" t="t" r="r" b="b"/>
              <a:pathLst>
                <a:path w="4386503" h="689024" extrusionOk="0">
                  <a:moveTo>
                    <a:pt x="4262043" y="689024"/>
                  </a:moveTo>
                  <a:lnTo>
                    <a:pt x="124460" y="689024"/>
                  </a:lnTo>
                  <a:cubicBezTo>
                    <a:pt x="55880" y="689024"/>
                    <a:pt x="0" y="633144"/>
                    <a:pt x="0" y="564564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262043" y="0"/>
                  </a:lnTo>
                  <a:cubicBezTo>
                    <a:pt x="4330623" y="0"/>
                    <a:pt x="4386503" y="55880"/>
                    <a:pt x="4386503" y="124460"/>
                  </a:cubicBezTo>
                  <a:lnTo>
                    <a:pt x="4386503" y="564564"/>
                  </a:lnTo>
                  <a:cubicBezTo>
                    <a:pt x="4386503" y="633144"/>
                    <a:pt x="4330623" y="689024"/>
                    <a:pt x="4262043" y="689024"/>
                  </a:cubicBezTo>
                  <a:close/>
                </a:path>
              </a:pathLst>
            </a:custGeom>
            <a:solidFill>
              <a:srgbClr val="EDF0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Google Shape;673;p19"/>
            <p:cNvSpPr txBox="1"/>
            <p:nvPr/>
          </p:nvSpPr>
          <p:spPr>
            <a:xfrm>
              <a:off x="11183137" y="4646526"/>
              <a:ext cx="4948492" cy="87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Arial"/>
                <a:buNone/>
              </a:pPr>
              <a:r>
                <a:rPr lang="en-US" sz="2500" b="0" i="0" u="none" strike="noStrike" cap="none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More thorough analysis on the wrong prediction result.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74" name="Google Shape;674;p19"/>
          <p:cNvGrpSpPr/>
          <p:nvPr/>
        </p:nvGrpSpPr>
        <p:grpSpPr>
          <a:xfrm>
            <a:off x="9739274" y="6534949"/>
            <a:ext cx="893803" cy="897809"/>
            <a:chOff x="2671" y="0"/>
            <a:chExt cx="1191736" cy="1197078"/>
          </a:xfrm>
        </p:grpSpPr>
        <p:sp>
          <p:nvSpPr>
            <p:cNvPr id="675" name="Google Shape;675;p19"/>
            <p:cNvSpPr/>
            <p:nvPr/>
          </p:nvSpPr>
          <p:spPr>
            <a:xfrm>
              <a:off x="2671" y="0"/>
              <a:ext cx="1191736" cy="1197078"/>
            </a:xfrm>
            <a:custGeom>
              <a:avLst/>
              <a:gdLst/>
              <a:ahLst/>
              <a:cxnLst/>
              <a:rect l="l" t="t" r="r" b="b"/>
              <a:pathLst>
                <a:path w="6321665" h="6350000" extrusionOk="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E5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" name="Google Shape;676;p19"/>
            <p:cNvSpPr txBox="1"/>
            <p:nvPr/>
          </p:nvSpPr>
          <p:spPr>
            <a:xfrm>
              <a:off x="244119" y="164168"/>
              <a:ext cx="708842" cy="8307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39917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20"/>
                <a:buFont typeface="Arial"/>
                <a:buNone/>
              </a:pPr>
              <a:r>
                <a:rPr lang="en-US" sz="3620" b="1" i="0" u="none" strike="noStrike" cap="none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6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77" name="Google Shape;677;p19"/>
          <p:cNvGrpSpPr/>
          <p:nvPr/>
        </p:nvGrpSpPr>
        <p:grpSpPr>
          <a:xfrm>
            <a:off x="16741309" y="-723900"/>
            <a:ext cx="2134758" cy="2144325"/>
            <a:chOff x="2670" y="0"/>
            <a:chExt cx="1191737" cy="1197078"/>
          </a:xfrm>
        </p:grpSpPr>
        <p:sp>
          <p:nvSpPr>
            <p:cNvPr id="678" name="Google Shape;678;p19"/>
            <p:cNvSpPr/>
            <p:nvPr/>
          </p:nvSpPr>
          <p:spPr>
            <a:xfrm>
              <a:off x="2670" y="0"/>
              <a:ext cx="1191737" cy="1197078"/>
            </a:xfrm>
            <a:custGeom>
              <a:avLst/>
              <a:gdLst/>
              <a:ahLst/>
              <a:cxnLst/>
              <a:rect l="l" t="t" r="r" b="b"/>
              <a:pathLst>
                <a:path w="6321665" h="6350000" extrusionOk="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E5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9" name="Google Shape;679;p19"/>
            <p:cNvSpPr txBox="1"/>
            <p:nvPr/>
          </p:nvSpPr>
          <p:spPr>
            <a:xfrm>
              <a:off x="185493" y="638084"/>
              <a:ext cx="708842" cy="4210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70347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200"/>
                <a:buFont typeface="Arial"/>
                <a:buNone/>
              </a:pPr>
              <a:r>
                <a:rPr lang="en-US" sz="7200" b="1" i="0" u="none" strike="noStrike" cap="none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11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80" name="Google Shape;680;p19"/>
          <p:cNvGrpSpPr/>
          <p:nvPr/>
        </p:nvGrpSpPr>
        <p:grpSpPr>
          <a:xfrm>
            <a:off x="10907321" y="8225836"/>
            <a:ext cx="6482800" cy="1740999"/>
            <a:chOff x="10799543" y="4445265"/>
            <a:chExt cx="6482800" cy="1740999"/>
          </a:xfrm>
        </p:grpSpPr>
        <p:sp>
          <p:nvSpPr>
            <p:cNvPr id="681" name="Google Shape;681;p19"/>
            <p:cNvSpPr/>
            <p:nvPr/>
          </p:nvSpPr>
          <p:spPr>
            <a:xfrm>
              <a:off x="10799543" y="4445265"/>
              <a:ext cx="6482800" cy="1740999"/>
            </a:xfrm>
            <a:custGeom>
              <a:avLst/>
              <a:gdLst/>
              <a:ahLst/>
              <a:cxnLst/>
              <a:rect l="l" t="t" r="r" b="b"/>
              <a:pathLst>
                <a:path w="4386503" h="689024" extrusionOk="0">
                  <a:moveTo>
                    <a:pt x="4262043" y="689024"/>
                  </a:moveTo>
                  <a:lnTo>
                    <a:pt x="124460" y="689024"/>
                  </a:lnTo>
                  <a:cubicBezTo>
                    <a:pt x="55880" y="689024"/>
                    <a:pt x="0" y="633144"/>
                    <a:pt x="0" y="564564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262043" y="0"/>
                  </a:lnTo>
                  <a:cubicBezTo>
                    <a:pt x="4330623" y="0"/>
                    <a:pt x="4386503" y="55880"/>
                    <a:pt x="4386503" y="124460"/>
                  </a:cubicBezTo>
                  <a:lnTo>
                    <a:pt x="4386503" y="564564"/>
                  </a:lnTo>
                  <a:cubicBezTo>
                    <a:pt x="4386503" y="633144"/>
                    <a:pt x="4330623" y="689024"/>
                    <a:pt x="4262043" y="689024"/>
                  </a:cubicBezTo>
                  <a:close/>
                </a:path>
              </a:pathLst>
            </a:custGeom>
            <a:solidFill>
              <a:srgbClr val="EDF0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2" name="Google Shape;682;p19"/>
            <p:cNvSpPr txBox="1"/>
            <p:nvPr/>
          </p:nvSpPr>
          <p:spPr>
            <a:xfrm>
              <a:off x="11183137" y="4646526"/>
              <a:ext cx="6075394" cy="13259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Arial"/>
                <a:buNone/>
              </a:pPr>
              <a:r>
                <a:rPr lang="en-US" sz="2500" b="0" i="0" u="none" strike="noStrike" cap="none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Identify the direction of the feature's relationship to the target by using Shap library.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83" name="Google Shape;683;p19"/>
          <p:cNvGrpSpPr/>
          <p:nvPr/>
        </p:nvGrpSpPr>
        <p:grpSpPr>
          <a:xfrm>
            <a:off x="2289446" y="4561209"/>
            <a:ext cx="6482800" cy="1740999"/>
            <a:chOff x="10799543" y="4445265"/>
            <a:chExt cx="6482800" cy="1740999"/>
          </a:xfrm>
        </p:grpSpPr>
        <p:sp>
          <p:nvSpPr>
            <p:cNvPr id="684" name="Google Shape;684;p19"/>
            <p:cNvSpPr/>
            <p:nvPr/>
          </p:nvSpPr>
          <p:spPr>
            <a:xfrm>
              <a:off x="10799543" y="4445265"/>
              <a:ext cx="6482800" cy="1740999"/>
            </a:xfrm>
            <a:custGeom>
              <a:avLst/>
              <a:gdLst/>
              <a:ahLst/>
              <a:cxnLst/>
              <a:rect l="l" t="t" r="r" b="b"/>
              <a:pathLst>
                <a:path w="4386503" h="689024" extrusionOk="0">
                  <a:moveTo>
                    <a:pt x="4262043" y="689024"/>
                  </a:moveTo>
                  <a:lnTo>
                    <a:pt x="124460" y="689024"/>
                  </a:lnTo>
                  <a:cubicBezTo>
                    <a:pt x="55880" y="689024"/>
                    <a:pt x="0" y="633144"/>
                    <a:pt x="0" y="564564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262043" y="0"/>
                  </a:lnTo>
                  <a:cubicBezTo>
                    <a:pt x="4330623" y="0"/>
                    <a:pt x="4386503" y="55880"/>
                    <a:pt x="4386503" y="124460"/>
                  </a:cubicBezTo>
                  <a:lnTo>
                    <a:pt x="4386503" y="564564"/>
                  </a:lnTo>
                  <a:cubicBezTo>
                    <a:pt x="4386503" y="633144"/>
                    <a:pt x="4330623" y="689024"/>
                    <a:pt x="4262043" y="689024"/>
                  </a:cubicBezTo>
                  <a:close/>
                </a:path>
              </a:pathLst>
            </a:custGeom>
            <a:solidFill>
              <a:srgbClr val="EDF0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Google Shape;685;p19"/>
            <p:cNvSpPr txBox="1"/>
            <p:nvPr/>
          </p:nvSpPr>
          <p:spPr>
            <a:xfrm>
              <a:off x="11183137" y="4646526"/>
              <a:ext cx="6075394" cy="13259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Arial"/>
                <a:buNone/>
              </a:pPr>
              <a:r>
                <a:rPr lang="en-US" sz="2500" b="0" i="0" u="none" strike="noStrike" cap="none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Add more data and gather more information to strengthen assumptions that have been made.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86" name="Google Shape;686;p19"/>
          <p:cNvGrpSpPr/>
          <p:nvPr/>
        </p:nvGrpSpPr>
        <p:grpSpPr>
          <a:xfrm>
            <a:off x="2296100" y="6679266"/>
            <a:ext cx="6482800" cy="2828114"/>
            <a:chOff x="2272290" y="6503469"/>
            <a:chExt cx="6482800" cy="2526230"/>
          </a:xfrm>
        </p:grpSpPr>
        <p:sp>
          <p:nvSpPr>
            <p:cNvPr id="687" name="Google Shape;687;p19"/>
            <p:cNvSpPr/>
            <p:nvPr/>
          </p:nvSpPr>
          <p:spPr>
            <a:xfrm>
              <a:off x="2272290" y="6503469"/>
              <a:ext cx="6482800" cy="2526230"/>
            </a:xfrm>
            <a:custGeom>
              <a:avLst/>
              <a:gdLst/>
              <a:ahLst/>
              <a:cxnLst/>
              <a:rect l="l" t="t" r="r" b="b"/>
              <a:pathLst>
                <a:path w="4386503" h="689024" extrusionOk="0">
                  <a:moveTo>
                    <a:pt x="4262043" y="689024"/>
                  </a:moveTo>
                  <a:lnTo>
                    <a:pt x="124460" y="689024"/>
                  </a:lnTo>
                  <a:cubicBezTo>
                    <a:pt x="55880" y="689024"/>
                    <a:pt x="0" y="633144"/>
                    <a:pt x="0" y="564564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262043" y="0"/>
                  </a:lnTo>
                  <a:cubicBezTo>
                    <a:pt x="4330623" y="0"/>
                    <a:pt x="4386503" y="55880"/>
                    <a:pt x="4386503" y="124460"/>
                  </a:cubicBezTo>
                  <a:lnTo>
                    <a:pt x="4386503" y="564564"/>
                  </a:lnTo>
                  <a:cubicBezTo>
                    <a:pt x="4386503" y="633144"/>
                    <a:pt x="4330623" y="689024"/>
                    <a:pt x="4262043" y="689024"/>
                  </a:cubicBezTo>
                  <a:close/>
                </a:path>
              </a:pathLst>
            </a:custGeom>
            <a:solidFill>
              <a:srgbClr val="EDF0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Google Shape;688;p19"/>
            <p:cNvSpPr txBox="1"/>
            <p:nvPr/>
          </p:nvSpPr>
          <p:spPr>
            <a:xfrm>
              <a:off x="2489864" y="6730011"/>
              <a:ext cx="6081900" cy="220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25"/>
                <a:buFont typeface="Arial"/>
                <a:buNone/>
              </a:pPr>
              <a:r>
                <a:rPr lang="en-US" sz="2425" b="0" i="0" u="none" strike="noStrike" cap="none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Add more features related to the amount customers spend on the E-Commerce. The added features may improve model performance and assist in determining strategies to reduce customer churn.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89" name="Google Shape;689;p19"/>
          <p:cNvGrpSpPr/>
          <p:nvPr/>
        </p:nvGrpSpPr>
        <p:grpSpPr>
          <a:xfrm>
            <a:off x="9739274" y="8192258"/>
            <a:ext cx="893803" cy="897809"/>
            <a:chOff x="2671" y="0"/>
            <a:chExt cx="1191736" cy="1197078"/>
          </a:xfrm>
        </p:grpSpPr>
        <p:sp>
          <p:nvSpPr>
            <p:cNvPr id="690" name="Google Shape;690;p19"/>
            <p:cNvSpPr/>
            <p:nvPr/>
          </p:nvSpPr>
          <p:spPr>
            <a:xfrm>
              <a:off x="2671" y="0"/>
              <a:ext cx="1191736" cy="1197078"/>
            </a:xfrm>
            <a:custGeom>
              <a:avLst/>
              <a:gdLst/>
              <a:ahLst/>
              <a:cxnLst/>
              <a:rect l="l" t="t" r="r" b="b"/>
              <a:pathLst>
                <a:path w="6321665" h="6350000" extrusionOk="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E5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" name="Google Shape;691;p19"/>
            <p:cNvSpPr txBox="1"/>
            <p:nvPr/>
          </p:nvSpPr>
          <p:spPr>
            <a:xfrm>
              <a:off x="244119" y="164168"/>
              <a:ext cx="708842" cy="8307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39917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20"/>
                <a:buFont typeface="Arial"/>
                <a:buNone/>
              </a:pPr>
              <a:r>
                <a:rPr lang="en-US" sz="3620" b="1" i="0" u="none" strike="noStrike" cap="none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7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20"/>
          <p:cNvSpPr txBox="1"/>
          <p:nvPr/>
        </p:nvSpPr>
        <p:spPr>
          <a:xfrm>
            <a:off x="3505982" y="2776768"/>
            <a:ext cx="11276036" cy="1571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0"/>
              <a:buFont typeface="Arial"/>
              <a:buNone/>
            </a:pPr>
            <a:r>
              <a:rPr lang="en-US" sz="11000" b="1" i="0" u="none" strike="noStrike" cap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Thank you!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97" name="Google Shape;697;p20"/>
          <p:cNvGrpSpPr/>
          <p:nvPr/>
        </p:nvGrpSpPr>
        <p:grpSpPr>
          <a:xfrm>
            <a:off x="7956164" y="5274778"/>
            <a:ext cx="2584821" cy="2552426"/>
            <a:chOff x="14501" y="19846"/>
            <a:chExt cx="3446427" cy="3403234"/>
          </a:xfrm>
        </p:grpSpPr>
        <p:grpSp>
          <p:nvGrpSpPr>
            <p:cNvPr id="698" name="Google Shape;698;p20"/>
            <p:cNvGrpSpPr/>
            <p:nvPr/>
          </p:nvGrpSpPr>
          <p:grpSpPr>
            <a:xfrm rot="-426806">
              <a:off x="191047" y="199663"/>
              <a:ext cx="3093335" cy="3043600"/>
              <a:chOff x="12700" y="19050"/>
              <a:chExt cx="3191510" cy="3140197"/>
            </a:xfrm>
          </p:grpSpPr>
          <p:sp>
            <p:nvSpPr>
              <p:cNvPr id="699" name="Google Shape;699;p20"/>
              <p:cNvSpPr/>
              <p:nvPr/>
            </p:nvSpPr>
            <p:spPr>
              <a:xfrm>
                <a:off x="19050" y="223520"/>
                <a:ext cx="3178810" cy="2929376"/>
              </a:xfrm>
              <a:custGeom>
                <a:avLst/>
                <a:gdLst/>
                <a:ahLst/>
                <a:cxnLst/>
                <a:rect l="l" t="t" r="r" b="b"/>
                <a:pathLst>
                  <a:path w="3178810" h="2929376" extrusionOk="0">
                    <a:moveTo>
                      <a:pt x="0" y="11430"/>
                    </a:moveTo>
                    <a:cubicBezTo>
                      <a:pt x="0" y="11430"/>
                      <a:pt x="2540" y="340360"/>
                      <a:pt x="2540" y="749300"/>
                    </a:cubicBezTo>
                    <a:cubicBezTo>
                      <a:pt x="2540" y="1158039"/>
                      <a:pt x="7620" y="1748277"/>
                      <a:pt x="7620" y="2008627"/>
                    </a:cubicBezTo>
                    <a:cubicBezTo>
                      <a:pt x="7620" y="2202937"/>
                      <a:pt x="16510" y="2601717"/>
                      <a:pt x="21590" y="2793487"/>
                    </a:cubicBezTo>
                    <a:lnTo>
                      <a:pt x="130810" y="2907787"/>
                    </a:lnTo>
                    <a:cubicBezTo>
                      <a:pt x="275590" y="2915407"/>
                      <a:pt x="543560" y="2929377"/>
                      <a:pt x="793750" y="2929377"/>
                    </a:cubicBezTo>
                    <a:lnTo>
                      <a:pt x="3178810" y="2929377"/>
                    </a:lnTo>
                    <a:lnTo>
                      <a:pt x="3178810" y="693420"/>
                    </a:lnTo>
                    <a:cubicBezTo>
                      <a:pt x="3178810" y="318770"/>
                      <a:pt x="3169920" y="41910"/>
                      <a:pt x="3169920" y="41910"/>
                    </a:cubicBezTo>
                    <a:cubicBezTo>
                      <a:pt x="3014980" y="21590"/>
                      <a:pt x="2858770" y="11430"/>
                      <a:pt x="2701290" y="12700"/>
                    </a:cubicBezTo>
                    <a:cubicBezTo>
                      <a:pt x="2428240" y="12700"/>
                      <a:pt x="1179830" y="21590"/>
                      <a:pt x="929640" y="12700"/>
                    </a:cubicBezTo>
                    <a:cubicBezTo>
                      <a:pt x="594360" y="0"/>
                      <a:pt x="0" y="11430"/>
                      <a:pt x="0" y="114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0" name="Google Shape;700;p20"/>
              <p:cNvSpPr/>
              <p:nvPr/>
            </p:nvSpPr>
            <p:spPr>
              <a:xfrm>
                <a:off x="12700" y="217170"/>
                <a:ext cx="3191510" cy="2942077"/>
              </a:xfrm>
              <a:custGeom>
                <a:avLst/>
                <a:gdLst/>
                <a:ahLst/>
                <a:cxnLst/>
                <a:rect l="l" t="t" r="r" b="b"/>
                <a:pathLst>
                  <a:path w="3191510" h="2942077" extrusionOk="0">
                    <a:moveTo>
                      <a:pt x="3191510" y="2942077"/>
                    </a:moveTo>
                    <a:lnTo>
                      <a:pt x="800100" y="2942077"/>
                    </a:lnTo>
                    <a:cubicBezTo>
                      <a:pt x="547370" y="2942077"/>
                      <a:pt x="270510" y="2928107"/>
                      <a:pt x="137160" y="2920487"/>
                    </a:cubicBezTo>
                    <a:lnTo>
                      <a:pt x="134620" y="2920487"/>
                    </a:lnTo>
                    <a:lnTo>
                      <a:pt x="21590" y="2802377"/>
                    </a:lnTo>
                    <a:lnTo>
                      <a:pt x="21590" y="2799837"/>
                    </a:lnTo>
                    <a:cubicBezTo>
                      <a:pt x="16510" y="2596637"/>
                      <a:pt x="7620" y="2202937"/>
                      <a:pt x="7620" y="2014977"/>
                    </a:cubicBezTo>
                    <a:cubicBezTo>
                      <a:pt x="7620" y="1899407"/>
                      <a:pt x="6350" y="1722877"/>
                      <a:pt x="5080" y="1518468"/>
                    </a:cubicBezTo>
                    <a:cubicBezTo>
                      <a:pt x="3810" y="1267186"/>
                      <a:pt x="2540" y="982908"/>
                      <a:pt x="2540" y="755650"/>
                    </a:cubicBezTo>
                    <a:cubicBezTo>
                      <a:pt x="2540" y="351790"/>
                      <a:pt x="0" y="21590"/>
                      <a:pt x="0" y="17780"/>
                    </a:cubicBezTo>
                    <a:lnTo>
                      <a:pt x="0" y="11430"/>
                    </a:lnTo>
                    <a:lnTo>
                      <a:pt x="6350" y="11430"/>
                    </a:lnTo>
                    <a:cubicBezTo>
                      <a:pt x="12700" y="11430"/>
                      <a:pt x="604520" y="0"/>
                      <a:pt x="935990" y="12700"/>
                    </a:cubicBezTo>
                    <a:cubicBezTo>
                      <a:pt x="1121410" y="19050"/>
                      <a:pt x="1852930" y="16510"/>
                      <a:pt x="2338070" y="13970"/>
                    </a:cubicBezTo>
                    <a:cubicBezTo>
                      <a:pt x="2503170" y="12700"/>
                      <a:pt x="2637790" y="12700"/>
                      <a:pt x="2707640" y="12700"/>
                    </a:cubicBezTo>
                    <a:cubicBezTo>
                      <a:pt x="2861310" y="11430"/>
                      <a:pt x="3020060" y="21590"/>
                      <a:pt x="3177540" y="41910"/>
                    </a:cubicBezTo>
                    <a:lnTo>
                      <a:pt x="3182620" y="43180"/>
                    </a:lnTo>
                    <a:lnTo>
                      <a:pt x="3182620" y="48260"/>
                    </a:lnTo>
                    <a:cubicBezTo>
                      <a:pt x="3182620" y="50800"/>
                      <a:pt x="3191510" y="328930"/>
                      <a:pt x="3191510" y="699770"/>
                    </a:cubicBezTo>
                    <a:lnTo>
                      <a:pt x="3191510" y="2942077"/>
                    </a:lnTo>
                    <a:close/>
                    <a:moveTo>
                      <a:pt x="139700" y="2907787"/>
                    </a:moveTo>
                    <a:cubicBezTo>
                      <a:pt x="273050" y="2915407"/>
                      <a:pt x="548640" y="2929377"/>
                      <a:pt x="800100" y="2929377"/>
                    </a:cubicBezTo>
                    <a:lnTo>
                      <a:pt x="3178810" y="2929377"/>
                    </a:lnTo>
                    <a:lnTo>
                      <a:pt x="3178810" y="699770"/>
                    </a:lnTo>
                    <a:cubicBezTo>
                      <a:pt x="3178810" y="358140"/>
                      <a:pt x="3171190" y="93980"/>
                      <a:pt x="3169920" y="53340"/>
                    </a:cubicBezTo>
                    <a:cubicBezTo>
                      <a:pt x="3014980" y="33020"/>
                      <a:pt x="2858770" y="24130"/>
                      <a:pt x="2707640" y="25400"/>
                    </a:cubicBezTo>
                    <a:cubicBezTo>
                      <a:pt x="2637790" y="25400"/>
                      <a:pt x="2503170" y="27940"/>
                      <a:pt x="2338070" y="26670"/>
                    </a:cubicBezTo>
                    <a:cubicBezTo>
                      <a:pt x="1828800" y="22860"/>
                      <a:pt x="1304290" y="22860"/>
                      <a:pt x="935990" y="25400"/>
                    </a:cubicBezTo>
                    <a:cubicBezTo>
                      <a:pt x="622300" y="27940"/>
                      <a:pt x="77470" y="22860"/>
                      <a:pt x="12700" y="24130"/>
                    </a:cubicBezTo>
                    <a:cubicBezTo>
                      <a:pt x="12700" y="71120"/>
                      <a:pt x="15240" y="382270"/>
                      <a:pt x="15240" y="755650"/>
                    </a:cubicBezTo>
                    <a:cubicBezTo>
                      <a:pt x="15240" y="982908"/>
                      <a:pt x="16510" y="1267186"/>
                      <a:pt x="17780" y="1518468"/>
                    </a:cubicBezTo>
                    <a:cubicBezTo>
                      <a:pt x="19050" y="1722877"/>
                      <a:pt x="20320" y="1899407"/>
                      <a:pt x="20320" y="2014977"/>
                    </a:cubicBezTo>
                    <a:cubicBezTo>
                      <a:pt x="20320" y="2201667"/>
                      <a:pt x="29210" y="2592827"/>
                      <a:pt x="34290" y="2797297"/>
                    </a:cubicBezTo>
                    <a:lnTo>
                      <a:pt x="139700" y="2907787"/>
                    </a:lnTo>
                    <a:close/>
                    <a:moveTo>
                      <a:pt x="139700" y="2907787"/>
                    </a:moveTo>
                    <a:lnTo>
                      <a:pt x="133350" y="2782057"/>
                    </a:lnTo>
                    <a:lnTo>
                      <a:pt x="34290" y="2796027"/>
                    </a:lnTo>
                    <a:lnTo>
                      <a:pt x="139700" y="290778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1" name="Google Shape;701;p20"/>
              <p:cNvSpPr/>
              <p:nvPr/>
            </p:nvSpPr>
            <p:spPr>
              <a:xfrm>
                <a:off x="299720" y="19050"/>
                <a:ext cx="617220" cy="304800"/>
              </a:xfrm>
              <a:custGeom>
                <a:avLst/>
                <a:gdLst/>
                <a:ahLst/>
                <a:cxnLst/>
                <a:rect l="l" t="t" r="r" b="b"/>
                <a:pathLst>
                  <a:path w="617220" h="304800" extrusionOk="0">
                    <a:moveTo>
                      <a:pt x="600710" y="0"/>
                    </a:moveTo>
                    <a:lnTo>
                      <a:pt x="617220" y="77470"/>
                    </a:lnTo>
                    <a:lnTo>
                      <a:pt x="600710" y="190500"/>
                    </a:lnTo>
                    <a:lnTo>
                      <a:pt x="589280" y="297180"/>
                    </a:lnTo>
                    <a:lnTo>
                      <a:pt x="5080" y="304800"/>
                    </a:lnTo>
                    <a:lnTo>
                      <a:pt x="5080" y="255270"/>
                    </a:lnTo>
                    <a:lnTo>
                      <a:pt x="16510" y="148590"/>
                    </a:lnTo>
                    <a:lnTo>
                      <a:pt x="0" y="21590"/>
                    </a:lnTo>
                    <a:lnTo>
                      <a:pt x="60071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</p:sp>
        </p:grpSp>
        <p:sp>
          <p:nvSpPr>
            <p:cNvPr id="702" name="Google Shape;702;p20"/>
            <p:cNvSpPr txBox="1"/>
            <p:nvPr/>
          </p:nvSpPr>
          <p:spPr>
            <a:xfrm rot="-426806">
              <a:off x="758903" y="1288906"/>
              <a:ext cx="2345622" cy="11358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25"/>
                <a:buFont typeface="Arial"/>
                <a:buNone/>
              </a:pPr>
              <a:r>
                <a:rPr lang="en-US" sz="2425" b="0" i="0" u="none" strike="noStrike" cap="none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Any Question?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03" name="Google Shape;703;p20"/>
          <p:cNvSpPr txBox="1"/>
          <p:nvPr/>
        </p:nvSpPr>
        <p:spPr>
          <a:xfrm>
            <a:off x="13326257" y="1028700"/>
            <a:ext cx="3933043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2022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4" name="Google Shape;704;p20"/>
          <p:cNvSpPr txBox="1"/>
          <p:nvPr/>
        </p:nvSpPr>
        <p:spPr>
          <a:xfrm>
            <a:off x="1028700" y="1028700"/>
            <a:ext cx="3933043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Charlie Inc.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05" name="Google Shape;705;p20"/>
          <p:cNvGrpSpPr/>
          <p:nvPr/>
        </p:nvGrpSpPr>
        <p:grpSpPr>
          <a:xfrm>
            <a:off x="3355981" y="5006884"/>
            <a:ext cx="5295510" cy="5644757"/>
            <a:chOff x="0" y="0"/>
            <a:chExt cx="7060680" cy="7526343"/>
          </a:xfrm>
        </p:grpSpPr>
        <p:pic>
          <p:nvPicPr>
            <p:cNvPr id="706" name="Google Shape;706;p2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03675" y="0"/>
              <a:ext cx="2893532" cy="465172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07" name="Google Shape;707;p20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0" y="3212910"/>
              <a:ext cx="7060680" cy="431343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08" name="Google Shape;708;p20"/>
          <p:cNvGrpSpPr/>
          <p:nvPr/>
        </p:nvGrpSpPr>
        <p:grpSpPr>
          <a:xfrm>
            <a:off x="11222726" y="4686300"/>
            <a:ext cx="3559292" cy="6302132"/>
            <a:chOff x="0" y="0"/>
            <a:chExt cx="4057446" cy="7184169"/>
          </a:xfrm>
        </p:grpSpPr>
        <p:pic>
          <p:nvPicPr>
            <p:cNvPr id="709" name="Google Shape;709;p20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073677" y="0"/>
              <a:ext cx="1902086" cy="33158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10" name="Google Shape;710;p20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0" y="2180592"/>
              <a:ext cx="4057446" cy="500357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2" name="Google Shape;182;p3"/>
          <p:cNvCxnSpPr/>
          <p:nvPr/>
        </p:nvCxnSpPr>
        <p:spPr>
          <a:xfrm>
            <a:off x="10151593" y="4203971"/>
            <a:ext cx="0" cy="194131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oval" w="med" len="med"/>
            <a:tailEnd type="triangle" w="med" len="med"/>
          </a:ln>
        </p:spPr>
      </p:cxnSp>
      <p:grpSp>
        <p:nvGrpSpPr>
          <p:cNvPr id="183" name="Google Shape;183;p3"/>
          <p:cNvGrpSpPr/>
          <p:nvPr/>
        </p:nvGrpSpPr>
        <p:grpSpPr>
          <a:xfrm>
            <a:off x="9800491" y="3145024"/>
            <a:ext cx="622387" cy="625177"/>
            <a:chOff x="1860" y="0"/>
            <a:chExt cx="829849" cy="833569"/>
          </a:xfrm>
        </p:grpSpPr>
        <p:sp>
          <p:nvSpPr>
            <p:cNvPr id="184" name="Google Shape;184;p3"/>
            <p:cNvSpPr/>
            <p:nvPr/>
          </p:nvSpPr>
          <p:spPr>
            <a:xfrm>
              <a:off x="1860" y="0"/>
              <a:ext cx="829849" cy="833569"/>
            </a:xfrm>
            <a:custGeom>
              <a:avLst/>
              <a:gdLst/>
              <a:ahLst/>
              <a:cxnLst/>
              <a:rect l="l" t="t" r="r" b="b"/>
              <a:pathLst>
                <a:path w="6321665" h="6350000" extrusionOk="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E5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3"/>
            <p:cNvSpPr txBox="1"/>
            <p:nvPr/>
          </p:nvSpPr>
          <p:spPr>
            <a:xfrm>
              <a:off x="169989" y="103595"/>
              <a:ext cx="493592" cy="5692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3988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20"/>
                <a:buFont typeface="Arial"/>
                <a:buNone/>
              </a:pPr>
              <a:r>
                <a:rPr lang="en-US" sz="2520" b="1" i="0" u="none" strike="noStrike" cap="none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6" name="Google Shape;186;p3"/>
          <p:cNvGrpSpPr/>
          <p:nvPr/>
        </p:nvGrpSpPr>
        <p:grpSpPr>
          <a:xfrm>
            <a:off x="9875335" y="6191413"/>
            <a:ext cx="622387" cy="625177"/>
            <a:chOff x="1860" y="0"/>
            <a:chExt cx="829849" cy="833569"/>
          </a:xfrm>
        </p:grpSpPr>
        <p:sp>
          <p:nvSpPr>
            <p:cNvPr id="187" name="Google Shape;187;p3"/>
            <p:cNvSpPr/>
            <p:nvPr/>
          </p:nvSpPr>
          <p:spPr>
            <a:xfrm>
              <a:off x="1860" y="0"/>
              <a:ext cx="829849" cy="833569"/>
            </a:xfrm>
            <a:custGeom>
              <a:avLst/>
              <a:gdLst/>
              <a:ahLst/>
              <a:cxnLst/>
              <a:rect l="l" t="t" r="r" b="b"/>
              <a:pathLst>
                <a:path w="6321665" h="6350000" extrusionOk="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E5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3"/>
            <p:cNvSpPr txBox="1"/>
            <p:nvPr/>
          </p:nvSpPr>
          <p:spPr>
            <a:xfrm>
              <a:off x="169989" y="103595"/>
              <a:ext cx="493592" cy="5692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3988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20"/>
                <a:buFont typeface="Arial"/>
                <a:buNone/>
              </a:pPr>
              <a:r>
                <a:rPr lang="en-US" sz="2520" b="1" i="0" u="none" strike="noStrike" cap="none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9" name="Google Shape;189;p3"/>
          <p:cNvGrpSpPr/>
          <p:nvPr/>
        </p:nvGrpSpPr>
        <p:grpSpPr>
          <a:xfrm>
            <a:off x="17103045" y="5094978"/>
            <a:ext cx="622387" cy="625177"/>
            <a:chOff x="1860" y="0"/>
            <a:chExt cx="829849" cy="833569"/>
          </a:xfrm>
        </p:grpSpPr>
        <p:sp>
          <p:nvSpPr>
            <p:cNvPr id="190" name="Google Shape;190;p3"/>
            <p:cNvSpPr/>
            <p:nvPr/>
          </p:nvSpPr>
          <p:spPr>
            <a:xfrm>
              <a:off x="1860" y="0"/>
              <a:ext cx="829849" cy="833569"/>
            </a:xfrm>
            <a:custGeom>
              <a:avLst/>
              <a:gdLst/>
              <a:ahLst/>
              <a:cxnLst/>
              <a:rect l="l" t="t" r="r" b="b"/>
              <a:pathLst>
                <a:path w="6321665" h="6350000" extrusionOk="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E5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3"/>
            <p:cNvSpPr txBox="1"/>
            <p:nvPr/>
          </p:nvSpPr>
          <p:spPr>
            <a:xfrm>
              <a:off x="169989" y="103595"/>
              <a:ext cx="493592" cy="5692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3988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20"/>
                <a:buFont typeface="Arial"/>
                <a:buNone/>
              </a:pPr>
              <a:r>
                <a:rPr lang="en-US" sz="2520" b="1" i="0" u="none" strike="noStrike" cap="none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5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2" name="Google Shape;192;p3"/>
          <p:cNvGrpSpPr/>
          <p:nvPr/>
        </p:nvGrpSpPr>
        <p:grpSpPr>
          <a:xfrm>
            <a:off x="595129" y="1399756"/>
            <a:ext cx="16230600" cy="860511"/>
            <a:chOff x="0" y="0"/>
            <a:chExt cx="21640800" cy="1147348"/>
          </a:xfrm>
        </p:grpSpPr>
        <p:sp>
          <p:nvSpPr>
            <p:cNvPr id="193" name="Google Shape;193;p3"/>
            <p:cNvSpPr/>
            <p:nvPr/>
          </p:nvSpPr>
          <p:spPr>
            <a:xfrm>
              <a:off x="0" y="0"/>
              <a:ext cx="21640800" cy="1147348"/>
            </a:xfrm>
            <a:custGeom>
              <a:avLst/>
              <a:gdLst/>
              <a:ahLst/>
              <a:cxnLst/>
              <a:rect l="l" t="t" r="r" b="b"/>
              <a:pathLst>
                <a:path w="12456187" h="660400" extrusionOk="0">
                  <a:moveTo>
                    <a:pt x="12331726" y="660400"/>
                  </a:moveTo>
                  <a:lnTo>
                    <a:pt x="124460" y="660400"/>
                  </a:lnTo>
                  <a:cubicBezTo>
                    <a:pt x="55880" y="660400"/>
                    <a:pt x="0" y="604520"/>
                    <a:pt x="0" y="53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2331727" y="0"/>
                  </a:lnTo>
                  <a:cubicBezTo>
                    <a:pt x="12400307" y="0"/>
                    <a:pt x="12456187" y="55880"/>
                    <a:pt x="12456187" y="124460"/>
                  </a:cubicBezTo>
                  <a:lnTo>
                    <a:pt x="12456187" y="535940"/>
                  </a:lnTo>
                  <a:cubicBezTo>
                    <a:pt x="12456187" y="604520"/>
                    <a:pt x="12400307" y="660400"/>
                    <a:pt x="12331727" y="660400"/>
                  </a:cubicBezTo>
                  <a:close/>
                </a:path>
              </a:pathLst>
            </a:custGeom>
            <a:solidFill>
              <a:srgbClr val="FFE5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3"/>
            <p:cNvSpPr txBox="1"/>
            <p:nvPr/>
          </p:nvSpPr>
          <p:spPr>
            <a:xfrm>
              <a:off x="510239" y="262741"/>
              <a:ext cx="9729281" cy="5710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Arial"/>
                <a:buNone/>
              </a:pPr>
              <a:r>
                <a:rPr lang="en-US" sz="2500" b="0" i="0" u="none" strike="noStrike" cap="none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Role: E-Commerce Consultant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5" name="Google Shape;195;p3"/>
          <p:cNvSpPr txBox="1"/>
          <p:nvPr/>
        </p:nvSpPr>
        <p:spPr>
          <a:xfrm>
            <a:off x="785629" y="295778"/>
            <a:ext cx="16040100" cy="997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</a:pPr>
            <a:r>
              <a:rPr lang="en-US" sz="7000" b="1" i="0" u="none" strike="noStrike" cap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Business Problem Understanding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6" name="Google Shape;196;p3"/>
          <p:cNvGrpSpPr/>
          <p:nvPr/>
        </p:nvGrpSpPr>
        <p:grpSpPr>
          <a:xfrm>
            <a:off x="402590" y="2336800"/>
            <a:ext cx="8361885" cy="3675129"/>
            <a:chOff x="5436678" y="4141992"/>
            <a:chExt cx="1754416" cy="2581200"/>
          </a:xfrm>
        </p:grpSpPr>
        <p:sp>
          <p:nvSpPr>
            <p:cNvPr id="197" name="Google Shape;197;p3"/>
            <p:cNvSpPr/>
            <p:nvPr/>
          </p:nvSpPr>
          <p:spPr>
            <a:xfrm>
              <a:off x="5436678" y="4142666"/>
              <a:ext cx="1726122" cy="2060126"/>
            </a:xfrm>
            <a:custGeom>
              <a:avLst/>
              <a:gdLst/>
              <a:ahLst/>
              <a:cxnLst/>
              <a:rect l="l" t="t" r="r" b="b"/>
              <a:pathLst>
                <a:path w="9073281" h="3925998" extrusionOk="0">
                  <a:moveTo>
                    <a:pt x="8948821" y="3925998"/>
                  </a:moveTo>
                  <a:lnTo>
                    <a:pt x="124460" y="3925998"/>
                  </a:lnTo>
                  <a:cubicBezTo>
                    <a:pt x="55880" y="3925998"/>
                    <a:pt x="0" y="3870118"/>
                    <a:pt x="0" y="3801538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8948821" y="0"/>
                  </a:lnTo>
                  <a:cubicBezTo>
                    <a:pt x="9017401" y="0"/>
                    <a:pt x="9073281" y="55880"/>
                    <a:pt x="9073281" y="124460"/>
                  </a:cubicBezTo>
                  <a:lnTo>
                    <a:pt x="9073281" y="3801538"/>
                  </a:lnTo>
                  <a:cubicBezTo>
                    <a:pt x="9073281" y="3870118"/>
                    <a:pt x="9017401" y="3925998"/>
                    <a:pt x="8948821" y="3925998"/>
                  </a:cubicBezTo>
                  <a:close/>
                </a:path>
              </a:pathLst>
            </a:custGeom>
            <a:solidFill>
              <a:srgbClr val="EDF0F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3"/>
            <p:cNvSpPr txBox="1"/>
            <p:nvPr/>
          </p:nvSpPr>
          <p:spPr>
            <a:xfrm>
              <a:off x="5496394" y="4141992"/>
              <a:ext cx="1694700" cy="258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1" i="0" u="none" strike="noStrike" cap="none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1. Churned customers may cause company loss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1" i="0" u="none" strike="noStrike" cap="none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due to missing potential orders and purchases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1" i="0" u="none" strike="noStrike" cap="none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2. Mistargeted Investments by the company may also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55277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1" i="0" u="none" strike="noStrike" cap="none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decrease profits and increase losses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55277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1" i="0" u="sng" strike="noStrike" cap="none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Our Recommendation</a:t>
              </a:r>
              <a:r>
                <a:rPr lang="en-US" sz="1800" b="1" i="0" u="none" strike="noStrike" cap="none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 : </a:t>
              </a:r>
              <a:r>
                <a:rPr lang="en-US" sz="1800" b="1" i="0" u="none" strike="noStrike" cap="none">
                  <a:solidFill>
                    <a:schemeClr val="dk1"/>
                  </a:solidFill>
                  <a:latin typeface="DM Sans"/>
                  <a:ea typeface="DM Sans"/>
                  <a:cs typeface="DM Sans"/>
                  <a:sym typeface="DM Sans"/>
                </a:rPr>
                <a:t>Churn Prediction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55277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1" i="0" u="none" strike="noStrike" cap="none">
                  <a:solidFill>
                    <a:schemeClr val="dk1"/>
                  </a:solidFill>
                  <a:latin typeface="DM Sans"/>
                  <a:ea typeface="DM Sans"/>
                  <a:cs typeface="DM Sans"/>
                  <a:sym typeface="DM Sans"/>
                </a:rPr>
                <a:t>- Classification </a:t>
              </a:r>
              <a:r>
                <a:rPr lang="en-US" sz="1800" b="1" i="0" u="none" strike="noStrike" cap="none">
                  <a:solidFill>
                    <a:srgbClr val="FF0000"/>
                  </a:solidFill>
                  <a:latin typeface="DM Sans"/>
                  <a:ea typeface="DM Sans"/>
                  <a:cs typeface="DM Sans"/>
                  <a:sym typeface="DM Sans"/>
                </a:rPr>
                <a:t>Target 1 = Churn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55277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1" i="0" u="none" strike="noStrike" cap="none">
                  <a:solidFill>
                    <a:schemeClr val="dk1"/>
                  </a:solidFill>
                  <a:latin typeface="DM Sans"/>
                  <a:ea typeface="DM Sans"/>
                  <a:cs typeface="DM Sans"/>
                  <a:sym typeface="DM Sans"/>
                </a:rPr>
                <a:t>- Classification </a:t>
              </a:r>
              <a:r>
                <a:rPr lang="en-US" sz="1800" b="1" i="0" u="none" strike="noStrike" cap="none">
                  <a:solidFill>
                    <a:srgbClr val="0070C0"/>
                  </a:solidFill>
                  <a:latin typeface="DM Sans"/>
                  <a:ea typeface="DM Sans"/>
                  <a:cs typeface="DM Sans"/>
                  <a:sym typeface="DM Sans"/>
                </a:rPr>
                <a:t>Target 0 = Not Churn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55277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1" i="0" u="none" strike="noStrike" cap="none">
                <a:solidFill>
                  <a:srgbClr val="FF0000"/>
                </a:solidFill>
                <a:latin typeface="DM Sans"/>
                <a:ea typeface="DM Sans"/>
                <a:cs typeface="DM Sans"/>
                <a:sym typeface="DM Sans"/>
              </a:endParaRPr>
            </a:p>
            <a:p>
              <a:pPr marL="0" marR="0" lvl="0" indent="0" algn="ctr" rtl="0">
                <a:lnSpc>
                  <a:spcPct val="155277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1" i="0" u="none" strike="noStrike" cap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199" name="Google Shape;199;p3"/>
          <p:cNvGrpSpPr/>
          <p:nvPr/>
        </p:nvGrpSpPr>
        <p:grpSpPr>
          <a:xfrm>
            <a:off x="317524" y="6051994"/>
            <a:ext cx="3908237" cy="1635737"/>
            <a:chOff x="5436678" y="4070582"/>
            <a:chExt cx="1726122" cy="1635737"/>
          </a:xfrm>
        </p:grpSpPr>
        <p:sp>
          <p:nvSpPr>
            <p:cNvPr id="200" name="Google Shape;200;p3"/>
            <p:cNvSpPr/>
            <p:nvPr/>
          </p:nvSpPr>
          <p:spPr>
            <a:xfrm>
              <a:off x="5436678" y="4070582"/>
              <a:ext cx="1726122" cy="1635737"/>
            </a:xfrm>
            <a:custGeom>
              <a:avLst/>
              <a:gdLst/>
              <a:ahLst/>
              <a:cxnLst/>
              <a:rect l="l" t="t" r="r" b="b"/>
              <a:pathLst>
                <a:path w="9073281" h="3925998" extrusionOk="0">
                  <a:moveTo>
                    <a:pt x="8948821" y="3925998"/>
                  </a:moveTo>
                  <a:lnTo>
                    <a:pt x="124460" y="3925998"/>
                  </a:lnTo>
                  <a:cubicBezTo>
                    <a:pt x="55880" y="3925998"/>
                    <a:pt x="0" y="3870118"/>
                    <a:pt x="0" y="3801538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8948821" y="0"/>
                  </a:lnTo>
                  <a:cubicBezTo>
                    <a:pt x="9017401" y="0"/>
                    <a:pt x="9073281" y="55880"/>
                    <a:pt x="9073281" y="124460"/>
                  </a:cubicBezTo>
                  <a:lnTo>
                    <a:pt x="9073281" y="3801538"/>
                  </a:lnTo>
                  <a:cubicBezTo>
                    <a:pt x="9073281" y="3870118"/>
                    <a:pt x="9017401" y="3925998"/>
                    <a:pt x="8948821" y="3925998"/>
                  </a:cubicBezTo>
                  <a:close/>
                </a:path>
              </a:pathLst>
            </a:custGeom>
            <a:solidFill>
              <a:srgbClr val="EDF0F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3"/>
            <p:cNvSpPr txBox="1"/>
            <p:nvPr/>
          </p:nvSpPr>
          <p:spPr>
            <a:xfrm>
              <a:off x="5651297" y="4502996"/>
              <a:ext cx="1272497" cy="8616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5"/>
                <a:buFont typeface="Arial"/>
                <a:buNone/>
              </a:pPr>
              <a:r>
                <a:rPr lang="en-US" sz="1865" b="1" i="0" u="none" strike="noStrike" cap="none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1. What factors influence customer Churn behavior?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2" name="Google Shape;202;p3"/>
          <p:cNvGrpSpPr/>
          <p:nvPr/>
        </p:nvGrpSpPr>
        <p:grpSpPr>
          <a:xfrm>
            <a:off x="11336283" y="3473007"/>
            <a:ext cx="5216634" cy="1020345"/>
            <a:chOff x="5436678" y="4295066"/>
            <a:chExt cx="1726122" cy="1020345"/>
          </a:xfrm>
        </p:grpSpPr>
        <p:sp>
          <p:nvSpPr>
            <p:cNvPr id="203" name="Google Shape;203;p3"/>
            <p:cNvSpPr/>
            <p:nvPr/>
          </p:nvSpPr>
          <p:spPr>
            <a:xfrm>
              <a:off x="5436678" y="4295066"/>
              <a:ext cx="1726122" cy="1020345"/>
            </a:xfrm>
            <a:custGeom>
              <a:avLst/>
              <a:gdLst/>
              <a:ahLst/>
              <a:cxnLst/>
              <a:rect l="l" t="t" r="r" b="b"/>
              <a:pathLst>
                <a:path w="9073281" h="3925998" extrusionOk="0">
                  <a:moveTo>
                    <a:pt x="8948821" y="3925998"/>
                  </a:moveTo>
                  <a:lnTo>
                    <a:pt x="124460" y="3925998"/>
                  </a:lnTo>
                  <a:cubicBezTo>
                    <a:pt x="55880" y="3925998"/>
                    <a:pt x="0" y="3870118"/>
                    <a:pt x="0" y="3801538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8948821" y="0"/>
                  </a:lnTo>
                  <a:cubicBezTo>
                    <a:pt x="9017401" y="0"/>
                    <a:pt x="9073281" y="55880"/>
                    <a:pt x="9073281" y="124460"/>
                  </a:cubicBezTo>
                  <a:lnTo>
                    <a:pt x="9073281" y="3801538"/>
                  </a:lnTo>
                  <a:cubicBezTo>
                    <a:pt x="9073281" y="3870118"/>
                    <a:pt x="9017401" y="3925998"/>
                    <a:pt x="8948821" y="3925998"/>
                  </a:cubicBezTo>
                  <a:close/>
                </a:path>
              </a:pathLst>
            </a:custGeom>
            <a:solidFill>
              <a:srgbClr val="EDF0F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3"/>
            <p:cNvSpPr txBox="1"/>
            <p:nvPr/>
          </p:nvSpPr>
          <p:spPr>
            <a:xfrm>
              <a:off x="5658523" y="4553727"/>
              <a:ext cx="1272497" cy="6967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4986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5"/>
                <a:buFont typeface="Arial"/>
                <a:buNone/>
              </a:pPr>
              <a:r>
                <a:rPr lang="en-US" sz="1865" b="1" i="0" u="none" strike="noStrike" cap="none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Method: Supervised Machine Learning -&gt;Classification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5" name="Google Shape;205;p3"/>
          <p:cNvSpPr txBox="1"/>
          <p:nvPr/>
        </p:nvSpPr>
        <p:spPr>
          <a:xfrm>
            <a:off x="9552186" y="3797376"/>
            <a:ext cx="1272497" cy="337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986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5"/>
              <a:buFont typeface="Arial"/>
              <a:buNone/>
            </a:pPr>
            <a:r>
              <a:rPr lang="en-US" sz="1865" b="1" i="0" u="none" strike="noStrike" cap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Context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3"/>
          <p:cNvSpPr txBox="1"/>
          <p:nvPr/>
        </p:nvSpPr>
        <p:spPr>
          <a:xfrm>
            <a:off x="9579535" y="6894616"/>
            <a:ext cx="1272497" cy="696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986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5"/>
              <a:buFont typeface="Arial"/>
              <a:buNone/>
            </a:pPr>
            <a:r>
              <a:rPr lang="en-US" sz="1865" b="1" i="0" u="none" strike="noStrike" cap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Problem Statement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3"/>
          <p:cNvSpPr txBox="1"/>
          <p:nvPr/>
        </p:nvSpPr>
        <p:spPr>
          <a:xfrm>
            <a:off x="9557860" y="9424095"/>
            <a:ext cx="1272497" cy="337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986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5"/>
              <a:buFont typeface="Arial"/>
              <a:buNone/>
            </a:pPr>
            <a:r>
              <a:rPr lang="en-US" sz="1865" b="1" i="0" u="none" strike="noStrike" cap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Goals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3"/>
          <p:cNvSpPr txBox="1"/>
          <p:nvPr/>
        </p:nvSpPr>
        <p:spPr>
          <a:xfrm>
            <a:off x="16807769" y="3624073"/>
            <a:ext cx="1272497" cy="696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986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5"/>
              <a:buFont typeface="Arial"/>
              <a:buNone/>
            </a:pPr>
            <a:r>
              <a:rPr lang="en-US" sz="1865" b="1" i="0" u="none" strike="noStrike" cap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Analytic Approach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3"/>
          <p:cNvSpPr txBox="1"/>
          <p:nvPr/>
        </p:nvSpPr>
        <p:spPr>
          <a:xfrm>
            <a:off x="16807769" y="5829758"/>
            <a:ext cx="1272497" cy="696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986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5"/>
              <a:buFont typeface="Arial"/>
              <a:buNone/>
            </a:pPr>
            <a:r>
              <a:rPr lang="en-US" sz="1865" b="1" i="0" u="none" strike="noStrike" cap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Metric Evaluation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0" name="Google Shape;210;p3"/>
          <p:cNvGrpSpPr/>
          <p:nvPr/>
        </p:nvGrpSpPr>
        <p:grpSpPr>
          <a:xfrm>
            <a:off x="4655085" y="6051994"/>
            <a:ext cx="3908237" cy="1635737"/>
            <a:chOff x="5436678" y="4142666"/>
            <a:chExt cx="1726122" cy="1635737"/>
          </a:xfrm>
        </p:grpSpPr>
        <p:sp>
          <p:nvSpPr>
            <p:cNvPr id="211" name="Google Shape;211;p3"/>
            <p:cNvSpPr/>
            <p:nvPr/>
          </p:nvSpPr>
          <p:spPr>
            <a:xfrm>
              <a:off x="5436678" y="4142666"/>
              <a:ext cx="1726122" cy="1635737"/>
            </a:xfrm>
            <a:custGeom>
              <a:avLst/>
              <a:gdLst/>
              <a:ahLst/>
              <a:cxnLst/>
              <a:rect l="l" t="t" r="r" b="b"/>
              <a:pathLst>
                <a:path w="9073281" h="3925998" extrusionOk="0">
                  <a:moveTo>
                    <a:pt x="8948821" y="3925998"/>
                  </a:moveTo>
                  <a:lnTo>
                    <a:pt x="124460" y="3925998"/>
                  </a:lnTo>
                  <a:cubicBezTo>
                    <a:pt x="55880" y="3925998"/>
                    <a:pt x="0" y="3870118"/>
                    <a:pt x="0" y="3801538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8948821" y="0"/>
                  </a:lnTo>
                  <a:cubicBezTo>
                    <a:pt x="9017401" y="0"/>
                    <a:pt x="9073281" y="55880"/>
                    <a:pt x="9073281" y="124460"/>
                  </a:cubicBezTo>
                  <a:lnTo>
                    <a:pt x="9073281" y="3801538"/>
                  </a:lnTo>
                  <a:cubicBezTo>
                    <a:pt x="9073281" y="3870118"/>
                    <a:pt x="9017401" y="3925998"/>
                    <a:pt x="8948821" y="3925998"/>
                  </a:cubicBezTo>
                  <a:close/>
                </a:path>
              </a:pathLst>
            </a:custGeom>
            <a:solidFill>
              <a:srgbClr val="EDF0F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3"/>
            <p:cNvSpPr txBox="1"/>
            <p:nvPr/>
          </p:nvSpPr>
          <p:spPr>
            <a:xfrm>
              <a:off x="5686031" y="4325776"/>
              <a:ext cx="1272600" cy="127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5"/>
                <a:buFont typeface="Arial"/>
                <a:buNone/>
              </a:pPr>
              <a:r>
                <a:rPr lang="en-US" sz="1865" b="1" i="0" u="none" strike="noStrike" cap="none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2. What business strategy is more suitable to minimize customer churn?</a:t>
              </a:r>
              <a:endParaRPr sz="1865" b="1" i="0" u="none" strike="noStrike" cap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213" name="Google Shape;213;p3"/>
          <p:cNvGrpSpPr/>
          <p:nvPr/>
        </p:nvGrpSpPr>
        <p:grpSpPr>
          <a:xfrm>
            <a:off x="328638" y="8219835"/>
            <a:ext cx="3908237" cy="1635737"/>
            <a:chOff x="5436678" y="4070582"/>
            <a:chExt cx="1726122" cy="1635737"/>
          </a:xfrm>
        </p:grpSpPr>
        <p:sp>
          <p:nvSpPr>
            <p:cNvPr id="214" name="Google Shape;214;p3"/>
            <p:cNvSpPr/>
            <p:nvPr/>
          </p:nvSpPr>
          <p:spPr>
            <a:xfrm>
              <a:off x="5436678" y="4070582"/>
              <a:ext cx="1726122" cy="1635737"/>
            </a:xfrm>
            <a:custGeom>
              <a:avLst/>
              <a:gdLst/>
              <a:ahLst/>
              <a:cxnLst/>
              <a:rect l="l" t="t" r="r" b="b"/>
              <a:pathLst>
                <a:path w="9073281" h="3925998" extrusionOk="0">
                  <a:moveTo>
                    <a:pt x="8948821" y="3925998"/>
                  </a:moveTo>
                  <a:lnTo>
                    <a:pt x="124460" y="3925998"/>
                  </a:lnTo>
                  <a:cubicBezTo>
                    <a:pt x="55880" y="3925998"/>
                    <a:pt x="0" y="3870118"/>
                    <a:pt x="0" y="3801538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8948821" y="0"/>
                  </a:lnTo>
                  <a:cubicBezTo>
                    <a:pt x="9017401" y="0"/>
                    <a:pt x="9073281" y="55880"/>
                    <a:pt x="9073281" y="124460"/>
                  </a:cubicBezTo>
                  <a:lnTo>
                    <a:pt x="9073281" y="3801538"/>
                  </a:lnTo>
                  <a:cubicBezTo>
                    <a:pt x="9073281" y="3870118"/>
                    <a:pt x="9017401" y="3925998"/>
                    <a:pt x="8948821" y="3925998"/>
                  </a:cubicBezTo>
                  <a:close/>
                </a:path>
              </a:pathLst>
            </a:custGeom>
            <a:solidFill>
              <a:srgbClr val="EDF0F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3"/>
            <p:cNvSpPr txBox="1"/>
            <p:nvPr/>
          </p:nvSpPr>
          <p:spPr>
            <a:xfrm>
              <a:off x="5551272" y="4239363"/>
              <a:ext cx="1487100" cy="11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5"/>
                <a:buFont typeface="Arial"/>
                <a:buNone/>
              </a:pPr>
              <a:r>
                <a:rPr lang="en-US" sz="1865" b="1" i="0" u="none" strike="noStrike" cap="none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1. Identify the factors that may cause customer churn and predict the customer churn potential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6" name="Google Shape;216;p3"/>
          <p:cNvGrpSpPr/>
          <p:nvPr/>
        </p:nvGrpSpPr>
        <p:grpSpPr>
          <a:xfrm>
            <a:off x="4666235" y="8172021"/>
            <a:ext cx="3908237" cy="1683551"/>
            <a:chOff x="5436678" y="4142666"/>
            <a:chExt cx="1726122" cy="1683551"/>
          </a:xfrm>
        </p:grpSpPr>
        <p:sp>
          <p:nvSpPr>
            <p:cNvPr id="217" name="Google Shape;217;p3"/>
            <p:cNvSpPr/>
            <p:nvPr/>
          </p:nvSpPr>
          <p:spPr>
            <a:xfrm>
              <a:off x="5436678" y="4142666"/>
              <a:ext cx="1726122" cy="1683551"/>
            </a:xfrm>
            <a:custGeom>
              <a:avLst/>
              <a:gdLst/>
              <a:ahLst/>
              <a:cxnLst/>
              <a:rect l="l" t="t" r="r" b="b"/>
              <a:pathLst>
                <a:path w="9073281" h="3925998" extrusionOk="0">
                  <a:moveTo>
                    <a:pt x="8948821" y="3925998"/>
                  </a:moveTo>
                  <a:lnTo>
                    <a:pt x="124460" y="3925998"/>
                  </a:lnTo>
                  <a:cubicBezTo>
                    <a:pt x="55880" y="3925998"/>
                    <a:pt x="0" y="3870118"/>
                    <a:pt x="0" y="3801538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8948821" y="0"/>
                  </a:lnTo>
                  <a:cubicBezTo>
                    <a:pt x="9017401" y="0"/>
                    <a:pt x="9073281" y="55880"/>
                    <a:pt x="9073281" y="124460"/>
                  </a:cubicBezTo>
                  <a:lnTo>
                    <a:pt x="9073281" y="3801538"/>
                  </a:lnTo>
                  <a:cubicBezTo>
                    <a:pt x="9073281" y="3870118"/>
                    <a:pt x="9017401" y="3925998"/>
                    <a:pt x="8948821" y="3925998"/>
                  </a:cubicBezTo>
                  <a:close/>
                </a:path>
              </a:pathLst>
            </a:custGeom>
            <a:solidFill>
              <a:srgbClr val="EDF0F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3"/>
            <p:cNvSpPr txBox="1"/>
            <p:nvPr/>
          </p:nvSpPr>
          <p:spPr>
            <a:xfrm>
              <a:off x="5553549" y="4319952"/>
              <a:ext cx="1505400" cy="127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5"/>
                <a:buFont typeface="Arial"/>
                <a:buNone/>
              </a:pPr>
              <a:r>
                <a:rPr lang="en-US" sz="1865" b="1" i="0" u="none" strike="noStrike" cap="none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2. Analyze business strategies to minimize losses by using vouchers to minimize customer churn.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9" name="Google Shape;219;p3"/>
          <p:cNvGrpSpPr/>
          <p:nvPr/>
        </p:nvGrpSpPr>
        <p:grpSpPr>
          <a:xfrm>
            <a:off x="9914517" y="8701183"/>
            <a:ext cx="622387" cy="625177"/>
            <a:chOff x="1860" y="0"/>
            <a:chExt cx="829849" cy="833569"/>
          </a:xfrm>
        </p:grpSpPr>
        <p:sp>
          <p:nvSpPr>
            <p:cNvPr id="220" name="Google Shape;220;p3"/>
            <p:cNvSpPr/>
            <p:nvPr/>
          </p:nvSpPr>
          <p:spPr>
            <a:xfrm>
              <a:off x="1860" y="0"/>
              <a:ext cx="829849" cy="833569"/>
            </a:xfrm>
            <a:custGeom>
              <a:avLst/>
              <a:gdLst/>
              <a:ahLst/>
              <a:cxnLst/>
              <a:rect l="l" t="t" r="r" b="b"/>
              <a:pathLst>
                <a:path w="6321665" h="6350000" extrusionOk="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E5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3"/>
            <p:cNvSpPr txBox="1"/>
            <p:nvPr/>
          </p:nvSpPr>
          <p:spPr>
            <a:xfrm>
              <a:off x="169989" y="103595"/>
              <a:ext cx="493592" cy="5692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3988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20"/>
                <a:buFont typeface="Arial"/>
                <a:buNone/>
              </a:pPr>
              <a:r>
                <a:rPr lang="en-US" sz="2520" b="1" i="0" u="none" strike="noStrike" cap="none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2" name="Google Shape;222;p3"/>
          <p:cNvGrpSpPr/>
          <p:nvPr/>
        </p:nvGrpSpPr>
        <p:grpSpPr>
          <a:xfrm>
            <a:off x="17104440" y="2880620"/>
            <a:ext cx="622387" cy="625177"/>
            <a:chOff x="1860" y="0"/>
            <a:chExt cx="829849" cy="833569"/>
          </a:xfrm>
        </p:grpSpPr>
        <p:sp>
          <p:nvSpPr>
            <p:cNvPr id="223" name="Google Shape;223;p3"/>
            <p:cNvSpPr/>
            <p:nvPr/>
          </p:nvSpPr>
          <p:spPr>
            <a:xfrm>
              <a:off x="1860" y="0"/>
              <a:ext cx="829849" cy="833569"/>
            </a:xfrm>
            <a:custGeom>
              <a:avLst/>
              <a:gdLst/>
              <a:ahLst/>
              <a:cxnLst/>
              <a:rect l="l" t="t" r="r" b="b"/>
              <a:pathLst>
                <a:path w="6321665" h="6350000" extrusionOk="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E5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3"/>
            <p:cNvSpPr txBox="1"/>
            <p:nvPr/>
          </p:nvSpPr>
          <p:spPr>
            <a:xfrm>
              <a:off x="169989" y="103595"/>
              <a:ext cx="493592" cy="5692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3988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20"/>
                <a:buFont typeface="Arial"/>
                <a:buNone/>
              </a:pPr>
              <a:r>
                <a:rPr lang="en-US" sz="2520" b="1" i="0" u="none" strike="noStrike" cap="none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4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5" name="Google Shape;225;p3"/>
          <p:cNvGrpSpPr/>
          <p:nvPr/>
        </p:nvGrpSpPr>
        <p:grpSpPr>
          <a:xfrm>
            <a:off x="11361940" y="5013347"/>
            <a:ext cx="5216634" cy="1020345"/>
            <a:chOff x="5436678" y="4295066"/>
            <a:chExt cx="1726122" cy="1020345"/>
          </a:xfrm>
        </p:grpSpPr>
        <p:sp>
          <p:nvSpPr>
            <p:cNvPr id="226" name="Google Shape;226;p3"/>
            <p:cNvSpPr/>
            <p:nvPr/>
          </p:nvSpPr>
          <p:spPr>
            <a:xfrm>
              <a:off x="5436678" y="4295066"/>
              <a:ext cx="1726122" cy="1020345"/>
            </a:xfrm>
            <a:custGeom>
              <a:avLst/>
              <a:gdLst/>
              <a:ahLst/>
              <a:cxnLst/>
              <a:rect l="l" t="t" r="r" b="b"/>
              <a:pathLst>
                <a:path w="9073281" h="3925998" extrusionOk="0">
                  <a:moveTo>
                    <a:pt x="8948821" y="3925998"/>
                  </a:moveTo>
                  <a:lnTo>
                    <a:pt x="124460" y="3925998"/>
                  </a:lnTo>
                  <a:cubicBezTo>
                    <a:pt x="55880" y="3925998"/>
                    <a:pt x="0" y="3870118"/>
                    <a:pt x="0" y="3801538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8948821" y="0"/>
                  </a:lnTo>
                  <a:cubicBezTo>
                    <a:pt x="9017401" y="0"/>
                    <a:pt x="9073281" y="55880"/>
                    <a:pt x="9073281" y="124460"/>
                  </a:cubicBezTo>
                  <a:lnTo>
                    <a:pt x="9073281" y="3801538"/>
                  </a:lnTo>
                  <a:cubicBezTo>
                    <a:pt x="9073281" y="3870118"/>
                    <a:pt x="9017401" y="3925998"/>
                    <a:pt x="8948821" y="3925998"/>
                  </a:cubicBezTo>
                  <a:close/>
                </a:path>
              </a:pathLst>
            </a:custGeom>
            <a:solidFill>
              <a:srgbClr val="EDF0F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3"/>
            <p:cNvSpPr txBox="1"/>
            <p:nvPr/>
          </p:nvSpPr>
          <p:spPr>
            <a:xfrm>
              <a:off x="5658523" y="4621026"/>
              <a:ext cx="1272497" cy="3375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4986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5"/>
                <a:buFont typeface="Arial"/>
                <a:buNone/>
              </a:pPr>
              <a:r>
                <a:rPr lang="en-US" sz="1865" b="1" i="0" u="none" strike="noStrike" cap="none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F1 Score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8" name="Google Shape;228;p3"/>
          <p:cNvSpPr txBox="1"/>
          <p:nvPr/>
        </p:nvSpPr>
        <p:spPr>
          <a:xfrm>
            <a:off x="13082882" y="6905453"/>
            <a:ext cx="1774749" cy="3376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986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5"/>
              <a:buFont typeface="Arial"/>
              <a:buNone/>
            </a:pPr>
            <a:r>
              <a:rPr lang="en-US" sz="1865" b="1" i="0" u="none" strike="noStrike" cap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Assumptions: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9" name="Google Shape;229;p3"/>
          <p:cNvCxnSpPr/>
          <p:nvPr/>
        </p:nvCxnSpPr>
        <p:spPr>
          <a:xfrm>
            <a:off x="10194109" y="7765466"/>
            <a:ext cx="23813" cy="93571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oval" w="med" len="med"/>
            <a:tailEnd type="triangle" w="med" len="med"/>
          </a:ln>
        </p:spPr>
      </p:cxnSp>
      <p:cxnSp>
        <p:nvCxnSpPr>
          <p:cNvPr id="230" name="Google Shape;230;p3"/>
          <p:cNvCxnSpPr/>
          <p:nvPr/>
        </p:nvCxnSpPr>
        <p:spPr>
          <a:xfrm>
            <a:off x="17398571" y="4493352"/>
            <a:ext cx="0" cy="60532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oval" w="med" len="med"/>
            <a:tailEnd type="triangle" w="med" len="med"/>
          </a:ln>
        </p:spPr>
      </p:cxnSp>
      <p:cxnSp>
        <p:nvCxnSpPr>
          <p:cNvPr id="231" name="Google Shape;231;p3"/>
          <p:cNvCxnSpPr/>
          <p:nvPr/>
        </p:nvCxnSpPr>
        <p:spPr>
          <a:xfrm>
            <a:off x="4519930" y="5266055"/>
            <a:ext cx="0" cy="29146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2" name="Google Shape;232;p3"/>
          <p:cNvCxnSpPr/>
          <p:nvPr/>
        </p:nvCxnSpPr>
        <p:spPr>
          <a:xfrm>
            <a:off x="1933797" y="5557581"/>
            <a:ext cx="50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3" name="Google Shape;233;p3"/>
          <p:cNvCxnSpPr/>
          <p:nvPr/>
        </p:nvCxnSpPr>
        <p:spPr>
          <a:xfrm>
            <a:off x="1933797" y="5557581"/>
            <a:ext cx="0" cy="49441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34" name="Google Shape;234;p3"/>
          <p:cNvCxnSpPr/>
          <p:nvPr/>
        </p:nvCxnSpPr>
        <p:spPr>
          <a:xfrm>
            <a:off x="6965174" y="5557581"/>
            <a:ext cx="0" cy="49441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35" name="Google Shape;235;p3"/>
          <p:cNvCxnSpPr/>
          <p:nvPr/>
        </p:nvCxnSpPr>
        <p:spPr>
          <a:xfrm>
            <a:off x="6962997" y="7677608"/>
            <a:ext cx="0" cy="49441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36" name="Google Shape;236;p3"/>
          <p:cNvCxnSpPr/>
          <p:nvPr/>
        </p:nvCxnSpPr>
        <p:spPr>
          <a:xfrm>
            <a:off x="1913744" y="7703992"/>
            <a:ext cx="0" cy="49441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37" name="Google Shape;237;p3"/>
          <p:cNvCxnSpPr/>
          <p:nvPr/>
        </p:nvCxnSpPr>
        <p:spPr>
          <a:xfrm>
            <a:off x="1925070" y="9791699"/>
            <a:ext cx="0" cy="224474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8" name="Google Shape;238;p3"/>
          <p:cNvCxnSpPr/>
          <p:nvPr/>
        </p:nvCxnSpPr>
        <p:spPr>
          <a:xfrm>
            <a:off x="6954270" y="9855572"/>
            <a:ext cx="0" cy="16060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9" name="Google Shape;239;p3"/>
          <p:cNvCxnSpPr/>
          <p:nvPr/>
        </p:nvCxnSpPr>
        <p:spPr>
          <a:xfrm>
            <a:off x="1925070" y="10016173"/>
            <a:ext cx="50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0" name="Google Shape;240;p3"/>
          <p:cNvCxnSpPr/>
          <p:nvPr/>
        </p:nvCxnSpPr>
        <p:spPr>
          <a:xfrm>
            <a:off x="4441767" y="10016173"/>
            <a:ext cx="0" cy="19141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1" name="Google Shape;241;p3"/>
          <p:cNvCxnSpPr/>
          <p:nvPr/>
        </p:nvCxnSpPr>
        <p:spPr>
          <a:xfrm>
            <a:off x="13929587" y="2958316"/>
            <a:ext cx="0" cy="49441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42" name="Google Shape;242;p3"/>
          <p:cNvCxnSpPr/>
          <p:nvPr/>
        </p:nvCxnSpPr>
        <p:spPr>
          <a:xfrm>
            <a:off x="13944600" y="4493352"/>
            <a:ext cx="1914" cy="50531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243" name="Google Shape;243;p3"/>
          <p:cNvGrpSpPr/>
          <p:nvPr/>
        </p:nvGrpSpPr>
        <p:grpSpPr>
          <a:xfrm>
            <a:off x="11102827" y="7369046"/>
            <a:ext cx="6705862" cy="2422653"/>
            <a:chOff x="0" y="0"/>
            <a:chExt cx="21640800" cy="1028921"/>
          </a:xfrm>
        </p:grpSpPr>
        <p:sp>
          <p:nvSpPr>
            <p:cNvPr id="244" name="Google Shape;244;p3"/>
            <p:cNvSpPr/>
            <p:nvPr/>
          </p:nvSpPr>
          <p:spPr>
            <a:xfrm>
              <a:off x="0" y="0"/>
              <a:ext cx="21640800" cy="1028921"/>
            </a:xfrm>
            <a:custGeom>
              <a:avLst/>
              <a:gdLst/>
              <a:ahLst/>
              <a:cxnLst/>
              <a:rect l="l" t="t" r="r" b="b"/>
              <a:pathLst>
                <a:path w="12456187" h="660400" extrusionOk="0">
                  <a:moveTo>
                    <a:pt x="12331726" y="660400"/>
                  </a:moveTo>
                  <a:lnTo>
                    <a:pt x="124460" y="660400"/>
                  </a:lnTo>
                  <a:cubicBezTo>
                    <a:pt x="55880" y="660400"/>
                    <a:pt x="0" y="604520"/>
                    <a:pt x="0" y="53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2331727" y="0"/>
                  </a:lnTo>
                  <a:cubicBezTo>
                    <a:pt x="12400307" y="0"/>
                    <a:pt x="12456187" y="55880"/>
                    <a:pt x="12456187" y="124460"/>
                  </a:cubicBezTo>
                  <a:lnTo>
                    <a:pt x="12456187" y="535940"/>
                  </a:lnTo>
                  <a:cubicBezTo>
                    <a:pt x="12456187" y="604520"/>
                    <a:pt x="12400307" y="660400"/>
                    <a:pt x="12331727" y="660400"/>
                  </a:cubicBezTo>
                  <a:close/>
                </a:path>
              </a:pathLst>
            </a:custGeom>
            <a:solidFill>
              <a:srgbClr val="FFE5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3"/>
            <p:cNvSpPr txBox="1"/>
            <p:nvPr/>
          </p:nvSpPr>
          <p:spPr>
            <a:xfrm>
              <a:off x="622471" y="1413"/>
              <a:ext cx="19260279" cy="95308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285750" marR="0" lvl="0" indent="-285750" algn="l" rtl="0">
                <a:lnSpc>
                  <a:spcPct val="241379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50"/>
                <a:buFont typeface="Arial"/>
                <a:buChar char="•"/>
              </a:pPr>
              <a:r>
                <a:rPr lang="en-US" sz="1450" b="0" i="0" u="none" strike="noStrike" cap="none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Churned customers are the customers who delete their account.</a:t>
              </a:r>
              <a:endParaRPr sz="1500" b="0" i="0" u="none" strike="noStrike" cap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endParaRPr>
            </a:p>
            <a:p>
              <a:pPr marL="285750" marR="0" lvl="0" indent="-285750" algn="l" rtl="0">
                <a:lnSpc>
                  <a:spcPct val="2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Char char="•"/>
              </a:pPr>
              <a:r>
                <a:rPr lang="en-US" sz="1500" b="0" i="0" u="none" strike="noStrike" cap="none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The E-Commerce presumably located in India because UPI (Unified Payments Interface) in the dataset may refer to payment service that integrates the services of banks in India on a single application.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6" name="Google Shape;246;p3"/>
          <p:cNvGrpSpPr/>
          <p:nvPr/>
        </p:nvGrpSpPr>
        <p:grpSpPr>
          <a:xfrm>
            <a:off x="16741309" y="-723900"/>
            <a:ext cx="2134758" cy="2144325"/>
            <a:chOff x="2670" y="0"/>
            <a:chExt cx="1191737" cy="1197078"/>
          </a:xfrm>
        </p:grpSpPr>
        <p:sp>
          <p:nvSpPr>
            <p:cNvPr id="247" name="Google Shape;247;p3"/>
            <p:cNvSpPr/>
            <p:nvPr/>
          </p:nvSpPr>
          <p:spPr>
            <a:xfrm>
              <a:off x="2670" y="0"/>
              <a:ext cx="1191737" cy="1197078"/>
            </a:xfrm>
            <a:custGeom>
              <a:avLst/>
              <a:gdLst/>
              <a:ahLst/>
              <a:cxnLst/>
              <a:rect l="l" t="t" r="r" b="b"/>
              <a:pathLst>
                <a:path w="6321665" h="6350000" extrusionOk="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E5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3"/>
            <p:cNvSpPr txBox="1"/>
            <p:nvPr/>
          </p:nvSpPr>
          <p:spPr>
            <a:xfrm>
              <a:off x="185493" y="638084"/>
              <a:ext cx="708842" cy="4210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70347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200"/>
                <a:buFont typeface="Arial"/>
                <a:buNone/>
              </a:pPr>
              <a:r>
                <a:rPr lang="en-US" sz="7200" b="1" i="0" u="none" strike="noStrike" cap="none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49" name="Google Shape;249;p3"/>
          <p:cNvCxnSpPr/>
          <p:nvPr/>
        </p:nvCxnSpPr>
        <p:spPr>
          <a:xfrm>
            <a:off x="217705" y="5365736"/>
            <a:ext cx="9720687" cy="0"/>
          </a:xfrm>
          <a:prstGeom prst="straightConnector1">
            <a:avLst/>
          </a:prstGeom>
          <a:noFill/>
          <a:ln w="9525" cap="flat" cmpd="sng">
            <a:solidFill>
              <a:srgbClr val="FFE500"/>
            </a:solidFill>
            <a:prstDash val="lgDash"/>
            <a:round/>
            <a:headEnd type="none" w="sm" len="sm"/>
            <a:tailEnd type="none" w="sm" len="sm"/>
          </a:ln>
        </p:spPr>
      </p:cxnSp>
      <p:cxnSp>
        <p:nvCxnSpPr>
          <p:cNvPr id="250" name="Google Shape;250;p3"/>
          <p:cNvCxnSpPr/>
          <p:nvPr/>
        </p:nvCxnSpPr>
        <p:spPr>
          <a:xfrm>
            <a:off x="217705" y="7932788"/>
            <a:ext cx="9720687" cy="0"/>
          </a:xfrm>
          <a:prstGeom prst="straightConnector1">
            <a:avLst/>
          </a:prstGeom>
          <a:noFill/>
          <a:ln w="9525" cap="flat" cmpd="sng">
            <a:solidFill>
              <a:srgbClr val="FFE500"/>
            </a:solidFill>
            <a:prstDash val="lgDash"/>
            <a:round/>
            <a:headEnd type="none" w="sm" len="sm"/>
            <a:tailEnd type="none" w="sm" len="sm"/>
          </a:ln>
        </p:spPr>
      </p:cxnSp>
      <p:cxnSp>
        <p:nvCxnSpPr>
          <p:cNvPr id="251" name="Google Shape;251;p3"/>
          <p:cNvCxnSpPr/>
          <p:nvPr/>
        </p:nvCxnSpPr>
        <p:spPr>
          <a:xfrm>
            <a:off x="10508107" y="4762500"/>
            <a:ext cx="6755813" cy="0"/>
          </a:xfrm>
          <a:prstGeom prst="straightConnector1">
            <a:avLst/>
          </a:prstGeom>
          <a:noFill/>
          <a:ln w="9525" cap="flat" cmpd="sng">
            <a:solidFill>
              <a:srgbClr val="FFE500"/>
            </a:solidFill>
            <a:prstDash val="lgDash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"/>
          <p:cNvSpPr txBox="1"/>
          <p:nvPr/>
        </p:nvSpPr>
        <p:spPr>
          <a:xfrm>
            <a:off x="690260" y="251092"/>
            <a:ext cx="8647305" cy="1009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</a:pPr>
            <a:r>
              <a:rPr lang="en-US" sz="7000" b="1" i="0" u="none" strike="noStrike" cap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Data Understanding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8" name="Google Shape;258;p4"/>
          <p:cNvGrpSpPr/>
          <p:nvPr/>
        </p:nvGrpSpPr>
        <p:grpSpPr>
          <a:xfrm>
            <a:off x="10994712" y="2657890"/>
            <a:ext cx="893803" cy="897809"/>
            <a:chOff x="2671" y="0"/>
            <a:chExt cx="1191736" cy="1197078"/>
          </a:xfrm>
        </p:grpSpPr>
        <p:sp>
          <p:nvSpPr>
            <p:cNvPr id="259" name="Google Shape;259;p4"/>
            <p:cNvSpPr/>
            <p:nvPr/>
          </p:nvSpPr>
          <p:spPr>
            <a:xfrm>
              <a:off x="2671" y="0"/>
              <a:ext cx="1191736" cy="1197078"/>
            </a:xfrm>
            <a:custGeom>
              <a:avLst/>
              <a:gdLst/>
              <a:ahLst/>
              <a:cxnLst/>
              <a:rect l="l" t="t" r="r" b="b"/>
              <a:pathLst>
                <a:path w="6321665" h="6350000" extrusionOk="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E5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4"/>
            <p:cNvSpPr txBox="1"/>
            <p:nvPr/>
          </p:nvSpPr>
          <p:spPr>
            <a:xfrm>
              <a:off x="244119" y="164168"/>
              <a:ext cx="708842" cy="8308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39917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20"/>
                <a:buFont typeface="Arial"/>
                <a:buNone/>
              </a:pPr>
              <a:r>
                <a:rPr lang="en-US" sz="3620" b="1" i="0" u="none" strike="noStrike" cap="none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1" name="Google Shape;261;p4"/>
          <p:cNvGrpSpPr/>
          <p:nvPr/>
        </p:nvGrpSpPr>
        <p:grpSpPr>
          <a:xfrm>
            <a:off x="10994712" y="5505421"/>
            <a:ext cx="893803" cy="897809"/>
            <a:chOff x="2671" y="0"/>
            <a:chExt cx="1191736" cy="1197078"/>
          </a:xfrm>
        </p:grpSpPr>
        <p:sp>
          <p:nvSpPr>
            <p:cNvPr id="262" name="Google Shape;262;p4"/>
            <p:cNvSpPr/>
            <p:nvPr/>
          </p:nvSpPr>
          <p:spPr>
            <a:xfrm>
              <a:off x="2671" y="0"/>
              <a:ext cx="1191736" cy="1197078"/>
            </a:xfrm>
            <a:custGeom>
              <a:avLst/>
              <a:gdLst/>
              <a:ahLst/>
              <a:cxnLst/>
              <a:rect l="l" t="t" r="r" b="b"/>
              <a:pathLst>
                <a:path w="6321665" h="6350000" extrusionOk="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E5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4"/>
            <p:cNvSpPr txBox="1"/>
            <p:nvPr/>
          </p:nvSpPr>
          <p:spPr>
            <a:xfrm>
              <a:off x="244119" y="164168"/>
              <a:ext cx="708842" cy="8308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39917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20"/>
                <a:buFont typeface="Arial"/>
                <a:buNone/>
              </a:pPr>
              <a:r>
                <a:rPr lang="en-US" sz="3620" b="1" i="0" u="none" strike="noStrike" cap="none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4" name="Google Shape;264;p4"/>
          <p:cNvGrpSpPr/>
          <p:nvPr/>
        </p:nvGrpSpPr>
        <p:grpSpPr>
          <a:xfrm>
            <a:off x="10991394" y="7807436"/>
            <a:ext cx="893803" cy="897809"/>
            <a:chOff x="2671" y="0"/>
            <a:chExt cx="1191736" cy="1197078"/>
          </a:xfrm>
        </p:grpSpPr>
        <p:sp>
          <p:nvSpPr>
            <p:cNvPr id="265" name="Google Shape;265;p4"/>
            <p:cNvSpPr/>
            <p:nvPr/>
          </p:nvSpPr>
          <p:spPr>
            <a:xfrm>
              <a:off x="2671" y="0"/>
              <a:ext cx="1191736" cy="1197078"/>
            </a:xfrm>
            <a:custGeom>
              <a:avLst/>
              <a:gdLst/>
              <a:ahLst/>
              <a:cxnLst/>
              <a:rect l="l" t="t" r="r" b="b"/>
              <a:pathLst>
                <a:path w="6321665" h="6350000" extrusionOk="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E5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4"/>
            <p:cNvSpPr txBox="1"/>
            <p:nvPr/>
          </p:nvSpPr>
          <p:spPr>
            <a:xfrm>
              <a:off x="244119" y="164168"/>
              <a:ext cx="708842" cy="8308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39917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20"/>
                <a:buFont typeface="Arial"/>
                <a:buNone/>
              </a:pPr>
              <a:r>
                <a:rPr lang="en-US" sz="3620" b="1" i="0" u="none" strike="noStrike" cap="none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67" name="Google Shape;267;p4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31" y="1536610"/>
            <a:ext cx="10271075" cy="8288195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68" name="Google Shape;268;p4"/>
          <p:cNvSpPr txBox="1"/>
          <p:nvPr/>
        </p:nvSpPr>
        <p:spPr>
          <a:xfrm>
            <a:off x="15111527" y="2127262"/>
            <a:ext cx="3259564" cy="359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645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Assumptions: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9" name="Google Shape;269;p4"/>
          <p:cNvGrpSpPr/>
          <p:nvPr/>
        </p:nvGrpSpPr>
        <p:grpSpPr>
          <a:xfrm>
            <a:off x="16741309" y="-723900"/>
            <a:ext cx="2134758" cy="2144325"/>
            <a:chOff x="2670" y="0"/>
            <a:chExt cx="1191737" cy="1197078"/>
          </a:xfrm>
        </p:grpSpPr>
        <p:sp>
          <p:nvSpPr>
            <p:cNvPr id="270" name="Google Shape;270;p4"/>
            <p:cNvSpPr/>
            <p:nvPr/>
          </p:nvSpPr>
          <p:spPr>
            <a:xfrm>
              <a:off x="2670" y="0"/>
              <a:ext cx="1191737" cy="1197078"/>
            </a:xfrm>
            <a:custGeom>
              <a:avLst/>
              <a:gdLst/>
              <a:ahLst/>
              <a:cxnLst/>
              <a:rect l="l" t="t" r="r" b="b"/>
              <a:pathLst>
                <a:path w="6321665" h="6350000" extrusionOk="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E5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4"/>
            <p:cNvSpPr txBox="1"/>
            <p:nvPr/>
          </p:nvSpPr>
          <p:spPr>
            <a:xfrm>
              <a:off x="185493" y="638084"/>
              <a:ext cx="708842" cy="4210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70347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200"/>
                <a:buFont typeface="Arial"/>
                <a:buNone/>
              </a:pPr>
              <a:r>
                <a:rPr lang="en-US" sz="7200" b="1" i="0" u="none" strike="noStrike" cap="none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2" name="Google Shape;272;p4"/>
          <p:cNvSpPr/>
          <p:nvPr/>
        </p:nvSpPr>
        <p:spPr>
          <a:xfrm>
            <a:off x="12223893" y="2657890"/>
            <a:ext cx="5715680" cy="2611333"/>
          </a:xfrm>
          <a:custGeom>
            <a:avLst/>
            <a:gdLst/>
            <a:ahLst/>
            <a:cxnLst/>
            <a:rect l="l" t="t" r="r" b="b"/>
            <a:pathLst>
              <a:path w="4386503" h="689024" extrusionOk="0">
                <a:moveTo>
                  <a:pt x="4262043" y="689024"/>
                </a:moveTo>
                <a:lnTo>
                  <a:pt x="124460" y="689024"/>
                </a:lnTo>
                <a:cubicBezTo>
                  <a:pt x="55880" y="689024"/>
                  <a:pt x="0" y="633144"/>
                  <a:pt x="0" y="564564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4262043" y="0"/>
                </a:lnTo>
                <a:cubicBezTo>
                  <a:pt x="4330623" y="0"/>
                  <a:pt x="4386503" y="55880"/>
                  <a:pt x="4386503" y="124460"/>
                </a:cubicBezTo>
                <a:lnTo>
                  <a:pt x="4386503" y="564564"/>
                </a:lnTo>
                <a:cubicBezTo>
                  <a:pt x="4386503" y="633144"/>
                  <a:pt x="4330623" y="689024"/>
                  <a:pt x="4262043" y="689024"/>
                </a:cubicBezTo>
                <a:close/>
              </a:path>
            </a:pathLst>
          </a:custGeom>
          <a:solidFill>
            <a:srgbClr val="EDF0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4"/>
          <p:cNvSpPr txBox="1"/>
          <p:nvPr/>
        </p:nvSpPr>
        <p:spPr>
          <a:xfrm>
            <a:off x="12607486" y="2883811"/>
            <a:ext cx="4948492" cy="2176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697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Some features are categorical (Nominal, Ordinal, Binary), with somewhat low cardinality. The highest cardinality contains 7 unique values</a:t>
            </a:r>
            <a:endParaRPr sz="2000" b="0" i="0" u="none" strike="noStrike" cap="non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marR="0" lvl="0" indent="0" algn="l" rtl="0">
              <a:lnSpc>
                <a:spcPct val="1697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274" name="Google Shape;274;p4"/>
          <p:cNvGrpSpPr/>
          <p:nvPr/>
        </p:nvGrpSpPr>
        <p:grpSpPr>
          <a:xfrm>
            <a:off x="12223750" y="5505450"/>
            <a:ext cx="5715635" cy="2047240"/>
            <a:chOff x="12241060" y="5928157"/>
            <a:chExt cx="5715680" cy="2775613"/>
          </a:xfrm>
        </p:grpSpPr>
        <p:sp>
          <p:nvSpPr>
            <p:cNvPr id="275" name="Google Shape;275;p4"/>
            <p:cNvSpPr/>
            <p:nvPr/>
          </p:nvSpPr>
          <p:spPr>
            <a:xfrm>
              <a:off x="12241060" y="5928157"/>
              <a:ext cx="5715680" cy="2775613"/>
            </a:xfrm>
            <a:custGeom>
              <a:avLst/>
              <a:gdLst/>
              <a:ahLst/>
              <a:cxnLst/>
              <a:rect l="l" t="t" r="r" b="b"/>
              <a:pathLst>
                <a:path w="4386503" h="689024" extrusionOk="0">
                  <a:moveTo>
                    <a:pt x="4262043" y="689024"/>
                  </a:moveTo>
                  <a:lnTo>
                    <a:pt x="124460" y="689024"/>
                  </a:lnTo>
                  <a:cubicBezTo>
                    <a:pt x="55880" y="689024"/>
                    <a:pt x="0" y="633144"/>
                    <a:pt x="0" y="564564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262043" y="0"/>
                  </a:lnTo>
                  <a:cubicBezTo>
                    <a:pt x="4330623" y="0"/>
                    <a:pt x="4386503" y="55880"/>
                    <a:pt x="4386503" y="124460"/>
                  </a:cubicBezTo>
                  <a:lnTo>
                    <a:pt x="4386503" y="564564"/>
                  </a:lnTo>
                  <a:cubicBezTo>
                    <a:pt x="4386503" y="633144"/>
                    <a:pt x="4330623" y="689024"/>
                    <a:pt x="4262043" y="689024"/>
                  </a:cubicBezTo>
                  <a:close/>
                </a:path>
              </a:pathLst>
            </a:custGeom>
            <a:solidFill>
              <a:srgbClr val="EDF0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4"/>
            <p:cNvSpPr txBox="1"/>
            <p:nvPr/>
          </p:nvSpPr>
          <p:spPr>
            <a:xfrm>
              <a:off x="12624653" y="5961639"/>
              <a:ext cx="4948492" cy="24338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7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There are some redundant unique values where 2 values has similar meaning, we can merge them into a single value to reduce the cardinality</a:t>
              </a:r>
              <a:endParaRPr sz="2000" b="0" i="0" u="none" strike="noStrike" cap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sp>
        <p:nvSpPr>
          <p:cNvPr id="277" name="Google Shape;277;p4"/>
          <p:cNvSpPr/>
          <p:nvPr/>
        </p:nvSpPr>
        <p:spPr>
          <a:xfrm>
            <a:off x="12223750" y="7945755"/>
            <a:ext cx="5715635" cy="1346835"/>
          </a:xfrm>
          <a:custGeom>
            <a:avLst/>
            <a:gdLst/>
            <a:ahLst/>
            <a:cxnLst/>
            <a:rect l="l" t="t" r="r" b="b"/>
            <a:pathLst>
              <a:path w="4386503" h="689024" extrusionOk="0">
                <a:moveTo>
                  <a:pt x="4262043" y="689024"/>
                </a:moveTo>
                <a:lnTo>
                  <a:pt x="124460" y="689024"/>
                </a:lnTo>
                <a:cubicBezTo>
                  <a:pt x="55880" y="689024"/>
                  <a:pt x="0" y="633144"/>
                  <a:pt x="0" y="564564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4262043" y="0"/>
                </a:lnTo>
                <a:cubicBezTo>
                  <a:pt x="4330623" y="0"/>
                  <a:pt x="4386503" y="55880"/>
                  <a:pt x="4386503" y="124460"/>
                </a:cubicBezTo>
                <a:lnTo>
                  <a:pt x="4386503" y="564564"/>
                </a:lnTo>
                <a:cubicBezTo>
                  <a:pt x="4386503" y="633144"/>
                  <a:pt x="4330623" y="689024"/>
                  <a:pt x="4262043" y="689024"/>
                </a:cubicBezTo>
                <a:close/>
              </a:path>
            </a:pathLst>
          </a:custGeom>
          <a:solidFill>
            <a:srgbClr val="EDF0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4"/>
          <p:cNvSpPr txBox="1"/>
          <p:nvPr/>
        </p:nvSpPr>
        <p:spPr>
          <a:xfrm>
            <a:off x="12573050" y="7907586"/>
            <a:ext cx="4948453" cy="1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Every row represents exactly 1 customer, whether it be churned ones or still active customers</a:t>
            </a:r>
            <a:endParaRPr sz="2000" b="0" i="0" u="none" strike="noStrike" cap="non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79" name="Google Shape;279;p4"/>
          <p:cNvSpPr/>
          <p:nvPr/>
        </p:nvSpPr>
        <p:spPr>
          <a:xfrm>
            <a:off x="533400" y="9268561"/>
            <a:ext cx="9601200" cy="363569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4"/>
          <p:cNvSpPr/>
          <p:nvPr/>
        </p:nvSpPr>
        <p:spPr>
          <a:xfrm>
            <a:off x="659780" y="5129772"/>
            <a:ext cx="9474820" cy="363569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4"/>
          <p:cNvSpPr/>
          <p:nvPr/>
        </p:nvSpPr>
        <p:spPr>
          <a:xfrm>
            <a:off x="659780" y="3958252"/>
            <a:ext cx="9474820" cy="363569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4"/>
          <p:cNvSpPr/>
          <p:nvPr/>
        </p:nvSpPr>
        <p:spPr>
          <a:xfrm>
            <a:off x="659780" y="2815831"/>
            <a:ext cx="9474820" cy="363569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4"/>
          <p:cNvSpPr txBox="1"/>
          <p:nvPr/>
        </p:nvSpPr>
        <p:spPr>
          <a:xfrm>
            <a:off x="10254452" y="5010577"/>
            <a:ext cx="1630745" cy="5392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2187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FF0000"/>
                </a:solidFill>
                <a:latin typeface="DM Sans"/>
                <a:ea typeface="DM Sans"/>
                <a:cs typeface="DM Sans"/>
                <a:sym typeface="DM Sans"/>
              </a:rPr>
              <a:t>(Daily Average)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4"/>
          <p:cNvSpPr txBox="1"/>
          <p:nvPr/>
        </p:nvSpPr>
        <p:spPr>
          <a:xfrm>
            <a:off x="10249078" y="9165724"/>
            <a:ext cx="1630745" cy="5392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2187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FF0000"/>
                </a:solidFill>
                <a:latin typeface="DM Sans"/>
                <a:ea typeface="DM Sans"/>
                <a:cs typeface="DM Sans"/>
                <a:sym typeface="DM Sans"/>
              </a:rPr>
              <a:t>INR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4"/>
          <p:cNvSpPr txBox="1"/>
          <p:nvPr/>
        </p:nvSpPr>
        <p:spPr>
          <a:xfrm>
            <a:off x="10289855" y="3915094"/>
            <a:ext cx="1630745" cy="5392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2187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FF0000"/>
                </a:solidFill>
                <a:latin typeface="DM Sans"/>
                <a:ea typeface="DM Sans"/>
                <a:cs typeface="DM Sans"/>
                <a:sym typeface="DM Sans"/>
              </a:rPr>
              <a:t>Kilometer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4"/>
          <p:cNvSpPr txBox="1"/>
          <p:nvPr/>
        </p:nvSpPr>
        <p:spPr>
          <a:xfrm>
            <a:off x="10206829" y="2727990"/>
            <a:ext cx="660037" cy="5392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2187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FF0000"/>
                </a:solidFill>
                <a:latin typeface="DM Sans"/>
                <a:ea typeface="DM Sans"/>
                <a:cs typeface="DM Sans"/>
                <a:sym typeface="DM Sans"/>
              </a:rPr>
              <a:t>Month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4"/>
          <p:cNvSpPr txBox="1"/>
          <p:nvPr/>
        </p:nvSpPr>
        <p:spPr>
          <a:xfrm>
            <a:off x="12307158" y="9608682"/>
            <a:ext cx="5480235" cy="395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2187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* Categorical features which don’t need to be encoded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5"/>
          <p:cNvSpPr txBox="1"/>
          <p:nvPr/>
        </p:nvSpPr>
        <p:spPr>
          <a:xfrm>
            <a:off x="690260" y="251092"/>
            <a:ext cx="8647305" cy="1009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</a:pPr>
            <a:r>
              <a:rPr lang="en-US" sz="7000" b="1" i="0" u="none" strike="noStrike" cap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Data Understanding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0" name="Google Shape;300;p5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31" y="1536610"/>
            <a:ext cx="10271075" cy="8288195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grpSp>
        <p:nvGrpSpPr>
          <p:cNvPr id="301" name="Google Shape;301;p5"/>
          <p:cNvGrpSpPr/>
          <p:nvPr/>
        </p:nvGrpSpPr>
        <p:grpSpPr>
          <a:xfrm>
            <a:off x="16741309" y="-723900"/>
            <a:ext cx="2134758" cy="2144325"/>
            <a:chOff x="2670" y="0"/>
            <a:chExt cx="1191737" cy="1197078"/>
          </a:xfrm>
        </p:grpSpPr>
        <p:sp>
          <p:nvSpPr>
            <p:cNvPr id="302" name="Google Shape;302;p5"/>
            <p:cNvSpPr/>
            <p:nvPr/>
          </p:nvSpPr>
          <p:spPr>
            <a:xfrm>
              <a:off x="2670" y="0"/>
              <a:ext cx="1191737" cy="1197078"/>
            </a:xfrm>
            <a:custGeom>
              <a:avLst/>
              <a:gdLst/>
              <a:ahLst/>
              <a:cxnLst/>
              <a:rect l="l" t="t" r="r" b="b"/>
              <a:pathLst>
                <a:path w="6321665" h="6350000" extrusionOk="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E5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5"/>
            <p:cNvSpPr txBox="1"/>
            <p:nvPr/>
          </p:nvSpPr>
          <p:spPr>
            <a:xfrm>
              <a:off x="185493" y="638084"/>
              <a:ext cx="708842" cy="4210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70347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200"/>
                <a:buFont typeface="Arial"/>
                <a:buNone/>
              </a:pPr>
              <a:r>
                <a:rPr lang="en-US" sz="7200" b="1" i="0" u="none" strike="noStrike" cap="none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4" name="Google Shape;304;p5"/>
          <p:cNvSpPr/>
          <p:nvPr/>
        </p:nvSpPr>
        <p:spPr>
          <a:xfrm>
            <a:off x="594600" y="3133926"/>
            <a:ext cx="9921000" cy="817500"/>
          </a:xfrm>
          <a:prstGeom prst="rect">
            <a:avLst/>
          </a:prstGeom>
          <a:solidFill>
            <a:schemeClr val="accent1">
              <a:alpha val="14509"/>
            </a:schemeClr>
          </a:solidFill>
          <a:ln w="12700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5"/>
          <p:cNvSpPr/>
          <p:nvPr/>
        </p:nvSpPr>
        <p:spPr>
          <a:xfrm>
            <a:off x="594600" y="4333163"/>
            <a:ext cx="9921000" cy="780000"/>
          </a:xfrm>
          <a:prstGeom prst="rect">
            <a:avLst/>
          </a:prstGeom>
          <a:solidFill>
            <a:schemeClr val="accent1">
              <a:alpha val="14509"/>
            </a:schemeClr>
          </a:solidFill>
          <a:ln w="12700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5"/>
          <p:cNvSpPr/>
          <p:nvPr/>
        </p:nvSpPr>
        <p:spPr>
          <a:xfrm>
            <a:off x="589850" y="5845276"/>
            <a:ext cx="9921000" cy="1186200"/>
          </a:xfrm>
          <a:prstGeom prst="rect">
            <a:avLst/>
          </a:prstGeom>
          <a:solidFill>
            <a:schemeClr val="accent1">
              <a:alpha val="14509"/>
            </a:schemeClr>
          </a:solidFill>
          <a:ln w="12700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5"/>
          <p:cNvSpPr/>
          <p:nvPr/>
        </p:nvSpPr>
        <p:spPr>
          <a:xfrm>
            <a:off x="589850" y="7398549"/>
            <a:ext cx="9921000" cy="421500"/>
          </a:xfrm>
          <a:prstGeom prst="rect">
            <a:avLst/>
          </a:prstGeom>
          <a:solidFill>
            <a:schemeClr val="accent1">
              <a:alpha val="14509"/>
            </a:schemeClr>
          </a:solidFill>
          <a:ln w="12700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p5"/>
          <p:cNvSpPr/>
          <p:nvPr/>
        </p:nvSpPr>
        <p:spPr>
          <a:xfrm>
            <a:off x="589840" y="2796009"/>
            <a:ext cx="9920995" cy="337921"/>
          </a:xfrm>
          <a:prstGeom prst="rect">
            <a:avLst/>
          </a:prstGeom>
          <a:solidFill>
            <a:schemeClr val="accent2">
              <a:alpha val="14509"/>
            </a:schemeClr>
          </a:solidFill>
          <a:ln w="127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5"/>
          <p:cNvSpPr/>
          <p:nvPr/>
        </p:nvSpPr>
        <p:spPr>
          <a:xfrm>
            <a:off x="589839" y="7842570"/>
            <a:ext cx="9920995" cy="1895260"/>
          </a:xfrm>
          <a:prstGeom prst="rect">
            <a:avLst/>
          </a:prstGeom>
          <a:solidFill>
            <a:schemeClr val="accent2">
              <a:alpha val="14509"/>
            </a:schemeClr>
          </a:solidFill>
          <a:ln w="127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5"/>
          <p:cNvSpPr/>
          <p:nvPr/>
        </p:nvSpPr>
        <p:spPr>
          <a:xfrm>
            <a:off x="579679" y="3951526"/>
            <a:ext cx="9931155" cy="381583"/>
          </a:xfrm>
          <a:prstGeom prst="rect">
            <a:avLst/>
          </a:prstGeom>
          <a:solidFill>
            <a:schemeClr val="accent2">
              <a:alpha val="14509"/>
            </a:schemeClr>
          </a:solidFill>
          <a:ln w="127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5"/>
          <p:cNvSpPr/>
          <p:nvPr/>
        </p:nvSpPr>
        <p:spPr>
          <a:xfrm>
            <a:off x="589839" y="5113217"/>
            <a:ext cx="9920995" cy="716083"/>
          </a:xfrm>
          <a:prstGeom prst="rect">
            <a:avLst/>
          </a:prstGeom>
          <a:solidFill>
            <a:schemeClr val="accent2">
              <a:alpha val="14509"/>
            </a:schemeClr>
          </a:solidFill>
          <a:ln w="127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5"/>
          <p:cNvSpPr/>
          <p:nvPr/>
        </p:nvSpPr>
        <p:spPr>
          <a:xfrm>
            <a:off x="594588" y="7031448"/>
            <a:ext cx="9921000" cy="388500"/>
          </a:xfrm>
          <a:prstGeom prst="rect">
            <a:avLst/>
          </a:prstGeom>
          <a:solidFill>
            <a:schemeClr val="accent2">
              <a:alpha val="14509"/>
            </a:schemeClr>
          </a:solidFill>
          <a:ln w="127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5"/>
          <p:cNvSpPr/>
          <p:nvPr/>
        </p:nvSpPr>
        <p:spPr>
          <a:xfrm>
            <a:off x="11527212" y="6570916"/>
            <a:ext cx="5775912" cy="421660"/>
          </a:xfrm>
          <a:prstGeom prst="rect">
            <a:avLst/>
          </a:prstGeom>
          <a:solidFill>
            <a:schemeClr val="accent2">
              <a:alpha val="14509"/>
            </a:schemeClr>
          </a:solidFill>
          <a:ln w="127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Numerical Features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5"/>
          <p:cNvSpPr/>
          <p:nvPr/>
        </p:nvSpPr>
        <p:spPr>
          <a:xfrm>
            <a:off x="11507159" y="5899990"/>
            <a:ext cx="5795965" cy="440712"/>
          </a:xfrm>
          <a:prstGeom prst="rect">
            <a:avLst/>
          </a:prstGeom>
          <a:solidFill>
            <a:schemeClr val="accent1">
              <a:alpha val="14509"/>
            </a:schemeClr>
          </a:solidFill>
          <a:ln w="12700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Categorical Features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5"/>
          <p:cNvSpPr/>
          <p:nvPr/>
        </p:nvSpPr>
        <p:spPr>
          <a:xfrm>
            <a:off x="589838" y="2463909"/>
            <a:ext cx="9921000" cy="337800"/>
          </a:xfrm>
          <a:prstGeom prst="rect">
            <a:avLst/>
          </a:prstGeom>
          <a:solidFill>
            <a:srgbClr val="4F6228">
              <a:alpha val="14509"/>
            </a:srgbClr>
          </a:solidFill>
          <a:ln w="12700" cap="flat" cmpd="sng">
            <a:solidFill>
              <a:srgbClr val="4F622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5"/>
          <p:cNvSpPr/>
          <p:nvPr/>
        </p:nvSpPr>
        <p:spPr>
          <a:xfrm>
            <a:off x="11527212" y="7222790"/>
            <a:ext cx="5775912" cy="455586"/>
          </a:xfrm>
          <a:prstGeom prst="rect">
            <a:avLst/>
          </a:prstGeom>
          <a:solidFill>
            <a:srgbClr val="4F6228">
              <a:alpha val="14509"/>
            </a:srgbClr>
          </a:solidFill>
          <a:ln w="12700" cap="flat" cmpd="sng">
            <a:solidFill>
              <a:srgbClr val="4F622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Target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5"/>
          <p:cNvSpPr txBox="1"/>
          <p:nvPr/>
        </p:nvSpPr>
        <p:spPr>
          <a:xfrm>
            <a:off x="11501812" y="2664304"/>
            <a:ext cx="6467531" cy="3016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697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Total data: 5630 rows, 20 columns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697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Data types :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697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DM Sans"/>
              <a:buChar char="-"/>
            </a:pPr>
            <a:r>
              <a:rPr lang="en-US" sz="2000" b="0" i="0" u="none" strike="noStrike" cap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float (7 columns),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697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DM Sans"/>
              <a:buChar char="-"/>
            </a:pPr>
            <a:r>
              <a:rPr lang="en-US" sz="2000" b="0" i="0" u="none" strike="noStrike" cap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integer (8 columns),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697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DM Sans"/>
              <a:buChar char="-"/>
            </a:pPr>
            <a:r>
              <a:rPr lang="en-US" sz="2000" b="0" i="0" u="none" strike="noStrike" cap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object (5 columns).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697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marR="0" lvl="0" indent="0" algn="ctr" rtl="0">
              <a:lnSpc>
                <a:spcPct val="1697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18" name="Google Shape;318;p5"/>
          <p:cNvSpPr txBox="1"/>
          <p:nvPr/>
        </p:nvSpPr>
        <p:spPr>
          <a:xfrm>
            <a:off x="12307158" y="9608682"/>
            <a:ext cx="5480235" cy="395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2187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* Categorical features which don’t need to be encoded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6"/>
          <p:cNvSpPr txBox="1"/>
          <p:nvPr/>
        </p:nvSpPr>
        <p:spPr>
          <a:xfrm>
            <a:off x="690260" y="251092"/>
            <a:ext cx="8647305" cy="1009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</a:pPr>
            <a:r>
              <a:rPr lang="en-US" sz="7000" b="1" i="0" u="none" strike="noStrike" cap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Data Understanding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1" name="Google Shape;331;p6"/>
          <p:cNvGrpSpPr/>
          <p:nvPr/>
        </p:nvGrpSpPr>
        <p:grpSpPr>
          <a:xfrm>
            <a:off x="16741309" y="-723900"/>
            <a:ext cx="2134758" cy="2144325"/>
            <a:chOff x="2670" y="0"/>
            <a:chExt cx="1191737" cy="1197078"/>
          </a:xfrm>
        </p:grpSpPr>
        <p:sp>
          <p:nvSpPr>
            <p:cNvPr id="332" name="Google Shape;332;p6"/>
            <p:cNvSpPr/>
            <p:nvPr/>
          </p:nvSpPr>
          <p:spPr>
            <a:xfrm>
              <a:off x="2670" y="0"/>
              <a:ext cx="1191737" cy="1197078"/>
            </a:xfrm>
            <a:custGeom>
              <a:avLst/>
              <a:gdLst/>
              <a:ahLst/>
              <a:cxnLst/>
              <a:rect l="l" t="t" r="r" b="b"/>
              <a:pathLst>
                <a:path w="6321665" h="6350000" extrusionOk="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E5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6"/>
            <p:cNvSpPr txBox="1"/>
            <p:nvPr/>
          </p:nvSpPr>
          <p:spPr>
            <a:xfrm>
              <a:off x="185493" y="638084"/>
              <a:ext cx="708842" cy="4210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70347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200"/>
                <a:buFont typeface="Arial"/>
                <a:buNone/>
              </a:pPr>
              <a:r>
                <a:rPr lang="en-US" sz="7200" b="1" i="0" u="none" strike="noStrike" cap="none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34" name="Google Shape;334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71600" y="1813560"/>
            <a:ext cx="5689600" cy="32131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grpSp>
        <p:nvGrpSpPr>
          <p:cNvPr id="335" name="Google Shape;335;p6"/>
          <p:cNvGrpSpPr/>
          <p:nvPr/>
        </p:nvGrpSpPr>
        <p:grpSpPr>
          <a:xfrm>
            <a:off x="1330503" y="1197066"/>
            <a:ext cx="6407150" cy="489585"/>
            <a:chOff x="0" y="0"/>
            <a:chExt cx="21640800" cy="1147348"/>
          </a:xfrm>
        </p:grpSpPr>
        <p:sp>
          <p:nvSpPr>
            <p:cNvPr id="336" name="Google Shape;336;p6"/>
            <p:cNvSpPr/>
            <p:nvPr/>
          </p:nvSpPr>
          <p:spPr>
            <a:xfrm>
              <a:off x="0" y="0"/>
              <a:ext cx="21640800" cy="1147348"/>
            </a:xfrm>
            <a:custGeom>
              <a:avLst/>
              <a:gdLst/>
              <a:ahLst/>
              <a:cxnLst/>
              <a:rect l="l" t="t" r="r" b="b"/>
              <a:pathLst>
                <a:path w="12456187" h="660400" extrusionOk="0">
                  <a:moveTo>
                    <a:pt x="12331726" y="660400"/>
                  </a:moveTo>
                  <a:lnTo>
                    <a:pt x="124460" y="660400"/>
                  </a:lnTo>
                  <a:cubicBezTo>
                    <a:pt x="55880" y="660400"/>
                    <a:pt x="0" y="604520"/>
                    <a:pt x="0" y="53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2331727" y="0"/>
                  </a:lnTo>
                  <a:cubicBezTo>
                    <a:pt x="12400307" y="0"/>
                    <a:pt x="12456187" y="55880"/>
                    <a:pt x="12456187" y="124460"/>
                  </a:cubicBezTo>
                  <a:lnTo>
                    <a:pt x="12456187" y="535940"/>
                  </a:lnTo>
                  <a:cubicBezTo>
                    <a:pt x="12456187" y="604520"/>
                    <a:pt x="12400307" y="660400"/>
                    <a:pt x="12331727" y="660400"/>
                  </a:cubicBezTo>
                  <a:close/>
                </a:path>
              </a:pathLst>
            </a:custGeom>
            <a:solidFill>
              <a:srgbClr val="FFE5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6"/>
            <p:cNvSpPr txBox="1"/>
            <p:nvPr/>
          </p:nvSpPr>
          <p:spPr>
            <a:xfrm>
              <a:off x="622472" y="251494"/>
              <a:ext cx="19260280" cy="6450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0725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Categorical Descriptive Statistic</a:t>
              </a:r>
              <a:endParaRPr sz="2000" b="1" i="1" u="none" strike="noStrike" cap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sp>
        <p:nvSpPr>
          <p:cNvPr id="338" name="Google Shape;338;p6"/>
          <p:cNvSpPr/>
          <p:nvPr/>
        </p:nvSpPr>
        <p:spPr>
          <a:xfrm>
            <a:off x="1947103" y="5907646"/>
            <a:ext cx="4497145" cy="1744104"/>
          </a:xfrm>
          <a:prstGeom prst="rect">
            <a:avLst/>
          </a:prstGeom>
          <a:solidFill>
            <a:srgbClr val="4F81BD">
              <a:alpha val="24313"/>
            </a:srgbClr>
          </a:solidFill>
          <a:ln w="12700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Feature with </a:t>
            </a:r>
            <a:r>
              <a:rPr lang="en-US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highest cardinality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(7 unique values) : PreferredPaymentMode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Features with </a:t>
            </a:r>
            <a:r>
              <a:rPr lang="en-US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lowest cardinality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(2 unique values/binary) : Gender, Complain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6"/>
          <p:cNvSpPr/>
          <p:nvPr/>
        </p:nvSpPr>
        <p:spPr>
          <a:xfrm>
            <a:off x="10897882" y="8261724"/>
            <a:ext cx="5775912" cy="1176915"/>
          </a:xfrm>
          <a:prstGeom prst="rect">
            <a:avLst/>
          </a:prstGeom>
          <a:solidFill>
            <a:schemeClr val="accent2">
              <a:alpha val="14509"/>
            </a:schemeClr>
          </a:solidFill>
          <a:ln w="127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Max Tenure = 61 (month)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Max HourSpendOnApp = 5 (daily average)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0" name="Google Shape;340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35950" y="1821180"/>
            <a:ext cx="9791700" cy="58801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41" name="Google Shape;341;p6"/>
          <p:cNvSpPr txBox="1"/>
          <p:nvPr/>
        </p:nvSpPr>
        <p:spPr>
          <a:xfrm>
            <a:off x="2771450" y="3969069"/>
            <a:ext cx="16308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2187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*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6"/>
          <p:cNvSpPr txBox="1"/>
          <p:nvPr/>
        </p:nvSpPr>
        <p:spPr>
          <a:xfrm>
            <a:off x="3077725" y="4707232"/>
            <a:ext cx="16308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2187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*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6"/>
          <p:cNvSpPr txBox="1"/>
          <p:nvPr/>
        </p:nvSpPr>
        <p:spPr>
          <a:xfrm>
            <a:off x="2730800" y="4318372"/>
            <a:ext cx="16308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2187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*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6"/>
          <p:cNvSpPr txBox="1"/>
          <p:nvPr/>
        </p:nvSpPr>
        <p:spPr>
          <a:xfrm>
            <a:off x="10028050" y="5471008"/>
            <a:ext cx="16308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2187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*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6"/>
          <p:cNvSpPr txBox="1"/>
          <p:nvPr/>
        </p:nvSpPr>
        <p:spPr>
          <a:xfrm>
            <a:off x="9975850" y="3329669"/>
            <a:ext cx="16308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2187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*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6"/>
          <p:cNvSpPr txBox="1"/>
          <p:nvPr/>
        </p:nvSpPr>
        <p:spPr>
          <a:xfrm>
            <a:off x="10328375" y="4755225"/>
            <a:ext cx="16308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2187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*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6"/>
          <p:cNvSpPr txBox="1"/>
          <p:nvPr/>
        </p:nvSpPr>
        <p:spPr>
          <a:xfrm>
            <a:off x="12307158" y="9608682"/>
            <a:ext cx="5480235" cy="395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2187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* Categorical features which don’t need to be encoded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6"/>
          <p:cNvSpPr/>
          <p:nvPr/>
        </p:nvSpPr>
        <p:spPr>
          <a:xfrm>
            <a:off x="17145000" y="2959170"/>
            <a:ext cx="585178" cy="368658"/>
          </a:xfrm>
          <a:prstGeom prst="rect">
            <a:avLst/>
          </a:prstGeom>
          <a:solidFill>
            <a:schemeClr val="accent2">
              <a:alpha val="14509"/>
            </a:schemeClr>
          </a:solidFill>
          <a:ln w="127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6"/>
          <p:cNvSpPr/>
          <p:nvPr/>
        </p:nvSpPr>
        <p:spPr>
          <a:xfrm>
            <a:off x="17145000" y="4029400"/>
            <a:ext cx="585178" cy="368658"/>
          </a:xfrm>
          <a:prstGeom prst="rect">
            <a:avLst/>
          </a:prstGeom>
          <a:solidFill>
            <a:schemeClr val="accent2">
              <a:alpha val="14509"/>
            </a:schemeClr>
          </a:solidFill>
          <a:ln w="127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50" name="Google Shape;350;p6"/>
          <p:cNvGrpSpPr/>
          <p:nvPr/>
        </p:nvGrpSpPr>
        <p:grpSpPr>
          <a:xfrm>
            <a:off x="10028080" y="1195737"/>
            <a:ext cx="6407150" cy="489585"/>
            <a:chOff x="0" y="0"/>
            <a:chExt cx="21640800" cy="1147348"/>
          </a:xfrm>
        </p:grpSpPr>
        <p:sp>
          <p:nvSpPr>
            <p:cNvPr id="351" name="Google Shape;351;p6"/>
            <p:cNvSpPr/>
            <p:nvPr/>
          </p:nvSpPr>
          <p:spPr>
            <a:xfrm>
              <a:off x="0" y="0"/>
              <a:ext cx="21640800" cy="1147348"/>
            </a:xfrm>
            <a:custGeom>
              <a:avLst/>
              <a:gdLst/>
              <a:ahLst/>
              <a:cxnLst/>
              <a:rect l="l" t="t" r="r" b="b"/>
              <a:pathLst>
                <a:path w="12456187" h="660400" extrusionOk="0">
                  <a:moveTo>
                    <a:pt x="12331726" y="660400"/>
                  </a:moveTo>
                  <a:lnTo>
                    <a:pt x="124460" y="660400"/>
                  </a:lnTo>
                  <a:cubicBezTo>
                    <a:pt x="55880" y="660400"/>
                    <a:pt x="0" y="604520"/>
                    <a:pt x="0" y="53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2331727" y="0"/>
                  </a:lnTo>
                  <a:cubicBezTo>
                    <a:pt x="12400307" y="0"/>
                    <a:pt x="12456187" y="55880"/>
                    <a:pt x="12456187" y="124460"/>
                  </a:cubicBezTo>
                  <a:lnTo>
                    <a:pt x="12456187" y="535940"/>
                  </a:lnTo>
                  <a:cubicBezTo>
                    <a:pt x="12456187" y="604520"/>
                    <a:pt x="12400307" y="660400"/>
                    <a:pt x="12331727" y="660400"/>
                  </a:cubicBezTo>
                  <a:close/>
                </a:path>
              </a:pathLst>
            </a:custGeom>
            <a:solidFill>
              <a:srgbClr val="FFE5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6"/>
            <p:cNvSpPr txBox="1"/>
            <p:nvPr/>
          </p:nvSpPr>
          <p:spPr>
            <a:xfrm>
              <a:off x="622472" y="251494"/>
              <a:ext cx="19260280" cy="6450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0725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1" i="0" u="none" strike="noStrike" cap="none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Numerical Descriptive Statistic</a:t>
              </a:r>
              <a:endParaRPr sz="2000" b="1" i="1" u="none" strike="noStrike" cap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7" name="Google Shape;357;p7"/>
          <p:cNvGrpSpPr/>
          <p:nvPr/>
        </p:nvGrpSpPr>
        <p:grpSpPr>
          <a:xfrm>
            <a:off x="595129" y="1399756"/>
            <a:ext cx="16230600" cy="860511"/>
            <a:chOff x="0" y="0"/>
            <a:chExt cx="21640800" cy="1147348"/>
          </a:xfrm>
        </p:grpSpPr>
        <p:sp>
          <p:nvSpPr>
            <p:cNvPr id="358" name="Google Shape;358;p7"/>
            <p:cNvSpPr/>
            <p:nvPr/>
          </p:nvSpPr>
          <p:spPr>
            <a:xfrm>
              <a:off x="0" y="0"/>
              <a:ext cx="21640800" cy="1147348"/>
            </a:xfrm>
            <a:custGeom>
              <a:avLst/>
              <a:gdLst/>
              <a:ahLst/>
              <a:cxnLst/>
              <a:rect l="l" t="t" r="r" b="b"/>
              <a:pathLst>
                <a:path w="12456187" h="660400" extrusionOk="0">
                  <a:moveTo>
                    <a:pt x="12331726" y="660400"/>
                  </a:moveTo>
                  <a:lnTo>
                    <a:pt x="124460" y="660400"/>
                  </a:lnTo>
                  <a:cubicBezTo>
                    <a:pt x="55880" y="660400"/>
                    <a:pt x="0" y="604520"/>
                    <a:pt x="0" y="53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2331727" y="0"/>
                  </a:lnTo>
                  <a:cubicBezTo>
                    <a:pt x="12400307" y="0"/>
                    <a:pt x="12456187" y="55880"/>
                    <a:pt x="12456187" y="124460"/>
                  </a:cubicBezTo>
                  <a:lnTo>
                    <a:pt x="12456187" y="535940"/>
                  </a:lnTo>
                  <a:cubicBezTo>
                    <a:pt x="12456187" y="604520"/>
                    <a:pt x="12400307" y="660400"/>
                    <a:pt x="12331727" y="660400"/>
                  </a:cubicBezTo>
                  <a:close/>
                </a:path>
              </a:pathLst>
            </a:custGeom>
            <a:solidFill>
              <a:srgbClr val="FFE5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7"/>
            <p:cNvSpPr txBox="1"/>
            <p:nvPr/>
          </p:nvSpPr>
          <p:spPr>
            <a:xfrm>
              <a:off x="510540" y="262467"/>
              <a:ext cx="19079633" cy="5977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Arial"/>
                <a:buNone/>
              </a:pPr>
              <a:r>
                <a:rPr lang="en-US" sz="2500" b="0" i="0" u="none" strike="noStrike" cap="none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Delete unique ID; Delete duplicated rows; Delete category redundancy;</a:t>
              </a:r>
              <a:endParaRPr sz="2500" b="0" i="1" u="none" strike="noStrike" cap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sp>
        <p:nvSpPr>
          <p:cNvPr id="360" name="Google Shape;360;p7"/>
          <p:cNvSpPr txBox="1"/>
          <p:nvPr/>
        </p:nvSpPr>
        <p:spPr>
          <a:xfrm>
            <a:off x="785629" y="295778"/>
            <a:ext cx="16040100" cy="987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lang="en-US" sz="6600" b="1" i="0" u="none" strike="noStrike" cap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Initial Data Analysis and Data Cleaning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1" name="Google Shape;361;p7"/>
          <p:cNvGrpSpPr/>
          <p:nvPr/>
        </p:nvGrpSpPr>
        <p:grpSpPr>
          <a:xfrm>
            <a:off x="1182370" y="2933700"/>
            <a:ext cx="4790440" cy="2055495"/>
            <a:chOff x="5436678" y="4142666"/>
            <a:chExt cx="1726122" cy="1487228"/>
          </a:xfrm>
        </p:grpSpPr>
        <p:sp>
          <p:nvSpPr>
            <p:cNvPr id="362" name="Google Shape;362;p7"/>
            <p:cNvSpPr/>
            <p:nvPr/>
          </p:nvSpPr>
          <p:spPr>
            <a:xfrm>
              <a:off x="5436678" y="4142666"/>
              <a:ext cx="1726122" cy="1487228"/>
            </a:xfrm>
            <a:custGeom>
              <a:avLst/>
              <a:gdLst/>
              <a:ahLst/>
              <a:cxnLst/>
              <a:rect l="l" t="t" r="r" b="b"/>
              <a:pathLst>
                <a:path w="9073281" h="3925998" extrusionOk="0">
                  <a:moveTo>
                    <a:pt x="8948821" y="3925998"/>
                  </a:moveTo>
                  <a:lnTo>
                    <a:pt x="124460" y="3925998"/>
                  </a:lnTo>
                  <a:cubicBezTo>
                    <a:pt x="55880" y="3925998"/>
                    <a:pt x="0" y="3870118"/>
                    <a:pt x="0" y="3801538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8948821" y="0"/>
                  </a:lnTo>
                  <a:cubicBezTo>
                    <a:pt x="9017401" y="0"/>
                    <a:pt x="9073281" y="55880"/>
                    <a:pt x="9073281" y="124460"/>
                  </a:cubicBezTo>
                  <a:lnTo>
                    <a:pt x="9073281" y="3801538"/>
                  </a:lnTo>
                  <a:cubicBezTo>
                    <a:pt x="9073281" y="3870118"/>
                    <a:pt x="9017401" y="3925998"/>
                    <a:pt x="8948821" y="3925998"/>
                  </a:cubicBezTo>
                  <a:close/>
                </a:path>
              </a:pathLst>
            </a:custGeom>
            <a:solidFill>
              <a:srgbClr val="EDF0F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7"/>
            <p:cNvSpPr txBox="1"/>
            <p:nvPr/>
          </p:nvSpPr>
          <p:spPr>
            <a:xfrm>
              <a:off x="5652377" y="4249576"/>
              <a:ext cx="1272497" cy="12965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4986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5"/>
                <a:buFont typeface="Arial"/>
                <a:buNone/>
              </a:pPr>
              <a:r>
                <a:rPr lang="en-US" sz="1865" b="1" i="0" u="none" strike="noStrike" cap="none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Drop Unique Identifier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4986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5"/>
                <a:buFont typeface="Arial"/>
                <a:buNone/>
              </a:pPr>
              <a:r>
                <a:rPr lang="en-US" sz="1865" b="1" i="0" u="none" strike="noStrike" cap="none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- - - - -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4986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5"/>
                <a:buFont typeface="Arial"/>
                <a:buNone/>
              </a:pPr>
              <a:r>
                <a:rPr lang="en-US" sz="1865" b="1" i="0" u="none" strike="noStrike" cap="none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Unique identifier will not be used for analysis and modeling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4" name="Google Shape;364;p7"/>
          <p:cNvSpPr/>
          <p:nvPr/>
        </p:nvSpPr>
        <p:spPr>
          <a:xfrm>
            <a:off x="6629400" y="4457700"/>
            <a:ext cx="4790440" cy="2055495"/>
          </a:xfrm>
          <a:custGeom>
            <a:avLst/>
            <a:gdLst/>
            <a:ahLst/>
            <a:cxnLst/>
            <a:rect l="l" t="t" r="r" b="b"/>
            <a:pathLst>
              <a:path w="9073281" h="3925998" extrusionOk="0">
                <a:moveTo>
                  <a:pt x="8948821" y="3925998"/>
                </a:moveTo>
                <a:lnTo>
                  <a:pt x="124460" y="3925998"/>
                </a:lnTo>
                <a:cubicBezTo>
                  <a:pt x="55880" y="3925998"/>
                  <a:pt x="0" y="3870118"/>
                  <a:pt x="0" y="3801538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8948821" y="0"/>
                </a:lnTo>
                <a:cubicBezTo>
                  <a:pt x="9017401" y="0"/>
                  <a:pt x="9073281" y="55880"/>
                  <a:pt x="9073281" y="124460"/>
                </a:cubicBezTo>
                <a:lnTo>
                  <a:pt x="9073281" y="3801538"/>
                </a:lnTo>
                <a:cubicBezTo>
                  <a:pt x="9073281" y="3870118"/>
                  <a:pt x="9017401" y="3925998"/>
                  <a:pt x="8948821" y="3925998"/>
                </a:cubicBezTo>
                <a:close/>
              </a:path>
            </a:pathLst>
          </a:custGeom>
          <a:solidFill>
            <a:srgbClr val="EDF0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Google Shape;365;p7"/>
          <p:cNvSpPr txBox="1"/>
          <p:nvPr/>
        </p:nvSpPr>
        <p:spPr>
          <a:xfrm>
            <a:off x="7228021" y="4605460"/>
            <a:ext cx="3531512" cy="1433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986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5"/>
              <a:buFont typeface="Arial"/>
              <a:buNone/>
            </a:pPr>
            <a:r>
              <a:rPr lang="en-US" sz="1865" b="1" i="0" u="none" strike="noStrike" cap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Drop Duplicated Rows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5026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0"/>
              <a:buFont typeface="Arial"/>
              <a:buNone/>
            </a:pPr>
            <a:r>
              <a:rPr lang="en-US" sz="1860" b="1" i="0" u="none" strike="noStrike" cap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- - - - -</a:t>
            </a:r>
            <a:endParaRPr sz="1860" b="1" i="0" u="none" strike="noStrike" cap="non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marR="0" lvl="0" indent="0" algn="ctr" rtl="0">
              <a:lnSpc>
                <a:spcPct val="14986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5"/>
              <a:buFont typeface="Arial"/>
              <a:buNone/>
            </a:pPr>
            <a:r>
              <a:rPr lang="en-US" sz="1865" b="1" i="0" u="none" strike="noStrike" cap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Duplicated rows may caused overfit or information leakage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7"/>
          <p:cNvSpPr/>
          <p:nvPr/>
        </p:nvSpPr>
        <p:spPr>
          <a:xfrm>
            <a:off x="12165330" y="5981700"/>
            <a:ext cx="4790440" cy="2055495"/>
          </a:xfrm>
          <a:custGeom>
            <a:avLst/>
            <a:gdLst/>
            <a:ahLst/>
            <a:cxnLst/>
            <a:rect l="l" t="t" r="r" b="b"/>
            <a:pathLst>
              <a:path w="9073281" h="3925998" extrusionOk="0">
                <a:moveTo>
                  <a:pt x="8948821" y="3925998"/>
                </a:moveTo>
                <a:lnTo>
                  <a:pt x="124460" y="3925998"/>
                </a:lnTo>
                <a:cubicBezTo>
                  <a:pt x="55880" y="3925998"/>
                  <a:pt x="0" y="3870118"/>
                  <a:pt x="0" y="3801538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8948821" y="0"/>
                </a:lnTo>
                <a:cubicBezTo>
                  <a:pt x="9017401" y="0"/>
                  <a:pt x="9073281" y="55880"/>
                  <a:pt x="9073281" y="124460"/>
                </a:cubicBezTo>
                <a:lnTo>
                  <a:pt x="9073281" y="3801538"/>
                </a:lnTo>
                <a:cubicBezTo>
                  <a:pt x="9073281" y="3870118"/>
                  <a:pt x="9017401" y="3925998"/>
                  <a:pt x="8948821" y="3925998"/>
                </a:cubicBezTo>
                <a:close/>
              </a:path>
            </a:pathLst>
          </a:custGeom>
          <a:solidFill>
            <a:srgbClr val="EDF0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p7"/>
          <p:cNvSpPr txBox="1"/>
          <p:nvPr/>
        </p:nvSpPr>
        <p:spPr>
          <a:xfrm>
            <a:off x="12763951" y="6129460"/>
            <a:ext cx="3531512" cy="1433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986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5"/>
              <a:buFont typeface="Arial"/>
              <a:buNone/>
            </a:pPr>
            <a:r>
              <a:rPr lang="en-US" sz="1865" b="1" i="0" u="none" strike="noStrike" cap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Merge Redundant Values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5026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0"/>
              <a:buFont typeface="Arial"/>
              <a:buNone/>
            </a:pPr>
            <a:r>
              <a:rPr lang="en-US" sz="1860" b="1" i="0" u="none" strike="noStrike" cap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- - - - -</a:t>
            </a:r>
            <a:endParaRPr sz="1860" b="1" i="0" u="none" strike="noStrike" cap="non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marR="0" lvl="0" indent="0" algn="ctr" rtl="0">
              <a:lnSpc>
                <a:spcPct val="14986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5"/>
              <a:buFont typeface="Arial"/>
              <a:buNone/>
            </a:pPr>
            <a:r>
              <a:rPr lang="en-US" sz="1865" b="1" i="0" u="none" strike="noStrike" cap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Merge similar values to a single value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8" name="Google Shape;368;p7"/>
          <p:cNvCxnSpPr/>
          <p:nvPr/>
        </p:nvCxnSpPr>
        <p:spPr>
          <a:xfrm rot="10800000" flipH="1">
            <a:off x="5929630" y="3993515"/>
            <a:ext cx="3094990" cy="381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69" name="Google Shape;369;p7"/>
          <p:cNvCxnSpPr/>
          <p:nvPr/>
        </p:nvCxnSpPr>
        <p:spPr>
          <a:xfrm>
            <a:off x="9024892" y="3995495"/>
            <a:ext cx="0" cy="49441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70" name="Google Shape;370;p7"/>
          <p:cNvCxnSpPr/>
          <p:nvPr/>
        </p:nvCxnSpPr>
        <p:spPr>
          <a:xfrm rot="10800000" flipH="1">
            <a:off x="11419840" y="5483225"/>
            <a:ext cx="3094990" cy="381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71" name="Google Shape;371;p7"/>
          <p:cNvCxnSpPr/>
          <p:nvPr/>
        </p:nvCxnSpPr>
        <p:spPr>
          <a:xfrm>
            <a:off x="14515102" y="5485205"/>
            <a:ext cx="0" cy="49441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372" name="Google Shape;372;p7"/>
          <p:cNvGrpSpPr/>
          <p:nvPr/>
        </p:nvGrpSpPr>
        <p:grpSpPr>
          <a:xfrm>
            <a:off x="972820" y="5390515"/>
            <a:ext cx="4187190" cy="489585"/>
            <a:chOff x="0" y="0"/>
            <a:chExt cx="21640800" cy="1147348"/>
          </a:xfrm>
        </p:grpSpPr>
        <p:sp>
          <p:nvSpPr>
            <p:cNvPr id="373" name="Google Shape;373;p7"/>
            <p:cNvSpPr/>
            <p:nvPr/>
          </p:nvSpPr>
          <p:spPr>
            <a:xfrm>
              <a:off x="0" y="0"/>
              <a:ext cx="21640800" cy="1147348"/>
            </a:xfrm>
            <a:custGeom>
              <a:avLst/>
              <a:gdLst/>
              <a:ahLst/>
              <a:cxnLst/>
              <a:rect l="l" t="t" r="r" b="b"/>
              <a:pathLst>
                <a:path w="12456187" h="660400" extrusionOk="0">
                  <a:moveTo>
                    <a:pt x="12331726" y="660400"/>
                  </a:moveTo>
                  <a:lnTo>
                    <a:pt x="124460" y="660400"/>
                  </a:lnTo>
                  <a:cubicBezTo>
                    <a:pt x="55880" y="660400"/>
                    <a:pt x="0" y="604520"/>
                    <a:pt x="0" y="53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2331727" y="0"/>
                  </a:lnTo>
                  <a:cubicBezTo>
                    <a:pt x="12400307" y="0"/>
                    <a:pt x="12456187" y="55880"/>
                    <a:pt x="12456187" y="124460"/>
                  </a:cubicBezTo>
                  <a:lnTo>
                    <a:pt x="12456187" y="535940"/>
                  </a:lnTo>
                  <a:cubicBezTo>
                    <a:pt x="12456187" y="604520"/>
                    <a:pt x="12400307" y="660400"/>
                    <a:pt x="12331727" y="660400"/>
                  </a:cubicBezTo>
                  <a:close/>
                </a:path>
              </a:pathLst>
            </a:custGeom>
            <a:solidFill>
              <a:srgbClr val="FFE5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7"/>
            <p:cNvSpPr txBox="1"/>
            <p:nvPr/>
          </p:nvSpPr>
          <p:spPr>
            <a:xfrm>
              <a:off x="622469" y="205362"/>
              <a:ext cx="19260280" cy="6443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285750" marR="0" lvl="0" indent="-285750" algn="l" rtl="0">
                <a:lnSpc>
                  <a:spcPct val="10725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Char char="•"/>
              </a:pPr>
              <a:r>
                <a:rPr lang="en-US" sz="20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 column dropped: ‘CustomerID’</a:t>
              </a:r>
              <a:endParaRPr sz="2000" b="0" i="0" u="none" strike="noStrike" cap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375" name="Google Shape;375;p7"/>
          <p:cNvGrpSpPr/>
          <p:nvPr/>
        </p:nvGrpSpPr>
        <p:grpSpPr>
          <a:xfrm>
            <a:off x="6148705" y="6972935"/>
            <a:ext cx="4187190" cy="489585"/>
            <a:chOff x="0" y="0"/>
            <a:chExt cx="21640800" cy="1147348"/>
          </a:xfrm>
        </p:grpSpPr>
        <p:sp>
          <p:nvSpPr>
            <p:cNvPr id="376" name="Google Shape;376;p7"/>
            <p:cNvSpPr/>
            <p:nvPr/>
          </p:nvSpPr>
          <p:spPr>
            <a:xfrm>
              <a:off x="0" y="0"/>
              <a:ext cx="21640800" cy="1147348"/>
            </a:xfrm>
            <a:custGeom>
              <a:avLst/>
              <a:gdLst/>
              <a:ahLst/>
              <a:cxnLst/>
              <a:rect l="l" t="t" r="r" b="b"/>
              <a:pathLst>
                <a:path w="12456187" h="660400" extrusionOk="0">
                  <a:moveTo>
                    <a:pt x="12331726" y="660400"/>
                  </a:moveTo>
                  <a:lnTo>
                    <a:pt x="124460" y="660400"/>
                  </a:lnTo>
                  <a:cubicBezTo>
                    <a:pt x="55880" y="660400"/>
                    <a:pt x="0" y="604520"/>
                    <a:pt x="0" y="53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2331727" y="0"/>
                  </a:lnTo>
                  <a:cubicBezTo>
                    <a:pt x="12400307" y="0"/>
                    <a:pt x="12456187" y="55880"/>
                    <a:pt x="12456187" y="124460"/>
                  </a:cubicBezTo>
                  <a:lnTo>
                    <a:pt x="12456187" y="535940"/>
                  </a:lnTo>
                  <a:cubicBezTo>
                    <a:pt x="12456187" y="604520"/>
                    <a:pt x="12400307" y="660400"/>
                    <a:pt x="12331727" y="660400"/>
                  </a:cubicBezTo>
                  <a:close/>
                </a:path>
              </a:pathLst>
            </a:custGeom>
            <a:solidFill>
              <a:srgbClr val="FFE5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7"/>
            <p:cNvSpPr txBox="1"/>
            <p:nvPr/>
          </p:nvSpPr>
          <p:spPr>
            <a:xfrm>
              <a:off x="622469" y="247030"/>
              <a:ext cx="19260280" cy="6443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285750" marR="0" lvl="0" indent="-285750" algn="l" rtl="0">
                <a:lnSpc>
                  <a:spcPct val="10725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Char char="•"/>
              </a:pPr>
              <a:r>
                <a:rPr lang="en-US" sz="20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556 duplicated rows deleted</a:t>
              </a:r>
              <a:endParaRPr sz="2000" b="0" i="0" u="none" strike="noStrike" cap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378" name="Google Shape;378;p7"/>
          <p:cNvGrpSpPr/>
          <p:nvPr/>
        </p:nvGrpSpPr>
        <p:grpSpPr>
          <a:xfrm>
            <a:off x="11833860" y="8428990"/>
            <a:ext cx="4493895" cy="1210310"/>
            <a:chOff x="0" y="0"/>
            <a:chExt cx="21640800" cy="1385834"/>
          </a:xfrm>
        </p:grpSpPr>
        <p:sp>
          <p:nvSpPr>
            <p:cNvPr id="379" name="Google Shape;379;p7"/>
            <p:cNvSpPr/>
            <p:nvPr/>
          </p:nvSpPr>
          <p:spPr>
            <a:xfrm>
              <a:off x="0" y="0"/>
              <a:ext cx="21640800" cy="1147348"/>
            </a:xfrm>
            <a:custGeom>
              <a:avLst/>
              <a:gdLst/>
              <a:ahLst/>
              <a:cxnLst/>
              <a:rect l="l" t="t" r="r" b="b"/>
              <a:pathLst>
                <a:path w="12456187" h="660400" extrusionOk="0">
                  <a:moveTo>
                    <a:pt x="12331726" y="660400"/>
                  </a:moveTo>
                  <a:lnTo>
                    <a:pt x="124460" y="660400"/>
                  </a:lnTo>
                  <a:cubicBezTo>
                    <a:pt x="55880" y="660400"/>
                    <a:pt x="0" y="604520"/>
                    <a:pt x="0" y="53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2331727" y="0"/>
                  </a:lnTo>
                  <a:cubicBezTo>
                    <a:pt x="12400307" y="0"/>
                    <a:pt x="12456187" y="55880"/>
                    <a:pt x="12456187" y="124460"/>
                  </a:cubicBezTo>
                  <a:lnTo>
                    <a:pt x="12456187" y="535940"/>
                  </a:lnTo>
                  <a:cubicBezTo>
                    <a:pt x="12456187" y="604520"/>
                    <a:pt x="12400307" y="660400"/>
                    <a:pt x="12331727" y="660400"/>
                  </a:cubicBezTo>
                  <a:close/>
                </a:path>
              </a:pathLst>
            </a:custGeom>
            <a:solidFill>
              <a:srgbClr val="FFE5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7"/>
            <p:cNvSpPr txBox="1"/>
            <p:nvPr/>
          </p:nvSpPr>
          <p:spPr>
            <a:xfrm>
              <a:off x="622469" y="126514"/>
              <a:ext cx="19260280" cy="12593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342900" marR="0" lvl="0" indent="-342900" algn="l" rtl="0">
                <a:lnSpc>
                  <a:spcPct val="10725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Char char="•"/>
              </a:pPr>
              <a:r>
                <a:rPr lang="en-US" sz="20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Mobile, Phone &amp; Mobile Phone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342900" marR="0" lvl="0" indent="-342900" algn="l" rtl="0">
                <a:lnSpc>
                  <a:spcPct val="10725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Char char="•"/>
              </a:pPr>
              <a:r>
                <a:rPr lang="en-US" sz="20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CC &amp; Credit Card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342900" marR="0" lvl="0" indent="-342900" algn="l" rtl="0">
                <a:lnSpc>
                  <a:spcPct val="10725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Char char="•"/>
              </a:pPr>
              <a:r>
                <a:rPr lang="en-US" sz="20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COD &amp; Cash on Delivery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342900" marR="0" lvl="0" indent="-215900" algn="l" rtl="0">
                <a:lnSpc>
                  <a:spcPct val="10725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1" name="Google Shape;381;p7"/>
          <p:cNvSpPr/>
          <p:nvPr/>
        </p:nvSpPr>
        <p:spPr>
          <a:xfrm>
            <a:off x="609600" y="7810500"/>
            <a:ext cx="2209800" cy="1600200"/>
          </a:xfrm>
          <a:prstGeom prst="wedgeEllipseCallout">
            <a:avLst>
              <a:gd name="adj1" fmla="val -37586"/>
              <a:gd name="adj2" fmla="val 65634"/>
            </a:avLst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Clean Data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Good Model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82" name="Google Shape;382;p7"/>
          <p:cNvGrpSpPr/>
          <p:nvPr/>
        </p:nvGrpSpPr>
        <p:grpSpPr>
          <a:xfrm>
            <a:off x="16741309" y="-723900"/>
            <a:ext cx="2134758" cy="2144325"/>
            <a:chOff x="2670" y="0"/>
            <a:chExt cx="1191737" cy="1197078"/>
          </a:xfrm>
        </p:grpSpPr>
        <p:sp>
          <p:nvSpPr>
            <p:cNvPr id="383" name="Google Shape;383;p7"/>
            <p:cNvSpPr/>
            <p:nvPr/>
          </p:nvSpPr>
          <p:spPr>
            <a:xfrm>
              <a:off x="2670" y="0"/>
              <a:ext cx="1191737" cy="1197078"/>
            </a:xfrm>
            <a:custGeom>
              <a:avLst/>
              <a:gdLst/>
              <a:ahLst/>
              <a:cxnLst/>
              <a:rect l="l" t="t" r="r" b="b"/>
              <a:pathLst>
                <a:path w="6321665" h="6350000" extrusionOk="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E5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7"/>
            <p:cNvSpPr txBox="1"/>
            <p:nvPr/>
          </p:nvSpPr>
          <p:spPr>
            <a:xfrm>
              <a:off x="185493" y="638084"/>
              <a:ext cx="708842" cy="4210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70347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200"/>
                <a:buFont typeface="Arial"/>
                <a:buNone/>
              </a:pPr>
              <a:r>
                <a:rPr lang="en-US" sz="7200" b="1" i="0" u="none" strike="noStrike" cap="none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" name="Google Shape;389;p8"/>
          <p:cNvGrpSpPr/>
          <p:nvPr/>
        </p:nvGrpSpPr>
        <p:grpSpPr>
          <a:xfrm>
            <a:off x="595129" y="1399756"/>
            <a:ext cx="16230600" cy="860511"/>
            <a:chOff x="0" y="0"/>
            <a:chExt cx="21640800" cy="1147348"/>
          </a:xfrm>
        </p:grpSpPr>
        <p:sp>
          <p:nvSpPr>
            <p:cNvPr id="390" name="Google Shape;390;p8"/>
            <p:cNvSpPr/>
            <p:nvPr/>
          </p:nvSpPr>
          <p:spPr>
            <a:xfrm>
              <a:off x="0" y="0"/>
              <a:ext cx="21640800" cy="1147348"/>
            </a:xfrm>
            <a:custGeom>
              <a:avLst/>
              <a:gdLst/>
              <a:ahLst/>
              <a:cxnLst/>
              <a:rect l="l" t="t" r="r" b="b"/>
              <a:pathLst>
                <a:path w="12456187" h="660400" extrusionOk="0">
                  <a:moveTo>
                    <a:pt x="12331726" y="660400"/>
                  </a:moveTo>
                  <a:lnTo>
                    <a:pt x="124460" y="660400"/>
                  </a:lnTo>
                  <a:cubicBezTo>
                    <a:pt x="55880" y="660400"/>
                    <a:pt x="0" y="604520"/>
                    <a:pt x="0" y="53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2331727" y="0"/>
                  </a:lnTo>
                  <a:cubicBezTo>
                    <a:pt x="12400307" y="0"/>
                    <a:pt x="12456187" y="55880"/>
                    <a:pt x="12456187" y="124460"/>
                  </a:cubicBezTo>
                  <a:lnTo>
                    <a:pt x="12456187" y="535940"/>
                  </a:lnTo>
                  <a:cubicBezTo>
                    <a:pt x="12456187" y="604520"/>
                    <a:pt x="12400307" y="660400"/>
                    <a:pt x="12331727" y="660400"/>
                  </a:cubicBezTo>
                  <a:close/>
                </a:path>
              </a:pathLst>
            </a:custGeom>
            <a:solidFill>
              <a:srgbClr val="FFE5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8"/>
            <p:cNvSpPr txBox="1"/>
            <p:nvPr/>
          </p:nvSpPr>
          <p:spPr>
            <a:xfrm>
              <a:off x="510540" y="262467"/>
              <a:ext cx="19079633" cy="5710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Arial"/>
                <a:buNone/>
              </a:pPr>
              <a:r>
                <a:rPr lang="en-US" sz="2500" b="0" i="0" u="none" strike="noStrike" cap="none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Handling Outliers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2" name="Google Shape;392;p8"/>
          <p:cNvSpPr txBox="1"/>
          <p:nvPr/>
        </p:nvSpPr>
        <p:spPr>
          <a:xfrm>
            <a:off x="785629" y="295778"/>
            <a:ext cx="16040100" cy="987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lang="en-US" sz="6600" b="1" i="0" u="none" strike="noStrike" cap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Initial Data Analysis and Data Cleaning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93" name="Google Shape;393;p8"/>
          <p:cNvGraphicFramePr/>
          <p:nvPr/>
        </p:nvGraphicFramePr>
        <p:xfrm>
          <a:off x="957580" y="2705100"/>
          <a:ext cx="9284335" cy="6882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r:id="rId4" imgW="9284335" imgH="6882765" progId="Paint.Picture">
                  <p:embed/>
                </p:oleObj>
              </mc:Choice>
              <mc:Fallback>
                <p:oleObj r:id="rId4" imgW="9284335" imgH="6882765" progId="Paint.Picture">
                  <p:embed/>
                  <p:pic>
                    <p:nvPicPr>
                      <p:cNvPr id="393" name="Google Shape;393;p8"/>
                      <p:cNvPicPr preferRelativeResize="0"/>
                      <p:nvPr/>
                    </p:nvPicPr>
                    <p:blipFill rotWithShape="1">
                      <a:blip r:embed="rId5">
                        <a:alphaModFix/>
                      </a:blip>
                      <a:srcRect/>
                      <a:stretch/>
                    </p:blipFill>
                    <p:spPr>
                      <a:xfrm>
                        <a:off x="957580" y="2705100"/>
                        <a:ext cx="9284335" cy="6882765"/>
                      </a:xfrm>
                      <a:prstGeom prst="rect">
                        <a:avLst/>
                      </a:prstGeom>
                      <a:noFill/>
                      <a:ln w="2857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94" name="Google Shape;394;p8"/>
          <p:cNvGrpSpPr/>
          <p:nvPr/>
        </p:nvGrpSpPr>
        <p:grpSpPr>
          <a:xfrm>
            <a:off x="11096313" y="2719244"/>
            <a:ext cx="893803" cy="897809"/>
            <a:chOff x="2671" y="0"/>
            <a:chExt cx="1191736" cy="1197078"/>
          </a:xfrm>
        </p:grpSpPr>
        <p:sp>
          <p:nvSpPr>
            <p:cNvPr id="395" name="Google Shape;395;p8"/>
            <p:cNvSpPr/>
            <p:nvPr/>
          </p:nvSpPr>
          <p:spPr>
            <a:xfrm>
              <a:off x="2671" y="0"/>
              <a:ext cx="1191736" cy="1197078"/>
            </a:xfrm>
            <a:custGeom>
              <a:avLst/>
              <a:gdLst/>
              <a:ahLst/>
              <a:cxnLst/>
              <a:rect l="l" t="t" r="r" b="b"/>
              <a:pathLst>
                <a:path w="6321665" h="6350000" extrusionOk="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E5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8"/>
            <p:cNvSpPr txBox="1"/>
            <p:nvPr/>
          </p:nvSpPr>
          <p:spPr>
            <a:xfrm>
              <a:off x="244119" y="164168"/>
              <a:ext cx="708842" cy="82988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58281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lang="en-US" sz="3200" b="1" i="0" u="none" strike="noStrike" cap="none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7" name="Google Shape;397;p8"/>
          <p:cNvSpPr/>
          <p:nvPr/>
        </p:nvSpPr>
        <p:spPr>
          <a:xfrm>
            <a:off x="12223750" y="2586990"/>
            <a:ext cx="5715635" cy="1511406"/>
          </a:xfrm>
          <a:custGeom>
            <a:avLst/>
            <a:gdLst/>
            <a:ahLst/>
            <a:cxnLst/>
            <a:rect l="l" t="t" r="r" b="b"/>
            <a:pathLst>
              <a:path w="4386503" h="689024" extrusionOk="0">
                <a:moveTo>
                  <a:pt x="4262043" y="689024"/>
                </a:moveTo>
                <a:lnTo>
                  <a:pt x="124460" y="689024"/>
                </a:lnTo>
                <a:cubicBezTo>
                  <a:pt x="55880" y="689024"/>
                  <a:pt x="0" y="633144"/>
                  <a:pt x="0" y="564564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4262043" y="0"/>
                </a:lnTo>
                <a:cubicBezTo>
                  <a:pt x="4330623" y="0"/>
                  <a:pt x="4386503" y="55880"/>
                  <a:pt x="4386503" y="124460"/>
                </a:cubicBezTo>
                <a:lnTo>
                  <a:pt x="4386503" y="564564"/>
                </a:lnTo>
                <a:cubicBezTo>
                  <a:pt x="4386503" y="633144"/>
                  <a:pt x="4330623" y="689024"/>
                  <a:pt x="4262043" y="689024"/>
                </a:cubicBezTo>
                <a:close/>
              </a:path>
            </a:pathLst>
          </a:custGeom>
          <a:solidFill>
            <a:srgbClr val="EDF0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8"/>
          <p:cNvSpPr txBox="1"/>
          <p:nvPr/>
        </p:nvSpPr>
        <p:spPr>
          <a:xfrm>
            <a:off x="12607487" y="2559825"/>
            <a:ext cx="4948492" cy="12929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2187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4 data points have tenure far longer than the others, but they only have very few orders (3 max), also their last order is also not too long ago.</a:t>
            </a:r>
            <a:endParaRPr sz="1600" b="0" i="0" u="none" strike="noStrike" cap="non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399" name="Google Shape;399;p8"/>
          <p:cNvGrpSpPr/>
          <p:nvPr/>
        </p:nvGrpSpPr>
        <p:grpSpPr>
          <a:xfrm>
            <a:off x="11115248" y="4429690"/>
            <a:ext cx="893803" cy="897809"/>
            <a:chOff x="2671" y="0"/>
            <a:chExt cx="1191736" cy="1197078"/>
          </a:xfrm>
        </p:grpSpPr>
        <p:sp>
          <p:nvSpPr>
            <p:cNvPr id="400" name="Google Shape;400;p8"/>
            <p:cNvSpPr/>
            <p:nvPr/>
          </p:nvSpPr>
          <p:spPr>
            <a:xfrm>
              <a:off x="2671" y="0"/>
              <a:ext cx="1191736" cy="1197078"/>
            </a:xfrm>
            <a:custGeom>
              <a:avLst/>
              <a:gdLst/>
              <a:ahLst/>
              <a:cxnLst/>
              <a:rect l="l" t="t" r="r" b="b"/>
              <a:pathLst>
                <a:path w="6321665" h="6350000" extrusionOk="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E5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8"/>
            <p:cNvSpPr txBox="1"/>
            <p:nvPr/>
          </p:nvSpPr>
          <p:spPr>
            <a:xfrm>
              <a:off x="244119" y="164168"/>
              <a:ext cx="708842" cy="82988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58281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lang="en-US" sz="3200" b="1" i="0" u="none" strike="noStrike" cap="none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2" name="Google Shape;402;p8"/>
          <p:cNvSpPr/>
          <p:nvPr/>
        </p:nvSpPr>
        <p:spPr>
          <a:xfrm>
            <a:off x="12210936" y="4358156"/>
            <a:ext cx="5715635" cy="1727504"/>
          </a:xfrm>
          <a:custGeom>
            <a:avLst/>
            <a:gdLst/>
            <a:ahLst/>
            <a:cxnLst/>
            <a:rect l="l" t="t" r="r" b="b"/>
            <a:pathLst>
              <a:path w="4386503" h="689024" extrusionOk="0">
                <a:moveTo>
                  <a:pt x="4262043" y="689024"/>
                </a:moveTo>
                <a:lnTo>
                  <a:pt x="124460" y="689024"/>
                </a:lnTo>
                <a:cubicBezTo>
                  <a:pt x="55880" y="689024"/>
                  <a:pt x="0" y="633144"/>
                  <a:pt x="0" y="564564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4262043" y="0"/>
                </a:lnTo>
                <a:cubicBezTo>
                  <a:pt x="4330623" y="0"/>
                  <a:pt x="4386503" y="55880"/>
                  <a:pt x="4386503" y="124460"/>
                </a:cubicBezTo>
                <a:lnTo>
                  <a:pt x="4386503" y="564564"/>
                </a:lnTo>
                <a:cubicBezTo>
                  <a:pt x="4386503" y="633144"/>
                  <a:pt x="4330623" y="689024"/>
                  <a:pt x="4262043" y="689024"/>
                </a:cubicBezTo>
                <a:close/>
              </a:path>
            </a:pathLst>
          </a:custGeom>
          <a:solidFill>
            <a:srgbClr val="EDF0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8"/>
          <p:cNvSpPr txBox="1"/>
          <p:nvPr/>
        </p:nvSpPr>
        <p:spPr>
          <a:xfrm>
            <a:off x="12626422" y="4460666"/>
            <a:ext cx="4948492" cy="1305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21218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2 data points have home very far away from the nearest warehouse. Due to the far distance and the very few amounts, these outliers can be deleted.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4" name="Google Shape;404;p8"/>
          <p:cNvGrpSpPr/>
          <p:nvPr/>
        </p:nvGrpSpPr>
        <p:grpSpPr>
          <a:xfrm>
            <a:off x="11083498" y="6246208"/>
            <a:ext cx="893803" cy="897809"/>
            <a:chOff x="2671" y="0"/>
            <a:chExt cx="1191736" cy="1197078"/>
          </a:xfrm>
        </p:grpSpPr>
        <p:sp>
          <p:nvSpPr>
            <p:cNvPr id="405" name="Google Shape;405;p8"/>
            <p:cNvSpPr/>
            <p:nvPr/>
          </p:nvSpPr>
          <p:spPr>
            <a:xfrm>
              <a:off x="2671" y="0"/>
              <a:ext cx="1191736" cy="1197078"/>
            </a:xfrm>
            <a:custGeom>
              <a:avLst/>
              <a:gdLst/>
              <a:ahLst/>
              <a:cxnLst/>
              <a:rect l="l" t="t" r="r" b="b"/>
              <a:pathLst>
                <a:path w="6321665" h="6350000" extrusionOk="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E5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8"/>
            <p:cNvSpPr txBox="1"/>
            <p:nvPr/>
          </p:nvSpPr>
          <p:spPr>
            <a:xfrm>
              <a:off x="244119" y="164168"/>
              <a:ext cx="708842" cy="82988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58281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lang="en-US" sz="3200" b="1" i="0" u="none" strike="noStrike" cap="none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7" name="Google Shape;407;p8"/>
          <p:cNvSpPr/>
          <p:nvPr/>
        </p:nvSpPr>
        <p:spPr>
          <a:xfrm>
            <a:off x="12210936" y="6267193"/>
            <a:ext cx="5715635" cy="1219200"/>
          </a:xfrm>
          <a:custGeom>
            <a:avLst/>
            <a:gdLst/>
            <a:ahLst/>
            <a:cxnLst/>
            <a:rect l="l" t="t" r="r" b="b"/>
            <a:pathLst>
              <a:path w="4386503" h="689024" extrusionOk="0">
                <a:moveTo>
                  <a:pt x="4262043" y="689024"/>
                </a:moveTo>
                <a:lnTo>
                  <a:pt x="124460" y="689024"/>
                </a:lnTo>
                <a:cubicBezTo>
                  <a:pt x="55880" y="689024"/>
                  <a:pt x="0" y="633144"/>
                  <a:pt x="0" y="564564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4262043" y="0"/>
                </a:lnTo>
                <a:cubicBezTo>
                  <a:pt x="4330623" y="0"/>
                  <a:pt x="4386503" y="55880"/>
                  <a:pt x="4386503" y="124460"/>
                </a:cubicBezTo>
                <a:lnTo>
                  <a:pt x="4386503" y="564564"/>
                </a:lnTo>
                <a:cubicBezTo>
                  <a:pt x="4386503" y="633144"/>
                  <a:pt x="4330623" y="689024"/>
                  <a:pt x="4262043" y="689024"/>
                </a:cubicBezTo>
                <a:close/>
              </a:path>
            </a:pathLst>
          </a:custGeom>
          <a:solidFill>
            <a:srgbClr val="EDF0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8"/>
          <p:cNvSpPr txBox="1"/>
          <p:nvPr/>
        </p:nvSpPr>
        <p:spPr>
          <a:xfrm>
            <a:off x="12626422" y="6369703"/>
            <a:ext cx="4948492" cy="82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21218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4 data points had input many addresses on their app, however they only did 2 orders maximum.</a:t>
            </a:r>
            <a:endParaRPr sz="1600" b="0" i="0" u="none" strike="noStrike" cap="non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09" name="Google Shape;409;p8"/>
          <p:cNvSpPr txBox="1"/>
          <p:nvPr/>
        </p:nvSpPr>
        <p:spPr>
          <a:xfrm>
            <a:off x="10820400" y="7765468"/>
            <a:ext cx="7243445" cy="706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These outliers are few and very far from the rest of the observations, so we can delete these outliers in particular..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10" name="Google Shape;410;p8"/>
          <p:cNvGrpSpPr/>
          <p:nvPr/>
        </p:nvGrpSpPr>
        <p:grpSpPr>
          <a:xfrm>
            <a:off x="16741309" y="-723900"/>
            <a:ext cx="2134758" cy="2144325"/>
            <a:chOff x="2670" y="0"/>
            <a:chExt cx="1191737" cy="1197078"/>
          </a:xfrm>
        </p:grpSpPr>
        <p:sp>
          <p:nvSpPr>
            <p:cNvPr id="411" name="Google Shape;411;p8"/>
            <p:cNvSpPr/>
            <p:nvPr/>
          </p:nvSpPr>
          <p:spPr>
            <a:xfrm>
              <a:off x="2670" y="0"/>
              <a:ext cx="1191737" cy="1197078"/>
            </a:xfrm>
            <a:custGeom>
              <a:avLst/>
              <a:gdLst/>
              <a:ahLst/>
              <a:cxnLst/>
              <a:rect l="l" t="t" r="r" b="b"/>
              <a:pathLst>
                <a:path w="6321665" h="6350000" extrusionOk="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E5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8"/>
            <p:cNvSpPr txBox="1"/>
            <p:nvPr/>
          </p:nvSpPr>
          <p:spPr>
            <a:xfrm>
              <a:off x="185493" y="638084"/>
              <a:ext cx="708842" cy="4210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70347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200"/>
                <a:buFont typeface="Arial"/>
                <a:buNone/>
              </a:pPr>
              <a:r>
                <a:rPr lang="en-US" sz="7200" b="1" i="0" u="none" strike="noStrike" cap="none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3" name="Google Shape;413;p8"/>
          <p:cNvSpPr txBox="1"/>
          <p:nvPr/>
        </p:nvSpPr>
        <p:spPr>
          <a:xfrm>
            <a:off x="10827385" y="8648700"/>
            <a:ext cx="7048500" cy="1108200"/>
          </a:xfrm>
          <a:prstGeom prst="rect">
            <a:avLst/>
          </a:prstGeom>
          <a:noFill/>
          <a:ln w="9525" cap="flat" cmpd="sng">
            <a:solidFill>
              <a:srgbClr val="88888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Total data: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graphicFrame>
        <p:nvGraphicFramePr>
          <p:cNvPr id="414" name="Google Shape;414;p8"/>
          <p:cNvGraphicFramePr/>
          <p:nvPr/>
        </p:nvGraphicFramePr>
        <p:xfrm>
          <a:off x="10760075" y="8943975"/>
          <a:ext cx="7211075" cy="731540"/>
        </p:xfrm>
        <a:graphic>
          <a:graphicData uri="http://schemas.openxmlformats.org/drawingml/2006/table">
            <a:tbl>
              <a:tblPr firstRow="1" bandRow="1">
                <a:noFill/>
                <a:tableStyleId>{A1DE9C1A-B165-46D3-9902-6B1881653B56}</a:tableStyleId>
              </a:tblPr>
              <a:tblGrid>
                <a:gridCol w="482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6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50">
                <a:tc>
                  <a:txBody>
                    <a:bodyPr/>
                    <a:lstStyle/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 b="1" u="none" strike="noStrike" cap="none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Before </a:t>
                      </a:r>
                      <a:r>
                        <a:rPr lang="en-US" sz="1800" b="0" u="none" strike="noStrike" cap="none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dropping duplicates and outliers: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dk1"/>
                          </a:solidFill>
                        </a:rPr>
                        <a:t>5630 rows, 20 columns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 b="1" u="none" strike="noStrike" cap="none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After </a:t>
                      </a:r>
                      <a:r>
                        <a:rPr lang="en-US" sz="1800" b="0" u="none" strike="noStrike" cap="none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dropping duplicates and outliers: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dk1"/>
                          </a:solidFill>
                        </a:rPr>
                        <a:t>5064 rows, 19 columns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0" name="Google Shape;420;p9"/>
          <p:cNvGrpSpPr/>
          <p:nvPr/>
        </p:nvGrpSpPr>
        <p:grpSpPr>
          <a:xfrm>
            <a:off x="595129" y="1399756"/>
            <a:ext cx="16230600" cy="860511"/>
            <a:chOff x="0" y="0"/>
            <a:chExt cx="21640800" cy="1147348"/>
          </a:xfrm>
        </p:grpSpPr>
        <p:sp>
          <p:nvSpPr>
            <p:cNvPr id="421" name="Google Shape;421;p9"/>
            <p:cNvSpPr/>
            <p:nvPr/>
          </p:nvSpPr>
          <p:spPr>
            <a:xfrm>
              <a:off x="0" y="0"/>
              <a:ext cx="21640800" cy="1147348"/>
            </a:xfrm>
            <a:custGeom>
              <a:avLst/>
              <a:gdLst/>
              <a:ahLst/>
              <a:cxnLst/>
              <a:rect l="l" t="t" r="r" b="b"/>
              <a:pathLst>
                <a:path w="12456187" h="660400" extrusionOk="0">
                  <a:moveTo>
                    <a:pt x="12331726" y="660400"/>
                  </a:moveTo>
                  <a:lnTo>
                    <a:pt x="124460" y="660400"/>
                  </a:lnTo>
                  <a:cubicBezTo>
                    <a:pt x="55880" y="660400"/>
                    <a:pt x="0" y="604520"/>
                    <a:pt x="0" y="53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2331727" y="0"/>
                  </a:lnTo>
                  <a:cubicBezTo>
                    <a:pt x="12400307" y="0"/>
                    <a:pt x="12456187" y="55880"/>
                    <a:pt x="12456187" y="124460"/>
                  </a:cubicBezTo>
                  <a:lnTo>
                    <a:pt x="12456187" y="535940"/>
                  </a:lnTo>
                  <a:cubicBezTo>
                    <a:pt x="12456187" y="604520"/>
                    <a:pt x="12400307" y="660400"/>
                    <a:pt x="12331727" y="660400"/>
                  </a:cubicBezTo>
                  <a:close/>
                </a:path>
              </a:pathLst>
            </a:custGeom>
            <a:solidFill>
              <a:srgbClr val="FFE5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9"/>
            <p:cNvSpPr txBox="1"/>
            <p:nvPr/>
          </p:nvSpPr>
          <p:spPr>
            <a:xfrm>
              <a:off x="510540" y="262467"/>
              <a:ext cx="19079633" cy="5710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Arial"/>
                <a:buNone/>
              </a:pPr>
              <a:r>
                <a:rPr lang="en-US" sz="2500" b="0" i="0" u="none" strike="noStrike" cap="none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Identify Missing Values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23" name="Google Shape;423;p9"/>
          <p:cNvSpPr txBox="1"/>
          <p:nvPr/>
        </p:nvSpPr>
        <p:spPr>
          <a:xfrm>
            <a:off x="785629" y="295778"/>
            <a:ext cx="16040100" cy="987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lang="en-US" sz="6600" b="1" i="0" u="none" strike="noStrike" cap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Initial Data Analysis and Data Cleaning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4" name="Google Shape;424;p9"/>
          <p:cNvGrpSpPr/>
          <p:nvPr/>
        </p:nvGrpSpPr>
        <p:grpSpPr>
          <a:xfrm>
            <a:off x="16741309" y="-723900"/>
            <a:ext cx="2134758" cy="2144325"/>
            <a:chOff x="2670" y="0"/>
            <a:chExt cx="1191737" cy="1197078"/>
          </a:xfrm>
        </p:grpSpPr>
        <p:sp>
          <p:nvSpPr>
            <p:cNvPr id="425" name="Google Shape;425;p9"/>
            <p:cNvSpPr/>
            <p:nvPr/>
          </p:nvSpPr>
          <p:spPr>
            <a:xfrm>
              <a:off x="2670" y="0"/>
              <a:ext cx="1191737" cy="1197078"/>
            </a:xfrm>
            <a:custGeom>
              <a:avLst/>
              <a:gdLst/>
              <a:ahLst/>
              <a:cxnLst/>
              <a:rect l="l" t="t" r="r" b="b"/>
              <a:pathLst>
                <a:path w="6321665" h="6350000" extrusionOk="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E5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9"/>
            <p:cNvSpPr txBox="1"/>
            <p:nvPr/>
          </p:nvSpPr>
          <p:spPr>
            <a:xfrm>
              <a:off x="185493" y="638084"/>
              <a:ext cx="708842" cy="4210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70347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200"/>
                <a:buFont typeface="Arial"/>
                <a:buNone/>
              </a:pPr>
              <a:r>
                <a:rPr lang="en-US" sz="7200" b="1" i="0" u="none" strike="noStrike" cap="none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427" name="Google Shape;427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6305" y="2462560"/>
            <a:ext cx="6808106" cy="45387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28" name="Google Shape;428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144000" y="2346340"/>
            <a:ext cx="8303171" cy="4255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Google Shape;429;p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78034" y="6769091"/>
            <a:ext cx="5884649" cy="351790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30" name="Google Shape;430;p9"/>
          <p:cNvGrpSpPr/>
          <p:nvPr/>
        </p:nvGrpSpPr>
        <p:grpSpPr>
          <a:xfrm>
            <a:off x="8526507" y="7001297"/>
            <a:ext cx="8935904" cy="2840927"/>
            <a:chOff x="4401663" y="8849460"/>
            <a:chExt cx="8935904" cy="2840927"/>
          </a:xfrm>
        </p:grpSpPr>
        <p:sp>
          <p:nvSpPr>
            <p:cNvPr id="431" name="Google Shape;431;p9"/>
            <p:cNvSpPr/>
            <p:nvPr/>
          </p:nvSpPr>
          <p:spPr>
            <a:xfrm>
              <a:off x="4401663" y="8849460"/>
              <a:ext cx="8935904" cy="2840927"/>
            </a:xfrm>
            <a:custGeom>
              <a:avLst/>
              <a:gdLst/>
              <a:ahLst/>
              <a:cxnLst/>
              <a:rect l="l" t="t" r="r" b="b"/>
              <a:pathLst>
                <a:path w="12456187" h="660400" extrusionOk="0">
                  <a:moveTo>
                    <a:pt x="12331726" y="660400"/>
                  </a:moveTo>
                  <a:lnTo>
                    <a:pt x="124460" y="660400"/>
                  </a:lnTo>
                  <a:cubicBezTo>
                    <a:pt x="55880" y="660400"/>
                    <a:pt x="0" y="604520"/>
                    <a:pt x="0" y="53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2331727" y="0"/>
                  </a:lnTo>
                  <a:cubicBezTo>
                    <a:pt x="12400307" y="0"/>
                    <a:pt x="12456187" y="55880"/>
                    <a:pt x="12456187" y="124460"/>
                  </a:cubicBezTo>
                  <a:lnTo>
                    <a:pt x="12456187" y="535940"/>
                  </a:lnTo>
                  <a:cubicBezTo>
                    <a:pt x="12456187" y="604520"/>
                    <a:pt x="12400307" y="660400"/>
                    <a:pt x="12331727" y="660400"/>
                  </a:cubicBezTo>
                  <a:close/>
                </a:path>
              </a:pathLst>
            </a:custGeom>
            <a:solidFill>
              <a:srgbClr val="FFE500"/>
            </a:solidFill>
            <a:ln w="762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9"/>
            <p:cNvSpPr txBox="1"/>
            <p:nvPr/>
          </p:nvSpPr>
          <p:spPr>
            <a:xfrm>
              <a:off x="4724027" y="9004765"/>
              <a:ext cx="7450036" cy="26776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1" i="0" u="none" strike="noStrike" cap="none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Missing Value :</a:t>
              </a:r>
              <a:r>
                <a:rPr lang="en-US" sz="2400" b="0" i="0" u="none" strike="noStrike" cap="none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 DaySinceLastOrder, OrderAmountHikeFromLatyear, OrderCount,Tenure, HourSpendOnApp, WarehouseToHome, CouponUsed  (a)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0" i="0" u="none" strike="noStrike" cap="none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Missing values’ pattern are random (b) and not correlated one another (c).</a:t>
              </a:r>
              <a:endPara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33" name="Google Shape;433;p9"/>
          <p:cNvSpPr txBox="1"/>
          <p:nvPr/>
        </p:nvSpPr>
        <p:spPr>
          <a:xfrm>
            <a:off x="516305" y="2685212"/>
            <a:ext cx="118248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(a)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4" name="Google Shape;434;p9"/>
          <p:cNvSpPr txBox="1"/>
          <p:nvPr/>
        </p:nvSpPr>
        <p:spPr>
          <a:xfrm>
            <a:off x="8363500" y="2685212"/>
            <a:ext cx="1182482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(b)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5" name="Google Shape;435;p9"/>
          <p:cNvSpPr txBox="1"/>
          <p:nvPr/>
        </p:nvSpPr>
        <p:spPr>
          <a:xfrm>
            <a:off x="516305" y="7203590"/>
            <a:ext cx="1182482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(c)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1921</Words>
  <Application>Microsoft Macintosh PowerPoint</Application>
  <PresentationFormat>Custom</PresentationFormat>
  <Paragraphs>382</Paragraphs>
  <Slides>21</Slides>
  <Notes>21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Calibri</vt:lpstr>
      <vt:lpstr>Roboto</vt:lpstr>
      <vt:lpstr>DM Sans</vt:lpstr>
      <vt:lpstr>Arial</vt:lpstr>
      <vt:lpstr>Courier New</vt:lpstr>
      <vt:lpstr>Office Theme</vt:lpstr>
      <vt:lpstr>Paint.Picture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Giev</dc:creator>
  <cp:lastModifiedBy>Microsoft Office User</cp:lastModifiedBy>
  <cp:revision>15</cp:revision>
  <dcterms:created xsi:type="dcterms:W3CDTF">2006-08-16T00:00:00Z</dcterms:created>
  <dcterms:modified xsi:type="dcterms:W3CDTF">2022-03-16T02:02:00Z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979CEECF841A46CAAA414AD85E617794</vt:lpwstr>
  </property>
  <property fmtid="{D5CDD505-2E9C-101B-9397-08002B2CF9AE}" pid="3" name="KSOProductBuildVer">
    <vt:lpwstr>1033-11.2.0.11029</vt:lpwstr>
  </property>
</Properties>
</file>