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89" r:id="rId6"/>
    <p:sldId id="260" r:id="rId7"/>
    <p:sldId id="261" r:id="rId8"/>
    <p:sldId id="288" r:id="rId9"/>
    <p:sldId id="263" r:id="rId10"/>
    <p:sldId id="262" r:id="rId11"/>
    <p:sldId id="290" r:id="rId12"/>
    <p:sldId id="265" r:id="rId13"/>
    <p:sldId id="264" r:id="rId14"/>
    <p:sldId id="266" r:id="rId15"/>
    <p:sldId id="270" r:id="rId16"/>
    <p:sldId id="268" r:id="rId17"/>
    <p:sldId id="267" r:id="rId18"/>
    <p:sldId id="272" r:id="rId19"/>
    <p:sldId id="273" r:id="rId20"/>
    <p:sldId id="269" r:id="rId21"/>
    <p:sldId id="274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4" r:id="rId30"/>
    <p:sldId id="283" r:id="rId31"/>
    <p:sldId id="285" r:id="rId32"/>
    <p:sldId id="291" r:id="rId33"/>
    <p:sldId id="286" r:id="rId34"/>
    <p:sldId id="287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10-Aug-17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10-Aug-17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10-Aug-17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10-Aug-17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10-Aug-17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10-Aug-17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10-Aug-17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10-Aug-17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10-Aug-17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10-Aug-17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10-Aug-17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10-Aug-17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 </a:t>
            </a:r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GSM Based Real </a:t>
            </a:r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Time Health Monitoring System using </a:t>
            </a:r>
            <a:r>
              <a:rPr lang="en-US" sz="4000" b="1" dirty="0" err="1">
                <a:latin typeface="Times New Roman" pitchFamily="18" charset="0"/>
                <a:cs typeface="Times New Roman" pitchFamily="18" charset="0"/>
              </a:rPr>
              <a:t>Arduino</a:t>
            </a:r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7397161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7772400" cy="1143000"/>
          </a:xfrm>
        </p:spPr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Necessary Components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Hardware Specifications</a:t>
            </a:r>
            <a:endParaRPr lang="en-US" dirty="0"/>
          </a:p>
          <a:p>
            <a:r>
              <a:rPr lang="en-US" dirty="0" err="1"/>
              <a:t>Arduino</a:t>
            </a:r>
            <a:r>
              <a:rPr lang="en-US" dirty="0"/>
              <a:t> Uno - R3</a:t>
            </a:r>
          </a:p>
          <a:p>
            <a:r>
              <a:rPr lang="en-US" dirty="0" smtClean="0"/>
              <a:t>LCD </a:t>
            </a:r>
            <a:r>
              <a:rPr lang="en-US" dirty="0"/>
              <a:t>Display</a:t>
            </a:r>
          </a:p>
          <a:p>
            <a:r>
              <a:rPr lang="en-US" dirty="0"/>
              <a:t>pulse sensor </a:t>
            </a:r>
            <a:r>
              <a:rPr lang="en-US" dirty="0" smtClean="0"/>
              <a:t>sen-11574</a:t>
            </a:r>
          </a:p>
          <a:p>
            <a:r>
              <a:rPr lang="en-US" dirty="0" smtClean="0"/>
              <a:t>Temperature Sensor (DS18B20)</a:t>
            </a:r>
            <a:endParaRPr lang="en-US" dirty="0"/>
          </a:p>
          <a:p>
            <a:r>
              <a:rPr lang="en-US" dirty="0" smtClean="0"/>
              <a:t>GSM Module SIM 900A</a:t>
            </a:r>
            <a:endParaRPr lang="en-US" dirty="0"/>
          </a:p>
          <a:p>
            <a:r>
              <a:rPr lang="en-US" dirty="0"/>
              <a:t>Buzzer</a:t>
            </a:r>
          </a:p>
          <a:p>
            <a:r>
              <a:rPr lang="en-US" dirty="0"/>
              <a:t>Resistors</a:t>
            </a:r>
          </a:p>
          <a:p>
            <a:r>
              <a:rPr lang="en-US" dirty="0" smtClean="0"/>
              <a:t>Potentiometer</a:t>
            </a:r>
            <a:endParaRPr lang="en-US" dirty="0"/>
          </a:p>
          <a:p>
            <a:pPr marL="0" indent="0">
              <a:buNone/>
            </a:pPr>
            <a:r>
              <a:rPr lang="en-US" b="1" dirty="0" smtClean="0"/>
              <a:t>Software </a:t>
            </a:r>
            <a:r>
              <a:rPr lang="en-US" b="1" dirty="0"/>
              <a:t>Specifications</a:t>
            </a:r>
            <a:endParaRPr lang="en-US" dirty="0"/>
          </a:p>
          <a:p>
            <a:r>
              <a:rPr lang="en-US" dirty="0" err="1"/>
              <a:t>Arduino</a:t>
            </a:r>
            <a:r>
              <a:rPr lang="en-US" dirty="0"/>
              <a:t> Compiler</a:t>
            </a:r>
          </a:p>
          <a:p>
            <a:r>
              <a:rPr lang="en-US" dirty="0"/>
              <a:t>MC Programming Language: Embedded C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309029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04800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Necessary Library &amp; Import library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#include &lt;</a:t>
            </a:r>
            <a:r>
              <a:rPr lang="en-US" sz="1800" dirty="0" err="1"/>
              <a:t>SoftwareSerial.h</a:t>
            </a:r>
            <a:r>
              <a:rPr lang="en-US" sz="1800" dirty="0"/>
              <a:t>&gt;</a:t>
            </a:r>
          </a:p>
          <a:p>
            <a:r>
              <a:rPr lang="en-US" sz="1800" dirty="0"/>
              <a:t>#include &lt;</a:t>
            </a:r>
            <a:r>
              <a:rPr lang="en-US" sz="1800" dirty="0" err="1"/>
              <a:t>OneWire.h</a:t>
            </a:r>
            <a:r>
              <a:rPr lang="en-US" sz="1800" dirty="0"/>
              <a:t>&gt;</a:t>
            </a:r>
          </a:p>
          <a:p>
            <a:r>
              <a:rPr lang="en-US" sz="1800" dirty="0"/>
              <a:t>#include &lt;</a:t>
            </a:r>
            <a:r>
              <a:rPr lang="en-US" sz="1800" dirty="0" err="1"/>
              <a:t>DallasTemperature.h</a:t>
            </a:r>
            <a:r>
              <a:rPr lang="en-US" sz="1800" dirty="0" smtClean="0"/>
              <a:t>&gt;</a:t>
            </a:r>
          </a:p>
          <a:p>
            <a:r>
              <a:rPr lang="en-US" sz="1800" dirty="0"/>
              <a:t>#include &lt;</a:t>
            </a:r>
            <a:r>
              <a:rPr lang="en-US" sz="1800" dirty="0" err="1"/>
              <a:t>LiquidCrystal.h</a:t>
            </a:r>
            <a:r>
              <a:rPr lang="en-US" sz="1800" dirty="0"/>
              <a:t>&gt;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885" y="3124200"/>
            <a:ext cx="6465915" cy="32766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980427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components description</a:t>
            </a:r>
          </a:p>
        </p:txBody>
      </p:sp>
    </p:spTree>
    <p:extLst>
      <p:ext uri="{BB962C8B-B14F-4D97-AF65-F5344CB8AC3E}">
        <p14:creationId xmlns="" xmlns:p14="http://schemas.microsoft.com/office/powerpoint/2010/main" val="4194257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8229600" cy="1143000"/>
          </a:xfrm>
        </p:spPr>
        <p:txBody>
          <a:bodyPr>
            <a:noAutofit/>
          </a:bodyPr>
          <a:lstStyle/>
          <a:p>
            <a:r>
              <a:rPr lang="en-US" sz="4000" b="1" dirty="0" err="1">
                <a:latin typeface="Times New Roman" pitchFamily="18" charset="0"/>
                <a:cs typeface="Times New Roman" pitchFamily="18" charset="0"/>
              </a:rPr>
              <a:t>Arduino</a:t>
            </a:r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 Uno - R3</a:t>
            </a:r>
            <a:br>
              <a:rPr lang="en-US" sz="4000" b="1" dirty="0">
                <a:latin typeface="Times New Roman" pitchFamily="18" charset="0"/>
                <a:cs typeface="Times New Roman" pitchFamily="18" charset="0"/>
              </a:rPr>
            </a:b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95400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Features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0"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803236236"/>
              </p:ext>
            </p:extLst>
          </p:nvPr>
        </p:nvGraphicFramePr>
        <p:xfrm>
          <a:off x="838200" y="1981200"/>
          <a:ext cx="4648200" cy="4618152"/>
        </p:xfrm>
        <a:graphic>
          <a:graphicData uri="http://schemas.openxmlformats.org/drawingml/2006/table">
            <a:tbl>
              <a:tblPr/>
              <a:tblGrid>
                <a:gridCol w="2324100"/>
                <a:gridCol w="2324100"/>
              </a:tblGrid>
              <a:tr h="328666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latin typeface="Times New Roman" pitchFamily="18" charset="0"/>
                          <a:cs typeface="Times New Roman" pitchFamily="18" charset="0"/>
                        </a:rPr>
                        <a:t>Microcontroller</a:t>
                      </a:r>
                    </a:p>
                  </a:txBody>
                  <a:tcPr marL="88744" marR="88744" marT="44372" marB="4437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latin typeface="Times New Roman" pitchFamily="18" charset="0"/>
                          <a:cs typeface="Times New Roman" pitchFamily="18" charset="0"/>
                        </a:rPr>
                        <a:t>ATmega328</a:t>
                      </a:r>
                    </a:p>
                  </a:txBody>
                  <a:tcPr marL="88744" marR="88744" marT="44372" marB="4437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28666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latin typeface="Times New Roman" pitchFamily="18" charset="0"/>
                          <a:cs typeface="Times New Roman" pitchFamily="18" charset="0"/>
                        </a:rPr>
                        <a:t>Operating Voltage</a:t>
                      </a:r>
                    </a:p>
                  </a:txBody>
                  <a:tcPr marL="88744" marR="88744" marT="44372" marB="4437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latin typeface="Times New Roman" pitchFamily="18" charset="0"/>
                          <a:cs typeface="Times New Roman" pitchFamily="18" charset="0"/>
                        </a:rPr>
                        <a:t>5V</a:t>
                      </a:r>
                    </a:p>
                  </a:txBody>
                  <a:tcPr marL="88744" marR="88744" marT="44372" marB="4437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69633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latin typeface="Times New Roman" pitchFamily="18" charset="0"/>
                          <a:cs typeface="Times New Roman" pitchFamily="18" charset="0"/>
                        </a:rPr>
                        <a:t>Input Voltage (recommended)</a:t>
                      </a:r>
                    </a:p>
                  </a:txBody>
                  <a:tcPr marL="88744" marR="88744" marT="44372" marB="4437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latin typeface="Times New Roman" pitchFamily="18" charset="0"/>
                          <a:cs typeface="Times New Roman" pitchFamily="18" charset="0"/>
                        </a:rPr>
                        <a:t>7-12V</a:t>
                      </a:r>
                    </a:p>
                  </a:txBody>
                  <a:tcPr marL="88744" marR="88744" marT="44372" marB="4437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28666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latin typeface="Times New Roman" pitchFamily="18" charset="0"/>
                          <a:cs typeface="Times New Roman" pitchFamily="18" charset="0"/>
                        </a:rPr>
                        <a:t>Input Voltage (limits)</a:t>
                      </a:r>
                    </a:p>
                  </a:txBody>
                  <a:tcPr marL="88744" marR="88744" marT="44372" marB="4437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latin typeface="Times New Roman" pitchFamily="18" charset="0"/>
                          <a:cs typeface="Times New Roman" pitchFamily="18" charset="0"/>
                        </a:rPr>
                        <a:t>6-20V</a:t>
                      </a:r>
                    </a:p>
                  </a:txBody>
                  <a:tcPr marL="88744" marR="88744" marT="44372" marB="4437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69633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latin typeface="Times New Roman" pitchFamily="18" charset="0"/>
                          <a:cs typeface="Times New Roman" pitchFamily="18" charset="0"/>
                        </a:rPr>
                        <a:t>Digital I/O Pins</a:t>
                      </a:r>
                    </a:p>
                  </a:txBody>
                  <a:tcPr marL="88744" marR="88744" marT="44372" marB="4437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latin typeface="Times New Roman" pitchFamily="18" charset="0"/>
                          <a:cs typeface="Times New Roman" pitchFamily="18" charset="0"/>
                        </a:rPr>
                        <a:t>14 (of which 6 provide PWM </a:t>
                      </a:r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8744" marR="88744" marT="44372" marB="4437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28666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latin typeface="Times New Roman" pitchFamily="18" charset="0"/>
                          <a:cs typeface="Times New Roman" pitchFamily="18" charset="0"/>
                        </a:rPr>
                        <a:t>Analog Input Pins</a:t>
                      </a:r>
                    </a:p>
                  </a:txBody>
                  <a:tcPr marL="88744" marR="88744" marT="44372" marB="4437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88744" marR="88744" marT="44372" marB="4437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30014">
                <a:tc>
                  <a:txBody>
                    <a:bodyPr/>
                    <a:lstStyle/>
                    <a:p>
                      <a:pPr algn="l"/>
                      <a:r>
                        <a:rPr lang="it-IT" sz="1600" dirty="0">
                          <a:latin typeface="Times New Roman" pitchFamily="18" charset="0"/>
                          <a:cs typeface="Times New Roman" pitchFamily="18" charset="0"/>
                        </a:rPr>
                        <a:t>DC Current per I/O Pin</a:t>
                      </a:r>
                    </a:p>
                  </a:txBody>
                  <a:tcPr marL="88744" marR="88744" marT="44372" marB="4437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latin typeface="Times New Roman" pitchFamily="18" charset="0"/>
                          <a:cs typeface="Times New Roman" pitchFamily="18" charset="0"/>
                        </a:rPr>
                        <a:t>40 mA</a:t>
                      </a:r>
                    </a:p>
                  </a:txBody>
                  <a:tcPr marL="88744" marR="88744" marT="44372" marB="4437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30014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latin typeface="Times New Roman" pitchFamily="18" charset="0"/>
                          <a:cs typeface="Times New Roman" pitchFamily="18" charset="0"/>
                        </a:rPr>
                        <a:t>DC Current for 3.3V Pin</a:t>
                      </a:r>
                    </a:p>
                  </a:txBody>
                  <a:tcPr marL="88744" marR="88744" marT="44372" marB="4437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latin typeface="Times New Roman" pitchFamily="18" charset="0"/>
                          <a:cs typeface="Times New Roman" pitchFamily="18" charset="0"/>
                        </a:rPr>
                        <a:t>50 </a:t>
                      </a:r>
                      <a:r>
                        <a:rPr lang="en-US" sz="1600" dirty="0" err="1">
                          <a:latin typeface="Times New Roman" pitchFamily="18" charset="0"/>
                          <a:cs typeface="Times New Roman" pitchFamily="18" charset="0"/>
                        </a:rPr>
                        <a:t>mA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8744" marR="88744" marT="44372" marB="4437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72048"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latin typeface="Times New Roman" pitchFamily="18" charset="0"/>
                          <a:cs typeface="Times New Roman" pitchFamily="18" charset="0"/>
                        </a:rPr>
                        <a:t>Flash Memory</a:t>
                      </a:r>
                    </a:p>
                  </a:txBody>
                  <a:tcPr marL="88744" marR="88744" marT="44372" marB="4437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latin typeface="Times New Roman" pitchFamily="18" charset="0"/>
                          <a:cs typeface="Times New Roman" pitchFamily="18" charset="0"/>
                        </a:rPr>
                        <a:t>32 KB (ATmega328) </a:t>
                      </a:r>
                    </a:p>
                  </a:txBody>
                  <a:tcPr marL="88744" marR="88744" marT="44372" marB="4437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28666"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latin typeface="Times New Roman" pitchFamily="18" charset="0"/>
                          <a:cs typeface="Times New Roman" pitchFamily="18" charset="0"/>
                        </a:rPr>
                        <a:t>SRAM</a:t>
                      </a:r>
                    </a:p>
                  </a:txBody>
                  <a:tcPr marL="88744" marR="88744" marT="44372" marB="4437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latin typeface="Times New Roman" pitchFamily="18" charset="0"/>
                          <a:cs typeface="Times New Roman" pitchFamily="18" charset="0"/>
                        </a:rPr>
                        <a:t>2 KB (ATmega328)</a:t>
                      </a:r>
                    </a:p>
                  </a:txBody>
                  <a:tcPr marL="88744" marR="88744" marT="44372" marB="4437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28666"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latin typeface="Times New Roman" pitchFamily="18" charset="0"/>
                          <a:cs typeface="Times New Roman" pitchFamily="18" charset="0"/>
                        </a:rPr>
                        <a:t>EEPROM</a:t>
                      </a:r>
                    </a:p>
                  </a:txBody>
                  <a:tcPr marL="88744" marR="88744" marT="44372" marB="4437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latin typeface="Times New Roman" pitchFamily="18" charset="0"/>
                          <a:cs typeface="Times New Roman" pitchFamily="18" charset="0"/>
                        </a:rPr>
                        <a:t>1 KB (ATmega328)</a:t>
                      </a:r>
                    </a:p>
                  </a:txBody>
                  <a:tcPr marL="88744" marR="88744" marT="44372" marB="4437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28666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latin typeface="Times New Roman" pitchFamily="18" charset="0"/>
                          <a:cs typeface="Times New Roman" pitchFamily="18" charset="0"/>
                        </a:rPr>
                        <a:t>Clock Speed</a:t>
                      </a:r>
                    </a:p>
                  </a:txBody>
                  <a:tcPr marL="88744" marR="88744" marT="44372" marB="4437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latin typeface="Times New Roman" pitchFamily="18" charset="0"/>
                          <a:cs typeface="Times New Roman" pitchFamily="18" charset="0"/>
                        </a:rPr>
                        <a:t>16 MHz</a:t>
                      </a:r>
                    </a:p>
                  </a:txBody>
                  <a:tcPr marL="88744" marR="88744" marT="44372" marB="4437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1600200"/>
            <a:ext cx="3350497" cy="25146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585127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7772400" cy="1143000"/>
          </a:xfrm>
        </p:spPr>
        <p:txBody>
          <a:bodyPr>
            <a:norm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LCD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Display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LCD (Liquid Crystal Display) screen is an electronic display module and find a wide range of applications. A 16x2 LCD display is very basic module and is very commonly used in various devices and circuits. These modules are preferred over seven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segments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other multi segment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LED 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. The reasons being: LCDs are economical; easily programmable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276600"/>
            <a:ext cx="6906491" cy="32766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633069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POTENTIOMETER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 potentiometer (colloquially known as a "pot") is a three-terminal resistor with a sliding contact that forms an adjustable voltage divider.[1] If only two terminals are used (one side and the wiper), it acts as a variable resistor or rheostat. Potentiometers are commonly used to control electrical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devices</a:t>
            </a:r>
          </a:p>
          <a:p>
            <a:pPr algn="just"/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3429000"/>
            <a:ext cx="2667000" cy="26670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624078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Temperature Sensor (DS18B20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Usable temperature range: -55 to 125°C (-67°F to +257°F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9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to 12 bit selectable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resolution</a:t>
            </a:r>
          </a:p>
          <a:p>
            <a:pPr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Uses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1-Wire interface- requires only one digital pin for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communication</a:t>
            </a:r>
          </a:p>
          <a:p>
            <a:pPr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Unique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64 bit ID burned into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chip</a:t>
            </a:r>
          </a:p>
          <a:p>
            <a:pPr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Multiple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sensors can share one pin±0.5°C Accuracy from -10°C to +85°C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3581400"/>
            <a:ext cx="3695700" cy="277368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081428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7772400" cy="1143000"/>
          </a:xfrm>
        </p:spPr>
        <p:txBody>
          <a:bodyPr>
            <a:norm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pulse sensor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sen-11574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Kit Includes: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Pulse Sensor Board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24-inch Color-Coded Cable with Standard Male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Headers.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Transparent Stickers to Protect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Sensor.</a:t>
            </a:r>
          </a:p>
          <a:p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3505200"/>
            <a:ext cx="4800600" cy="27432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0540514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857224" y="357166"/>
            <a:ext cx="7467600" cy="579438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HOW ? ? ?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32D32A-24BD-4BBA-93E1-95F162840AE4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14282" y="1071546"/>
            <a:ext cx="857252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 smtClean="0"/>
              <a:t>  The sensor itself consists of an infrared emitter and detector mounted side-by-side and pressed closely against the skin.</a:t>
            </a:r>
          </a:p>
          <a:p>
            <a:pPr>
              <a:buFont typeface="Wingdings" pitchFamily="2" charset="2"/>
              <a:buChar char="Ø"/>
            </a:pPr>
            <a:endParaRPr lang="en-US" sz="2400" dirty="0" smtClean="0"/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  When the heart pumps, blood pressure rises sharply, and so does the amount of infrared light from the emitter that gets reflected back to the detector.</a:t>
            </a:r>
          </a:p>
          <a:p>
            <a:pPr>
              <a:buFont typeface="Wingdings" pitchFamily="2" charset="2"/>
              <a:buChar char="Ø"/>
            </a:pPr>
            <a:endParaRPr lang="en-US" sz="2400" dirty="0"/>
          </a:p>
        </p:txBody>
      </p:sp>
      <p:pic>
        <p:nvPicPr>
          <p:cNvPr id="3074" name="Picture 2" descr="C:\Users\admin\Desktop\IRPulseSensor\Project final\finglonger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5984" y="3786190"/>
            <a:ext cx="5072098" cy="25230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928452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8596" y="1214422"/>
            <a:ext cx="792961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 smtClean="0"/>
              <a:t>The detector passes more current when it receives more light, which in turn causes a voltage drop to enter the amplifier circuitry.</a:t>
            </a:r>
          </a:p>
          <a:p>
            <a:pPr>
              <a:buFont typeface="Wingdings" pitchFamily="2" charset="2"/>
              <a:buChar char="Ø"/>
            </a:pPr>
            <a:endParaRPr lang="en-US" sz="2400" dirty="0" smtClean="0"/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  This design uses two consecutive </a:t>
            </a:r>
            <a:r>
              <a:rPr lang="en-US" sz="2400" i="1" dirty="0" smtClean="0"/>
              <a:t>operational amplifiers</a:t>
            </a:r>
            <a:r>
              <a:rPr lang="en-US" sz="2400" dirty="0" smtClean="0"/>
              <a:t> (“op-amps”) to establish a steady baseline for the signal, emphasize the peaks, and filter out noise.</a:t>
            </a:r>
          </a:p>
          <a:p>
            <a:pPr>
              <a:buFont typeface="Wingdings" pitchFamily="2" charset="2"/>
              <a:buChar char="Ø"/>
            </a:pPr>
            <a:endParaRPr lang="en-US" sz="2400" dirty="0" smtClean="0"/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  Both op-amps are contained in a single </a:t>
            </a:r>
            <a:r>
              <a:rPr lang="en-US" sz="2400" i="1" dirty="0" smtClean="0"/>
              <a:t>integrated circuit</a:t>
            </a:r>
            <a:r>
              <a:rPr lang="en-US" sz="2400" dirty="0" smtClean="0"/>
              <a:t> (IC or “chip”), </a:t>
            </a:r>
            <a:endParaRPr lang="en-US" sz="2400" dirty="0"/>
          </a:p>
        </p:txBody>
      </p:sp>
    </p:spTree>
    <p:extLst>
      <p:ext uri="{BB962C8B-B14F-4D97-AF65-F5344CB8AC3E}">
        <p14:creationId xmlns="" xmlns:p14="http://schemas.microsoft.com/office/powerpoint/2010/main" val="4181796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7772400" cy="1143000"/>
          </a:xfrm>
        </p:spPr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Introduction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Recently, the health care sensors are playing a vital role in hospitals. The patient monitoring systems is one of the major improvements because of its advanced technology. So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our project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essentially entails connecting the temperature sensor and heartbeat sensor with the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Arduino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Uno so that simultaneously one can monitor the patient’s condition and hence ruling out the use of the thermometer and other devices to check the condition of the patient.</a:t>
            </a:r>
          </a:p>
        </p:txBody>
      </p:sp>
    </p:spTree>
    <p:extLst>
      <p:ext uri="{BB962C8B-B14F-4D97-AF65-F5344CB8AC3E}">
        <p14:creationId xmlns="" xmlns:p14="http://schemas.microsoft.com/office/powerpoint/2010/main" val="1332445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7772400" cy="1143000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GSM Module SIM </a:t>
            </a:r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900A</a:t>
            </a:r>
            <a:endParaRPr lang="en-US" sz="4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This is an international standard for mobile communication which in full is Global System for Mobile communications. It also referred to as 2G, which is second generation cellular network.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GSM supports outgoing and incoming voice calls, Simple Message System, and data communication via GPRS among others.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999" y="3463636"/>
            <a:ext cx="3904641" cy="301336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3107276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BLOCK DIAGRAM OF THE 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SYSTEM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52600" y="1447800"/>
            <a:ext cx="5372519" cy="4876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="" xmlns:p14="http://schemas.microsoft.com/office/powerpoint/2010/main" val="2547237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Interfacing DS18B20 with </a:t>
            </a:r>
            <a:r>
              <a:rPr lang="en-US" sz="3600" b="1" dirty="0" err="1" smtClean="0">
                <a:latin typeface="Times New Roman" pitchFamily="18" charset="0"/>
                <a:cs typeface="Times New Roman" pitchFamily="18" charset="0"/>
              </a:rPr>
              <a:t>Arduino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752600"/>
            <a:ext cx="8289782" cy="3733800"/>
          </a:xfrm>
        </p:spPr>
      </p:pic>
    </p:spTree>
    <p:extLst>
      <p:ext uri="{BB962C8B-B14F-4D97-AF65-F5344CB8AC3E}">
        <p14:creationId xmlns="" xmlns:p14="http://schemas.microsoft.com/office/powerpoint/2010/main" val="585729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Working Principle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143000"/>
            <a:ext cx="7239000" cy="5410200"/>
          </a:xfrm>
        </p:spPr>
      </p:pic>
    </p:spTree>
    <p:extLst>
      <p:ext uri="{BB962C8B-B14F-4D97-AF65-F5344CB8AC3E}">
        <p14:creationId xmlns="" xmlns:p14="http://schemas.microsoft.com/office/powerpoint/2010/main" val="1933334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Interfacing Pulse sensor with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Arduino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2057400"/>
            <a:ext cx="6614342" cy="3657600"/>
          </a:xfrm>
        </p:spPr>
      </p:pic>
    </p:spTree>
    <p:extLst>
      <p:ext uri="{BB962C8B-B14F-4D97-AF65-F5344CB8AC3E}">
        <p14:creationId xmlns="" xmlns:p14="http://schemas.microsoft.com/office/powerpoint/2010/main" val="22485666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Working Principle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Read Analog </a:t>
            </a:r>
            <a:r>
              <a:rPr lang="en-US" sz="2400" dirty="0" smtClean="0"/>
              <a:t>Input 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pPr marL="0" indent="0">
              <a:buNone/>
            </a:pPr>
            <a:r>
              <a:rPr lang="en-US" sz="2400" dirty="0"/>
              <a:t> Map the reading </a:t>
            </a: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00156"/>
            <a:ext cx="5973009" cy="68589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887" y="4114800"/>
            <a:ext cx="8097380" cy="166710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5441932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Interfacing-SIM900A-GSM-Modem-with-Arduino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182" y="1676399"/>
            <a:ext cx="6456218" cy="2899065"/>
          </a:xfr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1056792" y="4545214"/>
            <a:ext cx="54102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Define Rx and </a:t>
            </a:r>
            <a:r>
              <a:rPr lang="en-US" sz="2000" dirty="0" err="1" smtClean="0"/>
              <a:t>Tx</a:t>
            </a:r>
            <a:r>
              <a:rPr lang="en-US" sz="2000" dirty="0" smtClean="0"/>
              <a:t> :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Establish connection </a:t>
            </a:r>
          </a:p>
          <a:p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endParaRPr lang="en-US" sz="2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92" y="4905584"/>
            <a:ext cx="5410200" cy="42868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92" y="5638800"/>
            <a:ext cx="5487166" cy="40963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1680541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Working Principle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Set threshold value for temp :</a:t>
            </a:r>
          </a:p>
          <a:p>
            <a:endParaRPr lang="en-US" sz="2000" dirty="0" smtClean="0"/>
          </a:p>
          <a:p>
            <a:endParaRPr lang="en-US" sz="2000" dirty="0"/>
          </a:p>
          <a:p>
            <a:r>
              <a:rPr lang="en-US" sz="2000" dirty="0" smtClean="0"/>
              <a:t>Set Patient name &amp; Destination phone </a:t>
            </a:r>
            <a:r>
              <a:rPr lang="en-US" sz="2000" dirty="0" err="1" smtClean="0"/>
              <a:t>num</a:t>
            </a:r>
            <a:r>
              <a:rPr lang="en-US" sz="2000" dirty="0" smtClean="0"/>
              <a:t> :</a:t>
            </a:r>
          </a:p>
          <a:p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057400"/>
            <a:ext cx="7655015" cy="533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690" y="3047999"/>
            <a:ext cx="6580910" cy="274320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8825784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Working Principle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Make a call </a:t>
            </a:r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r>
              <a:rPr lang="en-US" sz="2400" b="1" dirty="0" smtClean="0"/>
              <a:t>Send message</a:t>
            </a:r>
          </a:p>
          <a:p>
            <a:endParaRPr lang="en-US" sz="2000" dirty="0" smtClean="0"/>
          </a:p>
          <a:p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524000"/>
            <a:ext cx="7620000" cy="17909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3809999"/>
            <a:ext cx="3886200" cy="303414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3109" y="3823854"/>
            <a:ext cx="3858163" cy="164539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3331559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Project View and Result</a:t>
            </a:r>
            <a:endParaRPr lang="en-US" b="1" dirty="0"/>
          </a:p>
        </p:txBody>
      </p:sp>
    </p:spTree>
    <p:extLst>
      <p:ext uri="{BB962C8B-B14F-4D97-AF65-F5344CB8AC3E}">
        <p14:creationId xmlns="" xmlns:p14="http://schemas.microsoft.com/office/powerpoint/2010/main" val="3575951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52400"/>
            <a:ext cx="7772400" cy="1143000"/>
          </a:xfrm>
        </p:spPr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PROBLEM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current systems for this monitoring are prohibitively expensive, they are only found in certain hospitals, leave alone homes. This project will partly solve this problem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Systems used in hospitals are also complex that only certain people can understand them. The current systems also require one to be  around to check the condition of the patient</a:t>
            </a:r>
          </a:p>
          <a:p>
            <a:pPr marL="0" indent="0" algn="just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52386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Top view 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1447800"/>
            <a:ext cx="6096000" cy="4572000"/>
          </a:xfrm>
        </p:spPr>
      </p:pic>
    </p:spTree>
    <p:extLst>
      <p:ext uri="{BB962C8B-B14F-4D97-AF65-F5344CB8AC3E}">
        <p14:creationId xmlns="" xmlns:p14="http://schemas.microsoft.com/office/powerpoint/2010/main" val="827355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Output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525963"/>
          </a:xfrm>
        </p:spPr>
        <p:txBody>
          <a:bodyPr/>
          <a:lstStyle/>
          <a:p>
            <a:r>
              <a:rPr lang="en-US" sz="2400" b="1" dirty="0" smtClean="0"/>
              <a:t>All menu :</a:t>
            </a:r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pPr marL="0" indent="0">
              <a:buNone/>
            </a:pPr>
            <a:r>
              <a:rPr lang="en-US" sz="2400" b="1" dirty="0" smtClean="0"/>
              <a:t>Enter Name &amp; Destination mobile number </a:t>
            </a:r>
            <a:r>
              <a:rPr lang="en-US" sz="2000" dirty="0" smtClean="0"/>
              <a:t>:</a:t>
            </a:r>
          </a:p>
          <a:p>
            <a:pPr marL="0" indent="0">
              <a:buNone/>
            </a:pPr>
            <a:endParaRPr lang="en-US" sz="2000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676401"/>
            <a:ext cx="6172200" cy="175259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3962400"/>
            <a:ext cx="7419540" cy="257210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8397170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Measure Temp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6728" y="1495112"/>
            <a:ext cx="4067743" cy="4477375"/>
          </a:xfrm>
        </p:spPr>
      </p:pic>
    </p:spTree>
    <p:extLst>
      <p:ext uri="{BB962C8B-B14F-4D97-AF65-F5344CB8AC3E}">
        <p14:creationId xmlns="" xmlns:p14="http://schemas.microsoft.com/office/powerpoint/2010/main" val="27354763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SMS and call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Health Report                                            Call Destination </a:t>
            </a:r>
            <a:r>
              <a:rPr lang="en-US" sz="2000" dirty="0" err="1" smtClean="0"/>
              <a:t>num</a:t>
            </a:r>
            <a:r>
              <a:rPr lang="en-US" sz="2000" dirty="0" smtClean="0"/>
              <a:t> :</a:t>
            </a:r>
          </a:p>
          <a:p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546" y="2057400"/>
            <a:ext cx="2438400" cy="433493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2015066"/>
            <a:ext cx="2486025" cy="44196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14602224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Future work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This project can be implemented using IOT – Internet of things. By doing this, we can send this data to the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Internet.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We can add the module of voice alarm system to indicate parameters crossing the threshold value.</a:t>
            </a:r>
          </a:p>
        </p:txBody>
      </p:sp>
    </p:spTree>
    <p:extLst>
      <p:ext uri="{BB962C8B-B14F-4D97-AF65-F5344CB8AC3E}">
        <p14:creationId xmlns="" xmlns:p14="http://schemas.microsoft.com/office/powerpoint/2010/main" val="1350654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7772400" cy="1143000"/>
          </a:xfrm>
        </p:spPr>
        <p:txBody>
          <a:bodyPr/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eatures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function of this system is thus to monitor the temperature and Heart Beat of the Patient and the data collected by the sensors are sent to the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Arduino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Uno. The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Arduino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processes then transmits the data over the air via GSM shield to a doctor’s, nurse’s or a relative’s phone and also displays the same information on a LCD.</a:t>
            </a:r>
          </a:p>
        </p:txBody>
      </p:sp>
    </p:spTree>
    <p:extLst>
      <p:ext uri="{BB962C8B-B14F-4D97-AF65-F5344CB8AC3E}">
        <p14:creationId xmlns="" xmlns:p14="http://schemas.microsoft.com/office/powerpoint/2010/main" val="616550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Working flow of our system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676400" y="1219200"/>
            <a:ext cx="1447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905000" y="1295400"/>
            <a:ext cx="137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Start</a:t>
            </a:r>
            <a:endParaRPr lang="en-US" sz="24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90600" y="2209800"/>
            <a:ext cx="2895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295400" y="2209800"/>
            <a:ext cx="251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Input From User</a:t>
            </a:r>
            <a:endParaRPr lang="en-US" sz="24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09600" y="3124200"/>
            <a:ext cx="3657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62000" y="3200400"/>
            <a:ext cx="350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Data Read From Sensor</a:t>
            </a:r>
            <a:endParaRPr lang="en-US" sz="24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81000" y="3962400"/>
            <a:ext cx="41910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81000" y="4114800"/>
            <a:ext cx="464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Data Processing &amp; Calculation</a:t>
            </a:r>
            <a:endParaRPr lang="en-US" sz="24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143000" y="5029200"/>
            <a:ext cx="22098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219200" y="5181600"/>
            <a:ext cx="274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Display Data</a:t>
            </a:r>
            <a:endParaRPr lang="en-US" sz="24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3429000" y="5486400"/>
            <a:ext cx="1676400" cy="15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rot="5400000" flipH="1" flipV="1">
            <a:off x="3313906" y="3695700"/>
            <a:ext cx="3582194" cy="79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Diamond 22"/>
          <p:cNvSpPr/>
          <p:nvPr/>
        </p:nvSpPr>
        <p:spPr>
          <a:xfrm>
            <a:off x="5410200" y="1143000"/>
            <a:ext cx="1981200" cy="14478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715000" y="1676400"/>
            <a:ext cx="144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Send Info</a:t>
            </a:r>
            <a:endParaRPr lang="en-US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162800" y="2514600"/>
            <a:ext cx="1752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7315200" y="2514600"/>
            <a:ext cx="16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Send SMS</a:t>
            </a:r>
            <a:endParaRPr lang="en-US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Diamond 26"/>
          <p:cNvSpPr/>
          <p:nvPr/>
        </p:nvSpPr>
        <p:spPr>
          <a:xfrm>
            <a:off x="5410200" y="3352800"/>
            <a:ext cx="1981200" cy="14478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5791200" y="3886200"/>
            <a:ext cx="1676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Call Alert</a:t>
            </a:r>
            <a:endParaRPr lang="en-US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7162800" y="4572000"/>
            <a:ext cx="17526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7315200" y="4572000"/>
            <a:ext cx="1828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Call In Reg</a:t>
            </a:r>
            <a:r>
              <a:rPr lang="en-US" sz="2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ster Number</a:t>
            </a:r>
            <a:endParaRPr lang="en-US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Oval 32"/>
          <p:cNvSpPr/>
          <p:nvPr/>
        </p:nvSpPr>
        <p:spPr>
          <a:xfrm>
            <a:off x="5867400" y="5791200"/>
            <a:ext cx="11430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END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5" name="Straight Arrow Connector 34"/>
          <p:cNvCxnSpPr>
            <a:endCxn id="23" idx="1"/>
          </p:cNvCxnSpPr>
          <p:nvPr/>
        </p:nvCxnSpPr>
        <p:spPr>
          <a:xfrm flipV="1">
            <a:off x="5105400" y="1866900"/>
            <a:ext cx="304800" cy="381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3" idx="2"/>
            <a:endCxn id="27" idx="0"/>
          </p:cNvCxnSpPr>
          <p:nvPr/>
        </p:nvCxnSpPr>
        <p:spPr>
          <a:xfrm rot="5400000">
            <a:off x="6019800" y="2971800"/>
            <a:ext cx="7620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7239000" y="1828800"/>
            <a:ext cx="609600" cy="15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rot="5400000">
            <a:off x="7543800" y="2133600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rot="5400000">
            <a:off x="7695406" y="4267200"/>
            <a:ext cx="457994" cy="79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7391400" y="4038600"/>
            <a:ext cx="533400" cy="15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25" idx="1"/>
          </p:cNvCxnSpPr>
          <p:nvPr/>
        </p:nvCxnSpPr>
        <p:spPr>
          <a:xfrm rot="10800000" flipV="1">
            <a:off x="6400800" y="2781300"/>
            <a:ext cx="762000" cy="381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rot="5400000">
            <a:off x="5943600" y="5257800"/>
            <a:ext cx="9144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 rot="10800000" flipV="1">
            <a:off x="6477000" y="5029200"/>
            <a:ext cx="762000" cy="381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8" name="Rectangle 77"/>
          <p:cNvSpPr/>
          <p:nvPr/>
        </p:nvSpPr>
        <p:spPr>
          <a:xfrm>
            <a:off x="7391400" y="1219200"/>
            <a:ext cx="838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/>
          <p:cNvSpPr txBox="1"/>
          <p:nvPr/>
        </p:nvSpPr>
        <p:spPr>
          <a:xfrm>
            <a:off x="7467600" y="1295400"/>
            <a:ext cx="838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YES</a:t>
            </a:r>
            <a:endParaRPr lang="en-US" sz="16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5334000" y="2667000"/>
            <a:ext cx="838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/>
          <p:cNvSpPr txBox="1"/>
          <p:nvPr/>
        </p:nvSpPr>
        <p:spPr>
          <a:xfrm>
            <a:off x="5410200" y="2743200"/>
            <a:ext cx="838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NO</a:t>
            </a:r>
            <a:endParaRPr lang="en-US" sz="16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7924800" y="3352800"/>
            <a:ext cx="838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/>
          <p:cNvSpPr txBox="1"/>
          <p:nvPr/>
        </p:nvSpPr>
        <p:spPr>
          <a:xfrm>
            <a:off x="8001000" y="3429000"/>
            <a:ext cx="838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YES</a:t>
            </a:r>
            <a:endParaRPr lang="en-US" sz="16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5334000" y="4953000"/>
            <a:ext cx="838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/>
          <p:cNvSpPr txBox="1"/>
          <p:nvPr/>
        </p:nvSpPr>
        <p:spPr>
          <a:xfrm>
            <a:off x="5410200" y="5029200"/>
            <a:ext cx="838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NO</a:t>
            </a:r>
            <a:endParaRPr lang="en-US" sz="16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90" name="Straight Arrow Connector 89"/>
          <p:cNvCxnSpPr/>
          <p:nvPr/>
        </p:nvCxnSpPr>
        <p:spPr>
          <a:xfrm rot="5400000">
            <a:off x="2134394" y="1981200"/>
            <a:ext cx="456406" cy="79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 rot="5400000">
            <a:off x="2058194" y="2971006"/>
            <a:ext cx="456406" cy="79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 rot="5400000">
            <a:off x="2058194" y="3885406"/>
            <a:ext cx="456406" cy="79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 rot="5400000">
            <a:off x="2058194" y="4799806"/>
            <a:ext cx="456406" cy="79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940373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OBJECJECTIVES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marL="0" marR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sz="2600" b="1" dirty="0">
                <a:solidFill>
                  <a:srgbClr val="4F81BD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Main objective</a:t>
            </a:r>
            <a:endParaRPr lang="en-US" sz="2200" b="1" dirty="0">
              <a:solidFill>
                <a:srgbClr val="4F81BD"/>
              </a:solidFill>
              <a:latin typeface="Times New Roman" pitchFamily="18" charset="0"/>
              <a:ea typeface="Times New Roman"/>
              <a:cs typeface="Times New Roman" pitchFamily="18" charset="0"/>
            </a:endParaRP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2400" dirty="0">
                <a:latin typeface="Times New Roman"/>
                <a:ea typeface="Calibri"/>
                <a:cs typeface="Times New Roman"/>
              </a:rPr>
              <a:t>To develop a cheap prototype of a system that can monitor the body temperature and heartbeat of a patient at home and in the hospital.</a:t>
            </a:r>
            <a:endParaRPr lang="en-US" sz="2000" dirty="0"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sz="2600" b="1" dirty="0">
                <a:solidFill>
                  <a:srgbClr val="4F81BD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Specific objectives</a:t>
            </a:r>
            <a:endParaRPr lang="en-US" sz="2200" b="1" dirty="0">
              <a:solidFill>
                <a:srgbClr val="4F81BD"/>
              </a:solidFill>
              <a:latin typeface="Times New Roman" pitchFamily="18" charset="0"/>
              <a:ea typeface="Times New Roman"/>
              <a:cs typeface="Times New Roman" pitchFamily="18" charset="0"/>
            </a:endParaRP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romanLcPeriod"/>
            </a:pPr>
            <a:r>
              <a:rPr lang="en-US" sz="2400" dirty="0">
                <a:latin typeface="Times New Roman"/>
                <a:ea typeface="Calibri"/>
                <a:cs typeface="Times New Roman"/>
              </a:rPr>
              <a:t>To use temperature sensor to measure body temperature</a:t>
            </a:r>
            <a:endParaRPr lang="en-US" sz="2000" dirty="0">
              <a:ea typeface="Calibri"/>
              <a:cs typeface="Times New Roman"/>
            </a:endParaRP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romanLcPeriod"/>
            </a:pPr>
            <a:r>
              <a:rPr lang="en-US" sz="2400" dirty="0">
                <a:latin typeface="Times New Roman"/>
                <a:ea typeface="Calibri"/>
                <a:cs typeface="Times New Roman"/>
              </a:rPr>
              <a:t>To use heartbeat temperature to measure rate of heartbeat</a:t>
            </a:r>
            <a:endParaRPr lang="en-US" sz="2000" dirty="0">
              <a:ea typeface="Calibri"/>
              <a:cs typeface="Times New Roman"/>
            </a:endParaRP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romanLcPeriod"/>
            </a:pPr>
            <a:r>
              <a:rPr lang="en-US" sz="2400" dirty="0">
                <a:latin typeface="Times New Roman"/>
                <a:ea typeface="Calibri"/>
                <a:cs typeface="Times New Roman"/>
              </a:rPr>
              <a:t>Compute the two signals then display to a LCD and send to mobile phone as a SMS.</a:t>
            </a:r>
            <a:endParaRPr lang="en-US" sz="2000" dirty="0">
              <a:ea typeface="Calibri"/>
              <a:cs typeface="Times New Roman"/>
            </a:endParaRPr>
          </a:p>
          <a:p>
            <a:pPr lvl="0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Font typeface="+mj-lt"/>
              <a:buAutoNum type="romanLcPeriod"/>
            </a:pPr>
            <a:r>
              <a:rPr lang="en-US" sz="2400" dirty="0">
                <a:latin typeface="Times New Roman"/>
                <a:ea typeface="Calibri"/>
                <a:cs typeface="Times New Roman"/>
              </a:rPr>
              <a:t>To alert through text when there is an abnormal parameter</a:t>
            </a:r>
            <a:endParaRPr lang="en-US" sz="2000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015805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3800" b="1" u="sng" dirty="0" smtClean="0">
                <a:latin typeface="Times New Roman" pitchFamily="18" charset="0"/>
                <a:cs typeface="Times New Roman" pitchFamily="18" charset="0"/>
              </a:rPr>
              <a:t>ADVANTAGES</a:t>
            </a:r>
            <a:r>
              <a:rPr lang="en-US" sz="3800" b="1" u="sng" dirty="0">
                <a:latin typeface="Times New Roman" pitchFamily="18" charset="0"/>
                <a:cs typeface="Times New Roman" pitchFamily="18" charset="0"/>
              </a:rPr>
              <a:t>:</a:t>
            </a:r>
            <a:endParaRPr lang="en-US" sz="3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b="1" dirty="0"/>
              <a:t> </a:t>
            </a:r>
            <a:endParaRPr lang="en-US" dirty="0"/>
          </a:p>
          <a:p>
            <a:pPr lvl="0"/>
            <a:r>
              <a:rPr lang="en-US" dirty="0"/>
              <a:t>It is highly accurate and precise and also very reliable.</a:t>
            </a:r>
          </a:p>
          <a:p>
            <a:pPr lvl="0"/>
            <a:r>
              <a:rPr lang="en-US" dirty="0" smtClean="0"/>
              <a:t>It </a:t>
            </a:r>
            <a:r>
              <a:rPr lang="en-US" dirty="0"/>
              <a:t>helps in faster detection of input sensors</a:t>
            </a:r>
          </a:p>
          <a:p>
            <a:pPr lvl="0"/>
            <a:r>
              <a:rPr lang="en-US" dirty="0"/>
              <a:t>It will reduce the extra consumption of electricity</a:t>
            </a:r>
          </a:p>
          <a:p>
            <a:pPr lvl="0"/>
            <a:r>
              <a:rPr lang="en-US" dirty="0"/>
              <a:t>It is portable and hence can be placed anywhere.</a:t>
            </a:r>
          </a:p>
          <a:p>
            <a:pPr lvl="0"/>
            <a:r>
              <a:rPr lang="en-US" dirty="0"/>
              <a:t>The use of a microcontroller increases its scope of applications and modifications.</a:t>
            </a:r>
          </a:p>
          <a:p>
            <a:pPr lvl="0"/>
            <a:r>
              <a:rPr lang="en-US" dirty="0"/>
              <a:t>The microcontroller can be reprogrammed if any modification is required.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b="1" u="sng" dirty="0" smtClean="0"/>
              <a:t> </a:t>
            </a:r>
            <a:r>
              <a:rPr lang="en-US" sz="3800" b="1" u="sng" dirty="0">
                <a:latin typeface="Times New Roman" pitchFamily="18" charset="0"/>
                <a:cs typeface="Times New Roman" pitchFamily="18" charset="0"/>
              </a:rPr>
              <a:t>DISADVANTAGES: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dirty="0"/>
              <a:t>The sensors are costly</a:t>
            </a:r>
          </a:p>
          <a:p>
            <a:pPr lvl="0"/>
            <a:r>
              <a:rPr lang="en-US" dirty="0"/>
              <a:t>If power supply fails circuit won’t work</a:t>
            </a:r>
          </a:p>
          <a:p>
            <a:pPr marL="0" indent="0">
              <a:buNone/>
            </a:pPr>
            <a:r>
              <a:rPr lang="en-US" dirty="0"/>
              <a:t> 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110187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57200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APPLICATIONS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Heart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rate monitor can be used in hospitals for the diagnostic purposes. 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Since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instrument is not expensive, it can even be used at home. 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other part of the instrument ,which measures the temperature can also be used in hospitals for diagnostic purpose. 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instrument can also be integrated with higher level equipment and used in various applications. 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="" xmlns:p14="http://schemas.microsoft.com/office/powerpoint/2010/main" val="378089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Component Overview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17312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272</TotalTime>
  <Words>1042</Words>
  <Application>Microsoft Office PowerPoint</Application>
  <PresentationFormat>On-screen Show (4:3)</PresentationFormat>
  <Paragraphs>169</Paragraphs>
  <Slides>34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Equity</vt:lpstr>
      <vt:lpstr> GSM Based Real Time Health Monitoring System using Arduino </vt:lpstr>
      <vt:lpstr>Introduction</vt:lpstr>
      <vt:lpstr>PROBLEM STATEMENT</vt:lpstr>
      <vt:lpstr>Features</vt:lpstr>
      <vt:lpstr>Working flow of our system</vt:lpstr>
      <vt:lpstr>OBJECJECTIVES</vt:lpstr>
      <vt:lpstr>Slide 7</vt:lpstr>
      <vt:lpstr>APPLICATIONS </vt:lpstr>
      <vt:lpstr>Component Overview</vt:lpstr>
      <vt:lpstr>Necessary Components</vt:lpstr>
      <vt:lpstr>Necessary Library &amp; Import library</vt:lpstr>
      <vt:lpstr>components description</vt:lpstr>
      <vt:lpstr>Arduino Uno - R3 </vt:lpstr>
      <vt:lpstr>LCD Display</vt:lpstr>
      <vt:lpstr>POTENTIOMETER:  </vt:lpstr>
      <vt:lpstr>Temperature Sensor (DS18B20)</vt:lpstr>
      <vt:lpstr>pulse sensor sen-11574</vt:lpstr>
      <vt:lpstr>Slide 18</vt:lpstr>
      <vt:lpstr>Slide 19</vt:lpstr>
      <vt:lpstr>GSM Module SIM 900A</vt:lpstr>
      <vt:lpstr>BLOCK DIAGRAM OF THE SYSTEM</vt:lpstr>
      <vt:lpstr>Interfacing DS18B20 with Arduino</vt:lpstr>
      <vt:lpstr>Working Principle </vt:lpstr>
      <vt:lpstr>Interfacing Pulse sensor with Arduino</vt:lpstr>
      <vt:lpstr>Working Principle </vt:lpstr>
      <vt:lpstr>Interfacing-SIM900A-GSM-Modem-with-Arduino</vt:lpstr>
      <vt:lpstr>Working Principle </vt:lpstr>
      <vt:lpstr>Working Principle </vt:lpstr>
      <vt:lpstr>Project View and Result</vt:lpstr>
      <vt:lpstr>Top view </vt:lpstr>
      <vt:lpstr>Output</vt:lpstr>
      <vt:lpstr>Measure Temp</vt:lpstr>
      <vt:lpstr>SMS and call</vt:lpstr>
      <vt:lpstr>Future work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GSM Based Real Time Health Monitoring System using Arduino </dc:title>
  <dc:creator>Protik</dc:creator>
  <cp:lastModifiedBy>ROBAITUL</cp:lastModifiedBy>
  <cp:revision>34</cp:revision>
  <dcterms:created xsi:type="dcterms:W3CDTF">2006-08-16T00:00:00Z</dcterms:created>
  <dcterms:modified xsi:type="dcterms:W3CDTF">2017-08-10T05:37:35Z</dcterms:modified>
</cp:coreProperties>
</file>