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1" r:id="rId3"/>
    <p:sldId id="272" r:id="rId4"/>
    <p:sldId id="257" r:id="rId5"/>
    <p:sldId id="258" r:id="rId6"/>
    <p:sldId id="270" r:id="rId7"/>
    <p:sldId id="259" r:id="rId8"/>
    <p:sldId id="260" r:id="rId9"/>
    <p:sldId id="261" r:id="rId10"/>
    <p:sldId id="262" r:id="rId11"/>
    <p:sldId id="263" r:id="rId12"/>
    <p:sldId id="27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15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8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2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18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2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8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4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0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0F74C7-5594-43FC-B5B7-784C716414B8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2D371F-C9DD-40FB-AE76-53A7CF5A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android/android_eclipse.htm" TargetMode="External"/><Relationship Id="rId2" Type="http://schemas.openxmlformats.org/officeDocument/2006/relationships/hyperlink" Target="http://www.tutorialspoint.com/android/android_studio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57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Android?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42949"/>
            <a:ext cx="9144000" cy="281485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Android is an open source and Linux-based operating system for mobile devices such as smartphones and tablet computers. Android was developed by the Open Handset Alliance, led by Google, and other companies.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816" y="3850374"/>
            <a:ext cx="5959008" cy="24198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588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03663"/>
            <a:ext cx="10018713" cy="747215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Android Libraries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28049"/>
            <a:ext cx="10018713" cy="5418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sz="3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❑</a:t>
            </a:r>
            <a:r>
              <a:rPr lang="en-US" altLang="en-US" sz="3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3400" b="1" dirty="0" err="1" smtClean="0">
                <a:latin typeface="Times New Roman" panose="02020603050405020304" pitchFamily="18" charset="0"/>
              </a:rPr>
              <a:t>android.util</a:t>
            </a:r>
            <a:r>
              <a:rPr lang="en-US" altLang="en-US" sz="3400" b="1" dirty="0" smtClean="0">
                <a:latin typeface="Times New Roman" panose="02020603050405020304" pitchFamily="18" charset="0"/>
              </a:rPr>
              <a:t> </a:t>
            </a:r>
            <a:endParaRPr lang="en-US" altLang="en-US" sz="2500" dirty="0" smtClean="0"/>
          </a:p>
          <a:p>
            <a:pPr marL="0" indent="0">
              <a:buNone/>
            </a:pPr>
            <a:r>
              <a:rPr lang="en-US" altLang="en-US" sz="3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❑</a:t>
            </a:r>
            <a:r>
              <a:rPr lang="en-US" altLang="en-US" sz="3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3400" b="1" dirty="0" err="1" smtClean="0">
                <a:latin typeface="Times New Roman" panose="02020603050405020304" pitchFamily="18" charset="0"/>
              </a:rPr>
              <a:t>android.os</a:t>
            </a:r>
            <a:r>
              <a:rPr lang="en-US" altLang="en-US" sz="3400" b="1" dirty="0" smtClean="0">
                <a:latin typeface="Times New Roman" panose="02020603050405020304" pitchFamily="18" charset="0"/>
              </a:rPr>
              <a:t> </a:t>
            </a:r>
            <a:endParaRPr lang="en-US" altLang="en-US" sz="2500" dirty="0" smtClean="0"/>
          </a:p>
          <a:p>
            <a:pPr marL="0" indent="0">
              <a:buNone/>
            </a:pPr>
            <a:r>
              <a:rPr lang="en-US" altLang="en-US" sz="3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❑</a:t>
            </a:r>
            <a:r>
              <a:rPr lang="en-US" altLang="en-US" sz="3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3400" b="1" dirty="0" err="1" smtClean="0">
                <a:latin typeface="Times New Roman" panose="02020603050405020304" pitchFamily="18" charset="0"/>
              </a:rPr>
              <a:t>android.graphics</a:t>
            </a:r>
            <a:r>
              <a:rPr lang="en-US" altLang="en-US" sz="3400" b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sz="3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❑</a:t>
            </a:r>
            <a:r>
              <a:rPr lang="en-US" altLang="en-US" sz="3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3400" b="1" dirty="0" err="1" smtClean="0">
                <a:latin typeface="Times New Roman" panose="02020603050405020304" pitchFamily="18" charset="0"/>
              </a:rPr>
              <a:t>android.text</a:t>
            </a:r>
            <a:endParaRPr lang="en-US" altLang="en-US" sz="2500" dirty="0" smtClean="0"/>
          </a:p>
          <a:p>
            <a:pPr marL="0" indent="0">
              <a:buNone/>
            </a:pPr>
            <a:r>
              <a:rPr lang="en-US" altLang="en-US" sz="3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❑</a:t>
            </a:r>
            <a:r>
              <a:rPr lang="en-US" altLang="en-US" sz="3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3400" b="1" dirty="0" err="1" smtClean="0">
                <a:latin typeface="Times New Roman" panose="02020603050405020304" pitchFamily="18" charset="0"/>
              </a:rPr>
              <a:t>android.database</a:t>
            </a:r>
            <a:r>
              <a:rPr lang="en-US" altLang="en-US" sz="3400" b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sz="3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❑</a:t>
            </a:r>
            <a:r>
              <a:rPr lang="en-US" altLang="en-US" sz="3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3400" b="1" dirty="0" err="1" smtClean="0">
                <a:latin typeface="Times New Roman" panose="02020603050405020304" pitchFamily="18" charset="0"/>
              </a:rPr>
              <a:t>android.content</a:t>
            </a:r>
            <a:r>
              <a:rPr lang="en-US" altLang="en-US" sz="3400" b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sz="3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❑</a:t>
            </a:r>
            <a:r>
              <a:rPr lang="en-US" altLang="en-US" sz="3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3400" b="1" dirty="0" err="1" smtClean="0">
                <a:latin typeface="Times New Roman" panose="02020603050405020304" pitchFamily="18" charset="0"/>
              </a:rPr>
              <a:t>android.view</a:t>
            </a:r>
            <a:endParaRPr lang="en-US" altLang="en-US" sz="3400" b="1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❑</a:t>
            </a:r>
            <a:r>
              <a:rPr lang="en-US" altLang="en-US" sz="3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3400" b="1" dirty="0" err="1" smtClean="0">
                <a:latin typeface="Times New Roman" panose="02020603050405020304" pitchFamily="18" charset="0"/>
              </a:rPr>
              <a:t>android.widget</a:t>
            </a:r>
            <a:r>
              <a:rPr lang="en-US" altLang="en-US" sz="3400" b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sz="3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❑</a:t>
            </a:r>
            <a:r>
              <a:rPr lang="en-US" altLang="en-US" sz="3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3400" b="1" dirty="0" err="1" smtClean="0">
                <a:latin typeface="Times New Roman" panose="02020603050405020304" pitchFamily="18" charset="0"/>
              </a:rPr>
              <a:t>com.google.android.maps</a:t>
            </a:r>
            <a:r>
              <a:rPr lang="en-US" altLang="en-US" sz="3400" b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sz="3400" b="1" dirty="0" err="1" smtClean="0">
                <a:latin typeface="Times New Roman" panose="02020603050405020304" pitchFamily="18" charset="0"/>
              </a:rPr>
              <a:t>android.app</a:t>
            </a:r>
            <a:r>
              <a:rPr lang="en-US" altLang="en-US" sz="3400" b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sz="3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❑</a:t>
            </a:r>
            <a:r>
              <a:rPr lang="en-US" altLang="en-US" sz="3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3400" b="1" dirty="0" err="1" smtClean="0">
                <a:latin typeface="Times New Roman" panose="02020603050405020304" pitchFamily="18" charset="0"/>
              </a:rPr>
              <a:t>android.telephony</a:t>
            </a:r>
            <a:r>
              <a:rPr lang="en-US" altLang="en-US" sz="3400" b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sz="3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❑</a:t>
            </a:r>
            <a:r>
              <a:rPr lang="en-US" altLang="en-US" sz="3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3400" b="1" dirty="0" err="1" smtClean="0">
                <a:latin typeface="Times New Roman" panose="02020603050405020304" pitchFamily="18" charset="0"/>
              </a:rPr>
              <a:t>android.webkit</a:t>
            </a:r>
            <a:endParaRPr lang="en-US" altLang="en-US" sz="5500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16" y="1907276"/>
            <a:ext cx="4094328" cy="40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58255"/>
            <a:ext cx="10018713" cy="63803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Application Framework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5845"/>
            <a:ext cx="10307356" cy="47221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Android framework includes the following key services </a:t>
            </a:r>
          </a:p>
          <a:p>
            <a:r>
              <a:rPr lang="en-US" b="1" dirty="0"/>
              <a:t>Activity Manager</a:t>
            </a:r>
            <a:r>
              <a:rPr lang="en-US" dirty="0"/>
              <a:t> − Controls all aspects of the application lifecycle and activity stack.</a:t>
            </a:r>
          </a:p>
          <a:p>
            <a:r>
              <a:rPr lang="en-US" b="1" dirty="0"/>
              <a:t>Content Providers</a:t>
            </a:r>
            <a:r>
              <a:rPr lang="en-US" dirty="0"/>
              <a:t> − Allows applications to publish and share data with other applications.</a:t>
            </a:r>
          </a:p>
          <a:p>
            <a:r>
              <a:rPr lang="en-US" b="1" dirty="0"/>
              <a:t>Resource Manager</a:t>
            </a:r>
            <a:r>
              <a:rPr lang="en-US" dirty="0"/>
              <a:t> − Provides access to non-code embedded resources such as strings, color settings and user interface layouts.</a:t>
            </a:r>
          </a:p>
          <a:p>
            <a:r>
              <a:rPr lang="en-US" b="1" dirty="0"/>
              <a:t>Notifications Manager</a:t>
            </a:r>
            <a:r>
              <a:rPr lang="en-US" dirty="0"/>
              <a:t> − Allows applications to display alerts and notifications to the user.</a:t>
            </a:r>
          </a:p>
          <a:p>
            <a:r>
              <a:rPr lang="en-US" b="1" dirty="0"/>
              <a:t>View System</a:t>
            </a:r>
            <a:r>
              <a:rPr lang="en-US" dirty="0"/>
              <a:t> − An extensible set of views used to create application user interfaces.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361948" cy="1255594"/>
          </a:xfrm>
        </p:spPr>
        <p:txBody>
          <a:bodyPr>
            <a:normAutofit fontScale="90000"/>
          </a:bodyPr>
          <a:lstStyle/>
          <a:p>
            <a:r>
              <a:rPr lang="en-US" dirty="0"/>
              <a:t>Four main components that can be used within an Android application: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871" y="1355825"/>
            <a:ext cx="8096961" cy="5502175"/>
          </a:xfrm>
        </p:spPr>
      </p:pic>
    </p:spTree>
    <p:extLst>
      <p:ext uri="{BB962C8B-B14F-4D97-AF65-F5344CB8AC3E}">
        <p14:creationId xmlns:p14="http://schemas.microsoft.com/office/powerpoint/2010/main" val="314599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959" y="208129"/>
            <a:ext cx="10018713" cy="11839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Four </a:t>
            </a:r>
            <a:r>
              <a:rPr lang="en-US" dirty="0"/>
              <a:t>main components that can be used within an Android application: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203048"/>
              </p:ext>
            </p:extLst>
          </p:nvPr>
        </p:nvGraphicFramePr>
        <p:xfrm>
          <a:off x="1760561" y="1569493"/>
          <a:ext cx="10072048" cy="4749419"/>
        </p:xfrm>
        <a:graphic>
          <a:graphicData uri="http://schemas.openxmlformats.org/drawingml/2006/table">
            <a:tbl>
              <a:tblPr/>
              <a:tblGrid>
                <a:gridCol w="2505965"/>
                <a:gridCol w="7566083"/>
              </a:tblGrid>
              <a:tr h="84166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Components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38274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Activities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They dictate the UI and handle the user interaction to the smart phone screen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6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Services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They handle background processing associated with an application.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6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Broadcast Receivers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They handle communication between Android OS and applications.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6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Content Providers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They handle data and database management issues.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3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0045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511187"/>
            <a:ext cx="10018713" cy="38122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activity represents a single screen with a user </a:t>
            </a:r>
            <a:r>
              <a:rPr lang="en-US" dirty="0" smtClean="0"/>
              <a:t>interface, in-short </a:t>
            </a:r>
            <a:r>
              <a:rPr lang="en-US" dirty="0"/>
              <a:t>Activity </a:t>
            </a:r>
            <a:r>
              <a:rPr lang="en-US" dirty="0" smtClean="0"/>
              <a:t>performs </a:t>
            </a:r>
            <a:r>
              <a:rPr lang="en-US" dirty="0"/>
              <a:t>actions on the screen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example, an email app might have one activity that shows a list of new emails, another activity to compose an email, and another activity for reading emails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activity is implemented as a subclass of </a:t>
            </a:r>
            <a:r>
              <a:rPr lang="en-US" b="1" dirty="0"/>
              <a:t>Activity</a:t>
            </a:r>
            <a:r>
              <a:rPr lang="en-US" dirty="0"/>
              <a:t> class as follows −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19869"/>
            <a:ext cx="10018713" cy="377133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service </a:t>
            </a:r>
            <a:r>
              <a:rPr lang="en-US" dirty="0" smtClean="0"/>
              <a:t>is </a:t>
            </a:r>
            <a:r>
              <a:rPr lang="en-US" dirty="0"/>
              <a:t>a component that runs in the background to perform long-running operations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could be to sync some data in the background or play music even after the user leaves the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38283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 Receivers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51631"/>
            <a:ext cx="10018713" cy="3839570"/>
          </a:xfrm>
        </p:spPr>
        <p:txBody>
          <a:bodyPr/>
          <a:lstStyle/>
          <a:p>
            <a:r>
              <a:rPr lang="en-US" dirty="0"/>
              <a:t>Broadcast Receivers simply respond to broadcast messages from other applications or from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allows the </a:t>
            </a:r>
            <a:r>
              <a:rPr lang="en-US" dirty="0"/>
              <a:t>app to respond to system-wide broadcast announcements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</a:t>
            </a:r>
            <a:r>
              <a:rPr lang="en-US" dirty="0"/>
              <a:t>for example, an app can schedule an alarm to post a notification to tell the user about an upcoming event... and by delivering that alarm to a </a:t>
            </a:r>
            <a:r>
              <a:rPr lang="en-US" dirty="0" err="1"/>
              <a:t>BroadcastReceiver</a:t>
            </a:r>
            <a:r>
              <a:rPr lang="en-US" dirty="0"/>
              <a:t> of the app, there is no need for the app to remain running until the alarm goes off.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content provider component supplies data from one application to others on request. Such requests are handled by the methods of the </a:t>
            </a:r>
            <a:r>
              <a:rPr lang="en-US" i="1" dirty="0" err="1"/>
              <a:t>ContentResolver</a:t>
            </a:r>
            <a:r>
              <a:rPr lang="en-US" dirty="0"/>
              <a:t> class. The data may be stored in the file system, the database or somewhere else entirely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example, the Android system provides a content provider that manages the user's contact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67" y="0"/>
            <a:ext cx="9699633" cy="6858000"/>
          </a:xfrm>
        </p:spPr>
      </p:pic>
    </p:spTree>
    <p:extLst>
      <p:ext uri="{BB962C8B-B14F-4D97-AF65-F5344CB8AC3E}">
        <p14:creationId xmlns:p14="http://schemas.microsoft.com/office/powerpoint/2010/main" val="41305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24" y="98947"/>
            <a:ext cx="10018713" cy="103381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Market Demand of Android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361" y="1132765"/>
            <a:ext cx="10013639" cy="5725235"/>
          </a:xfrm>
        </p:spPr>
      </p:pic>
    </p:spTree>
    <p:extLst>
      <p:ext uri="{BB962C8B-B14F-4D97-AF65-F5344CB8AC3E}">
        <p14:creationId xmlns:p14="http://schemas.microsoft.com/office/powerpoint/2010/main" val="25391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45" y="0"/>
            <a:ext cx="10430185" cy="2101755"/>
          </a:xfrm>
        </p:spPr>
        <p:txBody>
          <a:bodyPr/>
          <a:lstStyle/>
          <a:p>
            <a:r>
              <a:rPr lang="en-US" sz="5400" dirty="0" smtClean="0"/>
              <a:t>        Why </a:t>
            </a:r>
            <a:r>
              <a:rPr lang="en-US" sz="5400" dirty="0"/>
              <a:t>Android 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84" y="1201003"/>
            <a:ext cx="7670041" cy="5390866"/>
          </a:xfrm>
        </p:spPr>
      </p:pic>
    </p:spTree>
    <p:extLst>
      <p:ext uri="{BB962C8B-B14F-4D97-AF65-F5344CB8AC3E}">
        <p14:creationId xmlns:p14="http://schemas.microsoft.com/office/powerpoint/2010/main" val="324712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Android applications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14" y="1772575"/>
            <a:ext cx="9116705" cy="3768134"/>
          </a:xfrm>
        </p:spPr>
      </p:pic>
    </p:spTree>
    <p:extLst>
      <p:ext uri="{BB962C8B-B14F-4D97-AF65-F5344CB8AC3E}">
        <p14:creationId xmlns:p14="http://schemas.microsoft.com/office/powerpoint/2010/main" val="311769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Level is an integer value that uniquely identifies the framework API revision offered by a version of the Android platform. 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Application </a:t>
            </a:r>
            <a:r>
              <a:rPr lang="en-US" b="1" dirty="0"/>
              <a:t>program interface</a:t>
            </a:r>
            <a:r>
              <a:rPr lang="en-US" dirty="0"/>
              <a:t> (</a:t>
            </a:r>
            <a:r>
              <a:rPr lang="en-US" b="1" dirty="0"/>
              <a:t>API</a:t>
            </a:r>
            <a:r>
              <a:rPr lang="en-US" dirty="0"/>
              <a:t>) is a set of routines, protocols, and tools for building software applications. An </a:t>
            </a:r>
            <a:r>
              <a:rPr lang="en-US" b="1" dirty="0"/>
              <a:t>API</a:t>
            </a:r>
            <a:r>
              <a:rPr lang="en-US" dirty="0"/>
              <a:t> specifies how software components should interact and </a:t>
            </a:r>
            <a:r>
              <a:rPr lang="en-US" b="1" dirty="0"/>
              <a:t>APIs</a:t>
            </a:r>
            <a:r>
              <a:rPr lang="en-US" dirty="0"/>
              <a:t> are used when programming graphical user interface (GUI)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3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9197"/>
            <a:ext cx="10018713" cy="125218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API level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30944"/>
              </p:ext>
            </p:extLst>
          </p:nvPr>
        </p:nvGraphicFramePr>
        <p:xfrm>
          <a:off x="2661312" y="1651379"/>
          <a:ext cx="7956645" cy="5080467"/>
        </p:xfrm>
        <a:graphic>
          <a:graphicData uri="http://schemas.openxmlformats.org/drawingml/2006/table">
            <a:tbl>
              <a:tblPr/>
              <a:tblGrid>
                <a:gridCol w="1989162"/>
                <a:gridCol w="2049396"/>
                <a:gridCol w="1928925"/>
                <a:gridCol w="1989162"/>
              </a:tblGrid>
              <a:tr h="32376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101" marR="82101" marT="41050" marB="41050"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101" marR="82101" marT="41050" marB="41050"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101" marR="82101" marT="41050" marB="41050"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101" marR="82101" marT="41050" marB="41050"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Platform Version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API Level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VERSION_CODE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128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 5.1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22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LOLLIPOP_MR1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dirty="0">
                        <a:effectLst/>
                      </a:endParaRP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8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 5.0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21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LOLLIPOP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>
                        <a:effectLst/>
                      </a:endParaRP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112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Android 4.4W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20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KITKAT_WATCH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BBBBBB"/>
                          </a:solidFill>
                          <a:effectLst/>
                        </a:rPr>
                        <a:t>KitKat for Wearables Only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8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 4.4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19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KITKAT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600" dirty="0">
                        <a:effectLst/>
                      </a:endParaRP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48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Android 4.3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18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JELLY_BEAN_MR2</a:t>
                      </a:r>
                    </a:p>
                  </a:txBody>
                  <a:tcPr marL="68417" marR="68417" marT="68417" marB="6841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101" marR="82101" marT="41050" marB="4105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58586" y="25066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5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93125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Android IDEs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0178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sz="3800" dirty="0" smtClean="0"/>
              <a:t>An android</a:t>
            </a:r>
            <a:r>
              <a:rPr lang="en-US" sz="3800" dirty="0"/>
              <a:t> </a:t>
            </a:r>
            <a:r>
              <a:rPr lang="en-US" sz="3800" b="1" dirty="0"/>
              <a:t>Integrated Development Environment</a:t>
            </a:r>
            <a:r>
              <a:rPr lang="en-US" sz="3800" dirty="0"/>
              <a:t> (</a:t>
            </a:r>
            <a:r>
              <a:rPr lang="en-US" sz="3800" b="1" dirty="0"/>
              <a:t>IDE</a:t>
            </a:r>
            <a:r>
              <a:rPr lang="en-US" sz="3800" dirty="0"/>
              <a:t>) is an all-in-one solution that allows an application (app) developer (a.k.a. programmer) to perform the software development cycle repeatedly and </a:t>
            </a:r>
            <a:r>
              <a:rPr lang="en-US" sz="3800" dirty="0" smtClean="0"/>
              <a:t>quickly.</a:t>
            </a:r>
          </a:p>
          <a:p>
            <a:pPr marL="0" indent="0">
              <a:buNone/>
            </a:pPr>
            <a:endParaRPr lang="en-US" sz="3800" dirty="0" smtClean="0"/>
          </a:p>
          <a:p>
            <a:pPr marL="0" indent="0">
              <a:buNone/>
            </a:pPr>
            <a:r>
              <a:rPr lang="en-US" sz="3800" dirty="0" smtClean="0"/>
              <a:t>There </a:t>
            </a:r>
            <a:r>
              <a:rPr lang="en-US" sz="3800" dirty="0"/>
              <a:t>are so many sophisticated Technologies are available to develop android applications, the familiar technologies, which are predominantly using tools as follows</a:t>
            </a:r>
          </a:p>
          <a:p>
            <a:r>
              <a:rPr lang="en-US" sz="3300" dirty="0">
                <a:hlinkClick r:id="rId2"/>
              </a:rPr>
              <a:t>Android Studio</a:t>
            </a:r>
            <a:endParaRPr lang="en-US" sz="3300" dirty="0"/>
          </a:p>
          <a:p>
            <a:r>
              <a:rPr lang="en-US" sz="3300" dirty="0">
                <a:hlinkClick r:id="rId3"/>
              </a:rPr>
              <a:t>Eclipse IDE</a:t>
            </a:r>
            <a:endParaRPr lang="en-US" sz="3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028" y="180833"/>
            <a:ext cx="10018713" cy="747215"/>
          </a:xfrm>
        </p:spPr>
        <p:txBody>
          <a:bodyPr/>
          <a:lstStyle/>
          <a:p>
            <a:r>
              <a:rPr lang="en-US" dirty="0" smtClean="0"/>
              <a:t>Android </a:t>
            </a:r>
            <a:r>
              <a:rPr lang="en-US" dirty="0"/>
              <a:t>architecture 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19" y="928048"/>
            <a:ext cx="9387622" cy="5595582"/>
          </a:xfrm>
        </p:spPr>
      </p:pic>
    </p:spTree>
    <p:extLst>
      <p:ext uri="{BB962C8B-B14F-4D97-AF65-F5344CB8AC3E}">
        <p14:creationId xmlns:p14="http://schemas.microsoft.com/office/powerpoint/2010/main" val="298178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133</TotalTime>
  <Words>425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MS Gothic</vt:lpstr>
      <vt:lpstr>Arial</vt:lpstr>
      <vt:lpstr>Corbel</vt:lpstr>
      <vt:lpstr>Times New Roman</vt:lpstr>
      <vt:lpstr>Parallax</vt:lpstr>
      <vt:lpstr>What is Android?</vt:lpstr>
      <vt:lpstr>PowerPoint Presentation</vt:lpstr>
      <vt:lpstr>        Market Demand of Android</vt:lpstr>
      <vt:lpstr>        Why Android ? </vt:lpstr>
      <vt:lpstr>Categories of Android applications </vt:lpstr>
      <vt:lpstr>API level</vt:lpstr>
      <vt:lpstr>API level</vt:lpstr>
      <vt:lpstr>Android IDEs </vt:lpstr>
      <vt:lpstr>Android architecture </vt:lpstr>
      <vt:lpstr>Android Libraries </vt:lpstr>
      <vt:lpstr>Application Framework </vt:lpstr>
      <vt:lpstr>Four main components that can be used within an Android application:</vt:lpstr>
      <vt:lpstr> Four main components that can be used within an Android application:</vt:lpstr>
      <vt:lpstr>Activities </vt:lpstr>
      <vt:lpstr>Services </vt:lpstr>
      <vt:lpstr>Broadcast Receivers </vt:lpstr>
      <vt:lpstr>Content Providers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Android?</dc:title>
  <dc:creator>Md Jueal</dc:creator>
  <cp:lastModifiedBy>su</cp:lastModifiedBy>
  <cp:revision>37</cp:revision>
  <dcterms:created xsi:type="dcterms:W3CDTF">2016-05-27T11:35:01Z</dcterms:created>
  <dcterms:modified xsi:type="dcterms:W3CDTF">2017-06-01T21:23:48Z</dcterms:modified>
</cp:coreProperties>
</file>