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2"/>
  </p:notesMasterIdLst>
  <p:handoutMasterIdLst>
    <p:handoutMasterId r:id="rId13"/>
  </p:handoutMasterIdLst>
  <p:sldIdLst>
    <p:sldId id="256" r:id="rId5"/>
    <p:sldId id="257" r:id="rId6"/>
    <p:sldId id="266" r:id="rId7"/>
    <p:sldId id="259" r:id="rId8"/>
    <p:sldId id="264" r:id="rId9"/>
    <p:sldId id="25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Tujuan </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ID" sz="1800">
              <a:latin typeface="Tahoma" panose="020B0604030504040204" pitchFamily="34" charset="0"/>
              <a:ea typeface="Tahoma" panose="020B0604030504040204" pitchFamily="34" charset="0"/>
              <a:cs typeface="Tahoma" panose="020B0604030504040204" pitchFamily="34" charset="0"/>
            </a:rPr>
            <a:t>Membangun model yang dapat mendeteksi apakah seseorang memakai masker wajah atau tidak.</a:t>
          </a:r>
          <a:endParaRPr lang="en-US" sz="18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Metode </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ID" sz="2000">
              <a:latin typeface="Tahoma" panose="020B0604030504040204" pitchFamily="34" charset="0"/>
              <a:ea typeface="Tahoma" panose="020B0604030504040204" pitchFamily="34" charset="0"/>
              <a:cs typeface="Tahoma" panose="020B0604030504040204" pitchFamily="34" charset="0"/>
            </a:rPr>
            <a:t>Menggunakan Convolutional Neural Network (CNN) dengan TensorFlow dan Keras.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E4C59664-D3F1-4EDE-99DD-9D8954BDA878}" type="pres">
      <dgm:prSet presAssocID="{81269538-BFC5-48BB-BEA1-D7AF1F385FD5}" presName="linear" presStyleCnt="0">
        <dgm:presLayoutVars>
          <dgm:dir/>
          <dgm:animLvl val="lvl"/>
          <dgm:resizeHandles val="exact"/>
        </dgm:presLayoutVars>
      </dgm:prSet>
      <dgm:spPr/>
    </dgm:pt>
    <dgm:pt modelId="{AD2C718E-719E-44C3-A522-8DFD777EBCD2}" type="pres">
      <dgm:prSet presAssocID="{0D51337A-31FA-4717-B2BF-9243F96D2B9B}" presName="parentLin" presStyleCnt="0"/>
      <dgm:spPr/>
    </dgm:pt>
    <dgm:pt modelId="{BFFE7D68-6162-4795-A5A1-94E26EDB2B75}" type="pres">
      <dgm:prSet presAssocID="{0D51337A-31FA-4717-B2BF-9243F96D2B9B}" presName="parentLeftMargin" presStyleLbl="node1" presStyleIdx="0" presStyleCnt="2"/>
      <dgm:spPr/>
    </dgm:pt>
    <dgm:pt modelId="{7DD1A56F-04C4-4F4D-87D1-499338BC2145}" type="pres">
      <dgm:prSet presAssocID="{0D51337A-31FA-4717-B2BF-9243F96D2B9B}" presName="parentText" presStyleLbl="node1" presStyleIdx="0" presStyleCnt="2">
        <dgm:presLayoutVars>
          <dgm:chMax val="0"/>
          <dgm:bulletEnabled val="1"/>
        </dgm:presLayoutVars>
      </dgm:prSet>
      <dgm:spPr/>
    </dgm:pt>
    <dgm:pt modelId="{5A885B22-0BEB-43AA-9395-99F0C5DFAD2D}" type="pres">
      <dgm:prSet presAssocID="{0D51337A-31FA-4717-B2BF-9243F96D2B9B}" presName="negativeSpace" presStyleCnt="0"/>
      <dgm:spPr/>
    </dgm:pt>
    <dgm:pt modelId="{F699960D-94A0-4C6D-9BB7-B8EDCF77C8E6}" type="pres">
      <dgm:prSet presAssocID="{0D51337A-31FA-4717-B2BF-9243F96D2B9B}" presName="childText" presStyleLbl="conFgAcc1" presStyleIdx="0" presStyleCnt="2">
        <dgm:presLayoutVars>
          <dgm:bulletEnabled val="1"/>
        </dgm:presLayoutVars>
      </dgm:prSet>
      <dgm:spPr/>
    </dgm:pt>
    <dgm:pt modelId="{34E76302-D713-4462-90AD-942225C53341}" type="pres">
      <dgm:prSet presAssocID="{6799645E-F42F-43D8-B2EA-A1377D84D0B3}" presName="spaceBetweenRectangles" presStyleCnt="0"/>
      <dgm:spPr/>
    </dgm:pt>
    <dgm:pt modelId="{D08F542C-0765-4DEF-B809-21A56F0ED6C5}" type="pres">
      <dgm:prSet presAssocID="{A7F7584C-6CC5-40A2-9566-2842A5DEA97A}" presName="parentLin" presStyleCnt="0"/>
      <dgm:spPr/>
    </dgm:pt>
    <dgm:pt modelId="{AA1517EC-6C93-4E71-949E-74E3BF4C2AA5}" type="pres">
      <dgm:prSet presAssocID="{A7F7584C-6CC5-40A2-9566-2842A5DEA97A}" presName="parentLeftMargin" presStyleLbl="node1" presStyleIdx="0" presStyleCnt="2"/>
      <dgm:spPr/>
    </dgm:pt>
    <dgm:pt modelId="{3534265E-2CB1-4366-9860-763EBD93C1F0}" type="pres">
      <dgm:prSet presAssocID="{A7F7584C-6CC5-40A2-9566-2842A5DEA97A}" presName="parentText" presStyleLbl="node1" presStyleIdx="1" presStyleCnt="2">
        <dgm:presLayoutVars>
          <dgm:chMax val="0"/>
          <dgm:bulletEnabled val="1"/>
        </dgm:presLayoutVars>
      </dgm:prSet>
      <dgm:spPr/>
    </dgm:pt>
    <dgm:pt modelId="{F14DF180-68B3-4F06-BB3F-8118D8314131}" type="pres">
      <dgm:prSet presAssocID="{A7F7584C-6CC5-40A2-9566-2842A5DEA97A}" presName="negativeSpace" presStyleCnt="0"/>
      <dgm:spPr/>
    </dgm:pt>
    <dgm:pt modelId="{6B7B5BEA-AC44-4473-92B9-8895F9CC36FE}" type="pres">
      <dgm:prSet presAssocID="{A7F7584C-6CC5-40A2-9566-2842A5DEA97A}" presName="childText" presStyleLbl="conFgAcc1" presStyleIdx="1" presStyleCnt="2">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EB34FE42-8787-4504-B200-6B4DB73AAB98}" type="presOf" srcId="{A7F7584C-6CC5-40A2-9566-2842A5DEA97A}" destId="{AA1517EC-6C93-4E71-949E-74E3BF4C2AA5}" srcOrd="0" destOrd="0" presId="urn:microsoft.com/office/officeart/2005/8/layout/list1"/>
    <dgm:cxn modelId="{9E6BB655-7FE4-4F8D-B1D2-F885E60B8754}" srcId="{81269538-BFC5-48BB-BEA1-D7AF1F385FD5}" destId="{0D51337A-31FA-4717-B2BF-9243F96D2B9B}" srcOrd="0" destOrd="0" parTransId="{A9294D65-F371-46C8-A624-E557E9DF1A30}" sibTransId="{6799645E-F42F-43D8-B2EA-A1377D84D0B3}"/>
    <dgm:cxn modelId="{A316347C-9D1A-43C6-BE2B-DC184440E1C9}" srcId="{0D51337A-31FA-4717-B2BF-9243F96D2B9B}" destId="{E40970FA-9468-4353-8343-FE5E2BEBB8B0}" srcOrd="0" destOrd="0" parTransId="{85FA6A33-9FA9-4134-A6A3-A5D4748A1779}" sibTransId="{04FF68DF-CF36-4D12-9ECE-A3519B0AC88A}"/>
    <dgm:cxn modelId="{B68C5090-999B-4004-9FCF-645D1BFEFA8D}" type="presOf" srcId="{0D51337A-31FA-4717-B2BF-9243F96D2B9B}" destId="{BFFE7D68-6162-4795-A5A1-94E26EDB2B75}" srcOrd="0" destOrd="0" presId="urn:microsoft.com/office/officeart/2005/8/layout/list1"/>
    <dgm:cxn modelId="{927CED9A-5D2C-42AC-816C-1D958C65D33E}" type="presOf" srcId="{E40970FA-9468-4353-8343-FE5E2BEBB8B0}" destId="{F699960D-94A0-4C6D-9BB7-B8EDCF77C8E6}" srcOrd="0" destOrd="0" presId="urn:microsoft.com/office/officeart/2005/8/layout/list1"/>
    <dgm:cxn modelId="{8B61CFAE-16A5-43E9-A1C1-8C2E79945111}" type="presOf" srcId="{81269538-BFC5-48BB-BEA1-D7AF1F385FD5}" destId="{E4C59664-D3F1-4EDE-99DD-9D8954BDA878}" srcOrd="0" destOrd="0" presId="urn:microsoft.com/office/officeart/2005/8/layout/list1"/>
    <dgm:cxn modelId="{F68422C1-CD34-4DED-AA4B-85EFFF4FE933}" srcId="{81269538-BFC5-48BB-BEA1-D7AF1F385FD5}" destId="{A7F7584C-6CC5-40A2-9566-2842A5DEA97A}" srcOrd="1" destOrd="0" parTransId="{581272CD-5908-4C17-8E9B-8BF6DCE43C3E}" sibTransId="{C41ED6A4-512C-48AB-901D-671B73446005}"/>
    <dgm:cxn modelId="{442F69CC-FF41-4E55-9F3B-8137058FC9BB}" type="presOf" srcId="{9D8DAFB6-C744-4BD6-B757-393BF647EBB6}" destId="{6B7B5BEA-AC44-4473-92B9-8895F9CC36FE}" srcOrd="0" destOrd="0" presId="urn:microsoft.com/office/officeart/2005/8/layout/list1"/>
    <dgm:cxn modelId="{FA0C52D5-2BEA-4647-AACA-0CA6F2FA8152}" type="presOf" srcId="{0D51337A-31FA-4717-B2BF-9243F96D2B9B}" destId="{7DD1A56F-04C4-4F4D-87D1-499338BC2145}" srcOrd="1" destOrd="0" presId="urn:microsoft.com/office/officeart/2005/8/layout/list1"/>
    <dgm:cxn modelId="{B138EFE5-3601-4196-BB71-816135BB33DE}" type="presOf" srcId="{A7F7584C-6CC5-40A2-9566-2842A5DEA97A}" destId="{3534265E-2CB1-4366-9860-763EBD93C1F0}" srcOrd="1" destOrd="0" presId="urn:microsoft.com/office/officeart/2005/8/layout/list1"/>
    <dgm:cxn modelId="{4DA53D49-1B5D-4062-B102-B810E5CCD3C4}" type="presParOf" srcId="{E4C59664-D3F1-4EDE-99DD-9D8954BDA878}" destId="{AD2C718E-719E-44C3-A522-8DFD777EBCD2}" srcOrd="0" destOrd="0" presId="urn:microsoft.com/office/officeart/2005/8/layout/list1"/>
    <dgm:cxn modelId="{2B96A7FE-6C65-4741-861B-3E7BBE7CE115}" type="presParOf" srcId="{AD2C718E-719E-44C3-A522-8DFD777EBCD2}" destId="{BFFE7D68-6162-4795-A5A1-94E26EDB2B75}" srcOrd="0" destOrd="0" presId="urn:microsoft.com/office/officeart/2005/8/layout/list1"/>
    <dgm:cxn modelId="{3C227A21-8FB0-49CB-9AC7-7A4AF9A7FA40}" type="presParOf" srcId="{AD2C718E-719E-44C3-A522-8DFD777EBCD2}" destId="{7DD1A56F-04C4-4F4D-87D1-499338BC2145}" srcOrd="1" destOrd="0" presId="urn:microsoft.com/office/officeart/2005/8/layout/list1"/>
    <dgm:cxn modelId="{65095363-F610-4383-85BE-100D3D94A9DB}" type="presParOf" srcId="{E4C59664-D3F1-4EDE-99DD-9D8954BDA878}" destId="{5A885B22-0BEB-43AA-9395-99F0C5DFAD2D}" srcOrd="1" destOrd="0" presId="urn:microsoft.com/office/officeart/2005/8/layout/list1"/>
    <dgm:cxn modelId="{600EB851-4472-49BC-917B-43A966CA5CEA}" type="presParOf" srcId="{E4C59664-D3F1-4EDE-99DD-9D8954BDA878}" destId="{F699960D-94A0-4C6D-9BB7-B8EDCF77C8E6}" srcOrd="2" destOrd="0" presId="urn:microsoft.com/office/officeart/2005/8/layout/list1"/>
    <dgm:cxn modelId="{806AF773-8D8D-45DA-9FA8-F6E8B102DC50}" type="presParOf" srcId="{E4C59664-D3F1-4EDE-99DD-9D8954BDA878}" destId="{34E76302-D713-4462-90AD-942225C53341}" srcOrd="3" destOrd="0" presId="urn:microsoft.com/office/officeart/2005/8/layout/list1"/>
    <dgm:cxn modelId="{8A6FB49D-6229-4FCF-B988-54CF9715234A}" type="presParOf" srcId="{E4C59664-D3F1-4EDE-99DD-9D8954BDA878}" destId="{D08F542C-0765-4DEF-B809-21A56F0ED6C5}" srcOrd="4" destOrd="0" presId="urn:microsoft.com/office/officeart/2005/8/layout/list1"/>
    <dgm:cxn modelId="{67C4C279-393A-4883-B396-B306CA7B66A9}" type="presParOf" srcId="{D08F542C-0765-4DEF-B809-21A56F0ED6C5}" destId="{AA1517EC-6C93-4E71-949E-74E3BF4C2AA5}" srcOrd="0" destOrd="0" presId="urn:microsoft.com/office/officeart/2005/8/layout/list1"/>
    <dgm:cxn modelId="{B54D0CFC-1EB1-4D97-AD91-E78A0E641327}" type="presParOf" srcId="{D08F542C-0765-4DEF-B809-21A56F0ED6C5}" destId="{3534265E-2CB1-4366-9860-763EBD93C1F0}" srcOrd="1" destOrd="0" presId="urn:microsoft.com/office/officeart/2005/8/layout/list1"/>
    <dgm:cxn modelId="{9064D424-B15A-4B69-93C4-C20A29B64DEC}" type="presParOf" srcId="{E4C59664-D3F1-4EDE-99DD-9D8954BDA878}" destId="{F14DF180-68B3-4F06-BB3F-8118D8314131}" srcOrd="5" destOrd="0" presId="urn:microsoft.com/office/officeart/2005/8/layout/list1"/>
    <dgm:cxn modelId="{5ACED9B1-5B22-4C44-BE0B-265F463B25CE}" type="presParOf" srcId="{E4C59664-D3F1-4EDE-99DD-9D8954BDA878}" destId="{6B7B5BEA-AC44-4473-92B9-8895F9CC36F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Kinerja pada gambar</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ID">
              <a:latin typeface="Tahoma" panose="020B0604030504040204" pitchFamily="34" charset="0"/>
              <a:ea typeface="Tahoma" panose="020B0604030504040204" pitchFamily="34" charset="0"/>
              <a:cs typeface="Tahoma" panose="020B0604030504040204" pitchFamily="34" charset="0"/>
            </a:rPr>
            <a:t>CNN dirancang khusus untuk bekerja dengan data gambar. Mereka </a:t>
          </a:r>
          <a:r>
            <a:rPr lang="en-ID" i="1">
              <a:latin typeface="Tahoma" panose="020B0604030504040204" pitchFamily="34" charset="0"/>
              <a:ea typeface="Tahoma" panose="020B0604030504040204" pitchFamily="34" charset="0"/>
              <a:cs typeface="Tahoma" panose="020B0604030504040204" pitchFamily="34" charset="0"/>
            </a:rPr>
            <a:t>mampu mengekstrak fitur-fitur penting dari gambar melalui proses konvolusi dan pooling, yang membuat mereka sangat efektif dalam mengenali pola visual</a:t>
          </a:r>
          <a:r>
            <a:rPr lang="en-ID">
              <a:latin typeface="Tahoma" panose="020B0604030504040204" pitchFamily="34" charset="0"/>
              <a:ea typeface="Tahoma" panose="020B0604030504040204" pitchFamily="34" charset="0"/>
              <a:cs typeface="Tahoma" panose="020B0604030504040204" pitchFamily="34" charset="0"/>
            </a:rPr>
            <a:t>.
CNN adalah algoritma sederhana yang bekerja dengan menghitung jarak antara titik data. Ia tidak memiliki kemampuan bawaan untuk mengekstrak fitur dari data gambar, sehingga kinerjanya seringkali kurang baik pada data gambar yang kompleks.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Skalabilitas dan efesiensi</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ID">
              <a:latin typeface="Tahoma" panose="020B0604030504040204" pitchFamily="34" charset="0"/>
              <a:ea typeface="Tahoma" panose="020B0604030504040204" pitchFamily="34" charset="0"/>
              <a:cs typeface="Tahoma" panose="020B0604030504040204" pitchFamily="34" charset="0"/>
            </a:rPr>
            <a:t>CNN dapat dilatih menggunakan GPU yang mempercepat proses komputasi. Sekali dilatih, model CNN sangat efisien dalam melakukan prediksi.
CNN cenderung lambat saat melakukan prediksi, terutama pada dataset yang besar, karena harus menghitung jarak antara titik data yang diuji dengan semua titik data dalam dataset pelatihan.</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Kemampuan ektraksi fitur</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ID">
              <a:latin typeface="Tahoma" panose="020B0604030504040204" pitchFamily="34" charset="0"/>
              <a:ea typeface="Tahoma" panose="020B0604030504040204" pitchFamily="34" charset="0"/>
              <a:cs typeface="Tahoma" panose="020B0604030504040204" pitchFamily="34" charset="0"/>
            </a:rPr>
            <a:t>CNN secara otomatis mengekstraksi fitur dari gambar melalui lapisan konvolusi. Ini berarti kita tidak perlu melakukan feature engineering manual.</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633D9F2F-6271-4FB5-8DA1-C11FA1B65311}">
      <dgm:prSet phldrT="[Text]"/>
      <dgm:spPr/>
      <dgm:t>
        <a:bodyPr/>
        <a:lstStyle/>
        <a:p>
          <a:pPr>
            <a:buFont typeface="Wingdings" panose="05000000000000000000" pitchFamily="2" charset="2"/>
            <a:buChar char=""/>
          </a:pPr>
          <a:r>
            <a:rPr lang="en-ID">
              <a:latin typeface="Tahoma" panose="020B0604030504040204" pitchFamily="34" charset="0"/>
              <a:ea typeface="Tahoma" panose="020B0604030504040204" pitchFamily="34" charset="0"/>
              <a:cs typeface="Tahoma" panose="020B0604030504040204" pitchFamily="34" charset="0"/>
            </a:rPr>
            <a:t>CNN memerlukan data yang sudah dalam bentuk fitur yang relevan dan tidak dapat mengekstraksi fitur dari data mentah dengan sendirinya.</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87A4266-9006-45A4-883E-780AC0BE3F60}" type="parTrans" cxnId="{DDCE0D9F-4424-4EAF-A8E9-1C1EE82FF3E2}">
      <dgm:prSet/>
      <dgm:spPr/>
      <dgm:t>
        <a:bodyPr/>
        <a:lstStyle/>
        <a:p>
          <a:endParaRPr lang="en-ID"/>
        </a:p>
      </dgm:t>
    </dgm:pt>
    <dgm:pt modelId="{B1D93723-98EB-4A83-9942-9DCFA0C74753}" type="sibTrans" cxnId="{DDCE0D9F-4424-4EAF-A8E9-1C1EE82FF3E2}">
      <dgm:prSet/>
      <dgm:spPr/>
      <dgm:t>
        <a:bodyPr/>
        <a:lstStyle/>
        <a:p>
          <a:endParaRPr lang="en-ID"/>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DDCE0D9F-4424-4EAF-A8E9-1C1EE82FF3E2}" srcId="{DA5DFAD8-E443-4F53-9341-A0903BBBD378}" destId="{633D9F2F-6271-4FB5-8DA1-C11FA1B65311}" srcOrd="1" destOrd="0" parTransId="{687A4266-9006-45A4-883E-780AC0BE3F60}" sibTransId="{B1D93723-98EB-4A83-9942-9DCFA0C74753}"/>
    <dgm:cxn modelId="{4BF1EEA1-6E89-4F91-BAE8-11038685C515}" type="presOf" srcId="{4C8BFA56-3F75-4CAD-90A3-2F214D699322}" destId="{17CA1487-CDD9-4364-92F6-A11DBDAFE16C}" srcOrd="0" destOrd="0" presId="urn:microsoft.com/office/officeart/2005/8/layout/hList1"/>
    <dgm:cxn modelId="{89D39CB7-8D69-4979-9C64-F39E942964E1}" type="presOf" srcId="{633D9F2F-6271-4FB5-8DA1-C11FA1B65311}" destId="{EA81ED6A-A7EA-4137-A3DC-D16E79F1B938}" srcOrd="0" destOrd="1"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Kompleksitas dan Akurasi</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ID">
              <a:latin typeface="Tahoma" panose="020B0604030504040204" pitchFamily="34" charset="0"/>
              <a:ea typeface="Tahoma" panose="020B0604030504040204" pitchFamily="34" charset="0"/>
              <a:cs typeface="Tahoma" panose="020B0604030504040204" pitchFamily="34" charset="0"/>
            </a:rPr>
            <a:t>CNN </a:t>
          </a:r>
          <a:r>
            <a:rPr lang="en-ID" i="1">
              <a:latin typeface="Tahoma" panose="020B0604030504040204" pitchFamily="34" charset="0"/>
              <a:ea typeface="Tahoma" panose="020B0604030504040204" pitchFamily="34" charset="0"/>
              <a:cs typeface="Tahoma" panose="020B0604030504040204" pitchFamily="34" charset="0"/>
            </a:rPr>
            <a:t>mampu menangani kompleksitas dalam data gambar seperti variasi dalam posisi, pencahayaan, dan skala objek</a:t>
          </a:r>
          <a:r>
            <a:rPr lang="en-ID">
              <a:latin typeface="Tahoma" panose="020B0604030504040204" pitchFamily="34" charset="0"/>
              <a:ea typeface="Tahoma" panose="020B0604030504040204" pitchFamily="34" charset="0"/>
              <a:cs typeface="Tahoma" panose="020B0604030504040204" pitchFamily="34" charset="0"/>
            </a:rPr>
            <a:t>. Ini membuatnya lebih akurat untuk tugas klasifikasi gambar yang kompleks.
CNN lebih sederhana dan mungkin tidak dapat menangani kompleksitas data gambar dengan baik, yang dapat mengakibatkan akurasi yang lebih rendah</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DA5DFAD8-E443-4F53-9341-A0903BBBD378}">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Penanganan Dimensi Tinggi</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ID">
              <a:latin typeface="Tahoma" panose="020B0604030504040204" pitchFamily="34" charset="0"/>
              <a:ea typeface="Tahoma" panose="020B0604030504040204" pitchFamily="34" charset="0"/>
              <a:cs typeface="Tahoma" panose="020B0604030504040204" pitchFamily="34" charset="0"/>
            </a:rPr>
            <a:t>CNN dirancang untuk bekerja dengan data dimensi tinggi seperti gambar (dengan tinggi, lebar, dan saluran warna). Mereka dapat mengurangi dimensi secara efektif melalui pooling dan lapisan dense.
CNN mengalami kesulitan dengan data berdimensi tinggi karena “curse of dimensionality,” di mana jarak antara titik data menjadi kurang berarti.</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1" presStyleCnt="2">
        <dgm:presLayoutVars>
          <dgm:chMax val="0"/>
          <dgm:chPref val="0"/>
          <dgm:bulletEnabled val="1"/>
        </dgm:presLayoutVars>
      </dgm:prSet>
      <dgm:spPr/>
    </dgm:pt>
    <dgm:pt modelId="{EA81ED6A-A7EA-4137-A3DC-D16E79F1B938}" type="pres">
      <dgm:prSet presAssocID="{DA5DFAD8-E443-4F53-9341-A0903BBBD378}"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1" destOrd="0" parTransId="{F6012B3B-01B0-4E7C-A363-0177B95D3DD8}" sibTransId="{76D9F54E-47B3-4FE0-B465-AD673964072E}"/>
    <dgm:cxn modelId="{4CD5FCDD-1F8A-43A3-BD77-CBE3B3864C41}" srcId="{6857B86A-DEC1-407C-A1BB-5BF9ACCBCA6A}" destId="{4C8BFA56-3F75-4CAD-90A3-2F214D699322}" srcOrd="0" destOrd="0" parTransId="{9A6E3B20-A734-4412-84CF-0134D93D4B28}" sibTransId="{7B50916F-B8BA-427F-B9F0-A301E54D7FB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C0F7FF12-72ED-4C65-8A42-67FCEE3903CF}" type="presParOf" srcId="{DE3F77CF-6A8C-4783-A2CE-00E88C4199CB}" destId="{173DA3A6-F783-42D4-9ED8-FD330979BCEA}" srcOrd="2"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9960D-94A0-4C6D-9BB7-B8EDCF77C8E6}">
      <dsp:nvSpPr>
        <dsp:cNvPr id="0" name=""/>
        <dsp:cNvSpPr/>
      </dsp:nvSpPr>
      <dsp:spPr>
        <a:xfrm>
          <a:off x="0" y="478493"/>
          <a:ext cx="10110153" cy="12521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4660" tIns="624840" rIns="784660" bIns="128016" numCol="1" spcCol="1270" anchor="t" anchorCtr="0">
          <a:noAutofit/>
        </a:bodyPr>
        <a:lstStyle/>
        <a:p>
          <a:pPr marL="171450" lvl="1" indent="-171450" algn="l" defTabSz="800100">
            <a:lnSpc>
              <a:spcPct val="90000"/>
            </a:lnSpc>
            <a:spcBef>
              <a:spcPct val="0"/>
            </a:spcBef>
            <a:spcAft>
              <a:spcPct val="15000"/>
            </a:spcAft>
            <a:buChar char="•"/>
          </a:pPr>
          <a:r>
            <a:rPr lang="en-ID" sz="1800" kern="1200">
              <a:latin typeface="Tahoma" panose="020B0604030504040204" pitchFamily="34" charset="0"/>
              <a:ea typeface="Tahoma" panose="020B0604030504040204" pitchFamily="34" charset="0"/>
              <a:cs typeface="Tahoma" panose="020B0604030504040204" pitchFamily="34" charset="0"/>
            </a:rPr>
            <a:t>Membangun model yang dapat mendeteksi apakah seseorang memakai masker wajah atau tidak.</a:t>
          </a:r>
          <a:endParaRPr lang="en-US" sz="1800" kern="1200" dirty="0">
            <a:latin typeface="Tahoma" panose="020B0604030504040204" pitchFamily="34" charset="0"/>
            <a:ea typeface="Tahoma" panose="020B0604030504040204" pitchFamily="34" charset="0"/>
            <a:cs typeface="Tahoma" panose="020B0604030504040204" pitchFamily="34" charset="0"/>
          </a:endParaRPr>
        </a:p>
      </dsp:txBody>
      <dsp:txXfrm>
        <a:off x="0" y="478493"/>
        <a:ext cx="10110153" cy="1252125"/>
      </dsp:txXfrm>
    </dsp:sp>
    <dsp:sp modelId="{7DD1A56F-04C4-4F4D-87D1-499338BC2145}">
      <dsp:nvSpPr>
        <dsp:cNvPr id="0" name=""/>
        <dsp:cNvSpPr/>
      </dsp:nvSpPr>
      <dsp:spPr>
        <a:xfrm>
          <a:off x="505507" y="35693"/>
          <a:ext cx="7077107"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498" tIns="0" rIns="267498" bIns="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tx1"/>
              </a:solidFill>
              <a:latin typeface="Tahoma" panose="020B0604030504040204" pitchFamily="34" charset="0"/>
              <a:ea typeface="Tahoma" panose="020B0604030504040204" pitchFamily="34" charset="0"/>
              <a:cs typeface="Tahoma" panose="020B0604030504040204" pitchFamily="34" charset="0"/>
            </a:rPr>
            <a:t>Tujuan </a:t>
          </a:r>
          <a:endParaRPr lang="en-US" sz="3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48738" y="78924"/>
        <a:ext cx="6990645" cy="799138"/>
      </dsp:txXfrm>
    </dsp:sp>
    <dsp:sp modelId="{6B7B5BEA-AC44-4473-92B9-8895F9CC36FE}">
      <dsp:nvSpPr>
        <dsp:cNvPr id="0" name=""/>
        <dsp:cNvSpPr/>
      </dsp:nvSpPr>
      <dsp:spPr>
        <a:xfrm>
          <a:off x="0" y="2335418"/>
          <a:ext cx="10110153"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4660" tIns="624840" rIns="784660" bIns="142240" numCol="1" spcCol="1270" anchor="t" anchorCtr="0">
          <a:noAutofit/>
        </a:bodyPr>
        <a:lstStyle/>
        <a:p>
          <a:pPr marL="228600" lvl="1" indent="-228600" algn="l" defTabSz="889000">
            <a:lnSpc>
              <a:spcPct val="90000"/>
            </a:lnSpc>
            <a:spcBef>
              <a:spcPct val="0"/>
            </a:spcBef>
            <a:spcAft>
              <a:spcPct val="15000"/>
            </a:spcAft>
            <a:buChar char="•"/>
          </a:pPr>
          <a:r>
            <a:rPr lang="en-ID" sz="2000" kern="1200">
              <a:latin typeface="Tahoma" panose="020B0604030504040204" pitchFamily="34" charset="0"/>
              <a:ea typeface="Tahoma" panose="020B0604030504040204" pitchFamily="34" charset="0"/>
              <a:cs typeface="Tahoma" panose="020B0604030504040204" pitchFamily="34" charset="0"/>
            </a:rPr>
            <a:t>Menggunakan Convolutional Neural Network (CNN) dengan TensorFlow dan Keras.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0" y="2335418"/>
        <a:ext cx="10110153" cy="1323000"/>
      </dsp:txXfrm>
    </dsp:sp>
    <dsp:sp modelId="{3534265E-2CB1-4366-9860-763EBD93C1F0}">
      <dsp:nvSpPr>
        <dsp:cNvPr id="0" name=""/>
        <dsp:cNvSpPr/>
      </dsp:nvSpPr>
      <dsp:spPr>
        <a:xfrm>
          <a:off x="505507" y="1892618"/>
          <a:ext cx="7077107" cy="88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7498" tIns="0" rIns="267498" bIns="0" numCol="1" spcCol="1270" anchor="ctr" anchorCtr="0">
          <a:noAutofit/>
        </a:bodyPr>
        <a:lstStyle/>
        <a:p>
          <a:pPr marL="0" lvl="0" indent="0" algn="l" defTabSz="1333500">
            <a:lnSpc>
              <a:spcPct val="90000"/>
            </a:lnSpc>
            <a:spcBef>
              <a:spcPct val="0"/>
            </a:spcBef>
            <a:spcAft>
              <a:spcPct val="35000"/>
            </a:spcAft>
            <a:buNone/>
          </a:pPr>
          <a:r>
            <a:rPr lang="en-US" sz="3000" kern="1200">
              <a:solidFill>
                <a:schemeClr val="tx1"/>
              </a:solidFill>
              <a:latin typeface="Tahoma" panose="020B0604030504040204" pitchFamily="34" charset="0"/>
              <a:ea typeface="Tahoma" panose="020B0604030504040204" pitchFamily="34" charset="0"/>
              <a:cs typeface="Tahoma" panose="020B0604030504040204" pitchFamily="34" charset="0"/>
            </a:rPr>
            <a:t>Metode </a:t>
          </a:r>
          <a:endParaRPr lang="en-US" sz="30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48738" y="1935849"/>
        <a:ext cx="6990645"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83247"/>
          <a:ext cx="3447370"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ahoma" panose="020B0604030504040204" pitchFamily="34" charset="0"/>
              <a:ea typeface="Tahoma" panose="020B0604030504040204" pitchFamily="34" charset="0"/>
              <a:cs typeface="Tahoma" panose="020B0604030504040204" pitchFamily="34" charset="0"/>
            </a:rPr>
            <a:t>Kinerja pada gambar</a:t>
          </a:r>
          <a:endParaRPr lang="en-US" sz="1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535" y="83247"/>
        <a:ext cx="3447370" cy="460800"/>
      </dsp:txXfrm>
    </dsp:sp>
    <dsp:sp modelId="{17CA1487-CDD9-4364-92F6-A11DBDAFE16C}">
      <dsp:nvSpPr>
        <dsp:cNvPr id="0" name=""/>
        <dsp:cNvSpPr/>
      </dsp:nvSpPr>
      <dsp:spPr>
        <a:xfrm>
          <a:off x="3535" y="544047"/>
          <a:ext cx="3447370" cy="3864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
          </a:pPr>
          <a:r>
            <a:rPr lang="en-ID" sz="1600" kern="1200">
              <a:latin typeface="Tahoma" panose="020B0604030504040204" pitchFamily="34" charset="0"/>
              <a:ea typeface="Tahoma" panose="020B0604030504040204" pitchFamily="34" charset="0"/>
              <a:cs typeface="Tahoma" panose="020B0604030504040204" pitchFamily="34" charset="0"/>
            </a:rPr>
            <a:t>CNN dirancang khusus untuk bekerja dengan data gambar. Mereka </a:t>
          </a:r>
          <a:r>
            <a:rPr lang="en-ID" sz="1600" i="1" kern="1200">
              <a:latin typeface="Tahoma" panose="020B0604030504040204" pitchFamily="34" charset="0"/>
              <a:ea typeface="Tahoma" panose="020B0604030504040204" pitchFamily="34" charset="0"/>
              <a:cs typeface="Tahoma" panose="020B0604030504040204" pitchFamily="34" charset="0"/>
            </a:rPr>
            <a:t>mampu mengekstrak fitur-fitur penting dari gambar melalui proses konvolusi dan pooling, yang membuat mereka sangat efektif dalam mengenali pola visual</a:t>
          </a:r>
          <a:r>
            <a:rPr lang="en-ID" sz="1600" kern="1200">
              <a:latin typeface="Tahoma" panose="020B0604030504040204" pitchFamily="34" charset="0"/>
              <a:ea typeface="Tahoma" panose="020B0604030504040204" pitchFamily="34" charset="0"/>
              <a:cs typeface="Tahoma" panose="020B0604030504040204" pitchFamily="34" charset="0"/>
            </a:rPr>
            <a:t>.
CNN adalah algoritma sederhana yang bekerja dengan menghitung jarak antara titik data. Ia tidak memiliki kemampuan bawaan untuk mengekstrak fitur dari data gambar, sehingga kinerjanya seringkali kurang baik pada data gambar yang kompleks.</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3535" y="544047"/>
        <a:ext cx="3447370" cy="3864960"/>
      </dsp:txXfrm>
    </dsp:sp>
    <dsp:sp modelId="{055A5EAB-EAE0-4501-8649-31F112FF9AD5}">
      <dsp:nvSpPr>
        <dsp:cNvPr id="0" name=""/>
        <dsp:cNvSpPr/>
      </dsp:nvSpPr>
      <dsp:spPr>
        <a:xfrm>
          <a:off x="3933537" y="83247"/>
          <a:ext cx="3447370"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ahoma" panose="020B0604030504040204" pitchFamily="34" charset="0"/>
              <a:ea typeface="Tahoma" panose="020B0604030504040204" pitchFamily="34" charset="0"/>
              <a:cs typeface="Tahoma" panose="020B0604030504040204" pitchFamily="34" charset="0"/>
            </a:rPr>
            <a:t>Skalabilitas dan efesiensi</a:t>
          </a:r>
          <a:endParaRPr lang="en-US" sz="1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933537" y="83247"/>
        <a:ext cx="3447370" cy="460800"/>
      </dsp:txXfrm>
    </dsp:sp>
    <dsp:sp modelId="{E4FD5043-5612-43C5-B6AE-CCD431549399}">
      <dsp:nvSpPr>
        <dsp:cNvPr id="0" name=""/>
        <dsp:cNvSpPr/>
      </dsp:nvSpPr>
      <dsp:spPr>
        <a:xfrm>
          <a:off x="3933537" y="544047"/>
          <a:ext cx="3447370" cy="3864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
          </a:pPr>
          <a:r>
            <a:rPr lang="en-ID" sz="1600" kern="1200">
              <a:latin typeface="Tahoma" panose="020B0604030504040204" pitchFamily="34" charset="0"/>
              <a:ea typeface="Tahoma" panose="020B0604030504040204" pitchFamily="34" charset="0"/>
              <a:cs typeface="Tahoma" panose="020B0604030504040204" pitchFamily="34" charset="0"/>
            </a:rPr>
            <a:t>CNN dapat dilatih menggunakan GPU yang mempercepat proses komputasi. Sekali dilatih, model CNN sangat efisien dalam melakukan prediksi.
CNN cenderung lambat saat melakukan prediksi, terutama pada dataset yang besar, karena harus menghitung jarak antara titik data yang diuji dengan semua titik data dalam dataset pelatihan.</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3933537" y="544047"/>
        <a:ext cx="3447370" cy="3864960"/>
      </dsp:txXfrm>
    </dsp:sp>
    <dsp:sp modelId="{23D06E36-F688-4B37-8BB8-73015E665B0E}">
      <dsp:nvSpPr>
        <dsp:cNvPr id="0" name=""/>
        <dsp:cNvSpPr/>
      </dsp:nvSpPr>
      <dsp:spPr>
        <a:xfrm>
          <a:off x="7863539" y="83247"/>
          <a:ext cx="3447370"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latin typeface="Tahoma" panose="020B0604030504040204" pitchFamily="34" charset="0"/>
              <a:ea typeface="Tahoma" panose="020B0604030504040204" pitchFamily="34" charset="0"/>
              <a:cs typeface="Tahoma" panose="020B0604030504040204" pitchFamily="34" charset="0"/>
            </a:rPr>
            <a:t>Kemampuan ektraksi fitur</a:t>
          </a:r>
          <a:endParaRPr lang="en-US" sz="1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863539" y="83247"/>
        <a:ext cx="3447370" cy="460800"/>
      </dsp:txXfrm>
    </dsp:sp>
    <dsp:sp modelId="{EA81ED6A-A7EA-4137-A3DC-D16E79F1B938}">
      <dsp:nvSpPr>
        <dsp:cNvPr id="0" name=""/>
        <dsp:cNvSpPr/>
      </dsp:nvSpPr>
      <dsp:spPr>
        <a:xfrm>
          <a:off x="7863539" y="544047"/>
          <a:ext cx="3447370" cy="386496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
          </a:pPr>
          <a:r>
            <a:rPr lang="en-ID" sz="1600" kern="1200">
              <a:latin typeface="Tahoma" panose="020B0604030504040204" pitchFamily="34" charset="0"/>
              <a:ea typeface="Tahoma" panose="020B0604030504040204" pitchFamily="34" charset="0"/>
              <a:cs typeface="Tahoma" panose="020B0604030504040204" pitchFamily="34" charset="0"/>
            </a:rPr>
            <a:t>CNN secara otomatis mengekstraksi fitur dari gambar melalui lapisan konvolusi. Ini berarti kita tidak perlu melakukan feature engineering manual.</a:t>
          </a:r>
          <a:endParaRPr lang="en-US" sz="1600" kern="1200" dirty="0">
            <a:latin typeface="Tahoma" panose="020B0604030504040204" pitchFamily="34" charset="0"/>
            <a:ea typeface="Tahoma" panose="020B0604030504040204" pitchFamily="34" charset="0"/>
            <a:cs typeface="Tahoma" panose="020B0604030504040204" pitchFamily="34" charset="0"/>
          </a:endParaRPr>
        </a:p>
        <a:p>
          <a:pPr marL="171450" lvl="1" indent="-171450" algn="l" defTabSz="711200">
            <a:lnSpc>
              <a:spcPct val="90000"/>
            </a:lnSpc>
            <a:spcBef>
              <a:spcPct val="0"/>
            </a:spcBef>
            <a:spcAft>
              <a:spcPct val="15000"/>
            </a:spcAft>
            <a:buFont typeface="Wingdings" panose="05000000000000000000" pitchFamily="2" charset="2"/>
            <a:buChar char=""/>
          </a:pPr>
          <a:r>
            <a:rPr lang="en-ID" sz="1600" kern="1200">
              <a:latin typeface="Tahoma" panose="020B0604030504040204" pitchFamily="34" charset="0"/>
              <a:ea typeface="Tahoma" panose="020B0604030504040204" pitchFamily="34" charset="0"/>
              <a:cs typeface="Tahoma" panose="020B0604030504040204" pitchFamily="34" charset="0"/>
            </a:rPr>
            <a:t>CNN memerlukan data yang sudah dalam bentuk fitur yang relevan dan tidak dapat mengekstraksi fitur dari data mentah dengan sendirinya.</a:t>
          </a:r>
          <a:endParaRPr lang="en-US" sz="1600" kern="1200" dirty="0">
            <a:latin typeface="Tahoma" panose="020B0604030504040204" pitchFamily="34" charset="0"/>
            <a:ea typeface="Tahoma" panose="020B0604030504040204" pitchFamily="34" charset="0"/>
            <a:cs typeface="Tahoma" panose="020B0604030504040204" pitchFamily="34" charset="0"/>
          </a:endParaRPr>
        </a:p>
      </dsp:txBody>
      <dsp:txXfrm>
        <a:off x="7863539" y="544047"/>
        <a:ext cx="3447370" cy="386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55" y="87432"/>
          <a:ext cx="5287072" cy="633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tx1"/>
              </a:solidFill>
              <a:latin typeface="Tahoma" panose="020B0604030504040204" pitchFamily="34" charset="0"/>
              <a:ea typeface="Tahoma" panose="020B0604030504040204" pitchFamily="34" charset="0"/>
              <a:cs typeface="Tahoma" panose="020B0604030504040204" pitchFamily="34" charset="0"/>
            </a:rPr>
            <a:t>Kompleksitas dan Akurasi</a:t>
          </a:r>
          <a:endParaRPr lang="en-US" sz="22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5" y="87432"/>
        <a:ext cx="5287072" cy="633600"/>
      </dsp:txXfrm>
    </dsp:sp>
    <dsp:sp modelId="{17CA1487-CDD9-4364-92F6-A11DBDAFE16C}">
      <dsp:nvSpPr>
        <dsp:cNvPr id="0" name=""/>
        <dsp:cNvSpPr/>
      </dsp:nvSpPr>
      <dsp:spPr>
        <a:xfrm>
          <a:off x="55" y="721032"/>
          <a:ext cx="5287072" cy="3683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
          </a:pPr>
          <a:r>
            <a:rPr lang="en-ID" sz="2200" kern="1200">
              <a:latin typeface="Tahoma" panose="020B0604030504040204" pitchFamily="34" charset="0"/>
              <a:ea typeface="Tahoma" panose="020B0604030504040204" pitchFamily="34" charset="0"/>
              <a:cs typeface="Tahoma" panose="020B0604030504040204" pitchFamily="34" charset="0"/>
            </a:rPr>
            <a:t>CNN </a:t>
          </a:r>
          <a:r>
            <a:rPr lang="en-ID" sz="2200" i="1" kern="1200">
              <a:latin typeface="Tahoma" panose="020B0604030504040204" pitchFamily="34" charset="0"/>
              <a:ea typeface="Tahoma" panose="020B0604030504040204" pitchFamily="34" charset="0"/>
              <a:cs typeface="Tahoma" panose="020B0604030504040204" pitchFamily="34" charset="0"/>
            </a:rPr>
            <a:t>mampu menangani kompleksitas dalam data gambar seperti variasi dalam posisi, pencahayaan, dan skala objek</a:t>
          </a:r>
          <a:r>
            <a:rPr lang="en-ID" sz="2200" kern="1200">
              <a:latin typeface="Tahoma" panose="020B0604030504040204" pitchFamily="34" charset="0"/>
              <a:ea typeface="Tahoma" panose="020B0604030504040204" pitchFamily="34" charset="0"/>
              <a:cs typeface="Tahoma" panose="020B0604030504040204" pitchFamily="34" charset="0"/>
            </a:rPr>
            <a:t>. Ini membuatnya lebih akurat untuk tugas klasifikasi gambar yang kompleks.
CNN lebih sederhana dan mungkin tidak dapat menangani kompleksitas data gambar dengan baik, yang dapat mengakibatkan akurasi yang lebih rendah</a:t>
          </a:r>
          <a:endParaRPr lang="en-US" sz="2200" kern="1200" dirty="0">
            <a:latin typeface="Tahoma" panose="020B0604030504040204" pitchFamily="34" charset="0"/>
            <a:ea typeface="Tahoma" panose="020B0604030504040204" pitchFamily="34" charset="0"/>
            <a:cs typeface="Tahoma" panose="020B0604030504040204" pitchFamily="34" charset="0"/>
          </a:endParaRPr>
        </a:p>
      </dsp:txBody>
      <dsp:txXfrm>
        <a:off x="55" y="721032"/>
        <a:ext cx="5287072" cy="3683790"/>
      </dsp:txXfrm>
    </dsp:sp>
    <dsp:sp modelId="{23D06E36-F688-4B37-8BB8-73015E665B0E}">
      <dsp:nvSpPr>
        <dsp:cNvPr id="0" name=""/>
        <dsp:cNvSpPr/>
      </dsp:nvSpPr>
      <dsp:spPr>
        <a:xfrm>
          <a:off x="6027318" y="87432"/>
          <a:ext cx="5287072" cy="633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solidFill>
                <a:schemeClr val="tx1"/>
              </a:solidFill>
              <a:latin typeface="Tahoma" panose="020B0604030504040204" pitchFamily="34" charset="0"/>
              <a:ea typeface="Tahoma" panose="020B0604030504040204" pitchFamily="34" charset="0"/>
              <a:cs typeface="Tahoma" panose="020B0604030504040204" pitchFamily="34" charset="0"/>
            </a:rPr>
            <a:t>Penanganan Dimensi Tinggi</a:t>
          </a:r>
          <a:endParaRPr lang="en-US" sz="22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6027318" y="87432"/>
        <a:ext cx="5287072" cy="633600"/>
      </dsp:txXfrm>
    </dsp:sp>
    <dsp:sp modelId="{EA81ED6A-A7EA-4137-A3DC-D16E79F1B938}">
      <dsp:nvSpPr>
        <dsp:cNvPr id="0" name=""/>
        <dsp:cNvSpPr/>
      </dsp:nvSpPr>
      <dsp:spPr>
        <a:xfrm>
          <a:off x="6027318" y="721032"/>
          <a:ext cx="5287072" cy="3683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Wingdings" panose="05000000000000000000" pitchFamily="2" charset="2"/>
            <a:buChar char=""/>
          </a:pPr>
          <a:r>
            <a:rPr lang="en-ID" sz="2200" kern="1200">
              <a:latin typeface="Tahoma" panose="020B0604030504040204" pitchFamily="34" charset="0"/>
              <a:ea typeface="Tahoma" panose="020B0604030504040204" pitchFamily="34" charset="0"/>
              <a:cs typeface="Tahoma" panose="020B0604030504040204" pitchFamily="34" charset="0"/>
            </a:rPr>
            <a:t>CNN dirancang untuk bekerja dengan data dimensi tinggi seperti gambar (dengan tinggi, lebar, dan saluran warna). Mereka dapat mengurangi dimensi secara efektif melalui pooling dan lapisan dense.
CNN mengalami kesulitan dengan data berdimensi tinggi karena “curse of dimensionality,” di mana jarak antara titik data menjadi kurang berarti.</a:t>
          </a:r>
          <a:endParaRPr lang="en-US" sz="2200" kern="1200" dirty="0">
            <a:latin typeface="Tahoma" panose="020B0604030504040204" pitchFamily="34" charset="0"/>
            <a:ea typeface="Tahoma" panose="020B0604030504040204" pitchFamily="34" charset="0"/>
            <a:cs typeface="Tahoma" panose="020B0604030504040204" pitchFamily="34" charset="0"/>
          </a:endParaRPr>
        </a:p>
      </dsp:txBody>
      <dsp:txXfrm>
        <a:off x="6027318" y="721032"/>
        <a:ext cx="5287072" cy="36837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6/20/2024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554182"/>
            <a:ext cx="8791575" cy="2955781"/>
          </a:xfrm>
        </p:spPr>
        <p:txBody>
          <a:bodyPr>
            <a:normAutofit fontScale="90000"/>
          </a:bodyPr>
          <a:lstStyle/>
          <a:p>
            <a:pPr algn="ctr"/>
            <a:r>
              <a:rPr lang="en-US" sz="5400">
                <a:latin typeface="Rockwell" panose="02060603020205020403" pitchFamily="18" charset="0"/>
              </a:rPr>
              <a:t>Deteksi Masker Wajah Menggunakan Convolutional Neural Networ</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3602037"/>
            <a:ext cx="8791575" cy="1978147"/>
          </a:xfrm>
        </p:spPr>
        <p:txBody>
          <a:bodyPr numCol="1">
            <a:noAutofit/>
          </a:bodyPr>
          <a:lstStyle/>
          <a:p>
            <a:pPr algn="ctr"/>
            <a:r>
              <a:rPr lang="nl-NL" sz="1800" b="1">
                <a:latin typeface="Tahoma" panose="020B0604030504040204" pitchFamily="34" charset="0"/>
                <a:ea typeface="Tahoma" panose="020B0604030504040204" pitchFamily="34" charset="0"/>
                <a:cs typeface="Tahoma" panose="020B0604030504040204" pitchFamily="34" charset="0"/>
              </a:rPr>
              <a:t>kelompok 4:</a:t>
            </a:r>
          </a:p>
          <a:p>
            <a:pPr marL="342900" indent="-342900" algn="ctr">
              <a:buFontTx/>
              <a:buChar char="-"/>
            </a:pPr>
            <a:r>
              <a:rPr lang="nl-NL" sz="1800" b="1" i="1">
                <a:latin typeface="Tahoma" panose="020B0604030504040204" pitchFamily="34" charset="0"/>
                <a:ea typeface="Tahoma" panose="020B0604030504040204" pitchFamily="34" charset="0"/>
                <a:cs typeface="Tahoma" panose="020B0604030504040204" pitchFamily="34" charset="0"/>
              </a:rPr>
              <a:t>Fadya amar fadillah 		- muhammad satria</a:t>
            </a:r>
          </a:p>
          <a:p>
            <a:pPr marL="342900" indent="-342900" algn="ctr">
              <a:buFontTx/>
              <a:buChar char="-"/>
            </a:pPr>
            <a:r>
              <a:rPr lang="nl-NL" sz="1800" b="1" i="1">
                <a:latin typeface="Tahoma" panose="020B0604030504040204" pitchFamily="34" charset="0"/>
                <a:ea typeface="Tahoma" panose="020B0604030504040204" pitchFamily="34" charset="0"/>
                <a:cs typeface="Tahoma" panose="020B0604030504040204" pitchFamily="34" charset="0"/>
              </a:rPr>
              <a:t>Fajar satria adam 	- siti nurviatika</a:t>
            </a:r>
          </a:p>
          <a:p>
            <a:pPr marL="342900" indent="-342900" algn="ctr">
              <a:buFontTx/>
              <a:buChar char="-"/>
            </a:pPr>
            <a:r>
              <a:rPr lang="nl-NL" sz="1800" b="1" i="1">
                <a:latin typeface="Tahoma" panose="020B0604030504040204" pitchFamily="34" charset="0"/>
                <a:ea typeface="Tahoma" panose="020B0604030504040204" pitchFamily="34" charset="0"/>
                <a:cs typeface="Tahoma" panose="020B0604030504040204" pitchFamily="34" charset="0"/>
              </a:rPr>
              <a:t>Mirna kamilah 		-  prihartini</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pendahuluan</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236481333"/>
              </p:ext>
            </p:extLst>
          </p:nvPr>
        </p:nvGraphicFramePr>
        <p:xfrm>
          <a:off x="937260" y="2097088"/>
          <a:ext cx="10110153"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Mengapa deteksi wajah diperlukan?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a:latin typeface="Tahoma" panose="020B0604030504040204" pitchFamily="34" charset="0"/>
                <a:ea typeface="Tahoma" panose="020B0604030504040204" pitchFamily="34" charset="0"/>
                <a:cs typeface="Tahoma" panose="020B0604030504040204" pitchFamily="34" charset="0"/>
              </a:rPr>
              <a:t>Deteksi apakah seseorang memakai masker wajah atau tidak sangat penting untuk menjaga kesehatan masyarakat, memastikan keamanan di tempat-tempat umum dan kerja, serta mendukung penegakan kebijakan kesehatan. Teknologi ini tidak hanya membantu mengurangi penyebaran penyakit tetapi juga meningkatkan efisiensi dan kepercayaan publik dalam penanganan pandemi dan situasi kesehatan lainnya.</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415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Mengapa harus Cnn?</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455777297"/>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Mengapa harus Cnn?</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952852918"/>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03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DCEE8F0-323F-143D-B551-2DA811CEBAFD}"/>
              </a:ext>
            </a:extLst>
          </p:cNvPr>
          <p:cNvSpPr>
            <a:spLocks noGrp="1"/>
          </p:cNvSpPr>
          <p:nvPr>
            <p:ph type="body" idx="1"/>
          </p:nvPr>
        </p:nvSpPr>
        <p:spPr>
          <a:xfrm>
            <a:off x="1264512" y="1783429"/>
            <a:ext cx="4649783" cy="823912"/>
          </a:xfrm>
        </p:spPr>
        <p:txBody>
          <a:bodyPr/>
          <a:lstStyle/>
          <a:p>
            <a:r>
              <a:rPr lang="en-US"/>
              <a:t>orang yang terdeteksi memakai masker</a:t>
            </a:r>
            <a:endParaRPr lang="en-ID"/>
          </a:p>
        </p:txBody>
      </p:sp>
      <p:sp>
        <p:nvSpPr>
          <p:cNvPr id="10" name="Text Placeholder 9">
            <a:extLst>
              <a:ext uri="{FF2B5EF4-FFF2-40B4-BE49-F238E27FC236}">
                <a16:creationId xmlns:a16="http://schemas.microsoft.com/office/drawing/2014/main" id="{DF053D16-019A-A2AF-690E-4E8C2077B072}"/>
              </a:ext>
            </a:extLst>
          </p:cNvPr>
          <p:cNvSpPr>
            <a:spLocks noGrp="1"/>
          </p:cNvSpPr>
          <p:nvPr>
            <p:ph type="body" sz="quarter" idx="3"/>
          </p:nvPr>
        </p:nvSpPr>
        <p:spPr>
          <a:xfrm>
            <a:off x="6400809" y="1783429"/>
            <a:ext cx="4646602" cy="823912"/>
          </a:xfrm>
        </p:spPr>
        <p:txBody>
          <a:bodyPr/>
          <a:lstStyle/>
          <a:p>
            <a:r>
              <a:rPr lang="en-US"/>
              <a:t>Orang yang terdeteksi tidak memakai masker</a:t>
            </a:r>
            <a:endParaRPr lang="en-ID"/>
          </a:p>
        </p:txBody>
      </p:sp>
      <p:pic>
        <p:nvPicPr>
          <p:cNvPr id="1032" name="Picture 8">
            <a:extLst>
              <a:ext uri="{FF2B5EF4-FFF2-40B4-BE49-F238E27FC236}">
                <a16:creationId xmlns:a16="http://schemas.microsoft.com/office/drawing/2014/main" id="{A247F699-34CC-6A7C-D017-1ADE3963CC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54343" y="2958816"/>
            <a:ext cx="2673295" cy="25836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46243C2-691A-292B-8E92-A24BBED3F43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250451" y="2958816"/>
            <a:ext cx="2947317" cy="258368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66BA6168-12DA-C082-E075-D667163FC5A6}"/>
              </a:ext>
            </a:extLst>
          </p:cNvPr>
          <p:cNvSpPr>
            <a:spLocks noGrp="1"/>
          </p:cNvSpPr>
          <p:nvPr>
            <p:ph type="title"/>
          </p:nvPr>
        </p:nvSpPr>
        <p:spPr>
          <a:xfrm>
            <a:off x="1021490" y="481166"/>
            <a:ext cx="9905998" cy="1478570"/>
          </a:xfrm>
        </p:spPr>
        <p:txBody>
          <a:bodyPr>
            <a:normAutofit/>
          </a:bodyPr>
          <a:lstStyle/>
          <a:p>
            <a:r>
              <a:rPr lang="en-US" sz="3200">
                <a:latin typeface="Rockwell" panose="02060603020205020403" pitchFamily="18" charset="0"/>
              </a:rPr>
              <a:t>Hasil deteksi wajah dengan menggunakan cnn</a:t>
            </a:r>
            <a:endParaRPr lang="en-US" sz="3200" dirty="0">
              <a:latin typeface="Rockwell" panose="02060603020205020403" pitchFamily="18" charset="0"/>
            </a:endParaRPr>
          </a:p>
        </p:txBody>
      </p:sp>
      <p:sp>
        <p:nvSpPr>
          <p:cNvPr id="15" name="TextBox 14">
            <a:extLst>
              <a:ext uri="{FF2B5EF4-FFF2-40B4-BE49-F238E27FC236}">
                <a16:creationId xmlns:a16="http://schemas.microsoft.com/office/drawing/2014/main" id="{41FB80B1-6E92-6CF7-0D1B-909C5049ADC3}"/>
              </a:ext>
            </a:extLst>
          </p:cNvPr>
          <p:cNvSpPr txBox="1"/>
          <p:nvPr/>
        </p:nvSpPr>
        <p:spPr>
          <a:xfrm>
            <a:off x="1465385" y="5673969"/>
            <a:ext cx="9226061" cy="646331"/>
          </a:xfrm>
          <a:prstGeom prst="rect">
            <a:avLst/>
          </a:prstGeom>
          <a:noFill/>
        </p:spPr>
        <p:txBody>
          <a:bodyPr wrap="square" rtlCol="0">
            <a:spAutoFit/>
          </a:bodyPr>
          <a:lstStyle/>
          <a:p>
            <a:r>
              <a:rPr lang="en-US"/>
              <a:t>Link colab:</a:t>
            </a:r>
          </a:p>
          <a:p>
            <a:r>
              <a:rPr lang="en-ID"/>
              <a:t>https://colab.research.google.com/drive/1f-Pmwd-I34-tKI6tuAPSl2pWhPZd_0ln?usp=sharing</a:t>
            </a:r>
          </a:p>
        </p:txBody>
      </p:sp>
    </p:spTree>
    <p:extLst>
      <p:ext uri="{BB962C8B-B14F-4D97-AF65-F5344CB8AC3E}">
        <p14:creationId xmlns:p14="http://schemas.microsoft.com/office/powerpoint/2010/main" val="217217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9395116-77E9-C5C5-495A-465F11E0A4F6}"/>
              </a:ext>
            </a:extLst>
          </p:cNvPr>
          <p:cNvSpPr>
            <a:spLocks noGrp="1"/>
          </p:cNvSpPr>
          <p:nvPr>
            <p:ph type="title"/>
          </p:nvPr>
        </p:nvSpPr>
        <p:spPr>
          <a:xfrm>
            <a:off x="1328982" y="2689715"/>
            <a:ext cx="9905998" cy="1478570"/>
          </a:xfrm>
        </p:spPr>
        <p:txBody>
          <a:bodyPr>
            <a:normAutofit/>
          </a:bodyPr>
          <a:lstStyle/>
          <a:p>
            <a:pPr algn="ctr"/>
            <a:r>
              <a:rPr lang="en-US" sz="8800">
                <a:latin typeface="Rockwell" panose="02060603020205020403" pitchFamily="18" charset="0"/>
              </a:rPr>
              <a:t>Terima kasih</a:t>
            </a:r>
            <a:endParaRPr lang="en-US" sz="8800" dirty="0">
              <a:latin typeface="Rockwell" panose="02060603020205020403" pitchFamily="18" charset="0"/>
            </a:endParaRPr>
          </a:p>
        </p:txBody>
      </p:sp>
    </p:spTree>
    <p:extLst>
      <p:ext uri="{BB962C8B-B14F-4D97-AF65-F5344CB8AC3E}">
        <p14:creationId xmlns:p14="http://schemas.microsoft.com/office/powerpoint/2010/main" val="426786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124</TotalTime>
  <Words>450</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Rockwell</vt:lpstr>
      <vt:lpstr>Tahoma</vt:lpstr>
      <vt:lpstr>Tw Cen MT</vt:lpstr>
      <vt:lpstr>Wingdings</vt:lpstr>
      <vt:lpstr>Circuit</vt:lpstr>
      <vt:lpstr>Deteksi Masker Wajah Menggunakan Convolutional Neural Networ</vt:lpstr>
      <vt:lpstr>pendahuluan</vt:lpstr>
      <vt:lpstr>Mengapa deteksi wajah diperlukan?</vt:lpstr>
      <vt:lpstr>Mengapa harus Cnn?</vt:lpstr>
      <vt:lpstr>Mengapa harus Cnn?</vt:lpstr>
      <vt:lpstr>Hasil deteksi wajah dengan menggunakan cnn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mirna kamilah</dc:creator>
  <cp:lastModifiedBy>mirna kamilah</cp:lastModifiedBy>
  <cp:revision>3</cp:revision>
  <dcterms:created xsi:type="dcterms:W3CDTF">2024-06-20T02:29:47Z</dcterms:created>
  <dcterms:modified xsi:type="dcterms:W3CDTF">2024-06-20T04:40:23Z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