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304" r:id="rId9"/>
    <p:sldId id="306" r:id="rId10"/>
    <p:sldId id="305" r:id="rId11"/>
    <p:sldId id="307" r:id="rId12"/>
    <p:sldId id="264" r:id="rId13"/>
    <p:sldId id="265" r:id="rId14"/>
    <p:sldId id="308" r:id="rId15"/>
    <p:sldId id="309" r:id="rId16"/>
    <p:sldId id="310" r:id="rId17"/>
    <p:sldId id="312" r:id="rId18"/>
    <p:sldId id="315" r:id="rId19"/>
    <p:sldId id="316" r:id="rId20"/>
    <p:sldId id="317" r:id="rId21"/>
    <p:sldId id="318" r:id="rId22"/>
    <p:sldId id="321" r:id="rId23"/>
  </p:sldIdLst>
  <p:sldSz cx="9144000" cy="5143500"/>
  <p:notesSz cx="6858000" cy="9144000"/>
  <p:embeddedFontLst>
    <p:embeddedFont>
      <p:font typeface="Ubuntu" panose="020B0604030602030204"/>
      <p:regular r:id="rId27"/>
    </p:embeddedFont>
    <p:embeddedFont>
      <p:font typeface="Bebas Neue" panose="020B0606020202050201"/>
      <p:regular r:id="rId28"/>
    </p:embeddedFont>
    <p:embeddedFont>
      <p:font typeface="Work Sans"/>
      <p:regular r:id="rId29"/>
    </p:embeddedFont>
    <p:embeddedFont>
      <p:font typeface="Ubuntu" panose="020B0604030602030204" charset="0"/>
      <p:regular r:id="rId30"/>
      <p:bold r:id="rId31"/>
      <p:italic r:id="rId32"/>
      <p:boldItalic r:id="rId33"/>
    </p:embeddedFont>
    <p:embeddedFont>
      <p:font typeface="Work Sans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97D84E4-A688-4B59-8972-4AF44A431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c16d98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c16d98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b2c16d98b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b2c16d98b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fba705b9b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fba705b9b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c16d98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c16d98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a19fa08fc_0_1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a19fa08fc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b2c16d98b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b2c16d98b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fba705b9b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fba705b9b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a4ffc62d3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a4ffc62d3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0" name="Google Shape;10;p2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955444" y="1462175"/>
            <a:ext cx="64305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955444" y="2947025"/>
            <a:ext cx="6430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 rot="-5400000" flipH="1">
            <a:off x="6058744" y="-1573075"/>
            <a:ext cx="4069206" cy="366818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type="subTitle" idx="1"/>
          </p:nvPr>
        </p:nvSpPr>
        <p:spPr>
          <a:xfrm>
            <a:off x="1284000" y="3069625"/>
            <a:ext cx="6576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LANK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3"/>
          <p:cNvGrpSpPr/>
          <p:nvPr/>
        </p:nvGrpSpPr>
        <p:grpSpPr>
          <a:xfrm>
            <a:off x="7600730" y="-800990"/>
            <a:ext cx="2247556" cy="2247565"/>
            <a:chOff x="3974975" y="3012100"/>
            <a:chExt cx="1635300" cy="1635425"/>
          </a:xfrm>
        </p:grpSpPr>
        <p:sp>
          <p:nvSpPr>
            <p:cNvPr id="67" name="Google Shape;67;p13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13"/>
          <p:cNvSpPr/>
          <p:nvPr/>
        </p:nvSpPr>
        <p:spPr>
          <a:xfrm flipH="1">
            <a:off x="2391619" y="1017725"/>
            <a:ext cx="4069206" cy="366818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flipH="1">
            <a:off x="7219739" y="-1525450"/>
            <a:ext cx="3447024" cy="3107318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/>
          <p:nvPr/>
        </p:nvSpPr>
        <p:spPr>
          <a:xfrm>
            <a:off x="66925" y="3388276"/>
            <a:ext cx="1707809" cy="1707644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type="title" idx="2" hasCustomPrompt="1"/>
          </p:nvPr>
        </p:nvSpPr>
        <p:spPr>
          <a:xfrm>
            <a:off x="846388" y="1425600"/>
            <a:ext cx="1386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type="subTitle" idx="1"/>
          </p:nvPr>
        </p:nvSpPr>
        <p:spPr>
          <a:xfrm>
            <a:off x="846647" y="2273698"/>
            <a:ext cx="26646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type="title" idx="3" hasCustomPrompt="1"/>
          </p:nvPr>
        </p:nvSpPr>
        <p:spPr>
          <a:xfrm>
            <a:off x="3929787" y="1425600"/>
            <a:ext cx="1386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type="subTitle" idx="4"/>
          </p:nvPr>
        </p:nvSpPr>
        <p:spPr>
          <a:xfrm>
            <a:off x="3929788" y="2273699"/>
            <a:ext cx="2673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type="title" idx="5" hasCustomPrompt="1"/>
          </p:nvPr>
        </p:nvSpPr>
        <p:spPr>
          <a:xfrm>
            <a:off x="845963" y="3037539"/>
            <a:ext cx="1275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type="subTitle" idx="6"/>
          </p:nvPr>
        </p:nvSpPr>
        <p:spPr>
          <a:xfrm>
            <a:off x="846647" y="3886875"/>
            <a:ext cx="26646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type="title" idx="7" hasCustomPrompt="1"/>
          </p:nvPr>
        </p:nvSpPr>
        <p:spPr>
          <a:xfrm>
            <a:off x="3929788" y="3037539"/>
            <a:ext cx="1275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type="subTitle" idx="8"/>
          </p:nvPr>
        </p:nvSpPr>
        <p:spPr>
          <a:xfrm>
            <a:off x="3930213" y="3886875"/>
            <a:ext cx="26700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type="subTitle" idx="9"/>
          </p:nvPr>
        </p:nvSpPr>
        <p:spPr>
          <a:xfrm>
            <a:off x="841063" y="1983450"/>
            <a:ext cx="2664600" cy="3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type="subTitle" idx="13"/>
          </p:nvPr>
        </p:nvSpPr>
        <p:spPr>
          <a:xfrm>
            <a:off x="3929789" y="1983450"/>
            <a:ext cx="2673900" cy="3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type="subTitle" idx="14"/>
          </p:nvPr>
        </p:nvSpPr>
        <p:spPr>
          <a:xfrm>
            <a:off x="846647" y="3596725"/>
            <a:ext cx="2664600" cy="3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subTitle" idx="15"/>
          </p:nvPr>
        </p:nvSpPr>
        <p:spPr>
          <a:xfrm>
            <a:off x="3930213" y="3602050"/>
            <a:ext cx="2670000" cy="3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 rot="-5400000">
            <a:off x="-679107" y="919544"/>
            <a:ext cx="4847382" cy="4408728"/>
            <a:chOff x="2733900" y="2336300"/>
            <a:chExt cx="3035875" cy="2761150"/>
          </a:xfrm>
        </p:grpSpPr>
        <p:sp>
          <p:nvSpPr>
            <p:cNvPr id="89" name="Google Shape;89;p1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5"/>
          <p:cNvSpPr txBox="1"/>
          <p:nvPr>
            <p:ph type="subTitle" idx="1"/>
          </p:nvPr>
        </p:nvSpPr>
        <p:spPr>
          <a:xfrm>
            <a:off x="3054350" y="1549825"/>
            <a:ext cx="5374800" cy="16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96" name="Google Shape;96;p16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" name="Google Shape;98;p16"/>
          <p:cNvSpPr/>
          <p:nvPr/>
        </p:nvSpPr>
        <p:spPr>
          <a:xfrm>
            <a:off x="35150" y="9282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6"/>
          <p:cNvSpPr txBox="1"/>
          <p:nvPr>
            <p:ph type="subTitle" idx="1"/>
          </p:nvPr>
        </p:nvSpPr>
        <p:spPr>
          <a:xfrm>
            <a:off x="720575" y="2278400"/>
            <a:ext cx="49362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715100" y="1770450"/>
            <a:ext cx="493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2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103" name="Google Shape;103;p1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35150" y="9282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7"/>
          <p:cNvSpPr txBox="1"/>
          <p:nvPr>
            <p:ph type="subTitle" idx="1"/>
          </p:nvPr>
        </p:nvSpPr>
        <p:spPr>
          <a:xfrm>
            <a:off x="718853" y="2278400"/>
            <a:ext cx="33843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715100" y="177045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2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15100" y="1189450"/>
            <a:ext cx="33738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 idx="2"/>
          </p:nvPr>
        </p:nvSpPr>
        <p:spPr>
          <a:xfrm>
            <a:off x="5055100" y="1189450"/>
            <a:ext cx="33738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type="subTitle" idx="1"/>
          </p:nvPr>
        </p:nvSpPr>
        <p:spPr>
          <a:xfrm>
            <a:off x="715225" y="2374800"/>
            <a:ext cx="3373800" cy="22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subTitle" idx="3"/>
          </p:nvPr>
        </p:nvSpPr>
        <p:spPr>
          <a:xfrm>
            <a:off x="5055100" y="2374800"/>
            <a:ext cx="3373800" cy="22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8"/>
          <p:cNvGrpSpPr/>
          <p:nvPr/>
        </p:nvGrpSpPr>
        <p:grpSpPr>
          <a:xfrm>
            <a:off x="7494735" y="-834733"/>
            <a:ext cx="2596693" cy="2596891"/>
            <a:chOff x="3974975" y="3012100"/>
            <a:chExt cx="1635300" cy="1635425"/>
          </a:xfrm>
        </p:grpSpPr>
        <p:sp>
          <p:nvSpPr>
            <p:cNvPr id="114" name="Google Shape;114;p18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-518558" y="3636909"/>
            <a:ext cx="2467319" cy="2467081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6690053" y="-1388870"/>
            <a:ext cx="3651102" cy="329128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9"/>
          <p:cNvSpPr txBox="1"/>
          <p:nvPr>
            <p:ph type="subTitle" idx="1"/>
          </p:nvPr>
        </p:nvSpPr>
        <p:spPr>
          <a:xfrm>
            <a:off x="7200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2"/>
          </p:nvPr>
        </p:nvSpPr>
        <p:spPr>
          <a:xfrm>
            <a:off x="720000" y="3398021"/>
            <a:ext cx="23364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3"/>
          </p:nvPr>
        </p:nvSpPr>
        <p:spPr>
          <a:xfrm>
            <a:off x="3403800" y="3398021"/>
            <a:ext cx="23364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4"/>
          </p:nvPr>
        </p:nvSpPr>
        <p:spPr>
          <a:xfrm>
            <a:off x="6087600" y="3398021"/>
            <a:ext cx="23364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type="subTitle" idx="5"/>
          </p:nvPr>
        </p:nvSpPr>
        <p:spPr>
          <a:xfrm>
            <a:off x="34038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type="subTitle" idx="6"/>
          </p:nvPr>
        </p:nvSpPr>
        <p:spPr>
          <a:xfrm>
            <a:off x="60876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7402875" y="37440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0"/>
          <p:cNvSpPr txBox="1"/>
          <p:nvPr>
            <p:ph type="body" idx="1"/>
          </p:nvPr>
        </p:nvSpPr>
        <p:spPr>
          <a:xfrm>
            <a:off x="6286800" y="3063600"/>
            <a:ext cx="21372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-856750" y="-11085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0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1" name="Google Shape;131;p20"/>
          <p:cNvSpPr txBox="1"/>
          <p:nvPr>
            <p:ph type="subTitle" idx="2"/>
          </p:nvPr>
        </p:nvSpPr>
        <p:spPr>
          <a:xfrm>
            <a:off x="719582" y="2108275"/>
            <a:ext cx="21372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subTitle" idx="3"/>
          </p:nvPr>
        </p:nvSpPr>
        <p:spPr>
          <a:xfrm>
            <a:off x="719575" y="2679797"/>
            <a:ext cx="21372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4"/>
          </p:nvPr>
        </p:nvSpPr>
        <p:spPr>
          <a:xfrm>
            <a:off x="3505569" y="2696599"/>
            <a:ext cx="21351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type="subTitle" idx="5"/>
          </p:nvPr>
        </p:nvSpPr>
        <p:spPr>
          <a:xfrm>
            <a:off x="6286800" y="2696599"/>
            <a:ext cx="2137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type="subTitle" idx="6"/>
          </p:nvPr>
        </p:nvSpPr>
        <p:spPr>
          <a:xfrm>
            <a:off x="3505575" y="2108275"/>
            <a:ext cx="21351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subTitle" idx="7"/>
          </p:nvPr>
        </p:nvSpPr>
        <p:spPr>
          <a:xfrm>
            <a:off x="6286800" y="2108275"/>
            <a:ext cx="21372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type="body" idx="8"/>
          </p:nvPr>
        </p:nvSpPr>
        <p:spPr>
          <a:xfrm>
            <a:off x="732125" y="3063600"/>
            <a:ext cx="21372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type="body" idx="9"/>
          </p:nvPr>
        </p:nvSpPr>
        <p:spPr>
          <a:xfrm>
            <a:off x="3509463" y="3063600"/>
            <a:ext cx="21372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996551" y="1025029"/>
            <a:ext cx="3150896" cy="3150973"/>
            <a:chOff x="3974975" y="3012100"/>
            <a:chExt cx="1635300" cy="1635425"/>
          </a:xfrm>
        </p:grpSpPr>
        <p:sp>
          <p:nvSpPr>
            <p:cNvPr id="17" name="Google Shape;17;p3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1076975" y="2505700"/>
            <a:ext cx="498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type="title" idx="2" hasCustomPrompt="1"/>
          </p:nvPr>
        </p:nvSpPr>
        <p:spPr>
          <a:xfrm>
            <a:off x="2939200" y="1652071"/>
            <a:ext cx="1213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type="subTitle" idx="1"/>
          </p:nvPr>
        </p:nvSpPr>
        <p:spPr>
          <a:xfrm>
            <a:off x="1389875" y="3458250"/>
            <a:ext cx="43602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856750" y="-11085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1"/>
          <p:cNvSpPr/>
          <p:nvPr/>
        </p:nvSpPr>
        <p:spPr>
          <a:xfrm>
            <a:off x="7402875" y="37440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1"/>
          </p:nvPr>
        </p:nvSpPr>
        <p:spPr>
          <a:xfrm>
            <a:off x="1581925" y="1813177"/>
            <a:ext cx="2571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 b="1">
                <a:solidFill>
                  <a:schemeClr val="accent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2"/>
          </p:nvPr>
        </p:nvSpPr>
        <p:spPr>
          <a:xfrm>
            <a:off x="4999000" y="1813185"/>
            <a:ext cx="2571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3"/>
          </p:nvPr>
        </p:nvSpPr>
        <p:spPr>
          <a:xfrm>
            <a:off x="4999000" y="3670584"/>
            <a:ext cx="2571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body" idx="4"/>
          </p:nvPr>
        </p:nvSpPr>
        <p:spPr>
          <a:xfrm>
            <a:off x="1573100" y="2188538"/>
            <a:ext cx="25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body" idx="5"/>
          </p:nvPr>
        </p:nvSpPr>
        <p:spPr>
          <a:xfrm>
            <a:off x="4999000" y="2188538"/>
            <a:ext cx="25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type="body" idx="6"/>
          </p:nvPr>
        </p:nvSpPr>
        <p:spPr>
          <a:xfrm>
            <a:off x="1581925" y="4045826"/>
            <a:ext cx="25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body" idx="7"/>
          </p:nvPr>
        </p:nvSpPr>
        <p:spPr>
          <a:xfrm>
            <a:off x="4999000" y="4045826"/>
            <a:ext cx="25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type="subTitle" idx="8"/>
          </p:nvPr>
        </p:nvSpPr>
        <p:spPr>
          <a:xfrm>
            <a:off x="1581925" y="3670594"/>
            <a:ext cx="2571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 b="1">
                <a:solidFill>
                  <a:schemeClr val="accent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-785250" y="-475600"/>
            <a:ext cx="2560237" cy="2559990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7200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2"/>
          </p:nvPr>
        </p:nvSpPr>
        <p:spPr>
          <a:xfrm>
            <a:off x="34038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3"/>
          </p:nvPr>
        </p:nvSpPr>
        <p:spPr>
          <a:xfrm>
            <a:off x="60876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type="subTitle" idx="4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type="subTitle" idx="5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type="subTitle" idx="6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subTitle" idx="7"/>
          </p:nvPr>
        </p:nvSpPr>
        <p:spPr>
          <a:xfrm>
            <a:off x="7151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8"/>
          </p:nvPr>
        </p:nvSpPr>
        <p:spPr>
          <a:xfrm>
            <a:off x="34038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type="subTitle" idx="9"/>
          </p:nvPr>
        </p:nvSpPr>
        <p:spPr>
          <a:xfrm>
            <a:off x="60925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type="subTitle" idx="13"/>
          </p:nvPr>
        </p:nvSpPr>
        <p:spPr>
          <a:xfrm>
            <a:off x="7151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type="subTitle" idx="14"/>
          </p:nvPr>
        </p:nvSpPr>
        <p:spPr>
          <a:xfrm>
            <a:off x="34038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type="subTitle" idx="15"/>
          </p:nvPr>
        </p:nvSpPr>
        <p:spPr>
          <a:xfrm>
            <a:off x="60925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 hasCustomPrompt="1"/>
          </p:nvPr>
        </p:nvSpPr>
        <p:spPr>
          <a:xfrm>
            <a:off x="1669550" y="667200"/>
            <a:ext cx="5839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3"/>
          <p:cNvSpPr txBox="1"/>
          <p:nvPr>
            <p:ph type="subTitle" idx="1"/>
          </p:nvPr>
        </p:nvSpPr>
        <p:spPr>
          <a:xfrm>
            <a:off x="1669550" y="1246025"/>
            <a:ext cx="5839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title" idx="2" hasCustomPrompt="1"/>
          </p:nvPr>
        </p:nvSpPr>
        <p:spPr>
          <a:xfrm>
            <a:off x="1669550" y="2123350"/>
            <a:ext cx="5839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type="subTitle" idx="3"/>
          </p:nvPr>
        </p:nvSpPr>
        <p:spPr>
          <a:xfrm>
            <a:off x="1669550" y="2702169"/>
            <a:ext cx="5839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 idx="4" hasCustomPrompt="1"/>
          </p:nvPr>
        </p:nvSpPr>
        <p:spPr>
          <a:xfrm>
            <a:off x="1669550" y="3579525"/>
            <a:ext cx="5839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3"/>
          <p:cNvSpPr txBox="1"/>
          <p:nvPr>
            <p:ph type="subTitle" idx="5"/>
          </p:nvPr>
        </p:nvSpPr>
        <p:spPr>
          <a:xfrm>
            <a:off x="1669550" y="4158325"/>
            <a:ext cx="5839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23"/>
          <p:cNvGrpSpPr/>
          <p:nvPr/>
        </p:nvGrpSpPr>
        <p:grpSpPr>
          <a:xfrm rot="-5400000">
            <a:off x="5453621" y="3209984"/>
            <a:ext cx="3275709" cy="2979281"/>
            <a:chOff x="2733900" y="2336300"/>
            <a:chExt cx="3035875" cy="2761150"/>
          </a:xfrm>
        </p:grpSpPr>
        <p:sp>
          <p:nvSpPr>
            <p:cNvPr id="175" name="Google Shape;175;p23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" name="Google Shape;178;p23"/>
          <p:cNvSpPr/>
          <p:nvPr/>
        </p:nvSpPr>
        <p:spPr>
          <a:xfrm>
            <a:off x="584074" y="38750"/>
            <a:ext cx="2391026" cy="2390795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81" name="Google Shape;181;p24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" name="Google Shape;184;p24"/>
          <p:cNvSpPr/>
          <p:nvPr/>
        </p:nvSpPr>
        <p:spPr>
          <a:xfrm>
            <a:off x="2116750" y="723525"/>
            <a:ext cx="6516900" cy="4420500"/>
          </a:xfrm>
          <a:prstGeom prst="round2DiagRect">
            <a:avLst>
              <a:gd name="adj1" fmla="val 12873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185" name="Google Shape;185;p24"/>
          <p:cNvSpPr txBox="1"/>
          <p:nvPr>
            <p:ph type="ctrTitle"/>
          </p:nvPr>
        </p:nvSpPr>
        <p:spPr>
          <a:xfrm>
            <a:off x="3549125" y="970475"/>
            <a:ext cx="3681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4"/>
          <p:cNvSpPr txBox="1"/>
          <p:nvPr>
            <p:ph type="subTitle" idx="1"/>
          </p:nvPr>
        </p:nvSpPr>
        <p:spPr>
          <a:xfrm>
            <a:off x="3544775" y="2169850"/>
            <a:ext cx="3690600" cy="3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/>
        </p:nvSpPr>
        <p:spPr>
          <a:xfrm>
            <a:off x="2606075" y="3659625"/>
            <a:ext cx="556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</a:t>
            </a:r>
            <a:r>
              <a:rPr lang="en-GB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-GB" sz="1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-GB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</a:t>
            </a:r>
            <a:r>
              <a:rPr lang="en-GB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-GB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endParaRPr sz="12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 rot="-5400000">
            <a:off x="2143456" y="362969"/>
            <a:ext cx="4857096" cy="4417564"/>
            <a:chOff x="2733900" y="2336300"/>
            <a:chExt cx="3035875" cy="2761150"/>
          </a:xfrm>
        </p:grpSpPr>
        <p:sp>
          <p:nvSpPr>
            <p:cNvPr id="190" name="Google Shape;190;p2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5992065" y="-982492"/>
            <a:ext cx="4282102" cy="3894602"/>
            <a:chOff x="2733900" y="2336300"/>
            <a:chExt cx="3035875" cy="2761150"/>
          </a:xfrm>
        </p:grpSpPr>
        <p:sp>
          <p:nvSpPr>
            <p:cNvPr id="195" name="Google Shape;195;p26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472050" y="2343800"/>
            <a:ext cx="2560237" cy="2559990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7554955" y="3746672"/>
            <a:ext cx="2247556" cy="2247565"/>
            <a:chOff x="3974975" y="3012100"/>
            <a:chExt cx="1635300" cy="1635425"/>
          </a:xfrm>
        </p:grpSpPr>
        <p:sp>
          <p:nvSpPr>
            <p:cNvPr id="24" name="Google Shape;24;p4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4"/>
          <p:cNvSpPr/>
          <p:nvPr/>
        </p:nvSpPr>
        <p:spPr>
          <a:xfrm rot="5400000" flipH="1">
            <a:off x="-806225" y="-98397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377999" y="-520027"/>
            <a:ext cx="1789836" cy="1789809"/>
            <a:chOff x="3974975" y="3012100"/>
            <a:chExt cx="1635300" cy="1635425"/>
          </a:xfrm>
        </p:grpSpPr>
        <p:sp>
          <p:nvSpPr>
            <p:cNvPr id="31" name="Google Shape;31;p5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" name="Google Shape;33;p5"/>
          <p:cNvSpPr txBox="1"/>
          <p:nvPr>
            <p:ph type="subTitle" idx="1"/>
          </p:nvPr>
        </p:nvSpPr>
        <p:spPr>
          <a:xfrm>
            <a:off x="1181425" y="2917651"/>
            <a:ext cx="290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2"/>
          </p:nvPr>
        </p:nvSpPr>
        <p:spPr>
          <a:xfrm>
            <a:off x="4836300" y="2917651"/>
            <a:ext cx="290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3"/>
          </p:nvPr>
        </p:nvSpPr>
        <p:spPr>
          <a:xfrm>
            <a:off x="1181425" y="3320595"/>
            <a:ext cx="2907600" cy="1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4"/>
          </p:nvPr>
        </p:nvSpPr>
        <p:spPr>
          <a:xfrm>
            <a:off x="4836300" y="3320595"/>
            <a:ext cx="2907600" cy="1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flipH="1">
            <a:off x="1659457" y="919075"/>
            <a:ext cx="5547492" cy="4224431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1326905" y="1127835"/>
            <a:ext cx="2247556" cy="2247565"/>
            <a:chOff x="3974975" y="3012100"/>
            <a:chExt cx="1635300" cy="1635425"/>
          </a:xfrm>
        </p:grpSpPr>
        <p:sp>
          <p:nvSpPr>
            <p:cNvPr id="41" name="Google Shape;41;p6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Google Shape;43;p6"/>
          <p:cNvSpPr/>
          <p:nvPr/>
        </p:nvSpPr>
        <p:spPr>
          <a:xfrm rot="5400000" flipH="1">
            <a:off x="6847150" y="3081350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660387" y="1552714"/>
            <a:ext cx="2616644" cy="2616680"/>
            <a:chOff x="3974975" y="3012100"/>
            <a:chExt cx="1635300" cy="1635425"/>
          </a:xfrm>
        </p:grpSpPr>
        <p:sp>
          <p:nvSpPr>
            <p:cNvPr id="47" name="Google Shape;47;p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" name="Google Shape;49;p7"/>
          <p:cNvSpPr txBox="1"/>
          <p:nvPr>
            <p:ph type="body" idx="1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5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 panose="020B0606020202050201"/>
              <a:buNone/>
              <a:defRPr sz="3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>
            <a:off x="1659591" y="398975"/>
            <a:ext cx="5824822" cy="4435843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rot="2700000" flipH="1">
            <a:off x="6001240" y="1877182"/>
            <a:ext cx="4288655" cy="3866006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9"/>
          <p:cNvSpPr txBox="1"/>
          <p:nvPr>
            <p:ph type="subTitle" idx="1"/>
          </p:nvPr>
        </p:nvSpPr>
        <p:spPr>
          <a:xfrm>
            <a:off x="715100" y="2544049"/>
            <a:ext cx="48513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15100" y="1301650"/>
            <a:ext cx="4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 panose="020B0604030602030204"/>
              <a:buNone/>
              <a:defRPr sz="3200" b="1"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 panose="020B0606020202050201"/>
              <a:buNone/>
              <a:defRPr sz="3500">
                <a:solidFill>
                  <a:schemeClr val="accent4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5149575" y="3976600"/>
            <a:ext cx="3279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 panose="020B0604030602030204"/>
              <a:buNone/>
              <a:defRPr sz="3500" b="1">
                <a:solidFill>
                  <a:schemeClr val="accent2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0"/>
          <p:cNvGrpSpPr/>
          <p:nvPr/>
        </p:nvGrpSpPr>
        <p:grpSpPr>
          <a:xfrm>
            <a:off x="5725689" y="30493"/>
            <a:ext cx="2940080" cy="1393760"/>
            <a:chOff x="2707875" y="1586441"/>
            <a:chExt cx="1455125" cy="689809"/>
          </a:xfrm>
        </p:grpSpPr>
        <p:sp>
          <p:nvSpPr>
            <p:cNvPr id="210" name="Google Shape;210;p30"/>
            <p:cNvSpPr/>
            <p:nvPr/>
          </p:nvSpPr>
          <p:spPr>
            <a:xfrm>
              <a:off x="3981225" y="2197250"/>
              <a:ext cx="181775" cy="79000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890400" y="2110300"/>
              <a:ext cx="181775" cy="79150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68500" y="1673241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477675" y="1586441"/>
              <a:ext cx="181800" cy="79025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994650" y="1909750"/>
              <a:ext cx="181675" cy="79025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98825" y="1909750"/>
              <a:ext cx="181650" cy="79025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898000" y="2003075"/>
              <a:ext cx="181675" cy="79150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707875" y="1822800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1260105" y="1264925"/>
            <a:ext cx="6516900" cy="2518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221" name="Google Shape;221;p30"/>
          <p:cNvSpPr txBox="1"/>
          <p:nvPr>
            <p:ph type="ctrTitle"/>
          </p:nvPr>
        </p:nvSpPr>
        <p:spPr>
          <a:xfrm>
            <a:off x="1356995" y="1635760"/>
            <a:ext cx="6430645" cy="1427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latin typeface="Ubuntu" panose="020B0604030602030204" charset="0"/>
                <a:cs typeface="Ubuntu" panose="020B0604030602030204" charset="0"/>
              </a:rPr>
              <a:t>Quality Assurance in Software Development</a:t>
            </a:r>
            <a:endParaRPr lang="en-US" altLang="en-GB" sz="2400">
              <a:solidFill>
                <a:schemeClr val="accent2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7" name="Google Shape;221;p30"/>
          <p:cNvSpPr txBox="1"/>
          <p:nvPr/>
        </p:nvSpPr>
        <p:spPr>
          <a:xfrm>
            <a:off x="3579495" y="3291840"/>
            <a:ext cx="4110990" cy="40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Ubuntu" panose="020B0604030602030204"/>
              <a:buNone/>
              <a:defRPr sz="3600" b="1" i="0" u="none" strike="noStrike" cap="none">
                <a:solidFill>
                  <a:schemeClr val="accent2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2"/>
                </a:solidFill>
                <a:latin typeface="Ubuntu" panose="020B0604030602030204" charset="0"/>
                <a:cs typeface="Ubuntu" panose="020B0604030602030204" charset="0"/>
              </a:rPr>
              <a:t>Nur Wahira Mohd Fadzil Azri</a:t>
            </a:r>
            <a:endParaRPr lang="en-US" altLang="en-GB" sz="1600">
              <a:solidFill>
                <a:schemeClr val="accent2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1907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763395"/>
            <a:ext cx="7665720" cy="2618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T</a:t>
            </a:r>
            <a:r>
              <a:rPr lang="en-GB" sz="1800"/>
              <a:t>est Plan is a detailed document that describes the test strategy, objectives, schedule, estimation, deliverables, and resources required to perform testing for a software product</a:t>
            </a:r>
            <a:r>
              <a:rPr lang="en-US" altLang="en-GB" sz="1800"/>
              <a:t>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Plan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9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3" name="Google Shape;613;p38"/>
          <p:cNvSpPr txBox="1"/>
          <p:nvPr/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 panose="020B0604030602030204"/>
              <a:buNone/>
              <a:defRPr sz="3500" b="1" i="0" u="none" strike="noStrike" cap="none">
                <a:solidFill>
                  <a:schemeClr val="accent2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Plan</a:t>
            </a:r>
            <a:endParaRPr lang="en-GB"/>
          </a:p>
        </p:txBody>
      </p:sp>
      <p:grpSp>
        <p:nvGrpSpPr>
          <p:cNvPr id="65" name="Group 64"/>
          <p:cNvGrpSpPr/>
          <p:nvPr/>
        </p:nvGrpSpPr>
        <p:grpSpPr>
          <a:xfrm>
            <a:off x="533400" y="1189355"/>
            <a:ext cx="8330565" cy="3531235"/>
            <a:chOff x="840" y="1873"/>
            <a:chExt cx="13119" cy="5561"/>
          </a:xfrm>
        </p:grpSpPr>
        <p:grpSp>
          <p:nvGrpSpPr>
            <p:cNvPr id="718" name="Google Shape;718;p39"/>
            <p:cNvGrpSpPr/>
            <p:nvPr/>
          </p:nvGrpSpPr>
          <p:grpSpPr>
            <a:xfrm>
              <a:off x="11864" y="2946"/>
              <a:ext cx="1344" cy="744"/>
              <a:chOff x="2975612" y="3769337"/>
              <a:chExt cx="853496" cy="472543"/>
            </a:xfrm>
          </p:grpSpPr>
          <p:sp>
            <p:nvSpPr>
              <p:cNvPr id="719" name="Google Shape;719;p39"/>
              <p:cNvSpPr/>
              <p:nvPr/>
            </p:nvSpPr>
            <p:spPr>
              <a:xfrm flipH="1">
                <a:off x="3497992" y="3927634"/>
                <a:ext cx="331116" cy="144010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4294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9873" y="4294"/>
                    </a:lnTo>
                    <a:lnTo>
                      <a:pt x="9873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 flipH="1">
                <a:off x="3141052" y="3927634"/>
                <a:ext cx="331116" cy="144010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4294" extrusionOk="0">
                    <a:moveTo>
                      <a:pt x="0" y="1"/>
                    </a:moveTo>
                    <a:lnTo>
                      <a:pt x="0" y="4294"/>
                    </a:lnTo>
                    <a:lnTo>
                      <a:pt x="9872" y="4294"/>
                    </a:lnTo>
                    <a:lnTo>
                      <a:pt x="9872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 flipH="1">
                <a:off x="3321853" y="4097903"/>
                <a:ext cx="331082" cy="143976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4293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9871" y="4293"/>
                    </a:lnTo>
                    <a:lnTo>
                      <a:pt x="9871" y="0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 flipH="1">
                <a:off x="2975612" y="3769337"/>
                <a:ext cx="331116" cy="144010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4294" extrusionOk="0">
                    <a:moveTo>
                      <a:pt x="1" y="1"/>
                    </a:moveTo>
                    <a:lnTo>
                      <a:pt x="1" y="4293"/>
                    </a:lnTo>
                    <a:lnTo>
                      <a:pt x="9873" y="4293"/>
                    </a:lnTo>
                    <a:lnTo>
                      <a:pt x="9873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39"/>
            <p:cNvGrpSpPr/>
            <p:nvPr/>
          </p:nvGrpSpPr>
          <p:grpSpPr>
            <a:xfrm>
              <a:off x="1526" y="2298"/>
              <a:ext cx="1344" cy="744"/>
              <a:chOff x="841855" y="1120679"/>
              <a:chExt cx="853529" cy="472376"/>
            </a:xfrm>
          </p:grpSpPr>
          <p:sp>
            <p:nvSpPr>
              <p:cNvPr id="724" name="Google Shape;724;p39"/>
              <p:cNvSpPr/>
              <p:nvPr/>
            </p:nvSpPr>
            <p:spPr>
              <a:xfrm flipH="1">
                <a:off x="1364303" y="1278842"/>
                <a:ext cx="331082" cy="143976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4293" extrusionOk="0">
                    <a:moveTo>
                      <a:pt x="1" y="1"/>
                    </a:moveTo>
                    <a:lnTo>
                      <a:pt x="1" y="4292"/>
                    </a:lnTo>
                    <a:lnTo>
                      <a:pt x="9872" y="4292"/>
                    </a:lnTo>
                    <a:lnTo>
                      <a:pt x="9872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 flipH="1">
                <a:off x="1007497" y="1278842"/>
                <a:ext cx="331082" cy="143976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4293" extrusionOk="0">
                    <a:moveTo>
                      <a:pt x="1" y="1"/>
                    </a:moveTo>
                    <a:lnTo>
                      <a:pt x="1" y="4292"/>
                    </a:lnTo>
                    <a:lnTo>
                      <a:pt x="9872" y="4292"/>
                    </a:lnTo>
                    <a:lnTo>
                      <a:pt x="9872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 flipH="1">
                <a:off x="1188130" y="1449078"/>
                <a:ext cx="331082" cy="143976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4293" extrusionOk="0">
                    <a:moveTo>
                      <a:pt x="0" y="1"/>
                    </a:moveTo>
                    <a:lnTo>
                      <a:pt x="0" y="4293"/>
                    </a:lnTo>
                    <a:lnTo>
                      <a:pt x="9871" y="4293"/>
                    </a:lnTo>
                    <a:lnTo>
                      <a:pt x="9871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 flipH="1">
                <a:off x="841855" y="1120679"/>
                <a:ext cx="331116" cy="144010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4294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9872" y="4293"/>
                    </a:lnTo>
                    <a:lnTo>
                      <a:pt x="9872" y="0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10436" y="6952"/>
              <a:ext cx="4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/>
            </a:p>
          </p:txBody>
        </p:sp>
        <p:grpSp>
          <p:nvGrpSpPr>
            <p:cNvPr id="715" name="Google Shape;715;p39"/>
            <p:cNvGrpSpPr/>
            <p:nvPr/>
          </p:nvGrpSpPr>
          <p:grpSpPr>
            <a:xfrm rot="0">
              <a:off x="1449" y="4775"/>
              <a:ext cx="782" cy="476"/>
              <a:chOff x="267324" y="3231764"/>
              <a:chExt cx="496556" cy="302273"/>
            </a:xfrm>
          </p:grpSpPr>
          <p:sp>
            <p:nvSpPr>
              <p:cNvPr id="716" name="Google Shape;716;p39"/>
              <p:cNvSpPr/>
              <p:nvPr/>
            </p:nvSpPr>
            <p:spPr>
              <a:xfrm flipH="1">
                <a:off x="267324" y="3390095"/>
                <a:ext cx="331116" cy="143943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4292" extrusionOk="0">
                    <a:moveTo>
                      <a:pt x="0" y="0"/>
                    </a:moveTo>
                    <a:lnTo>
                      <a:pt x="0" y="4292"/>
                    </a:lnTo>
                    <a:lnTo>
                      <a:pt x="9873" y="4292"/>
                    </a:lnTo>
                    <a:lnTo>
                      <a:pt x="9873" y="0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 flipH="1">
                <a:off x="432966" y="3231764"/>
                <a:ext cx="330915" cy="144144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4298" extrusionOk="0">
                    <a:moveTo>
                      <a:pt x="0" y="1"/>
                    </a:moveTo>
                    <a:lnTo>
                      <a:pt x="0" y="4297"/>
                    </a:lnTo>
                    <a:lnTo>
                      <a:pt x="9867" y="4297"/>
                    </a:lnTo>
                    <a:lnTo>
                      <a:pt x="9867" y="1"/>
                    </a:lnTo>
                    <a:close/>
                  </a:path>
                </a:pathLst>
              </a:custGeom>
              <a:solidFill>
                <a:srgbClr val="CCE3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840" y="2809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63" y="3032"/>
              <a:ext cx="1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Analyze the product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17" name="Circular Arrow 16"/>
            <p:cNvSpPr/>
            <p:nvPr/>
          </p:nvSpPr>
          <p:spPr>
            <a:xfrm>
              <a:off x="2325" y="1899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13" y="2783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3536" y="3006"/>
              <a:ext cx="1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Design Test Strategy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rot="10800000" flipH="1">
              <a:off x="5011" y="3342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899" y="2783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6022" y="3006"/>
              <a:ext cx="1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Define Test Objectives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40" name="Circular Arrow 39"/>
            <p:cNvSpPr/>
            <p:nvPr/>
          </p:nvSpPr>
          <p:spPr>
            <a:xfrm>
              <a:off x="7610" y="1873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359" y="2757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8482" y="2980"/>
              <a:ext cx="1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Define Test Criteria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 rot="10800000" flipH="1">
              <a:off x="9844" y="3316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8093" y="6432"/>
              <a:ext cx="4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endParaRPr lang="en-US">
                <a:latin typeface="Work Sans" charset="0"/>
                <a:cs typeface="Work Sans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932" y="2731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055" y="2954"/>
              <a:ext cx="1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Resource Planning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48" name="Circular Arrow 47"/>
            <p:cNvSpPr/>
            <p:nvPr/>
          </p:nvSpPr>
          <p:spPr>
            <a:xfrm rot="5400000">
              <a:off x="12417" y="3855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906" y="5191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10801" y="5414"/>
              <a:ext cx="23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Plan Test Environement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52" name="Circular Arrow 51"/>
            <p:cNvSpPr/>
            <p:nvPr/>
          </p:nvSpPr>
          <p:spPr>
            <a:xfrm rot="10800000">
              <a:off x="9931" y="5776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289" y="5165"/>
              <a:ext cx="2307" cy="1284"/>
              <a:chOff x="8063" y="5165"/>
              <a:chExt cx="2395" cy="1332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8168" y="5165"/>
                <a:ext cx="2240" cy="1332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>
                <a:off x="8063" y="5388"/>
                <a:ext cx="2395" cy="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olidFill>
                      <a:schemeClr val="tx1"/>
                    </a:solidFill>
                    <a:latin typeface="Work Sans" charset="0"/>
                    <a:cs typeface="Work Sans" charset="0"/>
                  </a:rPr>
                  <a:t>Schedule and Estimation</a:t>
                </a:r>
                <a:endParaRPr lang="en-US">
                  <a:solidFill>
                    <a:schemeClr val="tx1"/>
                  </a:solidFill>
                  <a:latin typeface="Work Sans" charset="0"/>
                  <a:cs typeface="Work Sans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810" y="5139"/>
              <a:ext cx="2394" cy="1270"/>
              <a:chOff x="5584" y="5139"/>
              <a:chExt cx="2394" cy="127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656" y="5139"/>
                <a:ext cx="2154" cy="1247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5584" y="5249"/>
                <a:ext cx="2395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olidFill>
                      <a:schemeClr val="tx1"/>
                    </a:solidFill>
                    <a:latin typeface="Work Sans" charset="0"/>
                    <a:cs typeface="Work Sans" charset="0"/>
                  </a:rPr>
                  <a:t>Determine Test Deliverables</a:t>
                </a:r>
                <a:endParaRPr lang="en-US">
                  <a:solidFill>
                    <a:schemeClr val="tx1"/>
                  </a:solidFill>
                  <a:latin typeface="Work Sans" charset="0"/>
                  <a:cs typeface="Work Sans" charset="0"/>
                </a:endParaRPr>
              </a:p>
            </p:txBody>
          </p:sp>
        </p:grpSp>
        <p:sp>
          <p:nvSpPr>
            <p:cNvPr id="64" name="Circular Arrow 63"/>
            <p:cNvSpPr/>
            <p:nvPr/>
          </p:nvSpPr>
          <p:spPr>
            <a:xfrm flipH="1">
              <a:off x="7584" y="4220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1907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421765"/>
            <a:ext cx="7665720" cy="296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1. Analyze the product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Learn more regarding the product such as who will use the product, main purpose of the product, how the product and the software and hardware specifications.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2. Design Test Strategy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Define on scope of testing, type of testing, risk and issues and test logistics.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3. Define Test Objectives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Define the goals and expected results from the test executed.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Plan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1907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421765"/>
            <a:ext cx="7665720" cy="296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4. Define Test Objectives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Refers to standards or rules of governing all activities in testing with two main criteria which are Suspension Criteria and Exit Criteria.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5. Resource Planning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Breakdown of all resources required included human effort, equipments and other infrastructures.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6. Plan Test Envir</a:t>
            </a:r>
            <a:r>
              <a:rPr lang="en-US" altLang="en-GB" sz="1800" b="1">
                <a:sym typeface="+mn-ea"/>
              </a:rPr>
              <a:t>onment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ym typeface="+mn-ea"/>
              </a:rPr>
              <a:t>Refer to software and hardware setup that should be real devices in real user environment.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Plan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1907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421765"/>
            <a:ext cx="7665720" cy="296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7. Schedule and Estimation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Breakdown the project into smaller tasks and allocate time and effort required followed by a schedule to complete the tasks in the designated time.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8. Determine Test Deliverables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Test Deliverables refer to list of documents, tools and other equipment that must be created, provided, and maintained to support testing activities in a project.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Plan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4032885" y="612521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>
              <a:latin typeface="Work Sans" charset="0"/>
              <a:cs typeface="Work San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757555" y="1203325"/>
            <a:ext cx="7713345" cy="343281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878106" y="3475501"/>
            <a:ext cx="550788" cy="335302"/>
            <a:chOff x="8291456" y="3737976"/>
            <a:chExt cx="550788" cy="335302"/>
          </a:xfrm>
        </p:grpSpPr>
        <p:sp>
          <p:nvSpPr>
            <p:cNvPr id="303" name="Google Shape;303;p32"/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4866245" y="534993"/>
            <a:ext cx="550839" cy="335100"/>
            <a:chOff x="7457545" y="2679518"/>
            <a:chExt cx="550839" cy="335100"/>
          </a:xfrm>
        </p:grpSpPr>
        <p:sp>
          <p:nvSpPr>
            <p:cNvPr id="306" name="Google Shape;306;p32"/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7025739" y="1984533"/>
            <a:ext cx="946503" cy="524168"/>
            <a:chOff x="5902164" y="3157083"/>
            <a:chExt cx="946503" cy="524168"/>
          </a:xfrm>
        </p:grpSpPr>
        <p:sp>
          <p:nvSpPr>
            <p:cNvPr id="309" name="Google Shape;309;p32"/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0" name="Google Shape;320;p32"/>
          <p:cNvSpPr txBox="1"/>
          <p:nvPr>
            <p:ph type="subTitle" idx="1"/>
          </p:nvPr>
        </p:nvSpPr>
        <p:spPr>
          <a:xfrm>
            <a:off x="1351280" y="2075815"/>
            <a:ext cx="6526530" cy="15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 sz="1800"/>
              <a:t>The Software Testing Life Cycle (STLC) is a sequence of specific actions performed during the testing process to ensure that the software quality objectives are met. The STLC includes both verification and validation.</a:t>
            </a:r>
            <a:endParaRPr lang="en-US" altLang="en-GB" sz="1800"/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sym typeface="+mn-ea"/>
              </a:rPr>
              <a:t>Software Testing Life Cycle (STLC)</a:t>
            </a:r>
            <a:endParaRPr lang="en-US" altLang="en-GB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9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3" name="Google Shape;613;p38"/>
          <p:cNvSpPr txBox="1"/>
          <p:nvPr/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 panose="020B0604030602030204"/>
              <a:buNone/>
              <a:defRPr sz="3500" b="1" i="0" u="none" strike="noStrike" cap="none">
                <a:solidFill>
                  <a:schemeClr val="accent2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Software Testing Life Cycle (STLC)</a:t>
            </a:r>
            <a:endParaRPr lang="en-US" altLang="en-GB"/>
          </a:p>
        </p:txBody>
      </p:sp>
      <p:sp>
        <p:nvSpPr>
          <p:cNvPr id="719" name="Google Shape;719;p39"/>
          <p:cNvSpPr/>
          <p:nvPr/>
        </p:nvSpPr>
        <p:spPr>
          <a:xfrm flipH="1">
            <a:off x="8056245" y="2028825"/>
            <a:ext cx="330835" cy="144145"/>
          </a:xfrm>
          <a:custGeom>
            <a:avLst/>
            <a:gdLst/>
            <a:ahLst/>
            <a:cxnLst/>
            <a:rect l="l" t="t" r="r" b="b"/>
            <a:pathLst>
              <a:path w="9873" h="4294" extrusionOk="0">
                <a:moveTo>
                  <a:pt x="1" y="1"/>
                </a:moveTo>
                <a:lnTo>
                  <a:pt x="1" y="4294"/>
                </a:lnTo>
                <a:lnTo>
                  <a:pt x="9873" y="4294"/>
                </a:lnTo>
                <a:lnTo>
                  <a:pt x="9873" y="1"/>
                </a:ln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39"/>
          <p:cNvSpPr/>
          <p:nvPr/>
        </p:nvSpPr>
        <p:spPr>
          <a:xfrm flipH="1">
            <a:off x="7699375" y="2028825"/>
            <a:ext cx="330835" cy="144145"/>
          </a:xfrm>
          <a:custGeom>
            <a:avLst/>
            <a:gdLst/>
            <a:ahLst/>
            <a:cxnLst/>
            <a:rect l="l" t="t" r="r" b="b"/>
            <a:pathLst>
              <a:path w="9873" h="4294" extrusionOk="0">
                <a:moveTo>
                  <a:pt x="0" y="1"/>
                </a:moveTo>
                <a:lnTo>
                  <a:pt x="0" y="4294"/>
                </a:lnTo>
                <a:lnTo>
                  <a:pt x="9872" y="4294"/>
                </a:lnTo>
                <a:lnTo>
                  <a:pt x="9872" y="1"/>
                </a:ln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39"/>
          <p:cNvSpPr/>
          <p:nvPr/>
        </p:nvSpPr>
        <p:spPr>
          <a:xfrm flipH="1">
            <a:off x="7879715" y="2199005"/>
            <a:ext cx="330835" cy="144145"/>
          </a:xfrm>
          <a:custGeom>
            <a:avLst/>
            <a:gdLst/>
            <a:ahLst/>
            <a:cxnLst/>
            <a:rect l="l" t="t" r="r" b="b"/>
            <a:pathLst>
              <a:path w="9872" h="4293" extrusionOk="0">
                <a:moveTo>
                  <a:pt x="0" y="0"/>
                </a:moveTo>
                <a:lnTo>
                  <a:pt x="0" y="4293"/>
                </a:lnTo>
                <a:lnTo>
                  <a:pt x="9871" y="4293"/>
                </a:lnTo>
                <a:lnTo>
                  <a:pt x="9871" y="0"/>
                </a:ln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39"/>
          <p:cNvSpPr/>
          <p:nvPr/>
        </p:nvSpPr>
        <p:spPr>
          <a:xfrm flipH="1">
            <a:off x="7533640" y="1870710"/>
            <a:ext cx="330835" cy="144145"/>
          </a:xfrm>
          <a:custGeom>
            <a:avLst/>
            <a:gdLst/>
            <a:ahLst/>
            <a:cxnLst/>
            <a:rect l="l" t="t" r="r" b="b"/>
            <a:pathLst>
              <a:path w="9873" h="4294" extrusionOk="0">
                <a:moveTo>
                  <a:pt x="1" y="1"/>
                </a:moveTo>
                <a:lnTo>
                  <a:pt x="1" y="4293"/>
                </a:lnTo>
                <a:lnTo>
                  <a:pt x="9873" y="4293"/>
                </a:lnTo>
                <a:lnTo>
                  <a:pt x="9873" y="1"/>
                </a:ln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626860" y="441452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55520" y="1134110"/>
            <a:ext cx="4794250" cy="1867457"/>
            <a:chOff x="840" y="1899"/>
            <a:chExt cx="7550" cy="3352"/>
          </a:xfrm>
        </p:grpSpPr>
        <p:sp>
          <p:nvSpPr>
            <p:cNvPr id="724" name="Google Shape;724;p39"/>
            <p:cNvSpPr/>
            <p:nvPr/>
          </p:nvSpPr>
          <p:spPr>
            <a:xfrm flipH="1">
              <a:off x="2349" y="2547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9"/>
            <p:cNvSpPr/>
            <p:nvPr/>
          </p:nvSpPr>
          <p:spPr>
            <a:xfrm flipH="1">
              <a:off x="1787" y="2547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9"/>
            <p:cNvSpPr/>
            <p:nvPr/>
          </p:nvSpPr>
          <p:spPr>
            <a:xfrm flipH="1">
              <a:off x="2071" y="2815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9"/>
            <p:cNvSpPr/>
            <p:nvPr/>
          </p:nvSpPr>
          <p:spPr>
            <a:xfrm flipH="1">
              <a:off x="1526" y="2298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9"/>
            <p:cNvSpPr/>
            <p:nvPr/>
          </p:nvSpPr>
          <p:spPr>
            <a:xfrm flipH="1">
              <a:off x="1449" y="5024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9"/>
            <p:cNvSpPr/>
            <p:nvPr/>
          </p:nvSpPr>
          <p:spPr>
            <a:xfrm flipH="1">
              <a:off x="1710" y="4775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0" y="2809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63" y="3032"/>
              <a:ext cx="2085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Requirement Analysis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17" name="Circular Arrow 16"/>
            <p:cNvSpPr/>
            <p:nvPr/>
          </p:nvSpPr>
          <p:spPr>
            <a:xfrm>
              <a:off x="2325" y="1899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13" y="2783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3554" y="2929"/>
              <a:ext cx="1908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Test Planning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rot="10800000" flipH="1">
              <a:off x="5011" y="3342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09" y="2820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6135" y="3006"/>
              <a:ext cx="2255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Test Case Development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</p:grpSp>
      <p:sp>
        <p:nvSpPr>
          <p:cNvPr id="40" name="Circular Arrow 39"/>
          <p:cNvSpPr/>
          <p:nvPr/>
        </p:nvSpPr>
        <p:spPr>
          <a:xfrm rot="5400000">
            <a:off x="6664325" y="2140585"/>
            <a:ext cx="979170" cy="97917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5139055" y="408432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>
              <a:latin typeface="Work Sans" charset="0"/>
              <a:cs typeface="Work Sans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10765" y="2552700"/>
            <a:ext cx="4745990" cy="1867457"/>
            <a:chOff x="840" y="1899"/>
            <a:chExt cx="7474" cy="3352"/>
          </a:xfrm>
        </p:grpSpPr>
        <p:sp>
          <p:nvSpPr>
            <p:cNvPr id="13" name="Google Shape;724;p39"/>
            <p:cNvSpPr/>
            <p:nvPr/>
          </p:nvSpPr>
          <p:spPr>
            <a:xfrm flipH="1">
              <a:off x="2349" y="2547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725;p39"/>
            <p:cNvSpPr/>
            <p:nvPr/>
          </p:nvSpPr>
          <p:spPr>
            <a:xfrm flipH="1">
              <a:off x="1787" y="2547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726;p39"/>
            <p:cNvSpPr/>
            <p:nvPr/>
          </p:nvSpPr>
          <p:spPr>
            <a:xfrm flipH="1">
              <a:off x="2071" y="2815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727;p39"/>
            <p:cNvSpPr/>
            <p:nvPr/>
          </p:nvSpPr>
          <p:spPr>
            <a:xfrm flipH="1">
              <a:off x="1526" y="2298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716;p39"/>
            <p:cNvSpPr/>
            <p:nvPr/>
          </p:nvSpPr>
          <p:spPr>
            <a:xfrm flipH="1">
              <a:off x="1449" y="5024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717;p39"/>
            <p:cNvSpPr/>
            <p:nvPr/>
          </p:nvSpPr>
          <p:spPr>
            <a:xfrm flipH="1">
              <a:off x="1710" y="4775"/>
              <a:ext cx="521" cy="227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" y="2809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963" y="3032"/>
              <a:ext cx="1908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Test Cycle Closure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25" name="Circular Arrow 24"/>
            <p:cNvSpPr/>
            <p:nvPr/>
          </p:nvSpPr>
          <p:spPr>
            <a:xfrm flipH="1">
              <a:off x="2325" y="1899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13" y="2783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3536" y="3006"/>
              <a:ext cx="1908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Test Execution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  <p:sp>
          <p:nvSpPr>
            <p:cNvPr id="28" name="Circular Arrow 27"/>
            <p:cNvSpPr/>
            <p:nvPr/>
          </p:nvSpPr>
          <p:spPr>
            <a:xfrm rot="10800000">
              <a:off x="5011" y="3342"/>
              <a:ext cx="1542" cy="154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109" y="2820"/>
              <a:ext cx="2154" cy="124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6135" y="2748"/>
              <a:ext cx="2179" cy="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tx1"/>
                  </a:solidFill>
                  <a:latin typeface="Work Sans" charset="0"/>
                  <a:cs typeface="Work Sans" charset="0"/>
                </a:rPr>
                <a:t>Test Environment Setup</a:t>
              </a:r>
              <a:endParaRPr lang="en-US">
                <a:solidFill>
                  <a:schemeClr val="tx1"/>
                </a:solidFill>
                <a:latin typeface="Work Sans" charset="0"/>
                <a:cs typeface="Work Sans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2034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189355"/>
            <a:ext cx="7665720" cy="319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1. Requirement Analysis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Identifies the potential need for automated testing and allows making economic calculations of labor costs based on the project estimation.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2. Test Planning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The actualization of all phases of the testing itself, timing, participants, and responsibilities.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3. Test Case Development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Using manual and automated testing to achieve full coverage of the software’s functionality and features, with the process being based on the requirements set up beforehand.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Software Testing Life Cycle (STLC)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4032885" y="612521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>
              <a:latin typeface="Work Sans" charset="0"/>
              <a:cs typeface="Work San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420345" y="1059805"/>
            <a:ext cx="8303100" cy="37764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8"/>
          <p:cNvSpPr txBox="1"/>
          <p:nvPr>
            <p:ph type="subTitle" idx="1"/>
          </p:nvPr>
        </p:nvSpPr>
        <p:spPr>
          <a:xfrm>
            <a:off x="720090" y="1189355"/>
            <a:ext cx="7665720" cy="319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4. Test Environment Setup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Operating systems and virtual machines are configured, testing tools and the project’s test environment and databases are deployed.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5. Test Execution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Tests are performed based on ready-made test documentation and a correctly configured test environment.</a:t>
            </a: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6. Test Cycle Closure</a:t>
            </a:r>
            <a:endParaRPr lang="en-US" altLang="en-GB"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Generate testing reports for the client. These should include the time spent, the percentage of defects found to positive test results, the total number of errors found and fixed.</a:t>
            </a:r>
            <a:endParaRPr lang="en-US" altLang="en-GB" sz="1800"/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Software Testing Life Cycle (STLC)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4032885" y="612521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>
              <a:latin typeface="Work Sans" charset="0"/>
              <a:cs typeface="Work San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3"/>
          <p:cNvGrpSpPr/>
          <p:nvPr/>
        </p:nvGrpSpPr>
        <p:grpSpPr>
          <a:xfrm>
            <a:off x="410974" y="4457364"/>
            <a:ext cx="496556" cy="302273"/>
            <a:chOff x="267324" y="3231764"/>
            <a:chExt cx="496556" cy="302273"/>
          </a:xfrm>
        </p:grpSpPr>
        <p:sp>
          <p:nvSpPr>
            <p:cNvPr id="336" name="Google Shape;336;p33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8" name="Google Shape;338;p33"/>
          <p:cNvGrpSpPr/>
          <p:nvPr/>
        </p:nvGrpSpPr>
        <p:grpSpPr>
          <a:xfrm>
            <a:off x="7823112" y="1870537"/>
            <a:ext cx="853496" cy="472543"/>
            <a:chOff x="2975612" y="3769337"/>
            <a:chExt cx="853496" cy="472543"/>
          </a:xfrm>
        </p:grpSpPr>
        <p:sp>
          <p:nvSpPr>
            <p:cNvPr id="339" name="Google Shape;339;p33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841855" y="1120679"/>
            <a:ext cx="853529" cy="472376"/>
            <a:chOff x="841855" y="1120679"/>
            <a:chExt cx="853529" cy="472376"/>
          </a:xfrm>
        </p:grpSpPr>
        <p:sp>
          <p:nvSpPr>
            <p:cNvPr id="344" name="Google Shape;344;p33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33"/>
          <p:cNvGrpSpPr/>
          <p:nvPr/>
        </p:nvGrpSpPr>
        <p:grpSpPr>
          <a:xfrm>
            <a:off x="371083" y="2296420"/>
            <a:ext cx="688022" cy="314213"/>
            <a:chOff x="222921" y="2366932"/>
            <a:chExt cx="688022" cy="314213"/>
          </a:xfrm>
        </p:grpSpPr>
        <p:sp>
          <p:nvSpPr>
            <p:cNvPr id="349" name="Google Shape;349;p33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33"/>
          <p:cNvSpPr/>
          <p:nvPr/>
        </p:nvSpPr>
        <p:spPr>
          <a:xfrm>
            <a:off x="627035" y="1707430"/>
            <a:ext cx="7891200" cy="4062000"/>
          </a:xfrm>
          <a:prstGeom prst="round2DiagRect">
            <a:avLst>
              <a:gd name="adj1" fmla="val 11183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33"/>
          <p:cNvSpPr txBox="1"/>
          <p:nvPr>
            <p:ph type="title"/>
          </p:nvPr>
        </p:nvSpPr>
        <p:spPr>
          <a:xfrm>
            <a:off x="786855" y="41137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sym typeface="+mn-ea"/>
              </a:rPr>
              <a:t>Importance of QA in Organization</a:t>
            </a:r>
            <a:endParaRPr lang="en-US" altLang="en-GB">
              <a:solidFill>
                <a:schemeClr val="accent2"/>
              </a:solidFill>
              <a:sym typeface="+mn-ea"/>
            </a:endParaRPr>
          </a:p>
        </p:txBody>
      </p:sp>
      <p:grpSp>
        <p:nvGrpSpPr>
          <p:cNvPr id="360" name="Google Shape;360;p33"/>
          <p:cNvGrpSpPr/>
          <p:nvPr/>
        </p:nvGrpSpPr>
        <p:grpSpPr>
          <a:xfrm>
            <a:off x="6700681" y="-1441891"/>
            <a:ext cx="3666424" cy="3255857"/>
            <a:chOff x="2742675" y="2336300"/>
            <a:chExt cx="3027100" cy="2688125"/>
          </a:xfrm>
        </p:grpSpPr>
        <p:sp>
          <p:nvSpPr>
            <p:cNvPr id="361" name="Google Shape;361;p33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0" name="Google Shape;320;p32"/>
          <p:cNvSpPr txBox="1"/>
          <p:nvPr>
            <p:ph type="subTitle" idx="1"/>
          </p:nvPr>
        </p:nvSpPr>
        <p:spPr>
          <a:xfrm>
            <a:off x="1351280" y="2075815"/>
            <a:ext cx="6526530" cy="3236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 sz="1800" b="0">
                <a:solidFill>
                  <a:schemeClr val="tx1"/>
                </a:solidFill>
              </a:rPr>
              <a:t>QA play a vital role in ensuring the software is efficient, defect-free and meets customers’ needs closely. It is extremely important to incorporate QA into the overall software development lifecycle and to weave it into every stage of the process.</a:t>
            </a:r>
            <a:endParaRPr lang="en-US" altLang="en-GB" sz="1800" b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GB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-465125" y="1170975"/>
            <a:ext cx="8982600" cy="3532800"/>
          </a:xfrm>
          <a:prstGeom prst="round2DiagRect">
            <a:avLst>
              <a:gd name="adj1" fmla="val 11183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31"/>
          <p:cNvSpPr txBox="1"/>
          <p:nvPr>
            <p:ph type="body" idx="1"/>
          </p:nvPr>
        </p:nvSpPr>
        <p:spPr>
          <a:xfrm>
            <a:off x="720090" y="937260"/>
            <a:ext cx="7703820" cy="3655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1. QA Roles in Software Development</a:t>
            </a:r>
            <a:endParaRPr lang="en-US" altLang="en-GB"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2. QA in Improving Software Testing</a:t>
            </a:r>
            <a:endParaRPr lang="en-US" altLang="en-GB"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3. Test Case</a:t>
            </a:r>
            <a:endParaRPr lang="en-US" altLang="en-GB"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4. Test Plan</a:t>
            </a:r>
            <a:endParaRPr lang="en-US" altLang="en-GB"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5. Software Testing Life Cycle (STLC)</a:t>
            </a:r>
            <a:endParaRPr lang="en-US" altLang="en-GB"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1"/>
                </a:solidFill>
              </a:rPr>
              <a:t>6. Importance of QA in Organization</a:t>
            </a:r>
            <a:endParaRPr lang="en-US" altLang="en-GB" sz="1600">
              <a:solidFill>
                <a:schemeClr val="accent1"/>
              </a:solidFill>
            </a:endParaRPr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Contents 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1914525" y="549084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>
              <a:latin typeface="Work Sans" charset="0"/>
              <a:cs typeface="Work San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0"/>
          <p:cNvGrpSpPr/>
          <p:nvPr/>
        </p:nvGrpSpPr>
        <p:grpSpPr>
          <a:xfrm>
            <a:off x="5725689" y="30493"/>
            <a:ext cx="2940080" cy="1393760"/>
            <a:chOff x="2707875" y="1586441"/>
            <a:chExt cx="1455125" cy="689809"/>
          </a:xfrm>
        </p:grpSpPr>
        <p:sp>
          <p:nvSpPr>
            <p:cNvPr id="210" name="Google Shape;210;p30"/>
            <p:cNvSpPr/>
            <p:nvPr/>
          </p:nvSpPr>
          <p:spPr>
            <a:xfrm>
              <a:off x="3981225" y="2197250"/>
              <a:ext cx="181775" cy="79000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890400" y="2110300"/>
              <a:ext cx="181775" cy="79150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68500" y="1673241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477675" y="1586441"/>
              <a:ext cx="181800" cy="79025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994650" y="1909750"/>
              <a:ext cx="181675" cy="79025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98825" y="1909750"/>
              <a:ext cx="181650" cy="79025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898000" y="2003075"/>
              <a:ext cx="181675" cy="79150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707875" y="1822800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1270900" y="1312550"/>
            <a:ext cx="6516900" cy="2518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221" name="Google Shape;221;p30"/>
          <p:cNvSpPr txBox="1"/>
          <p:nvPr>
            <p:ph type="ctrTitle"/>
          </p:nvPr>
        </p:nvSpPr>
        <p:spPr>
          <a:xfrm>
            <a:off x="1356995" y="1635760"/>
            <a:ext cx="6430645" cy="184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latin typeface="Ubuntu" panose="020B0604030602030204" charset="0"/>
                <a:cs typeface="Ubuntu" panose="020B0604030602030204" charset="0"/>
              </a:rPr>
              <a:t>Thank You!</a:t>
            </a:r>
            <a:br>
              <a:rPr lang="en-US" altLang="en-GB">
                <a:solidFill>
                  <a:schemeClr val="accent2"/>
                </a:solidFill>
                <a:latin typeface="Ubuntu" panose="020B0604030602030204" charset="0"/>
                <a:cs typeface="Ubuntu" panose="020B0604030602030204" charset="0"/>
              </a:rPr>
            </a:br>
            <a:br>
              <a:rPr lang="en-US" altLang="en-GB">
                <a:solidFill>
                  <a:schemeClr val="accent2"/>
                </a:solidFill>
                <a:latin typeface="Ubuntu" panose="020B0604030602030204" charset="0"/>
                <a:cs typeface="Ubuntu" panose="020B0604030602030204" charset="0"/>
              </a:rPr>
            </a:br>
            <a:r>
              <a:rPr lang="en-US" altLang="en-GB" sz="2000" b="0">
                <a:solidFill>
                  <a:schemeClr val="tx1"/>
                </a:solidFill>
                <a:latin typeface="Work Sans" charset="0"/>
                <a:cs typeface="Work Sans" charset="0"/>
                <a:sym typeface="+mn-ea"/>
              </a:rPr>
              <a:t>For any enquiries, email me at : </a:t>
            </a:r>
            <a:br>
              <a:rPr lang="en-US" altLang="en-GB" sz="2000" b="0">
                <a:solidFill>
                  <a:schemeClr val="tx1"/>
                </a:solidFill>
                <a:latin typeface="Work Sans" charset="0"/>
                <a:cs typeface="Work Sans" charset="0"/>
                <a:sym typeface="+mn-ea"/>
              </a:rPr>
            </a:br>
            <a:r>
              <a:rPr lang="en-US" altLang="en-GB" sz="2000" b="0">
                <a:solidFill>
                  <a:schemeClr val="tx1"/>
                </a:solidFill>
                <a:latin typeface="Work Sans" charset="0"/>
                <a:cs typeface="Work Sans" charset="0"/>
                <a:sym typeface="+mn-ea"/>
              </a:rPr>
              <a:t>wahira.fadzil@gmail.com</a:t>
            </a:r>
            <a:endParaRPr lang="en-US" altLang="en-GB" sz="2000" b="0">
              <a:solidFill>
                <a:schemeClr val="tx1"/>
              </a:solidFill>
              <a:latin typeface="Work Sans" charset="0"/>
              <a:cs typeface="Work Sans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757555" y="1203325"/>
            <a:ext cx="7713345" cy="343281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878106" y="3475501"/>
            <a:ext cx="550788" cy="335302"/>
            <a:chOff x="8291456" y="3737976"/>
            <a:chExt cx="550788" cy="335302"/>
          </a:xfrm>
        </p:grpSpPr>
        <p:sp>
          <p:nvSpPr>
            <p:cNvPr id="303" name="Google Shape;303;p32"/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4866245" y="534993"/>
            <a:ext cx="550839" cy="335100"/>
            <a:chOff x="7457545" y="2679518"/>
            <a:chExt cx="550839" cy="335100"/>
          </a:xfrm>
        </p:grpSpPr>
        <p:sp>
          <p:nvSpPr>
            <p:cNvPr id="306" name="Google Shape;306;p32"/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7025739" y="1984533"/>
            <a:ext cx="946503" cy="524168"/>
            <a:chOff x="5902164" y="3157083"/>
            <a:chExt cx="946503" cy="524168"/>
          </a:xfrm>
        </p:grpSpPr>
        <p:sp>
          <p:nvSpPr>
            <p:cNvPr id="309" name="Google Shape;309;p32"/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0" name="Google Shape;320;p32"/>
          <p:cNvSpPr txBox="1"/>
          <p:nvPr>
            <p:ph type="subTitle" idx="1"/>
          </p:nvPr>
        </p:nvSpPr>
        <p:spPr>
          <a:xfrm>
            <a:off x="1351280" y="2075815"/>
            <a:ext cx="6526530" cy="15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 sz="1800"/>
              <a:t>Quality Assurance (QA) is an area of production responsible for identifying problems and preventing failures through software testing with goal of delivering a high quality product to the end users that meet the requirements and expectations.</a:t>
            </a:r>
            <a:endParaRPr lang="en-US" altLang="en-GB" sz="1800"/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sym typeface="+mn-ea"/>
              </a:rPr>
              <a:t>QA Roles in Software Development</a:t>
            </a:r>
            <a:endParaRPr lang="en-US" altLang="en-GB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3"/>
          <p:cNvGrpSpPr/>
          <p:nvPr/>
        </p:nvGrpSpPr>
        <p:grpSpPr>
          <a:xfrm>
            <a:off x="410974" y="4457364"/>
            <a:ext cx="496556" cy="302273"/>
            <a:chOff x="267324" y="3231764"/>
            <a:chExt cx="496556" cy="302273"/>
          </a:xfrm>
        </p:grpSpPr>
        <p:sp>
          <p:nvSpPr>
            <p:cNvPr id="336" name="Google Shape;336;p33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8" name="Google Shape;338;p33"/>
          <p:cNvGrpSpPr/>
          <p:nvPr/>
        </p:nvGrpSpPr>
        <p:grpSpPr>
          <a:xfrm>
            <a:off x="7823112" y="1870537"/>
            <a:ext cx="853496" cy="472543"/>
            <a:chOff x="2975612" y="3769337"/>
            <a:chExt cx="853496" cy="472543"/>
          </a:xfrm>
        </p:grpSpPr>
        <p:sp>
          <p:nvSpPr>
            <p:cNvPr id="339" name="Google Shape;339;p33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841855" y="1120679"/>
            <a:ext cx="853529" cy="472376"/>
            <a:chOff x="841855" y="1120679"/>
            <a:chExt cx="853529" cy="472376"/>
          </a:xfrm>
        </p:grpSpPr>
        <p:sp>
          <p:nvSpPr>
            <p:cNvPr id="344" name="Google Shape;344;p33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33"/>
          <p:cNvGrpSpPr/>
          <p:nvPr/>
        </p:nvGrpSpPr>
        <p:grpSpPr>
          <a:xfrm>
            <a:off x="371083" y="2296420"/>
            <a:ext cx="688022" cy="314213"/>
            <a:chOff x="222921" y="2366932"/>
            <a:chExt cx="688022" cy="314213"/>
          </a:xfrm>
        </p:grpSpPr>
        <p:sp>
          <p:nvSpPr>
            <p:cNvPr id="349" name="Google Shape;349;p33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33"/>
          <p:cNvSpPr/>
          <p:nvPr/>
        </p:nvSpPr>
        <p:spPr>
          <a:xfrm>
            <a:off x="627035" y="1707430"/>
            <a:ext cx="7891200" cy="4062000"/>
          </a:xfrm>
          <a:prstGeom prst="round2DiagRect">
            <a:avLst>
              <a:gd name="adj1" fmla="val 11183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33"/>
          <p:cNvSpPr txBox="1"/>
          <p:nvPr>
            <p:ph type="title"/>
          </p:nvPr>
        </p:nvSpPr>
        <p:spPr>
          <a:xfrm>
            <a:off x="786855" y="41137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QA in Improving Software Testing</a:t>
            </a:r>
            <a:endParaRPr lang="en-US" altLang="en-GB"/>
          </a:p>
        </p:txBody>
      </p:sp>
      <p:grpSp>
        <p:nvGrpSpPr>
          <p:cNvPr id="360" name="Google Shape;360;p33"/>
          <p:cNvGrpSpPr/>
          <p:nvPr/>
        </p:nvGrpSpPr>
        <p:grpSpPr>
          <a:xfrm>
            <a:off x="6700681" y="-1441891"/>
            <a:ext cx="3666424" cy="3255857"/>
            <a:chOff x="2742675" y="2336300"/>
            <a:chExt cx="3027100" cy="2688125"/>
          </a:xfrm>
        </p:grpSpPr>
        <p:sp>
          <p:nvSpPr>
            <p:cNvPr id="361" name="Google Shape;361;p33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0" name="Google Shape;320;p32"/>
          <p:cNvSpPr txBox="1"/>
          <p:nvPr>
            <p:ph type="subTitle" idx="1"/>
          </p:nvPr>
        </p:nvSpPr>
        <p:spPr>
          <a:xfrm>
            <a:off x="1351280" y="2075815"/>
            <a:ext cx="6526530" cy="3236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0">
                <a:solidFill>
                  <a:schemeClr val="tx1"/>
                </a:solidFill>
              </a:rPr>
              <a:t>Execute tests with proper methods and document testing failures.</a:t>
            </a:r>
            <a:endParaRPr lang="en-US" altLang="en-GB" sz="1800" b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800" b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0">
                <a:solidFill>
                  <a:schemeClr val="tx1"/>
                </a:solidFill>
              </a:rPr>
              <a:t>Interact with Business Analyst (BA), Project Manager, development team and client as per need.</a:t>
            </a:r>
            <a:endParaRPr lang="en-US" altLang="en-GB" sz="1800" b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800" b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0">
                <a:solidFill>
                  <a:schemeClr val="tx1"/>
                </a:solidFill>
              </a:rPr>
              <a:t>Work along with the development team to evaluate or identify issues and suggest recommendations for possible solutions</a:t>
            </a:r>
            <a:endParaRPr lang="en-US" altLang="en-GB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/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6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6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547" name="Google Shape;547;p36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6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6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6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1" name="Google Shape;551;p36"/>
          <p:cNvSpPr/>
          <p:nvPr/>
        </p:nvSpPr>
        <p:spPr>
          <a:xfrm>
            <a:off x="419100" y="1175385"/>
            <a:ext cx="8053705" cy="368046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36"/>
          <p:cNvSpPr txBox="1"/>
          <p:nvPr>
            <p:ph type="body" idx="1"/>
          </p:nvPr>
        </p:nvSpPr>
        <p:spPr>
          <a:xfrm>
            <a:off x="936625" y="1379220"/>
            <a:ext cx="7007860" cy="105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Test case is a document that may contain various parameters (i.e  id, condition, steps, input, expected result, result, status and remarks)</a:t>
            </a:r>
            <a:endParaRPr lang="en-US" sz="1800"/>
          </a:p>
        </p:txBody>
      </p:sp>
      <p:sp>
        <p:nvSpPr>
          <p:cNvPr id="553" name="Google Shape;553;p3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Case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/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6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6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547" name="Google Shape;547;p36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6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6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6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1" name="Google Shape;551;p36"/>
          <p:cNvSpPr/>
          <p:nvPr/>
        </p:nvSpPr>
        <p:spPr>
          <a:xfrm>
            <a:off x="229870" y="1175385"/>
            <a:ext cx="8710930" cy="368046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36"/>
          <p:cNvSpPr txBox="1"/>
          <p:nvPr>
            <p:ph type="body" idx="1"/>
          </p:nvPr>
        </p:nvSpPr>
        <p:spPr>
          <a:xfrm>
            <a:off x="936625" y="1379220"/>
            <a:ext cx="7007860" cy="37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Examples :</a:t>
            </a:r>
            <a:endParaRPr lang="en-US"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553" name="Google Shape;553;p3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Case</a:t>
            </a:r>
            <a:endParaRPr lang="en-US" alt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70205" y="1949450"/>
          <a:ext cx="8482965" cy="2529840"/>
        </p:xfrm>
        <a:graphic>
          <a:graphicData uri="http://schemas.openxmlformats.org/drawingml/2006/table">
            <a:tbl>
              <a:tblPr firstRow="1" bandRow="1">
                <a:tableStyleId>{497D84E4-A688-4B59-8972-4AF44A431126}</a:tableStyleId>
              </a:tblPr>
              <a:tblGrid>
                <a:gridCol w="1093470"/>
                <a:gridCol w="1019175"/>
                <a:gridCol w="1347470"/>
                <a:gridCol w="1283335"/>
                <a:gridCol w="1631315"/>
                <a:gridCol w="1040765"/>
                <a:gridCol w="1067435"/>
              </a:tblGrid>
              <a:tr h="731520"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Case ID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Scenario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Steps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Data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Expected Result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Actual Result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Pass/Fail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84960"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TC_LOGIN_01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User sign in with valid email and invalid password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Go to site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Enter email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Enter password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Click on Sign In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Email = wahira.fadzil@gmail.com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Password = Dummy123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Alert message will popup and user will not be able to sign in into the application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As expected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11440" t="-10"/>
          <a:stretch>
            <a:fillRect/>
          </a:stretch>
        </p:blipFill>
        <p:spPr>
          <a:xfrm>
            <a:off x="1475740" y="194945"/>
            <a:ext cx="6461125" cy="478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/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6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6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547" name="Google Shape;547;p36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6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6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6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1" name="Google Shape;551;p36"/>
          <p:cNvSpPr/>
          <p:nvPr/>
        </p:nvSpPr>
        <p:spPr>
          <a:xfrm>
            <a:off x="229870" y="1175385"/>
            <a:ext cx="8710930" cy="368046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36"/>
          <p:cNvSpPr txBox="1"/>
          <p:nvPr>
            <p:ph type="body" idx="1"/>
          </p:nvPr>
        </p:nvSpPr>
        <p:spPr>
          <a:xfrm>
            <a:off x="936625" y="1379220"/>
            <a:ext cx="7007860" cy="37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Examples :</a:t>
            </a:r>
            <a:endParaRPr lang="en-US"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553" name="Google Shape;553;p3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Case</a:t>
            </a:r>
            <a:endParaRPr lang="en-US" alt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70205" y="1949450"/>
          <a:ext cx="8482965" cy="2529840"/>
        </p:xfrm>
        <a:graphic>
          <a:graphicData uri="http://schemas.openxmlformats.org/drawingml/2006/table">
            <a:tbl>
              <a:tblPr firstRow="1" bandRow="1">
                <a:tableStyleId>{497D84E4-A688-4B59-8972-4AF44A431126}</a:tableStyleId>
              </a:tblPr>
              <a:tblGrid>
                <a:gridCol w="1093470"/>
                <a:gridCol w="1019175"/>
                <a:gridCol w="1347470"/>
                <a:gridCol w="1283335"/>
                <a:gridCol w="1631315"/>
                <a:gridCol w="1040765"/>
                <a:gridCol w="1067435"/>
              </a:tblGrid>
              <a:tr h="731520"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Case ID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Scenario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Steps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Test Data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Expected Result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Actual Result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Pass/Fail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84960"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TC_LOGIN_02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User sign in with valid email and password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Go to site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Enter email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Enter password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Click on Sign In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Email = wahira.fadzil@gmail.com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Password = Wahira13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User able to login and the homepage will be prompt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As expected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 u="none" dirty="0">
                          <a:latin typeface="Work Sans" charset="0"/>
                          <a:cs typeface="Work Sans" charset="0"/>
                        </a:rPr>
                        <a:t>Pass</a:t>
                      </a:r>
                      <a:endParaRPr lang="en-US" sz="1200" u="none" dirty="0">
                        <a:latin typeface="Work Sans" charset="0"/>
                        <a:cs typeface="Work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67335"/>
            <a:ext cx="7662545" cy="474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Meeting to Improve Communication Skills by Slidesgo">
  <a:themeElements>
    <a:clrScheme name="Simple Light">
      <a:dk1>
        <a:srgbClr val="0A2A6B"/>
      </a:dk1>
      <a:lt1>
        <a:srgbClr val="FFFFFF"/>
      </a:lt1>
      <a:dk2>
        <a:srgbClr val="EDF9FF"/>
      </a:dk2>
      <a:lt2>
        <a:srgbClr val="9DDCF9"/>
      </a:lt2>
      <a:accent1>
        <a:srgbClr val="55A3F3"/>
      </a:accent1>
      <a:accent2>
        <a:srgbClr val="2C54AC"/>
      </a:accent2>
      <a:accent3>
        <a:srgbClr val="DDE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A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lang="en-US">
            <a:latin typeface="Work Sans" charset="0"/>
            <a:cs typeface="Work Sans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4932</Words>
  <Application>WPS Presentation</Application>
  <PresentationFormat/>
  <Paragraphs>204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SimSun</vt:lpstr>
      <vt:lpstr>Wingdings</vt:lpstr>
      <vt:lpstr>Arial</vt:lpstr>
      <vt:lpstr>Ubuntu</vt:lpstr>
      <vt:lpstr>Bebas Neue</vt:lpstr>
      <vt:lpstr>Work Sans</vt:lpstr>
      <vt:lpstr>Work Sans Medium</vt:lpstr>
      <vt:lpstr>Proxima Nova</vt:lpstr>
      <vt:lpstr>Microsoft YaHei</vt:lpstr>
      <vt:lpstr>Arial Unicode MS</vt:lpstr>
      <vt:lpstr>Playfair Display ExtraBold</vt:lpstr>
      <vt:lpstr>Calibri</vt:lpstr>
      <vt:lpstr>Amatic SC</vt:lpstr>
      <vt:lpstr>Roboto Medium</vt:lpstr>
      <vt:lpstr>Bahnschrift Light Condensed</vt:lpstr>
      <vt:lpstr>Bernard MT Condensed</vt:lpstr>
      <vt:lpstr>Bell MT</vt:lpstr>
      <vt:lpstr>Ubuntu</vt:lpstr>
      <vt:lpstr>Work Sans</vt:lpstr>
      <vt:lpstr>Business Meeting to Improve Communication Skills by Slidesgo</vt:lpstr>
      <vt:lpstr>Quality Assurance in Software Development by   Nur Wahira Mohd Fadzil Azri</vt:lpstr>
      <vt:lpstr>CONTENTS OF THIS TEMPLATE</vt:lpstr>
      <vt:lpstr>AGENDA</vt:lpstr>
      <vt:lpstr>OBJECTIVES OF THE MEETING</vt:lpstr>
      <vt:lpstr>BASIC COMMUNICATION SKILLS</vt:lpstr>
      <vt:lpstr>Test Case</vt:lpstr>
      <vt:lpstr>PowerPoint 演示文稿</vt:lpstr>
      <vt:lpstr>Test Case</vt:lpstr>
      <vt:lpstr>PowerPoint 演示文稿</vt:lpstr>
      <vt:lpstr>HOW TO IMPROVE YOUR SKILLS </vt:lpstr>
      <vt:lpstr>Test Plan</vt:lpstr>
      <vt:lpstr>Test Plan</vt:lpstr>
      <vt:lpstr>Test Plan</vt:lpstr>
      <vt:lpstr>Test Plan</vt:lpstr>
      <vt:lpstr>QA Roles in Software Development</vt:lpstr>
      <vt:lpstr>PowerPoint 演示文稿</vt:lpstr>
      <vt:lpstr>Test Plan</vt:lpstr>
      <vt:lpstr>Software Testing Life Cycle (STLC)</vt:lpstr>
      <vt:lpstr>QA in Improving Software Testing</vt:lpstr>
      <vt:lpstr>Quality Assurance in Software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in Software Development</dc:title>
  <dc:creator/>
  <cp:lastModifiedBy>Lenovo</cp:lastModifiedBy>
  <cp:revision>3</cp:revision>
  <dcterms:created xsi:type="dcterms:W3CDTF">2022-09-25T17:00:01Z</dcterms:created>
  <dcterms:modified xsi:type="dcterms:W3CDTF">2022-09-25T17:05:30Z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2AA2F91654CD4A8583CC83E2DA17A530</vt:lpwstr>
  </property>
  <property fmtid="{D5CDD505-2E9C-101B-9397-08002B2CF9AE}" pid="3" name="KSOProductBuildVer">
    <vt:lpwstr>1033-11.2.0.11306</vt:lpwstr>
  </property>
</Properties>
</file>