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15"/>
  </p:notes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Lst>
  <p:sldSz cx="9144000" cy="5143500" type="screen16x9"/>
  <p:notesSz cx="6858000" cy="9144000"/>
  <p:embeddedFontLst>
    <p:embeddedFont>
      <p:font typeface="Nunito" pitchFamily="2" charset="0"/>
      <p:regular r:id="rId16"/>
      <p:bold r:id="rId17"/>
      <p:italic r:id="rId18"/>
      <p:boldItalic r:id="rId19"/>
    </p:embeddedFont>
    <p:embeddedFont>
      <p:font typeface="Raleway" pitchFamily="2" charset="0"/>
      <p:regular r:id="rId20"/>
      <p:bold r:id="rId21"/>
      <p:italic r:id="rId22"/>
      <p:boldItalic r:id="rId23"/>
    </p:embeddedFont>
    <p:embeddedFont>
      <p:font typeface="Source Sans Pro" panose="020B0503030403020204" pitchFamily="34"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62B7797-4EAB-4083-BE13-C70AD01FB3B8}">
  <a:tblStyle styleId="{762B7797-4EAB-4083-BE13-C70AD01FB3B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6" d="100"/>
          <a:sy n="76" d="100"/>
        </p:scale>
        <p:origin x="96" y="28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4.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adc3a3f103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adc3a3f103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ad62cde3f0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ad62cde3f0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200">
                <a:solidFill>
                  <a:schemeClr val="dk1"/>
                </a:solidFill>
                <a:highlight>
                  <a:schemeClr val="lt1"/>
                </a:highlight>
              </a:rPr>
              <a:t>t</a:t>
            </a:r>
            <a:r>
              <a:rPr lang="en" sz="1200">
                <a:solidFill>
                  <a:schemeClr val="dk1"/>
                </a:solidFill>
                <a:highlight>
                  <a:srgbClr val="FFFFFF"/>
                </a:highlight>
              </a:rPr>
              <a:t>he increase in blood pressure with age is mostly associated with structural changes in the arteries and especially with large artery stiffness. Age-related increases in blood pressure have been observed in almost every population.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ad62cde3f0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ad62cde3f0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Age-related increase in blood pressure have been observed in almost every population. So we did correlation and linnear regression. </a:t>
            </a:r>
            <a:endParaRPr/>
          </a:p>
          <a:p>
            <a:pPr marL="0" lvl="0" indent="0" algn="l" rtl="0">
              <a:spcBef>
                <a:spcPts val="0"/>
              </a:spcBef>
              <a:spcAft>
                <a:spcPts val="0"/>
              </a:spcAft>
              <a:buClr>
                <a:schemeClr val="dk1"/>
              </a:buClr>
              <a:buSzPts val="1100"/>
              <a:buFont typeface="Arial"/>
              <a:buNone/>
            </a:pPr>
            <a:r>
              <a:rPr lang="en"/>
              <a:t>.for our visualization purpose will fit line using seaborn library only for age as independent variable </a:t>
            </a:r>
            <a:endParaRPr/>
          </a:p>
          <a:p>
            <a:pPr marL="0" lvl="0" indent="0" algn="l" rtl="0">
              <a:spcBef>
                <a:spcPts val="0"/>
              </a:spcBef>
              <a:spcAft>
                <a:spcPts val="0"/>
              </a:spcAft>
              <a:buClr>
                <a:schemeClr val="dk1"/>
              </a:buClr>
              <a:buSzPts val="1100"/>
              <a:buFont typeface="Arial"/>
              <a:buNone/>
            </a:pPr>
            <a:r>
              <a:rPr lang="en"/>
              <a:t>and sysBP as dependent variable. In above plot we fit regression line into the variables.</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
              <a:t>Through this regression analysis we found that for every year someone ages, their blood pressure increases by 1. The R squared value was .38 meaning age explains just under 40% of the variation in systolic blood pressure.</a:t>
            </a:r>
            <a:endParaRPr/>
          </a:p>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a2e210a20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a2e210a201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ad837c6f2e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ad837c6f2e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a2e210a20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a2e210a20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400">
                <a:solidFill>
                  <a:schemeClr val="dk1"/>
                </a:solidFill>
              </a:rPr>
              <a:t>1.Do patients who developed CVD have a higher systolic blood pressure on average compared to patients who did not develop CVD?</a:t>
            </a:r>
            <a:endParaRPr sz="140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sz="1400">
                <a:solidFill>
                  <a:schemeClr val="dk1"/>
                </a:solidFill>
              </a:rPr>
              <a:t>2.Are patients who developed CVD on average older compared to patients who did not develop CVD?</a:t>
            </a:r>
            <a:endParaRPr sz="1400">
              <a:solidFill>
                <a:schemeClr val="dk1"/>
              </a:solidFill>
            </a:endParaRPr>
          </a:p>
          <a:p>
            <a:pPr marL="0" lvl="0" indent="0" algn="l" rtl="0">
              <a:lnSpc>
                <a:spcPct val="115000"/>
              </a:lnSpc>
              <a:spcBef>
                <a:spcPts val="0"/>
              </a:spcBef>
              <a:spcAft>
                <a:spcPts val="0"/>
              </a:spcAft>
              <a:buNone/>
            </a:pPr>
            <a:r>
              <a:rPr lang="en" sz="1400">
                <a:solidFill>
                  <a:schemeClr val="dk1"/>
                </a:solidFill>
              </a:rPr>
              <a:t>3.Are patients with prediabetic and diabetic levels of glucose related to developing CVD?</a:t>
            </a:r>
            <a:endParaRPr sz="1400">
              <a:solidFill>
                <a:schemeClr val="dk1"/>
              </a:solidFill>
            </a:endParaRPr>
          </a:p>
          <a:p>
            <a:pPr marL="0" lvl="0" indent="0" algn="l" rtl="0">
              <a:lnSpc>
                <a:spcPct val="115000"/>
              </a:lnSpc>
              <a:spcBef>
                <a:spcPts val="0"/>
              </a:spcBef>
              <a:spcAft>
                <a:spcPts val="0"/>
              </a:spcAft>
              <a:buNone/>
            </a:pPr>
            <a:endParaRPr sz="1400">
              <a:solidFill>
                <a:schemeClr val="dk1"/>
              </a:solidFill>
            </a:endParaRPr>
          </a:p>
          <a:p>
            <a:pPr marL="0" lvl="0" indent="0" algn="l" rtl="0">
              <a:lnSpc>
                <a:spcPct val="115000"/>
              </a:lnSpc>
              <a:spcBef>
                <a:spcPts val="0"/>
              </a:spcBef>
              <a:spcAft>
                <a:spcPts val="0"/>
              </a:spcAft>
              <a:buNone/>
            </a:pPr>
            <a:r>
              <a:rPr lang="en" sz="1400">
                <a:solidFill>
                  <a:schemeClr val="dk1"/>
                </a:solidFill>
              </a:rPr>
              <a:t>Get the data: We clean and plot the data</a:t>
            </a:r>
            <a:endParaRPr sz="1400">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sz="1400">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a2e210a201_0_3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a2e210a201_0_3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Add dataset background</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a2e210a201_0_3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a2e210a201_0_3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23850" algn="l" rtl="0">
              <a:lnSpc>
                <a:spcPct val="115000"/>
              </a:lnSpc>
              <a:spcBef>
                <a:spcPts val="0"/>
              </a:spcBef>
              <a:spcAft>
                <a:spcPts val="0"/>
              </a:spcAft>
              <a:buClr>
                <a:schemeClr val="dk1"/>
              </a:buClr>
              <a:buSzPts val="1500"/>
              <a:buChar char="●"/>
            </a:pPr>
            <a:r>
              <a:rPr lang="en" sz="1500" b="1">
                <a:solidFill>
                  <a:schemeClr val="dk1"/>
                </a:solidFill>
                <a:highlight>
                  <a:srgbClr val="FFFFFF"/>
                </a:highlight>
              </a:rPr>
              <a:t>Before analyzing the data we should first look at the missing values. Initially these missing values can be removed since they are very little comparing to the total number of records that we have (4238 instances), and most of them can't be filled with the mean or median of the column as they are diagnosis and can be different from one patient to another.</a:t>
            </a:r>
            <a:endParaRPr sz="1500" b="1">
              <a:solidFill>
                <a:schemeClr val="dk1"/>
              </a:solidFill>
              <a:highlight>
                <a:srgbClr val="FFFFFF"/>
              </a:highlight>
            </a:endParaRPr>
          </a:p>
          <a:p>
            <a:pPr marL="0" lvl="0" indent="0" algn="l" rtl="0">
              <a:spcBef>
                <a:spcPts val="70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a341accbb1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a341accbb1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a341accbb1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a341accbb1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500" b="1" i="1">
                <a:highlight>
                  <a:srgbClr val="FFFFFF"/>
                </a:highlight>
              </a:rPr>
              <a:t>Looking at the correlation matrix, there are some correlations between columns.</a:t>
            </a:r>
            <a:endParaRPr sz="1800" b="1">
              <a:latin typeface="Nunito"/>
              <a:ea typeface="Nunito"/>
              <a:cs typeface="Nunito"/>
              <a:sym typeface="Nunito"/>
            </a:endParaRPr>
          </a:p>
          <a:p>
            <a:pPr marL="457200" lvl="0" indent="-323850" algn="l" rtl="0">
              <a:lnSpc>
                <a:spcPct val="115000"/>
              </a:lnSpc>
              <a:spcBef>
                <a:spcPts val="1100"/>
              </a:spcBef>
              <a:spcAft>
                <a:spcPts val="0"/>
              </a:spcAft>
              <a:buClr>
                <a:schemeClr val="dk1"/>
              </a:buClr>
              <a:buSzPts val="1500"/>
              <a:buAutoNum type="arabicPeriod"/>
            </a:pPr>
            <a:r>
              <a:rPr lang="en" sz="1500" b="1">
                <a:solidFill>
                  <a:schemeClr val="dk1"/>
                </a:solidFill>
                <a:highlight>
                  <a:schemeClr val="lt1"/>
                </a:highlight>
              </a:rPr>
              <a:t>Correlation between </a:t>
            </a:r>
            <a:r>
              <a:rPr lang="en" sz="1500" b="1">
                <a:solidFill>
                  <a:schemeClr val="dk1"/>
                </a:solidFill>
                <a:highlight>
                  <a:srgbClr val="EFF0F1"/>
                </a:highlight>
              </a:rPr>
              <a:t>TenYearCHD</a:t>
            </a:r>
            <a:r>
              <a:rPr lang="en" sz="1500" b="1">
                <a:solidFill>
                  <a:schemeClr val="dk1"/>
                </a:solidFill>
                <a:highlight>
                  <a:schemeClr val="lt1"/>
                </a:highlight>
              </a:rPr>
              <a:t> and </a:t>
            </a:r>
            <a:r>
              <a:rPr lang="en" sz="1500" b="1">
                <a:solidFill>
                  <a:schemeClr val="dk1"/>
                </a:solidFill>
                <a:highlight>
                  <a:srgbClr val="EFF0F1"/>
                </a:highlight>
              </a:rPr>
              <a:t>sysBP</a:t>
            </a:r>
            <a:r>
              <a:rPr lang="en" sz="1500" b="1">
                <a:solidFill>
                  <a:schemeClr val="dk1"/>
                </a:solidFill>
                <a:highlight>
                  <a:schemeClr val="lt1"/>
                </a:highlight>
              </a:rPr>
              <a:t> as well as </a:t>
            </a:r>
            <a:r>
              <a:rPr lang="en" sz="1500" b="1">
                <a:solidFill>
                  <a:schemeClr val="dk1"/>
                </a:solidFill>
                <a:highlight>
                  <a:srgbClr val="EFF0F1"/>
                </a:highlight>
              </a:rPr>
              <a:t>TenYearCHD</a:t>
            </a:r>
            <a:r>
              <a:rPr lang="en" sz="1500" b="1">
                <a:solidFill>
                  <a:schemeClr val="dk1"/>
                </a:solidFill>
                <a:highlight>
                  <a:schemeClr val="lt1"/>
                </a:highlight>
              </a:rPr>
              <a:t> and </a:t>
            </a:r>
            <a:r>
              <a:rPr lang="en" sz="1500" b="1">
                <a:solidFill>
                  <a:schemeClr val="dk1"/>
                </a:solidFill>
                <a:highlight>
                  <a:srgbClr val="EFF0F1"/>
                </a:highlight>
              </a:rPr>
              <a:t>age</a:t>
            </a:r>
            <a:r>
              <a:rPr lang="en" sz="1500" b="1">
                <a:solidFill>
                  <a:schemeClr val="dk1"/>
                </a:solidFill>
                <a:highlight>
                  <a:schemeClr val="lt1"/>
                </a:highlight>
              </a:rPr>
              <a:t> (considerable, but not very strong)</a:t>
            </a:r>
            <a:endParaRPr sz="1500" b="1">
              <a:solidFill>
                <a:schemeClr val="dk1"/>
              </a:solidFill>
              <a:highlight>
                <a:schemeClr val="lt1"/>
              </a:highlight>
            </a:endParaRPr>
          </a:p>
          <a:p>
            <a:pPr marL="457200" lvl="0" indent="-323850" algn="l" rtl="0">
              <a:lnSpc>
                <a:spcPct val="115000"/>
              </a:lnSpc>
              <a:spcBef>
                <a:spcPts val="0"/>
              </a:spcBef>
              <a:spcAft>
                <a:spcPts val="0"/>
              </a:spcAft>
              <a:buClr>
                <a:schemeClr val="dk1"/>
              </a:buClr>
              <a:buSzPts val="1500"/>
              <a:buAutoNum type="arabicPeriod"/>
            </a:pPr>
            <a:r>
              <a:rPr lang="en" sz="1500" b="1">
                <a:solidFill>
                  <a:schemeClr val="dk1"/>
                </a:solidFill>
                <a:highlight>
                  <a:schemeClr val="lt1"/>
                </a:highlight>
              </a:rPr>
              <a:t>Correlation between </a:t>
            </a:r>
            <a:r>
              <a:rPr lang="en" sz="1500" b="1">
                <a:solidFill>
                  <a:schemeClr val="dk1"/>
                </a:solidFill>
                <a:highlight>
                  <a:srgbClr val="EFF0F1"/>
                </a:highlight>
              </a:rPr>
              <a:t>prevalentHyp</a:t>
            </a:r>
            <a:r>
              <a:rPr lang="en" sz="1500" b="1">
                <a:solidFill>
                  <a:schemeClr val="dk1"/>
                </a:solidFill>
                <a:highlight>
                  <a:schemeClr val="lt1"/>
                </a:highlight>
              </a:rPr>
              <a:t> and </a:t>
            </a:r>
            <a:r>
              <a:rPr lang="en" sz="1500" b="1">
                <a:solidFill>
                  <a:schemeClr val="dk1"/>
                </a:solidFill>
                <a:highlight>
                  <a:srgbClr val="EFF0F1"/>
                </a:highlight>
              </a:rPr>
              <a:t>sysBP</a:t>
            </a:r>
            <a:r>
              <a:rPr lang="en" sz="1500" b="1">
                <a:solidFill>
                  <a:schemeClr val="dk1"/>
                </a:solidFill>
                <a:highlight>
                  <a:schemeClr val="lt1"/>
                </a:highlight>
              </a:rPr>
              <a:t> (strong)</a:t>
            </a:r>
            <a:endParaRPr sz="1500" b="1">
              <a:solidFill>
                <a:schemeClr val="dk1"/>
              </a:solidFill>
              <a:highlight>
                <a:schemeClr val="lt1"/>
              </a:highlight>
            </a:endParaRPr>
          </a:p>
          <a:p>
            <a:pPr marL="457200" lvl="0" indent="-323850" algn="l" rtl="0">
              <a:lnSpc>
                <a:spcPct val="115000"/>
              </a:lnSpc>
              <a:spcBef>
                <a:spcPts val="0"/>
              </a:spcBef>
              <a:spcAft>
                <a:spcPts val="0"/>
              </a:spcAft>
              <a:buClr>
                <a:schemeClr val="dk1"/>
              </a:buClr>
              <a:buSzPts val="1500"/>
              <a:buAutoNum type="arabicPeriod"/>
            </a:pPr>
            <a:r>
              <a:rPr lang="en" sz="1500" b="1">
                <a:solidFill>
                  <a:schemeClr val="dk1"/>
                </a:solidFill>
                <a:highlight>
                  <a:schemeClr val="lt1"/>
                </a:highlight>
              </a:rPr>
              <a:t>Correlation between </a:t>
            </a:r>
            <a:r>
              <a:rPr lang="en" sz="1500" b="1">
                <a:solidFill>
                  <a:schemeClr val="dk1"/>
                </a:solidFill>
                <a:highlight>
                  <a:srgbClr val="EFF0F1"/>
                </a:highlight>
              </a:rPr>
              <a:t>diaBP</a:t>
            </a:r>
            <a:r>
              <a:rPr lang="en" sz="1500" b="1">
                <a:solidFill>
                  <a:schemeClr val="dk1"/>
                </a:solidFill>
                <a:highlight>
                  <a:schemeClr val="lt1"/>
                </a:highlight>
              </a:rPr>
              <a:t> and </a:t>
            </a:r>
            <a:r>
              <a:rPr lang="en" sz="1500" b="1">
                <a:solidFill>
                  <a:schemeClr val="dk1"/>
                </a:solidFill>
                <a:highlight>
                  <a:srgbClr val="EFF0F1"/>
                </a:highlight>
              </a:rPr>
              <a:t>sysBP</a:t>
            </a:r>
            <a:r>
              <a:rPr lang="en" sz="1500" b="1">
                <a:solidFill>
                  <a:schemeClr val="dk1"/>
                </a:solidFill>
                <a:highlight>
                  <a:schemeClr val="lt1"/>
                </a:highlight>
              </a:rPr>
              <a:t> (strong)</a:t>
            </a:r>
            <a:endParaRPr sz="1500" b="1">
              <a:solidFill>
                <a:schemeClr val="dk1"/>
              </a:solidFill>
              <a:highlight>
                <a:schemeClr val="lt1"/>
              </a:highlight>
            </a:endParaRPr>
          </a:p>
          <a:p>
            <a:pPr marL="457200" lvl="0" indent="-323850" algn="l" rtl="0">
              <a:lnSpc>
                <a:spcPct val="115000"/>
              </a:lnSpc>
              <a:spcBef>
                <a:spcPts val="0"/>
              </a:spcBef>
              <a:spcAft>
                <a:spcPts val="0"/>
              </a:spcAft>
              <a:buClr>
                <a:schemeClr val="dk1"/>
              </a:buClr>
              <a:buSzPts val="1500"/>
              <a:buAutoNum type="arabicPeriod"/>
            </a:pPr>
            <a:r>
              <a:rPr lang="en" sz="1500" b="1">
                <a:solidFill>
                  <a:schemeClr val="dk1"/>
                </a:solidFill>
                <a:highlight>
                  <a:schemeClr val="lt1"/>
                </a:highlight>
              </a:rPr>
              <a:t>Correlation between </a:t>
            </a:r>
            <a:r>
              <a:rPr lang="en" sz="1500" b="1">
                <a:solidFill>
                  <a:schemeClr val="dk1"/>
                </a:solidFill>
                <a:highlight>
                  <a:srgbClr val="EFF0F1"/>
                </a:highlight>
              </a:rPr>
              <a:t>diabetes</a:t>
            </a:r>
            <a:r>
              <a:rPr lang="en" sz="1500" b="1">
                <a:solidFill>
                  <a:schemeClr val="dk1"/>
                </a:solidFill>
                <a:highlight>
                  <a:schemeClr val="lt1"/>
                </a:highlight>
              </a:rPr>
              <a:t> and </a:t>
            </a:r>
            <a:r>
              <a:rPr lang="en" sz="1500" b="1">
                <a:solidFill>
                  <a:schemeClr val="dk1"/>
                </a:solidFill>
                <a:highlight>
                  <a:srgbClr val="EFF0F1"/>
                </a:highlight>
              </a:rPr>
              <a:t>glucose</a:t>
            </a:r>
            <a:endParaRPr sz="1500" b="1">
              <a:solidFill>
                <a:schemeClr val="dk1"/>
              </a:solidFill>
              <a:highlight>
                <a:srgbClr val="EFF0F1"/>
              </a:highlight>
            </a:endParaRPr>
          </a:p>
          <a:p>
            <a:pPr marL="457200" lvl="0" indent="-323850" algn="l" rtl="0">
              <a:lnSpc>
                <a:spcPct val="115000"/>
              </a:lnSpc>
              <a:spcBef>
                <a:spcPts val="0"/>
              </a:spcBef>
              <a:spcAft>
                <a:spcPts val="0"/>
              </a:spcAft>
              <a:buClr>
                <a:schemeClr val="dk1"/>
              </a:buClr>
              <a:buSzPts val="1500"/>
              <a:buAutoNum type="arabicPeriod"/>
            </a:pPr>
            <a:r>
              <a:rPr lang="en" sz="1500" b="1">
                <a:solidFill>
                  <a:schemeClr val="dk1"/>
                </a:solidFill>
                <a:highlight>
                  <a:schemeClr val="lt1"/>
                </a:highlight>
              </a:rPr>
              <a:t>Correlation between </a:t>
            </a:r>
            <a:r>
              <a:rPr lang="en" sz="1500" b="1">
                <a:solidFill>
                  <a:schemeClr val="dk1"/>
                </a:solidFill>
                <a:highlight>
                  <a:srgbClr val="EFF0F1"/>
                </a:highlight>
              </a:rPr>
              <a:t>prevalentHyp</a:t>
            </a:r>
            <a:r>
              <a:rPr lang="en" sz="1500" b="1">
                <a:solidFill>
                  <a:schemeClr val="dk1"/>
                </a:solidFill>
                <a:highlight>
                  <a:schemeClr val="lt1"/>
                </a:highlight>
              </a:rPr>
              <a:t> and </a:t>
            </a:r>
            <a:r>
              <a:rPr lang="en" sz="1500" b="1">
                <a:solidFill>
                  <a:schemeClr val="dk1"/>
                </a:solidFill>
                <a:highlight>
                  <a:srgbClr val="EFF0F1"/>
                </a:highlight>
              </a:rPr>
              <a:t>diaBP</a:t>
            </a:r>
            <a:r>
              <a:rPr lang="en" sz="1500" b="1">
                <a:solidFill>
                  <a:schemeClr val="dk1"/>
                </a:solidFill>
                <a:highlight>
                  <a:schemeClr val="lt1"/>
                </a:highlight>
              </a:rPr>
              <a:t>(strong)</a:t>
            </a:r>
            <a:endParaRPr sz="1500" b="1">
              <a:solidFill>
                <a:schemeClr val="dk1"/>
              </a:solidFill>
              <a:highlight>
                <a:schemeClr val="lt1"/>
              </a:highlight>
            </a:endParaRPr>
          </a:p>
          <a:p>
            <a:pPr marL="457200" lvl="0" indent="-323850" algn="l" rtl="0">
              <a:lnSpc>
                <a:spcPct val="115000"/>
              </a:lnSpc>
              <a:spcBef>
                <a:spcPts val="0"/>
              </a:spcBef>
              <a:spcAft>
                <a:spcPts val="0"/>
              </a:spcAft>
              <a:buClr>
                <a:schemeClr val="dk1"/>
              </a:buClr>
              <a:buSzPts val="1500"/>
              <a:buAutoNum type="arabicPeriod"/>
            </a:pPr>
            <a:r>
              <a:rPr lang="en" sz="1500" b="1">
                <a:solidFill>
                  <a:schemeClr val="dk1"/>
                </a:solidFill>
                <a:highlight>
                  <a:schemeClr val="lt1"/>
                </a:highlight>
              </a:rPr>
              <a:t>Correlation between </a:t>
            </a:r>
            <a:r>
              <a:rPr lang="en" sz="1500" b="1">
                <a:solidFill>
                  <a:schemeClr val="dk1"/>
                </a:solidFill>
                <a:highlight>
                  <a:srgbClr val="EFF0F1"/>
                </a:highlight>
              </a:rPr>
              <a:t>currentSmoker</a:t>
            </a:r>
            <a:r>
              <a:rPr lang="en" sz="1500" b="1">
                <a:solidFill>
                  <a:schemeClr val="dk1"/>
                </a:solidFill>
                <a:highlight>
                  <a:schemeClr val="lt1"/>
                </a:highlight>
              </a:rPr>
              <a:t> and </a:t>
            </a:r>
            <a:r>
              <a:rPr lang="en" sz="1500" b="1">
                <a:solidFill>
                  <a:schemeClr val="dk1"/>
                </a:solidFill>
                <a:highlight>
                  <a:srgbClr val="EFF0F1"/>
                </a:highlight>
              </a:rPr>
              <a:t>cigsPerDay</a:t>
            </a:r>
            <a:r>
              <a:rPr lang="en" sz="1500" b="1">
                <a:solidFill>
                  <a:schemeClr val="dk1"/>
                </a:solidFill>
                <a:highlight>
                  <a:schemeClr val="lt1"/>
                </a:highlight>
              </a:rPr>
              <a:t>(strong)</a:t>
            </a:r>
            <a:endParaRPr sz="1500" b="1">
              <a:solidFill>
                <a:schemeClr val="dk1"/>
              </a:solidFill>
              <a:highlight>
                <a:schemeClr val="lt1"/>
              </a:highlight>
            </a:endParaRPr>
          </a:p>
          <a:p>
            <a:pPr marL="0" lvl="0" indent="0" algn="l" rtl="0">
              <a:spcBef>
                <a:spcPts val="700"/>
              </a:spcBef>
              <a:spcAft>
                <a:spcPts val="0"/>
              </a:spcAft>
              <a:buClr>
                <a:schemeClr val="dk1"/>
              </a:buClr>
              <a:buSzPts val="1100"/>
              <a:buFont typeface="Arial"/>
              <a:buNone/>
            </a:pPr>
            <a:endParaRPr sz="1800" b="1">
              <a:solidFill>
                <a:schemeClr val="dk1"/>
              </a:solidFill>
              <a:latin typeface="Nunito"/>
              <a:ea typeface="Nunito"/>
              <a:cs typeface="Nunito"/>
              <a:sym typeface="Nunito"/>
            </a:endParaRPr>
          </a:p>
          <a:p>
            <a:pPr marL="0" lvl="0" indent="0" algn="l" rtl="0">
              <a:spcBef>
                <a:spcPts val="0"/>
              </a:spcBef>
              <a:spcAft>
                <a:spcPts val="0"/>
              </a:spcAft>
              <a:buNone/>
            </a:pPr>
            <a:endParaRPr sz="1500" b="1"/>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ad62cde3f0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ad62cde3f0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300" b="1"/>
              <a:t>Of the variables associated with CHD,       Age had the strongest correlation, followed by blood pressure and blood sugar.</a:t>
            </a:r>
            <a:endParaRPr sz="1300" b="1"/>
          </a:p>
          <a:p>
            <a:pPr marL="0" lvl="0" indent="0" algn="l" rtl="0">
              <a:spcBef>
                <a:spcPts val="0"/>
              </a:spcBef>
              <a:spcAft>
                <a:spcPts val="0"/>
              </a:spcAft>
              <a:buNone/>
            </a:pPr>
            <a:endParaRPr sz="1300" b="1"/>
          </a:p>
          <a:p>
            <a:pPr marL="0" lvl="0" indent="0" algn="l" rtl="0">
              <a:spcBef>
                <a:spcPts val="0"/>
              </a:spcBef>
              <a:spcAft>
                <a:spcPts val="0"/>
              </a:spcAft>
              <a:buNone/>
            </a:pPr>
            <a:r>
              <a:rPr lang="en" sz="1300" b="1"/>
              <a:t>This graph shows the age distribution between patients who developed CHD and those who didn’t. As you can see in the dark blue shows that the age distribution among patients who develop CHD skews older.</a:t>
            </a:r>
            <a:endParaRPr sz="1300" b="1"/>
          </a:p>
          <a:p>
            <a:pPr marL="0" lvl="0" indent="0" algn="l" rtl="0">
              <a:spcBef>
                <a:spcPts val="0"/>
              </a:spcBef>
              <a:spcAft>
                <a:spcPts val="0"/>
              </a:spcAft>
              <a:buNone/>
            </a:pPr>
            <a:endParaRPr sz="1300" b="1"/>
          </a:p>
          <a:p>
            <a:pPr marL="0" lvl="0" indent="0" algn="l" rtl="0">
              <a:spcBef>
                <a:spcPts val="0"/>
              </a:spcBef>
              <a:spcAft>
                <a:spcPts val="0"/>
              </a:spcAft>
              <a:buNone/>
            </a:pPr>
            <a:endParaRPr sz="1300" b="1"/>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adc3a3f10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adc3a3f10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107225" y="-31325"/>
            <a:ext cx="4927500" cy="5264700"/>
          </a:xfrm>
          <a:prstGeom prst="rect">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txBox="1">
            <a:spLocks noGrp="1"/>
          </p:cNvSpPr>
          <p:nvPr>
            <p:ph type="ctrTitle"/>
          </p:nvPr>
        </p:nvSpPr>
        <p:spPr>
          <a:xfrm>
            <a:off x="480150" y="1204175"/>
            <a:ext cx="4491000" cy="1668000"/>
          </a:xfrm>
          <a:prstGeom prst="rect">
            <a:avLst/>
          </a:prstGeom>
        </p:spPr>
        <p:txBody>
          <a:bodyPr spcFirstLastPara="1" wrap="square" lIns="91425" tIns="91425" rIns="91425" bIns="91425" anchor="b" anchorCtr="0">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2" name="Google Shape;12;p2"/>
          <p:cNvSpPr txBox="1">
            <a:spLocks noGrp="1"/>
          </p:cNvSpPr>
          <p:nvPr>
            <p:ph type="subTitle" idx="1"/>
          </p:nvPr>
        </p:nvSpPr>
        <p:spPr>
          <a:xfrm>
            <a:off x="480150" y="2990975"/>
            <a:ext cx="8183700" cy="8610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400"/>
              <a:buNone/>
              <a:defRPr sz="2400"/>
            </a:lvl1pPr>
            <a:lvl2pPr lvl="1">
              <a:lnSpc>
                <a:spcPct val="100000"/>
              </a:lnSpc>
              <a:spcBef>
                <a:spcPts val="0"/>
              </a:spcBef>
              <a:spcAft>
                <a:spcPts val="0"/>
              </a:spcAft>
              <a:buSzPts val="2400"/>
              <a:buNone/>
              <a:defRPr sz="2400"/>
            </a:lvl2pPr>
            <a:lvl3pPr lvl="2">
              <a:lnSpc>
                <a:spcPct val="100000"/>
              </a:lnSpc>
              <a:spcBef>
                <a:spcPts val="0"/>
              </a:spcBef>
              <a:spcAft>
                <a:spcPts val="0"/>
              </a:spcAft>
              <a:buSzPts val="2400"/>
              <a:buNone/>
              <a:defRPr sz="2400"/>
            </a:lvl3pPr>
            <a:lvl4pPr lvl="3">
              <a:lnSpc>
                <a:spcPct val="100000"/>
              </a:lnSpc>
              <a:spcBef>
                <a:spcPts val="0"/>
              </a:spcBef>
              <a:spcAft>
                <a:spcPts val="0"/>
              </a:spcAft>
              <a:buSzPts val="2400"/>
              <a:buNone/>
              <a:defRPr sz="2400"/>
            </a:lvl4pPr>
            <a:lvl5pPr lvl="4">
              <a:lnSpc>
                <a:spcPct val="100000"/>
              </a:lnSpc>
              <a:spcBef>
                <a:spcPts val="0"/>
              </a:spcBef>
              <a:spcAft>
                <a:spcPts val="0"/>
              </a:spcAft>
              <a:buSzPts val="2400"/>
              <a:buNone/>
              <a:defRPr sz="2400"/>
            </a:lvl5pPr>
            <a:lvl6pPr lvl="5">
              <a:lnSpc>
                <a:spcPct val="100000"/>
              </a:lnSpc>
              <a:spcBef>
                <a:spcPts val="0"/>
              </a:spcBef>
              <a:spcAft>
                <a:spcPts val="0"/>
              </a:spcAft>
              <a:buSzPts val="2400"/>
              <a:buNone/>
              <a:defRPr sz="2400"/>
            </a:lvl6pPr>
            <a:lvl7pPr lvl="6">
              <a:lnSpc>
                <a:spcPct val="100000"/>
              </a:lnSpc>
              <a:spcBef>
                <a:spcPts val="0"/>
              </a:spcBef>
              <a:spcAft>
                <a:spcPts val="0"/>
              </a:spcAft>
              <a:buSzPts val="2400"/>
              <a:buNone/>
              <a:defRPr sz="2400"/>
            </a:lvl7pPr>
            <a:lvl8pPr lvl="7">
              <a:lnSpc>
                <a:spcPct val="100000"/>
              </a:lnSpc>
              <a:spcBef>
                <a:spcPts val="0"/>
              </a:spcBef>
              <a:spcAft>
                <a:spcPts val="0"/>
              </a:spcAft>
              <a:buSzPts val="2400"/>
              <a:buNone/>
              <a:defRPr sz="2400"/>
            </a:lvl8pPr>
            <a:lvl9pPr lvl="8">
              <a:lnSpc>
                <a:spcPct val="100000"/>
              </a:lnSpc>
              <a:spcBef>
                <a:spcPts val="0"/>
              </a:spcBef>
              <a:spcAft>
                <a:spcPts val="0"/>
              </a:spcAft>
              <a:buSzPts val="2400"/>
              <a:buNone/>
              <a:defRPr sz="2400"/>
            </a:lvl9pPr>
          </a:lstStyle>
          <a:p>
            <a:endParaRPr/>
          </a:p>
        </p:txBody>
      </p:sp>
      <p:sp>
        <p:nvSpPr>
          <p:cNvPr id="13" name="Google Shape;13;p2"/>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pic>
        <p:nvPicPr>
          <p:cNvPr id="14" name="Google Shape;14;p2"/>
          <p:cNvPicPr preferRelativeResize="0"/>
          <p:nvPr/>
        </p:nvPicPr>
        <p:blipFill>
          <a:blip r:embed="rId2">
            <a:alphaModFix/>
          </a:blip>
          <a:stretch>
            <a:fillRect/>
          </a:stretch>
        </p:blipFill>
        <p:spPr>
          <a:xfrm>
            <a:off x="5588323" y="544550"/>
            <a:ext cx="2481274" cy="40544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9"/>
        <p:cNvGrpSpPr/>
        <p:nvPr/>
      </p:nvGrpSpPr>
      <p:grpSpPr>
        <a:xfrm>
          <a:off x="0" y="0"/>
          <a:ext cx="0" cy="0"/>
          <a:chOff x="0" y="0"/>
          <a:chExt cx="0" cy="0"/>
        </a:xfrm>
      </p:grpSpPr>
      <p:sp>
        <p:nvSpPr>
          <p:cNvPr id="60" name="Google Shape;60;p11"/>
          <p:cNvSpPr/>
          <p:nvPr/>
        </p:nvSpPr>
        <p:spPr>
          <a:xfrm>
            <a:off x="80700" y="2651100"/>
            <a:ext cx="8982600" cy="2411700"/>
          </a:xfrm>
          <a:prstGeom prst="rect">
            <a:avLst/>
          </a:pr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11"/>
          <p:cNvSpPr txBox="1">
            <a:spLocks noGrp="1"/>
          </p:cNvSpPr>
          <p:nvPr>
            <p:ph type="title" hasCustomPrompt="1"/>
          </p:nvPr>
        </p:nvSpPr>
        <p:spPr>
          <a:xfrm>
            <a:off x="311700" y="743001"/>
            <a:ext cx="8520600" cy="20064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Font typeface="Source Sans Pro"/>
              <a:buNone/>
              <a:defRPr sz="12000">
                <a:latin typeface="Source Sans Pro"/>
                <a:ea typeface="Source Sans Pro"/>
                <a:cs typeface="Source Sans Pro"/>
                <a:sym typeface="Source Sans Pro"/>
              </a:defRPr>
            </a:lvl1pPr>
            <a:lvl2pPr lvl="1" algn="ctr">
              <a:spcBef>
                <a:spcPts val="0"/>
              </a:spcBef>
              <a:spcAft>
                <a:spcPts val="0"/>
              </a:spcAft>
              <a:buSzPts val="12000"/>
              <a:buFont typeface="Source Sans Pro"/>
              <a:buNone/>
              <a:defRPr sz="12000">
                <a:latin typeface="Source Sans Pro"/>
                <a:ea typeface="Source Sans Pro"/>
                <a:cs typeface="Source Sans Pro"/>
                <a:sym typeface="Source Sans Pro"/>
              </a:defRPr>
            </a:lvl2pPr>
            <a:lvl3pPr lvl="2" algn="ctr">
              <a:spcBef>
                <a:spcPts val="0"/>
              </a:spcBef>
              <a:spcAft>
                <a:spcPts val="0"/>
              </a:spcAft>
              <a:buSzPts val="12000"/>
              <a:buFont typeface="Source Sans Pro"/>
              <a:buNone/>
              <a:defRPr sz="12000">
                <a:latin typeface="Source Sans Pro"/>
                <a:ea typeface="Source Sans Pro"/>
                <a:cs typeface="Source Sans Pro"/>
                <a:sym typeface="Source Sans Pro"/>
              </a:defRPr>
            </a:lvl3pPr>
            <a:lvl4pPr lvl="3" algn="ctr">
              <a:spcBef>
                <a:spcPts val="0"/>
              </a:spcBef>
              <a:spcAft>
                <a:spcPts val="0"/>
              </a:spcAft>
              <a:buSzPts val="12000"/>
              <a:buFont typeface="Source Sans Pro"/>
              <a:buNone/>
              <a:defRPr sz="12000">
                <a:latin typeface="Source Sans Pro"/>
                <a:ea typeface="Source Sans Pro"/>
                <a:cs typeface="Source Sans Pro"/>
                <a:sym typeface="Source Sans Pro"/>
              </a:defRPr>
            </a:lvl4pPr>
            <a:lvl5pPr lvl="4" algn="ctr">
              <a:spcBef>
                <a:spcPts val="0"/>
              </a:spcBef>
              <a:spcAft>
                <a:spcPts val="0"/>
              </a:spcAft>
              <a:buSzPts val="12000"/>
              <a:buFont typeface="Source Sans Pro"/>
              <a:buNone/>
              <a:defRPr sz="12000">
                <a:latin typeface="Source Sans Pro"/>
                <a:ea typeface="Source Sans Pro"/>
                <a:cs typeface="Source Sans Pro"/>
                <a:sym typeface="Source Sans Pro"/>
              </a:defRPr>
            </a:lvl5pPr>
            <a:lvl6pPr lvl="5" algn="ctr">
              <a:spcBef>
                <a:spcPts val="0"/>
              </a:spcBef>
              <a:spcAft>
                <a:spcPts val="0"/>
              </a:spcAft>
              <a:buSzPts val="12000"/>
              <a:buFont typeface="Source Sans Pro"/>
              <a:buNone/>
              <a:defRPr sz="12000">
                <a:latin typeface="Source Sans Pro"/>
                <a:ea typeface="Source Sans Pro"/>
                <a:cs typeface="Source Sans Pro"/>
                <a:sym typeface="Source Sans Pro"/>
              </a:defRPr>
            </a:lvl6pPr>
            <a:lvl7pPr lvl="6" algn="ctr">
              <a:spcBef>
                <a:spcPts val="0"/>
              </a:spcBef>
              <a:spcAft>
                <a:spcPts val="0"/>
              </a:spcAft>
              <a:buSzPts val="12000"/>
              <a:buFont typeface="Source Sans Pro"/>
              <a:buNone/>
              <a:defRPr sz="12000">
                <a:latin typeface="Source Sans Pro"/>
                <a:ea typeface="Source Sans Pro"/>
                <a:cs typeface="Source Sans Pro"/>
                <a:sym typeface="Source Sans Pro"/>
              </a:defRPr>
            </a:lvl7pPr>
            <a:lvl8pPr lvl="7" algn="ctr">
              <a:spcBef>
                <a:spcPts val="0"/>
              </a:spcBef>
              <a:spcAft>
                <a:spcPts val="0"/>
              </a:spcAft>
              <a:buSzPts val="12000"/>
              <a:buFont typeface="Source Sans Pro"/>
              <a:buNone/>
              <a:defRPr sz="12000">
                <a:latin typeface="Source Sans Pro"/>
                <a:ea typeface="Source Sans Pro"/>
                <a:cs typeface="Source Sans Pro"/>
                <a:sym typeface="Source Sans Pro"/>
              </a:defRPr>
            </a:lvl8pPr>
            <a:lvl9pPr lvl="8" algn="ctr">
              <a:spcBef>
                <a:spcPts val="0"/>
              </a:spcBef>
              <a:spcAft>
                <a:spcPts val="0"/>
              </a:spcAft>
              <a:buSzPts val="12000"/>
              <a:buFont typeface="Source Sans Pro"/>
              <a:buNone/>
              <a:defRPr sz="12000">
                <a:latin typeface="Source Sans Pro"/>
                <a:ea typeface="Source Sans Pro"/>
                <a:cs typeface="Source Sans Pro"/>
                <a:sym typeface="Source Sans Pro"/>
              </a:defRPr>
            </a:lvl9pPr>
          </a:lstStyle>
          <a:p>
            <a:r>
              <a:t>xx%</a:t>
            </a:r>
          </a:p>
        </p:txBody>
      </p:sp>
      <p:sp>
        <p:nvSpPr>
          <p:cNvPr id="62" name="Google Shape;62;p11"/>
          <p:cNvSpPr txBox="1">
            <a:spLocks noGrp="1"/>
          </p:cNvSpPr>
          <p:nvPr>
            <p:ph type="body" idx="1"/>
          </p:nvPr>
        </p:nvSpPr>
        <p:spPr>
          <a:xfrm>
            <a:off x="311700" y="2845182"/>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Clr>
                <a:schemeClr val="lt1"/>
              </a:buClr>
              <a:buSzPts val="1800"/>
              <a:buChar char="●"/>
              <a:defRPr>
                <a:solidFill>
                  <a:schemeClr val="lt1"/>
                </a:solidFill>
              </a:defRPr>
            </a:lvl1pPr>
            <a:lvl2pPr marL="914400" lvl="1" indent="-317500" algn="ctr">
              <a:spcBef>
                <a:spcPts val="1600"/>
              </a:spcBef>
              <a:spcAft>
                <a:spcPts val="0"/>
              </a:spcAft>
              <a:buClr>
                <a:schemeClr val="lt1"/>
              </a:buClr>
              <a:buSzPts val="1400"/>
              <a:buChar char="○"/>
              <a:defRPr>
                <a:solidFill>
                  <a:schemeClr val="lt1"/>
                </a:solidFill>
              </a:defRPr>
            </a:lvl2pPr>
            <a:lvl3pPr marL="1371600" lvl="2" indent="-317500" algn="ctr">
              <a:spcBef>
                <a:spcPts val="1600"/>
              </a:spcBef>
              <a:spcAft>
                <a:spcPts val="0"/>
              </a:spcAft>
              <a:buClr>
                <a:schemeClr val="lt1"/>
              </a:buClr>
              <a:buSzPts val="1400"/>
              <a:buChar char="■"/>
              <a:defRPr>
                <a:solidFill>
                  <a:schemeClr val="lt1"/>
                </a:solidFill>
              </a:defRPr>
            </a:lvl3pPr>
            <a:lvl4pPr marL="1828800" lvl="3" indent="-317500" algn="ctr">
              <a:spcBef>
                <a:spcPts val="1600"/>
              </a:spcBef>
              <a:spcAft>
                <a:spcPts val="0"/>
              </a:spcAft>
              <a:buClr>
                <a:schemeClr val="lt1"/>
              </a:buClr>
              <a:buSzPts val="1400"/>
              <a:buChar char="●"/>
              <a:defRPr>
                <a:solidFill>
                  <a:schemeClr val="lt1"/>
                </a:solidFill>
              </a:defRPr>
            </a:lvl4pPr>
            <a:lvl5pPr marL="2286000" lvl="4" indent="-317500" algn="ctr">
              <a:spcBef>
                <a:spcPts val="1600"/>
              </a:spcBef>
              <a:spcAft>
                <a:spcPts val="0"/>
              </a:spcAft>
              <a:buClr>
                <a:schemeClr val="lt1"/>
              </a:buClr>
              <a:buSzPts val="1400"/>
              <a:buChar char="○"/>
              <a:defRPr>
                <a:solidFill>
                  <a:schemeClr val="lt1"/>
                </a:solidFill>
              </a:defRPr>
            </a:lvl5pPr>
            <a:lvl6pPr marL="2743200" lvl="5" indent="-317500" algn="ctr">
              <a:spcBef>
                <a:spcPts val="1600"/>
              </a:spcBef>
              <a:spcAft>
                <a:spcPts val="0"/>
              </a:spcAft>
              <a:buClr>
                <a:schemeClr val="lt1"/>
              </a:buClr>
              <a:buSzPts val="1400"/>
              <a:buChar char="■"/>
              <a:defRPr>
                <a:solidFill>
                  <a:schemeClr val="lt1"/>
                </a:solidFill>
              </a:defRPr>
            </a:lvl6pPr>
            <a:lvl7pPr marL="3200400" lvl="6" indent="-317500" algn="ctr">
              <a:spcBef>
                <a:spcPts val="1600"/>
              </a:spcBef>
              <a:spcAft>
                <a:spcPts val="0"/>
              </a:spcAft>
              <a:buClr>
                <a:schemeClr val="lt1"/>
              </a:buClr>
              <a:buSzPts val="1400"/>
              <a:buChar char="●"/>
              <a:defRPr>
                <a:solidFill>
                  <a:schemeClr val="lt1"/>
                </a:solidFill>
              </a:defRPr>
            </a:lvl7pPr>
            <a:lvl8pPr marL="3657600" lvl="7" indent="-317500" algn="ctr">
              <a:spcBef>
                <a:spcPts val="1600"/>
              </a:spcBef>
              <a:spcAft>
                <a:spcPts val="0"/>
              </a:spcAft>
              <a:buClr>
                <a:schemeClr val="lt1"/>
              </a:buClr>
              <a:buSzPts val="1400"/>
              <a:buChar char="○"/>
              <a:defRPr>
                <a:solidFill>
                  <a:schemeClr val="lt1"/>
                </a:solidFill>
              </a:defRPr>
            </a:lvl8pPr>
            <a:lvl9pPr marL="4114800" lvl="8" indent="-317500" algn="ctr">
              <a:spcBef>
                <a:spcPts val="1600"/>
              </a:spcBef>
              <a:spcAft>
                <a:spcPts val="1600"/>
              </a:spcAft>
              <a:buClr>
                <a:schemeClr val="lt1"/>
              </a:buClr>
              <a:buSzPts val="1400"/>
              <a:buChar char="■"/>
              <a:defRPr>
                <a:solidFill>
                  <a:schemeClr val="lt1"/>
                </a:solidFill>
              </a:defRPr>
            </a:lvl9pPr>
          </a:lstStyle>
          <a:p>
            <a:endParaRPr/>
          </a:p>
        </p:txBody>
      </p:sp>
      <p:sp>
        <p:nvSpPr>
          <p:cNvPr id="63" name="Google Shape;63;p11"/>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4"/>
        <p:cNvGrpSpPr/>
        <p:nvPr/>
      </p:nvGrpSpPr>
      <p:grpSpPr>
        <a:xfrm>
          <a:off x="0" y="0"/>
          <a:ext cx="0" cy="0"/>
          <a:chOff x="0" y="0"/>
          <a:chExt cx="0" cy="0"/>
        </a:xfrm>
      </p:grpSpPr>
      <p:sp>
        <p:nvSpPr>
          <p:cNvPr id="65" name="Google Shape;65;p12"/>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p:nvPr/>
        </p:nvSpPr>
        <p:spPr>
          <a:xfrm>
            <a:off x="80700" y="2651100"/>
            <a:ext cx="8982600" cy="2411700"/>
          </a:xfrm>
          <a:prstGeom prst="rect">
            <a:avLst/>
          </a:pr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3"/>
          <p:cNvSpPr txBox="1">
            <a:spLocks noGrp="1"/>
          </p:cNvSpPr>
          <p:nvPr>
            <p:ph type="title"/>
          </p:nvPr>
        </p:nvSpPr>
        <p:spPr>
          <a:xfrm>
            <a:off x="485875" y="1714500"/>
            <a:ext cx="8183700" cy="7857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18" name="Google Shape;18;p3"/>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p:nvPr/>
        </p:nvSpPr>
        <p:spPr>
          <a:xfrm>
            <a:off x="0" y="4474425"/>
            <a:ext cx="9144000" cy="669000"/>
          </a:xfrm>
          <a:prstGeom prst="rect">
            <a:avLst/>
          </a:pr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1" name="Google Shape;21;p4"/>
          <p:cNvPicPr preferRelativeResize="0"/>
          <p:nvPr/>
        </p:nvPicPr>
        <p:blipFill>
          <a:blip r:embed="rId2">
            <a:alphaModFix/>
          </a:blip>
          <a:stretch>
            <a:fillRect/>
          </a:stretch>
        </p:blipFill>
        <p:spPr>
          <a:xfrm>
            <a:off x="113850" y="4168950"/>
            <a:ext cx="8916299" cy="1034775"/>
          </a:xfrm>
          <a:prstGeom prst="rect">
            <a:avLst/>
          </a:prstGeom>
          <a:noFill/>
          <a:ln>
            <a:noFill/>
          </a:ln>
        </p:spPr>
      </p:pic>
      <p:sp>
        <p:nvSpPr>
          <p:cNvPr id="22" name="Google Shape;22;p4"/>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3" name="Google Shape;23;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4" name="Google Shape;24;p4"/>
          <p:cNvSpPr txBox="1">
            <a:spLocks noGrp="1"/>
          </p:cNvSpPr>
          <p:nvPr>
            <p:ph type="sldNum" idx="12"/>
          </p:nvPr>
        </p:nvSpPr>
        <p:spPr>
          <a:xfrm>
            <a:off x="7919724" y="4568871"/>
            <a:ext cx="548700" cy="393600"/>
          </a:xfrm>
          <a:prstGeom prst="rect">
            <a:avLst/>
          </a:prstGeom>
        </p:spPr>
        <p:txBody>
          <a:bodyPr spcFirstLastPara="1" wrap="square" lIns="91425" tIns="91425" rIns="91425" bIns="91425" anchor="ctr" anchorCtr="0">
            <a:noAutofit/>
          </a:bodyPr>
          <a:lstStyle>
            <a:lvl1pPr lvl="0" algn="ctr">
              <a:buNone/>
              <a:defRPr b="1">
                <a:solidFill>
                  <a:srgbClr val="FF0000"/>
                </a:solidFill>
              </a:defRPr>
            </a:lvl1pPr>
            <a:lvl2pPr lvl="1" algn="ctr">
              <a:buNone/>
              <a:defRPr b="1">
                <a:solidFill>
                  <a:srgbClr val="FF0000"/>
                </a:solidFill>
              </a:defRPr>
            </a:lvl2pPr>
            <a:lvl3pPr lvl="2" algn="ctr">
              <a:buNone/>
              <a:defRPr b="1">
                <a:solidFill>
                  <a:srgbClr val="FF0000"/>
                </a:solidFill>
              </a:defRPr>
            </a:lvl3pPr>
            <a:lvl4pPr lvl="3" algn="ctr">
              <a:buNone/>
              <a:defRPr b="1">
                <a:solidFill>
                  <a:srgbClr val="FF0000"/>
                </a:solidFill>
              </a:defRPr>
            </a:lvl4pPr>
            <a:lvl5pPr lvl="4" algn="ctr">
              <a:buNone/>
              <a:defRPr b="1">
                <a:solidFill>
                  <a:srgbClr val="FF0000"/>
                </a:solidFill>
              </a:defRPr>
            </a:lvl5pPr>
            <a:lvl6pPr lvl="5" algn="ctr">
              <a:buNone/>
              <a:defRPr b="1">
                <a:solidFill>
                  <a:srgbClr val="FF0000"/>
                </a:solidFill>
              </a:defRPr>
            </a:lvl6pPr>
            <a:lvl7pPr lvl="6" algn="ctr">
              <a:buNone/>
              <a:defRPr b="1">
                <a:solidFill>
                  <a:srgbClr val="FF0000"/>
                </a:solidFill>
              </a:defRPr>
            </a:lvl7pPr>
            <a:lvl8pPr lvl="7" algn="ctr">
              <a:buNone/>
              <a:defRPr b="1">
                <a:solidFill>
                  <a:srgbClr val="FF0000"/>
                </a:solidFill>
              </a:defRPr>
            </a:lvl8pPr>
            <a:lvl9pPr lvl="8" algn="ctr">
              <a:buNone/>
              <a:defRPr b="1">
                <a:solidFill>
                  <a:srgbClr val="FF0000"/>
                </a:solidFill>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sp>
        <p:nvSpPr>
          <p:cNvPr id="26" name="Google Shape;26;p5"/>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7" name="Google Shape;27;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8" name="Google Shape;28;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9" name="Google Shape;29;p5"/>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30" name="Google Shape;30;p5"/>
          <p:cNvSpPr/>
          <p:nvPr/>
        </p:nvSpPr>
        <p:spPr>
          <a:xfrm>
            <a:off x="0" y="4474425"/>
            <a:ext cx="9144000" cy="669000"/>
          </a:xfrm>
          <a:prstGeom prst="rect">
            <a:avLst/>
          </a:pr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1" name="Google Shape;31;p5"/>
          <p:cNvPicPr preferRelativeResize="0"/>
          <p:nvPr/>
        </p:nvPicPr>
        <p:blipFill>
          <a:blip r:embed="rId2">
            <a:alphaModFix/>
          </a:blip>
          <a:stretch>
            <a:fillRect/>
          </a:stretch>
        </p:blipFill>
        <p:spPr>
          <a:xfrm>
            <a:off x="113850" y="4168950"/>
            <a:ext cx="8916299" cy="1034775"/>
          </a:xfrm>
          <a:prstGeom prst="rect">
            <a:avLst/>
          </a:prstGeom>
          <a:noFill/>
          <a:ln>
            <a:noFill/>
          </a:ln>
        </p:spPr>
      </p:pic>
      <p:sp>
        <p:nvSpPr>
          <p:cNvPr id="32" name="Google Shape;32;p5"/>
          <p:cNvSpPr txBox="1">
            <a:spLocks noGrp="1"/>
          </p:cNvSpPr>
          <p:nvPr>
            <p:ph type="sldNum" idx="3"/>
          </p:nvPr>
        </p:nvSpPr>
        <p:spPr>
          <a:xfrm>
            <a:off x="7919724" y="4612134"/>
            <a:ext cx="548700" cy="393600"/>
          </a:xfrm>
          <a:prstGeom prst="rect">
            <a:avLst/>
          </a:prstGeom>
        </p:spPr>
        <p:txBody>
          <a:bodyPr spcFirstLastPara="1" wrap="square" lIns="91425" tIns="91425" rIns="91425" bIns="91425" anchor="ctr" anchorCtr="0">
            <a:noAutofit/>
          </a:bodyPr>
          <a:lstStyle>
            <a:lvl1pPr lvl="0" algn="ctr" rtl="0">
              <a:buNone/>
              <a:defRPr b="1">
                <a:solidFill>
                  <a:srgbClr val="FF0000"/>
                </a:solidFill>
              </a:defRPr>
            </a:lvl1pPr>
            <a:lvl2pPr lvl="1" algn="ctr" rtl="0">
              <a:buNone/>
              <a:defRPr b="1">
                <a:solidFill>
                  <a:srgbClr val="FF0000"/>
                </a:solidFill>
              </a:defRPr>
            </a:lvl2pPr>
            <a:lvl3pPr lvl="2" algn="ctr" rtl="0">
              <a:buNone/>
              <a:defRPr b="1">
                <a:solidFill>
                  <a:srgbClr val="FF0000"/>
                </a:solidFill>
              </a:defRPr>
            </a:lvl3pPr>
            <a:lvl4pPr lvl="3" algn="ctr" rtl="0">
              <a:buNone/>
              <a:defRPr b="1">
                <a:solidFill>
                  <a:srgbClr val="FF0000"/>
                </a:solidFill>
              </a:defRPr>
            </a:lvl4pPr>
            <a:lvl5pPr lvl="4" algn="ctr" rtl="0">
              <a:buNone/>
              <a:defRPr b="1">
                <a:solidFill>
                  <a:srgbClr val="FF0000"/>
                </a:solidFill>
              </a:defRPr>
            </a:lvl5pPr>
            <a:lvl6pPr lvl="5" algn="ctr" rtl="0">
              <a:buNone/>
              <a:defRPr b="1">
                <a:solidFill>
                  <a:srgbClr val="FF0000"/>
                </a:solidFill>
              </a:defRPr>
            </a:lvl6pPr>
            <a:lvl7pPr lvl="6" algn="ctr" rtl="0">
              <a:buNone/>
              <a:defRPr b="1">
                <a:solidFill>
                  <a:srgbClr val="FF0000"/>
                </a:solidFill>
              </a:defRPr>
            </a:lvl7pPr>
            <a:lvl8pPr lvl="7" algn="ctr" rtl="0">
              <a:buNone/>
              <a:defRPr b="1">
                <a:solidFill>
                  <a:srgbClr val="FF0000"/>
                </a:solidFill>
              </a:defRPr>
            </a:lvl8pPr>
            <a:lvl9pPr lvl="8" algn="ctr" rtl="0">
              <a:buNone/>
              <a:defRPr b="1">
                <a:solidFill>
                  <a:srgbClr val="FF0000"/>
                </a:solidFill>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3"/>
        <p:cNvGrpSpPr/>
        <p:nvPr/>
      </p:nvGrpSpPr>
      <p:grpSpPr>
        <a:xfrm>
          <a:off x="0" y="0"/>
          <a:ext cx="0" cy="0"/>
          <a:chOff x="0" y="0"/>
          <a:chExt cx="0" cy="0"/>
        </a:xfrm>
      </p:grpSpPr>
      <p:sp>
        <p:nvSpPr>
          <p:cNvPr id="34" name="Google Shape;34;p6"/>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5" name="Google Shape;35;p6"/>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36" name="Google Shape;36;p6"/>
          <p:cNvSpPr/>
          <p:nvPr/>
        </p:nvSpPr>
        <p:spPr>
          <a:xfrm>
            <a:off x="0" y="4474425"/>
            <a:ext cx="9144000" cy="669000"/>
          </a:xfrm>
          <a:prstGeom prst="rect">
            <a:avLst/>
          </a:pr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7" name="Google Shape;37;p6"/>
          <p:cNvPicPr preferRelativeResize="0"/>
          <p:nvPr/>
        </p:nvPicPr>
        <p:blipFill>
          <a:blip r:embed="rId2">
            <a:alphaModFix/>
          </a:blip>
          <a:stretch>
            <a:fillRect/>
          </a:stretch>
        </p:blipFill>
        <p:spPr>
          <a:xfrm>
            <a:off x="113850" y="4168950"/>
            <a:ext cx="8916299" cy="1034775"/>
          </a:xfrm>
          <a:prstGeom prst="rect">
            <a:avLst/>
          </a:prstGeom>
          <a:noFill/>
          <a:ln>
            <a:noFill/>
          </a:ln>
        </p:spPr>
      </p:pic>
      <p:sp>
        <p:nvSpPr>
          <p:cNvPr id="38" name="Google Shape;38;p6"/>
          <p:cNvSpPr txBox="1">
            <a:spLocks noGrp="1"/>
          </p:cNvSpPr>
          <p:nvPr>
            <p:ph type="sldNum" idx="2"/>
          </p:nvPr>
        </p:nvSpPr>
        <p:spPr>
          <a:xfrm>
            <a:off x="7919724" y="4612134"/>
            <a:ext cx="548700" cy="393600"/>
          </a:xfrm>
          <a:prstGeom prst="rect">
            <a:avLst/>
          </a:prstGeom>
        </p:spPr>
        <p:txBody>
          <a:bodyPr spcFirstLastPara="1" wrap="square" lIns="91425" tIns="91425" rIns="91425" bIns="91425" anchor="ctr" anchorCtr="0">
            <a:noAutofit/>
          </a:bodyPr>
          <a:lstStyle>
            <a:lvl1pPr lvl="0" algn="ctr" rtl="0">
              <a:buNone/>
              <a:defRPr b="1">
                <a:solidFill>
                  <a:srgbClr val="FF0000"/>
                </a:solidFill>
              </a:defRPr>
            </a:lvl1pPr>
            <a:lvl2pPr lvl="1" algn="ctr" rtl="0">
              <a:buNone/>
              <a:defRPr b="1">
                <a:solidFill>
                  <a:srgbClr val="FF0000"/>
                </a:solidFill>
              </a:defRPr>
            </a:lvl2pPr>
            <a:lvl3pPr lvl="2" algn="ctr" rtl="0">
              <a:buNone/>
              <a:defRPr b="1">
                <a:solidFill>
                  <a:srgbClr val="FF0000"/>
                </a:solidFill>
              </a:defRPr>
            </a:lvl3pPr>
            <a:lvl4pPr lvl="3" algn="ctr" rtl="0">
              <a:buNone/>
              <a:defRPr b="1">
                <a:solidFill>
                  <a:srgbClr val="FF0000"/>
                </a:solidFill>
              </a:defRPr>
            </a:lvl4pPr>
            <a:lvl5pPr lvl="4" algn="ctr" rtl="0">
              <a:buNone/>
              <a:defRPr b="1">
                <a:solidFill>
                  <a:srgbClr val="FF0000"/>
                </a:solidFill>
              </a:defRPr>
            </a:lvl5pPr>
            <a:lvl6pPr lvl="5" algn="ctr" rtl="0">
              <a:buNone/>
              <a:defRPr b="1">
                <a:solidFill>
                  <a:srgbClr val="FF0000"/>
                </a:solidFill>
              </a:defRPr>
            </a:lvl6pPr>
            <a:lvl7pPr lvl="6" algn="ctr" rtl="0">
              <a:buNone/>
              <a:defRPr b="1">
                <a:solidFill>
                  <a:srgbClr val="FF0000"/>
                </a:solidFill>
              </a:defRPr>
            </a:lvl7pPr>
            <a:lvl8pPr lvl="7" algn="ctr" rtl="0">
              <a:buNone/>
              <a:defRPr b="1">
                <a:solidFill>
                  <a:srgbClr val="FF0000"/>
                </a:solidFill>
              </a:defRPr>
            </a:lvl8pPr>
            <a:lvl9pPr lvl="8" algn="ctr" rtl="0">
              <a:buNone/>
              <a:defRPr b="1">
                <a:solidFill>
                  <a:srgbClr val="FF0000"/>
                </a:solidFill>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9"/>
        <p:cNvGrpSpPr/>
        <p:nvPr/>
      </p:nvGrpSpPr>
      <p:grpSpPr>
        <a:xfrm>
          <a:off x="0" y="0"/>
          <a:ext cx="0" cy="0"/>
          <a:chOff x="0" y="0"/>
          <a:chExt cx="0" cy="0"/>
        </a:xfrm>
      </p:grpSpPr>
      <p:sp>
        <p:nvSpPr>
          <p:cNvPr id="40" name="Google Shape;40;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1" name="Google Shape;41;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2" name="Google Shape;42;p7"/>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43" name="Google Shape;43;p7"/>
          <p:cNvSpPr/>
          <p:nvPr/>
        </p:nvSpPr>
        <p:spPr>
          <a:xfrm>
            <a:off x="0" y="4474425"/>
            <a:ext cx="9144000" cy="669000"/>
          </a:xfrm>
          <a:prstGeom prst="rect">
            <a:avLst/>
          </a:pr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4" name="Google Shape;44;p7"/>
          <p:cNvPicPr preferRelativeResize="0"/>
          <p:nvPr/>
        </p:nvPicPr>
        <p:blipFill>
          <a:blip r:embed="rId2">
            <a:alphaModFix/>
          </a:blip>
          <a:stretch>
            <a:fillRect/>
          </a:stretch>
        </p:blipFill>
        <p:spPr>
          <a:xfrm>
            <a:off x="113850" y="4168950"/>
            <a:ext cx="8916299" cy="1034775"/>
          </a:xfrm>
          <a:prstGeom prst="rect">
            <a:avLst/>
          </a:prstGeom>
          <a:noFill/>
          <a:ln>
            <a:noFill/>
          </a:ln>
        </p:spPr>
      </p:pic>
      <p:sp>
        <p:nvSpPr>
          <p:cNvPr id="45" name="Google Shape;45;p7"/>
          <p:cNvSpPr txBox="1">
            <a:spLocks noGrp="1"/>
          </p:cNvSpPr>
          <p:nvPr>
            <p:ph type="sldNum" idx="2"/>
          </p:nvPr>
        </p:nvSpPr>
        <p:spPr>
          <a:xfrm>
            <a:off x="7919724" y="4612134"/>
            <a:ext cx="548700" cy="393600"/>
          </a:xfrm>
          <a:prstGeom prst="rect">
            <a:avLst/>
          </a:prstGeom>
        </p:spPr>
        <p:txBody>
          <a:bodyPr spcFirstLastPara="1" wrap="square" lIns="91425" tIns="91425" rIns="91425" bIns="91425" anchor="ctr" anchorCtr="0">
            <a:noAutofit/>
          </a:bodyPr>
          <a:lstStyle>
            <a:lvl1pPr lvl="0" algn="ctr" rtl="0">
              <a:buNone/>
              <a:defRPr b="1">
                <a:solidFill>
                  <a:srgbClr val="FF0000"/>
                </a:solidFill>
              </a:defRPr>
            </a:lvl1pPr>
            <a:lvl2pPr lvl="1" algn="ctr" rtl="0">
              <a:buNone/>
              <a:defRPr b="1">
                <a:solidFill>
                  <a:srgbClr val="FF0000"/>
                </a:solidFill>
              </a:defRPr>
            </a:lvl2pPr>
            <a:lvl3pPr lvl="2" algn="ctr" rtl="0">
              <a:buNone/>
              <a:defRPr b="1">
                <a:solidFill>
                  <a:srgbClr val="FF0000"/>
                </a:solidFill>
              </a:defRPr>
            </a:lvl3pPr>
            <a:lvl4pPr lvl="3" algn="ctr" rtl="0">
              <a:buNone/>
              <a:defRPr b="1">
                <a:solidFill>
                  <a:srgbClr val="FF0000"/>
                </a:solidFill>
              </a:defRPr>
            </a:lvl4pPr>
            <a:lvl5pPr lvl="4" algn="ctr" rtl="0">
              <a:buNone/>
              <a:defRPr b="1">
                <a:solidFill>
                  <a:srgbClr val="FF0000"/>
                </a:solidFill>
              </a:defRPr>
            </a:lvl5pPr>
            <a:lvl6pPr lvl="5" algn="ctr" rtl="0">
              <a:buNone/>
              <a:defRPr b="1">
                <a:solidFill>
                  <a:srgbClr val="FF0000"/>
                </a:solidFill>
              </a:defRPr>
            </a:lvl6pPr>
            <a:lvl7pPr lvl="6" algn="ctr" rtl="0">
              <a:buNone/>
              <a:defRPr b="1">
                <a:solidFill>
                  <a:srgbClr val="FF0000"/>
                </a:solidFill>
              </a:defRPr>
            </a:lvl7pPr>
            <a:lvl8pPr lvl="7" algn="ctr" rtl="0">
              <a:buNone/>
              <a:defRPr b="1">
                <a:solidFill>
                  <a:srgbClr val="FF0000"/>
                </a:solidFill>
              </a:defRPr>
            </a:lvl8pPr>
            <a:lvl9pPr lvl="8" algn="ctr" rtl="0">
              <a:buNone/>
              <a:defRPr b="1">
                <a:solidFill>
                  <a:srgbClr val="FF0000"/>
                </a:solidFill>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rgbClr val="FF0000"/>
        </a:solidFill>
        <a:effectLst/>
      </p:bgPr>
    </p:bg>
    <p:spTree>
      <p:nvGrpSpPr>
        <p:cNvPr id="1" name="Shape 46"/>
        <p:cNvGrpSpPr/>
        <p:nvPr/>
      </p:nvGrpSpPr>
      <p:grpSpPr>
        <a:xfrm>
          <a:off x="0" y="0"/>
          <a:ext cx="0" cy="0"/>
          <a:chOff x="0" y="0"/>
          <a:chExt cx="0" cy="0"/>
        </a:xfrm>
      </p:grpSpPr>
      <p:sp>
        <p:nvSpPr>
          <p:cNvPr id="47" name="Google Shape;47;p8"/>
          <p:cNvSpPr txBox="1">
            <a:spLocks noGrp="1"/>
          </p:cNvSpPr>
          <p:nvPr>
            <p:ph type="title"/>
          </p:nvPr>
        </p:nvSpPr>
        <p:spPr>
          <a:xfrm>
            <a:off x="490250" y="526350"/>
            <a:ext cx="56040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48" name="Google Shape;48;p8"/>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9"/>
        <p:cNvGrpSpPr/>
        <p:nvPr/>
      </p:nvGrpSpPr>
      <p:grpSpPr>
        <a:xfrm>
          <a:off x="0" y="0"/>
          <a:ext cx="0" cy="0"/>
          <a:chOff x="0" y="0"/>
          <a:chExt cx="0" cy="0"/>
        </a:xfrm>
      </p:grpSpPr>
      <p:sp>
        <p:nvSpPr>
          <p:cNvPr id="50" name="Google Shape;50;p9"/>
          <p:cNvSpPr/>
          <p:nvPr/>
        </p:nvSpPr>
        <p:spPr>
          <a:xfrm>
            <a:off x="4636800" y="80700"/>
            <a:ext cx="4426500" cy="4982100"/>
          </a:xfrm>
          <a:prstGeom prst="rect">
            <a:avLst/>
          </a:pr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1" name="Google Shape;5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52" name="Google Shape;52;p9"/>
          <p:cNvSpPr txBox="1">
            <a:spLocks noGrp="1"/>
          </p:cNvSpPr>
          <p:nvPr>
            <p:ph type="title"/>
          </p:nvPr>
        </p:nvSpPr>
        <p:spPr>
          <a:xfrm>
            <a:off x="265500" y="1181700"/>
            <a:ext cx="4045200" cy="1533600"/>
          </a:xfrm>
          <a:prstGeom prst="rect">
            <a:avLst/>
          </a:prstGeom>
        </p:spPr>
        <p:txBody>
          <a:bodyPr spcFirstLastPara="1" wrap="square" lIns="91425" tIns="91425" rIns="91425" bIns="91425" anchor="b" anchorCtr="0">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53" name="Google Shape;53;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4" name="Google Shape;5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55" name="Google Shape;55;p9"/>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6"/>
        <p:cNvGrpSpPr/>
        <p:nvPr/>
      </p:nvGrpSpPr>
      <p:grpSpPr>
        <a:xfrm>
          <a:off x="0" y="0"/>
          <a:ext cx="0" cy="0"/>
          <a:chOff x="0" y="0"/>
          <a:chExt cx="0" cy="0"/>
        </a:xfrm>
      </p:grpSpPr>
      <p:sp>
        <p:nvSpPr>
          <p:cNvPr id="57" name="Google Shape;57;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2100"/>
              <a:buNone/>
              <a:defRPr sz="2100"/>
            </a:lvl1pPr>
          </a:lstStyle>
          <a:p>
            <a:endParaRPr/>
          </a:p>
        </p:txBody>
      </p:sp>
      <p:sp>
        <p:nvSpPr>
          <p:cNvPr id="58" name="Google Shape;58;p10"/>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lu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6234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2"/>
              </a:buClr>
              <a:buSzPts val="1800"/>
              <a:buFont typeface="Source Sans Pro"/>
              <a:buChar char="●"/>
              <a:defRPr sz="1800">
                <a:solidFill>
                  <a:schemeClr val="lt2"/>
                </a:solidFill>
                <a:latin typeface="Source Sans Pro"/>
                <a:ea typeface="Source Sans Pro"/>
                <a:cs typeface="Source Sans Pro"/>
                <a:sym typeface="Source Sans Pro"/>
              </a:defRPr>
            </a:lvl1pPr>
            <a:lvl2pPr marL="914400" lvl="1" indent="-3175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2pPr>
            <a:lvl3pPr marL="1371600" lvl="2" indent="-3175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3pPr>
            <a:lvl4pPr marL="1828800" lvl="3" indent="-3175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4pPr>
            <a:lvl5pPr marL="2286000" lvl="4" indent="-3175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5pPr>
            <a:lvl6pPr marL="2743200" lvl="5" indent="-3175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6pPr>
            <a:lvl7pPr marL="3200400" lvl="6" indent="-3175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7pPr>
            <a:lvl8pPr marL="3657600" lvl="7" indent="-3175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8pPr>
            <a:lvl9pPr marL="4114800" lvl="8" indent="-317500">
              <a:lnSpc>
                <a:spcPct val="115000"/>
              </a:lnSpc>
              <a:spcBef>
                <a:spcPts val="1600"/>
              </a:spcBef>
              <a:spcAft>
                <a:spcPts val="160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9pPr>
          </a:lstStyle>
          <a:p>
            <a:endParaRPr/>
          </a:p>
        </p:txBody>
      </p:sp>
      <p:sp>
        <p:nvSpPr>
          <p:cNvPr id="8" name="Google Shape;8;p1"/>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2"/>
                </a:solidFill>
                <a:latin typeface="Source Sans Pro"/>
                <a:ea typeface="Source Sans Pro"/>
                <a:cs typeface="Source Sans Pro"/>
                <a:sym typeface="Source Sans Pro"/>
              </a:defRPr>
            </a:lvl1pPr>
            <a:lvl2pPr lvl="1" algn="r">
              <a:buNone/>
              <a:defRPr sz="1000">
                <a:solidFill>
                  <a:schemeClr val="lt2"/>
                </a:solidFill>
                <a:latin typeface="Source Sans Pro"/>
                <a:ea typeface="Source Sans Pro"/>
                <a:cs typeface="Source Sans Pro"/>
                <a:sym typeface="Source Sans Pro"/>
              </a:defRPr>
            </a:lvl2pPr>
            <a:lvl3pPr lvl="2" algn="r">
              <a:buNone/>
              <a:defRPr sz="1000">
                <a:solidFill>
                  <a:schemeClr val="lt2"/>
                </a:solidFill>
                <a:latin typeface="Source Sans Pro"/>
                <a:ea typeface="Source Sans Pro"/>
                <a:cs typeface="Source Sans Pro"/>
                <a:sym typeface="Source Sans Pro"/>
              </a:defRPr>
            </a:lvl3pPr>
            <a:lvl4pPr lvl="3" algn="r">
              <a:buNone/>
              <a:defRPr sz="1000">
                <a:solidFill>
                  <a:schemeClr val="lt2"/>
                </a:solidFill>
                <a:latin typeface="Source Sans Pro"/>
                <a:ea typeface="Source Sans Pro"/>
                <a:cs typeface="Source Sans Pro"/>
                <a:sym typeface="Source Sans Pro"/>
              </a:defRPr>
            </a:lvl4pPr>
            <a:lvl5pPr lvl="4" algn="r">
              <a:buNone/>
              <a:defRPr sz="1000">
                <a:solidFill>
                  <a:schemeClr val="lt2"/>
                </a:solidFill>
                <a:latin typeface="Source Sans Pro"/>
                <a:ea typeface="Source Sans Pro"/>
                <a:cs typeface="Source Sans Pro"/>
                <a:sym typeface="Source Sans Pro"/>
              </a:defRPr>
            </a:lvl5pPr>
            <a:lvl6pPr lvl="5" algn="r">
              <a:buNone/>
              <a:defRPr sz="1000">
                <a:solidFill>
                  <a:schemeClr val="lt2"/>
                </a:solidFill>
                <a:latin typeface="Source Sans Pro"/>
                <a:ea typeface="Source Sans Pro"/>
                <a:cs typeface="Source Sans Pro"/>
                <a:sym typeface="Source Sans Pro"/>
              </a:defRPr>
            </a:lvl6pPr>
            <a:lvl7pPr lvl="6" algn="r">
              <a:buNone/>
              <a:defRPr sz="1000">
                <a:solidFill>
                  <a:schemeClr val="lt2"/>
                </a:solidFill>
                <a:latin typeface="Source Sans Pro"/>
                <a:ea typeface="Source Sans Pro"/>
                <a:cs typeface="Source Sans Pro"/>
                <a:sym typeface="Source Sans Pro"/>
              </a:defRPr>
            </a:lvl7pPr>
            <a:lvl8pPr lvl="7" algn="r">
              <a:buNone/>
              <a:defRPr sz="1000">
                <a:solidFill>
                  <a:schemeClr val="lt2"/>
                </a:solidFill>
                <a:latin typeface="Source Sans Pro"/>
                <a:ea typeface="Source Sans Pro"/>
                <a:cs typeface="Source Sans Pro"/>
                <a:sym typeface="Source Sans Pro"/>
              </a:defRPr>
            </a:lvl8pPr>
            <a:lvl9pPr lvl="8" algn="r">
              <a:buNone/>
              <a:defRPr sz="1000">
                <a:solidFill>
                  <a:schemeClr val="lt2"/>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3"/>
          <p:cNvSpPr txBox="1">
            <a:spLocks noGrp="1"/>
          </p:cNvSpPr>
          <p:nvPr>
            <p:ph type="ctrTitle"/>
          </p:nvPr>
        </p:nvSpPr>
        <p:spPr>
          <a:xfrm>
            <a:off x="196325" y="1204175"/>
            <a:ext cx="4505400" cy="1668000"/>
          </a:xfrm>
          <a:prstGeom prst="rect">
            <a:avLst/>
          </a:prstGeom>
        </p:spPr>
        <p:txBody>
          <a:bodyPr spcFirstLastPara="1" wrap="square" lIns="91425" tIns="91425" rIns="91425" bIns="91425" anchor="b" anchorCtr="0">
            <a:noAutofit/>
          </a:bodyPr>
          <a:lstStyle/>
          <a:p>
            <a:pPr marL="0" lvl="0" indent="0" algn="l" rtl="0">
              <a:lnSpc>
                <a:spcPct val="115000"/>
              </a:lnSpc>
              <a:spcBef>
                <a:spcPts val="0"/>
              </a:spcBef>
              <a:spcAft>
                <a:spcPts val="300"/>
              </a:spcAft>
              <a:buNone/>
            </a:pPr>
            <a:r>
              <a:rPr lang="en" sz="2900" dirty="0">
                <a:solidFill>
                  <a:srgbClr val="000000"/>
                </a:solidFill>
                <a:latin typeface="Arial"/>
                <a:ea typeface="Arial"/>
                <a:cs typeface="Arial"/>
                <a:sym typeface="Arial"/>
              </a:rPr>
              <a:t>Risks for Coronary Heart Disease</a:t>
            </a:r>
            <a:r>
              <a:rPr lang="en" sz="2900" b="0" dirty="0">
                <a:solidFill>
                  <a:srgbClr val="000000"/>
                </a:solidFill>
                <a:latin typeface="Arial"/>
                <a:ea typeface="Arial"/>
                <a:cs typeface="Arial"/>
                <a:sym typeface="Arial"/>
              </a:rPr>
              <a:t> </a:t>
            </a:r>
            <a:endParaRPr sz="2900" dirty="0"/>
          </a:p>
        </p:txBody>
      </p:sp>
      <p:sp>
        <p:nvSpPr>
          <p:cNvPr id="71" name="Google Shape;71;p13"/>
          <p:cNvSpPr txBox="1">
            <a:spLocks noGrp="1"/>
          </p:cNvSpPr>
          <p:nvPr>
            <p:ph type="subTitle" idx="1"/>
          </p:nvPr>
        </p:nvSpPr>
        <p:spPr>
          <a:xfrm>
            <a:off x="196325" y="2990975"/>
            <a:ext cx="3972000" cy="1928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700" dirty="0">
              <a:solidFill>
                <a:srgbClr val="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3"/>
          <p:cNvSpPr txBox="1">
            <a:spLocks noGrp="1"/>
          </p:cNvSpPr>
          <p:nvPr>
            <p:ph type="title"/>
          </p:nvPr>
        </p:nvSpPr>
        <p:spPr>
          <a:xfrm>
            <a:off x="141750" y="55575"/>
            <a:ext cx="8860500" cy="62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2"/>
              </a:buClr>
              <a:buSzPts val="1100"/>
              <a:buFont typeface="Arial"/>
              <a:buNone/>
            </a:pPr>
            <a:r>
              <a:rPr lang="en"/>
              <a:t>Result(</a:t>
            </a:r>
            <a:r>
              <a:rPr lang="en" sz="2400"/>
              <a:t>statistic to test Hypothesis and answer question</a:t>
            </a:r>
            <a:r>
              <a:rPr lang="en"/>
              <a:t>)</a:t>
            </a:r>
            <a:endParaRPr/>
          </a:p>
        </p:txBody>
      </p:sp>
      <p:sp>
        <p:nvSpPr>
          <p:cNvPr id="166" name="Google Shape;166;p23"/>
          <p:cNvSpPr txBox="1">
            <a:spLocks noGrp="1"/>
          </p:cNvSpPr>
          <p:nvPr>
            <p:ph type="sldNum" idx="12"/>
          </p:nvPr>
        </p:nvSpPr>
        <p:spPr>
          <a:xfrm>
            <a:off x="7919724" y="4568871"/>
            <a:ext cx="548700" cy="39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10</a:t>
            </a:fld>
            <a:endParaRPr/>
          </a:p>
        </p:txBody>
      </p:sp>
      <p:graphicFrame>
        <p:nvGraphicFramePr>
          <p:cNvPr id="167" name="Google Shape;167;p23"/>
          <p:cNvGraphicFramePr/>
          <p:nvPr/>
        </p:nvGraphicFramePr>
        <p:xfrm>
          <a:off x="105000" y="738413"/>
          <a:ext cx="8934000" cy="3532125"/>
        </p:xfrm>
        <a:graphic>
          <a:graphicData uri="http://schemas.openxmlformats.org/drawingml/2006/table">
            <a:tbl>
              <a:tblPr>
                <a:noFill/>
                <a:tableStyleId>{762B7797-4EAB-4083-BE13-C70AD01FB3B8}</a:tableStyleId>
              </a:tblPr>
              <a:tblGrid>
                <a:gridCol w="2190150">
                  <a:extLst>
                    <a:ext uri="{9D8B030D-6E8A-4147-A177-3AD203B41FA5}">
                      <a16:colId xmlns:a16="http://schemas.microsoft.com/office/drawing/2014/main" val="20000"/>
                    </a:ext>
                  </a:extLst>
                </a:gridCol>
                <a:gridCol w="3304750">
                  <a:extLst>
                    <a:ext uri="{9D8B030D-6E8A-4147-A177-3AD203B41FA5}">
                      <a16:colId xmlns:a16="http://schemas.microsoft.com/office/drawing/2014/main" val="20001"/>
                    </a:ext>
                  </a:extLst>
                </a:gridCol>
                <a:gridCol w="3439100">
                  <a:extLst>
                    <a:ext uri="{9D8B030D-6E8A-4147-A177-3AD203B41FA5}">
                      <a16:colId xmlns:a16="http://schemas.microsoft.com/office/drawing/2014/main" val="20002"/>
                    </a:ext>
                  </a:extLst>
                </a:gridCol>
              </a:tblGrid>
              <a:tr h="778550">
                <a:tc>
                  <a:txBody>
                    <a:bodyPr/>
                    <a:lstStyle/>
                    <a:p>
                      <a:pPr marL="0" lvl="0" indent="0" algn="l" rtl="0">
                        <a:spcBef>
                          <a:spcPts val="0"/>
                        </a:spcBef>
                        <a:spcAft>
                          <a:spcPts val="0"/>
                        </a:spcAft>
                        <a:buClr>
                          <a:schemeClr val="dk2"/>
                        </a:buClr>
                        <a:buSzPts val="1100"/>
                        <a:buFont typeface="Arial"/>
                        <a:buNone/>
                      </a:pPr>
                      <a:r>
                        <a:rPr lang="en" sz="1300" b="1">
                          <a:solidFill>
                            <a:schemeClr val="dk2"/>
                          </a:solidFill>
                        </a:rPr>
                        <a:t>Question</a:t>
                      </a:r>
                      <a:endParaRPr sz="1300" b="1"/>
                    </a:p>
                  </a:txBody>
                  <a:tcPr marL="91425" marR="91425" marT="91425" marB="91425"/>
                </a:tc>
                <a:tc>
                  <a:txBody>
                    <a:bodyPr/>
                    <a:lstStyle/>
                    <a:p>
                      <a:pPr marL="0" lvl="0" indent="0" algn="l" rtl="0">
                        <a:spcBef>
                          <a:spcPts val="0"/>
                        </a:spcBef>
                        <a:spcAft>
                          <a:spcPts val="0"/>
                        </a:spcAft>
                        <a:buClr>
                          <a:schemeClr val="dk2"/>
                        </a:buClr>
                        <a:buSzPts val="1100"/>
                        <a:buFont typeface="Arial"/>
                        <a:buNone/>
                      </a:pPr>
                      <a:r>
                        <a:rPr lang="en" sz="1300" b="1">
                          <a:solidFill>
                            <a:schemeClr val="dk2"/>
                          </a:solidFill>
                        </a:rPr>
                        <a:t>Considering CHD Non_CHD patients, do CHD have higher sysBP mean  than Non CHD Patients?</a:t>
                      </a:r>
                      <a:endParaRPr sz="1300"/>
                    </a:p>
                  </a:txBody>
                  <a:tcPr marL="91425" marR="91425" marT="91425" marB="91425"/>
                </a:tc>
                <a:tc>
                  <a:txBody>
                    <a:bodyPr/>
                    <a:lstStyle/>
                    <a:p>
                      <a:pPr marL="0" lvl="0" indent="0" algn="l" rtl="0">
                        <a:spcBef>
                          <a:spcPts val="0"/>
                        </a:spcBef>
                        <a:spcAft>
                          <a:spcPts val="0"/>
                        </a:spcAft>
                        <a:buClr>
                          <a:schemeClr val="dk2"/>
                        </a:buClr>
                        <a:buSzPts val="1100"/>
                        <a:buFont typeface="Arial"/>
                        <a:buNone/>
                      </a:pPr>
                      <a:r>
                        <a:rPr lang="en" sz="1300" b="1">
                          <a:solidFill>
                            <a:schemeClr val="dk2"/>
                          </a:solidFill>
                          <a:latin typeface="Raleway"/>
                          <a:ea typeface="Raleway"/>
                          <a:cs typeface="Raleway"/>
                          <a:sym typeface="Raleway"/>
                        </a:rPr>
                        <a:t>Considering CHD-Non CHD patients, do CHD and non-CHD patients differ significantly in mean age?</a:t>
                      </a:r>
                      <a:endParaRPr sz="1300"/>
                    </a:p>
                  </a:txBody>
                  <a:tcPr marL="91425" marR="91425" marT="91425" marB="91425"/>
                </a:tc>
                <a:extLst>
                  <a:ext uri="{0D108BD9-81ED-4DB2-BD59-A6C34878D82A}">
                    <a16:rowId xmlns:a16="http://schemas.microsoft.com/office/drawing/2014/main" val="10000"/>
                  </a:ext>
                </a:extLst>
              </a:tr>
              <a:tr h="367700">
                <a:tc>
                  <a:txBody>
                    <a:bodyPr/>
                    <a:lstStyle/>
                    <a:p>
                      <a:pPr marL="0" lvl="0" indent="0" algn="l" rtl="0">
                        <a:spcBef>
                          <a:spcPts val="0"/>
                        </a:spcBef>
                        <a:spcAft>
                          <a:spcPts val="0"/>
                        </a:spcAft>
                        <a:buClr>
                          <a:schemeClr val="dk2"/>
                        </a:buClr>
                        <a:buSzPts val="1100"/>
                        <a:buFont typeface="Arial"/>
                        <a:buNone/>
                      </a:pPr>
                      <a:r>
                        <a:rPr lang="en" sz="1300" b="1">
                          <a:solidFill>
                            <a:schemeClr val="dk2"/>
                          </a:solidFill>
                        </a:rPr>
                        <a:t>Null Hypothesis</a:t>
                      </a:r>
                      <a:endParaRPr sz="1300" b="1"/>
                    </a:p>
                  </a:txBody>
                  <a:tcPr marL="91425" marR="91425" marT="91425" marB="91425"/>
                </a:tc>
                <a:tc>
                  <a:txBody>
                    <a:bodyPr/>
                    <a:lstStyle/>
                    <a:p>
                      <a:pPr marL="0" lvl="0" indent="0" algn="l" rtl="0">
                        <a:spcBef>
                          <a:spcPts val="0"/>
                        </a:spcBef>
                        <a:spcAft>
                          <a:spcPts val="0"/>
                        </a:spcAft>
                        <a:buClr>
                          <a:schemeClr val="dk2"/>
                        </a:buClr>
                        <a:buSzPts val="1100"/>
                        <a:buFont typeface="Arial"/>
                        <a:buNone/>
                      </a:pPr>
                      <a:r>
                        <a:rPr lang="en" sz="1300">
                          <a:solidFill>
                            <a:schemeClr val="dk2"/>
                          </a:solidFill>
                        </a:rPr>
                        <a:t>There is no difference in mean sysBP</a:t>
                      </a:r>
                      <a:endParaRPr sz="1300"/>
                    </a:p>
                  </a:txBody>
                  <a:tcPr marL="91425" marR="91425" marT="91425" marB="91425"/>
                </a:tc>
                <a:tc>
                  <a:txBody>
                    <a:bodyPr/>
                    <a:lstStyle/>
                    <a:p>
                      <a:pPr marL="0" lvl="0" indent="0" algn="l" rtl="0">
                        <a:spcBef>
                          <a:spcPts val="0"/>
                        </a:spcBef>
                        <a:spcAft>
                          <a:spcPts val="0"/>
                        </a:spcAft>
                        <a:buClr>
                          <a:schemeClr val="dk2"/>
                        </a:buClr>
                        <a:buSzPts val="1100"/>
                        <a:buFont typeface="Arial"/>
                        <a:buNone/>
                      </a:pPr>
                      <a:r>
                        <a:rPr lang="en" sz="1300">
                          <a:solidFill>
                            <a:schemeClr val="dk2"/>
                          </a:solidFill>
                        </a:rPr>
                        <a:t>There is no difference in mean age</a:t>
                      </a:r>
                      <a:endParaRPr sz="1300"/>
                    </a:p>
                  </a:txBody>
                  <a:tcPr marL="91425" marR="91425" marT="91425" marB="91425"/>
                </a:tc>
                <a:extLst>
                  <a:ext uri="{0D108BD9-81ED-4DB2-BD59-A6C34878D82A}">
                    <a16:rowId xmlns:a16="http://schemas.microsoft.com/office/drawing/2014/main" val="10001"/>
                  </a:ext>
                </a:extLst>
              </a:tr>
              <a:tr h="572000">
                <a:tc>
                  <a:txBody>
                    <a:bodyPr/>
                    <a:lstStyle/>
                    <a:p>
                      <a:pPr marL="0" lvl="0" indent="0" algn="l" rtl="0">
                        <a:spcBef>
                          <a:spcPts val="0"/>
                        </a:spcBef>
                        <a:spcAft>
                          <a:spcPts val="0"/>
                        </a:spcAft>
                        <a:buClr>
                          <a:schemeClr val="dk2"/>
                        </a:buClr>
                        <a:buSzPts val="1100"/>
                        <a:buFont typeface="Arial"/>
                        <a:buNone/>
                      </a:pPr>
                      <a:r>
                        <a:rPr lang="en" sz="1300" b="1">
                          <a:solidFill>
                            <a:schemeClr val="dk2"/>
                          </a:solidFill>
                        </a:rPr>
                        <a:t>Alternative Hypothesis</a:t>
                      </a:r>
                      <a:endParaRPr sz="1300" b="1"/>
                    </a:p>
                  </a:txBody>
                  <a:tcPr marL="91425" marR="91425" marT="91425" marB="91425"/>
                </a:tc>
                <a:tc>
                  <a:txBody>
                    <a:bodyPr/>
                    <a:lstStyle/>
                    <a:p>
                      <a:pPr marL="0" lvl="0" indent="0" algn="l" rtl="0">
                        <a:spcBef>
                          <a:spcPts val="0"/>
                        </a:spcBef>
                        <a:spcAft>
                          <a:spcPts val="0"/>
                        </a:spcAft>
                        <a:buClr>
                          <a:schemeClr val="dk2"/>
                        </a:buClr>
                        <a:buSzPts val="1100"/>
                        <a:buFont typeface="Arial"/>
                        <a:buNone/>
                      </a:pPr>
                      <a:r>
                        <a:rPr lang="en" sz="1300">
                          <a:solidFill>
                            <a:schemeClr val="dk2"/>
                          </a:solidFill>
                        </a:rPr>
                        <a:t>There is a significant difference in mean sysBP</a:t>
                      </a:r>
                      <a:endParaRPr sz="1300"/>
                    </a:p>
                  </a:txBody>
                  <a:tcPr marL="91425" marR="91425" marT="91425" marB="91425"/>
                </a:tc>
                <a:tc>
                  <a:txBody>
                    <a:bodyPr/>
                    <a:lstStyle/>
                    <a:p>
                      <a:pPr marL="0" lvl="0" indent="0" algn="l" rtl="0">
                        <a:spcBef>
                          <a:spcPts val="0"/>
                        </a:spcBef>
                        <a:spcAft>
                          <a:spcPts val="0"/>
                        </a:spcAft>
                        <a:buClr>
                          <a:schemeClr val="dk2"/>
                        </a:buClr>
                        <a:buSzPts val="1100"/>
                        <a:buFont typeface="Arial"/>
                        <a:buNone/>
                      </a:pPr>
                      <a:r>
                        <a:rPr lang="en" sz="1300">
                          <a:solidFill>
                            <a:schemeClr val="dk2"/>
                          </a:solidFill>
                        </a:rPr>
                        <a:t>There is a significant difference in mean age</a:t>
                      </a:r>
                      <a:endParaRPr sz="1300"/>
                    </a:p>
                  </a:txBody>
                  <a:tcPr marL="91425" marR="91425" marT="91425" marB="91425"/>
                </a:tc>
                <a:extLst>
                  <a:ext uri="{0D108BD9-81ED-4DB2-BD59-A6C34878D82A}">
                    <a16:rowId xmlns:a16="http://schemas.microsoft.com/office/drawing/2014/main" val="10002"/>
                  </a:ext>
                </a:extLst>
              </a:tr>
              <a:tr h="367700">
                <a:tc>
                  <a:txBody>
                    <a:bodyPr/>
                    <a:lstStyle/>
                    <a:p>
                      <a:pPr marL="0" lvl="0" indent="0" algn="l" rtl="0">
                        <a:spcBef>
                          <a:spcPts val="0"/>
                        </a:spcBef>
                        <a:spcAft>
                          <a:spcPts val="0"/>
                        </a:spcAft>
                        <a:buClr>
                          <a:schemeClr val="dk2"/>
                        </a:buClr>
                        <a:buSzPts val="1100"/>
                        <a:buFont typeface="Arial"/>
                        <a:buNone/>
                      </a:pPr>
                      <a:r>
                        <a:rPr lang="en" sz="1300" b="1"/>
                        <a:t>Significance level</a:t>
                      </a:r>
                      <a:endParaRPr sz="1300" b="1"/>
                    </a:p>
                  </a:txBody>
                  <a:tcPr marL="91425" marR="91425" marT="91425" marB="91425"/>
                </a:tc>
                <a:tc>
                  <a:txBody>
                    <a:bodyPr/>
                    <a:lstStyle/>
                    <a:p>
                      <a:pPr marL="0" lvl="0" indent="0" algn="l" rtl="0">
                        <a:spcBef>
                          <a:spcPts val="0"/>
                        </a:spcBef>
                        <a:spcAft>
                          <a:spcPts val="0"/>
                        </a:spcAft>
                        <a:buNone/>
                      </a:pPr>
                      <a:r>
                        <a:rPr lang="en" sz="1300"/>
                        <a:t>5%</a:t>
                      </a:r>
                      <a:endParaRPr sz="1300"/>
                    </a:p>
                  </a:txBody>
                  <a:tcPr marL="91425" marR="91425" marT="91425" marB="91425"/>
                </a:tc>
                <a:tc>
                  <a:txBody>
                    <a:bodyPr/>
                    <a:lstStyle/>
                    <a:p>
                      <a:pPr marL="0" lvl="0" indent="0" algn="l" rtl="0">
                        <a:spcBef>
                          <a:spcPts val="0"/>
                        </a:spcBef>
                        <a:spcAft>
                          <a:spcPts val="0"/>
                        </a:spcAft>
                        <a:buClr>
                          <a:schemeClr val="dk2"/>
                        </a:buClr>
                        <a:buSzPts val="1100"/>
                        <a:buFont typeface="Arial"/>
                        <a:buNone/>
                      </a:pPr>
                      <a:r>
                        <a:rPr lang="en" sz="1300">
                          <a:solidFill>
                            <a:schemeClr val="dk2"/>
                          </a:solidFill>
                        </a:rPr>
                        <a:t>5%</a:t>
                      </a:r>
                      <a:endParaRPr sz="1300"/>
                    </a:p>
                  </a:txBody>
                  <a:tcPr marL="91425" marR="91425" marT="91425" marB="91425"/>
                </a:tc>
                <a:extLst>
                  <a:ext uri="{0D108BD9-81ED-4DB2-BD59-A6C34878D82A}">
                    <a16:rowId xmlns:a16="http://schemas.microsoft.com/office/drawing/2014/main" val="10003"/>
                  </a:ext>
                </a:extLst>
              </a:tr>
              <a:tr h="367700">
                <a:tc>
                  <a:txBody>
                    <a:bodyPr/>
                    <a:lstStyle/>
                    <a:p>
                      <a:pPr marL="0" lvl="0" indent="0" algn="l" rtl="0">
                        <a:spcBef>
                          <a:spcPts val="0"/>
                        </a:spcBef>
                        <a:spcAft>
                          <a:spcPts val="0"/>
                        </a:spcAft>
                        <a:buClr>
                          <a:schemeClr val="dk2"/>
                        </a:buClr>
                        <a:buSzPts val="1100"/>
                        <a:buFont typeface="Arial"/>
                        <a:buNone/>
                      </a:pPr>
                      <a:r>
                        <a:rPr lang="en" sz="1300" b="1">
                          <a:solidFill>
                            <a:schemeClr val="dk2"/>
                          </a:solidFill>
                        </a:rPr>
                        <a:t>Test</a:t>
                      </a:r>
                      <a:endParaRPr sz="1300" b="1"/>
                    </a:p>
                  </a:txBody>
                  <a:tcPr marL="91425" marR="91425" marT="91425" marB="91425"/>
                </a:tc>
                <a:tc>
                  <a:txBody>
                    <a:bodyPr/>
                    <a:lstStyle/>
                    <a:p>
                      <a:pPr marL="0" lvl="0" indent="0" algn="l" rtl="0">
                        <a:spcBef>
                          <a:spcPts val="0"/>
                        </a:spcBef>
                        <a:spcAft>
                          <a:spcPts val="0"/>
                        </a:spcAft>
                        <a:buClr>
                          <a:schemeClr val="dk2"/>
                        </a:buClr>
                        <a:buSzPts val="1100"/>
                        <a:buFont typeface="Arial"/>
                        <a:buNone/>
                      </a:pPr>
                      <a:r>
                        <a:rPr lang="en" sz="1300">
                          <a:solidFill>
                            <a:schemeClr val="dk2"/>
                          </a:solidFill>
                        </a:rPr>
                        <a:t>Z Test</a:t>
                      </a:r>
                      <a:endParaRPr sz="1300"/>
                    </a:p>
                  </a:txBody>
                  <a:tcPr marL="91425" marR="91425" marT="91425" marB="91425"/>
                </a:tc>
                <a:tc>
                  <a:txBody>
                    <a:bodyPr/>
                    <a:lstStyle/>
                    <a:p>
                      <a:pPr marL="0" lvl="0" indent="0" algn="l" rtl="0">
                        <a:spcBef>
                          <a:spcPts val="0"/>
                        </a:spcBef>
                        <a:spcAft>
                          <a:spcPts val="0"/>
                        </a:spcAft>
                        <a:buClr>
                          <a:schemeClr val="dk2"/>
                        </a:buClr>
                        <a:buSzPts val="1100"/>
                        <a:buFont typeface="Arial"/>
                        <a:buNone/>
                      </a:pPr>
                      <a:r>
                        <a:rPr lang="en" sz="1300">
                          <a:solidFill>
                            <a:schemeClr val="dk2"/>
                          </a:solidFill>
                        </a:rPr>
                        <a:t>Z Test</a:t>
                      </a:r>
                      <a:endParaRPr sz="1300"/>
                    </a:p>
                  </a:txBody>
                  <a:tcPr marL="91425" marR="91425" marT="91425" marB="91425"/>
                </a:tc>
                <a:extLst>
                  <a:ext uri="{0D108BD9-81ED-4DB2-BD59-A6C34878D82A}">
                    <a16:rowId xmlns:a16="http://schemas.microsoft.com/office/drawing/2014/main" val="10004"/>
                  </a:ext>
                </a:extLst>
              </a:tr>
              <a:tr h="393000">
                <a:tc>
                  <a:txBody>
                    <a:bodyPr/>
                    <a:lstStyle/>
                    <a:p>
                      <a:pPr marL="0" lvl="0" indent="0" algn="l" rtl="0">
                        <a:spcBef>
                          <a:spcPts val="0"/>
                        </a:spcBef>
                        <a:spcAft>
                          <a:spcPts val="0"/>
                        </a:spcAft>
                        <a:buClr>
                          <a:schemeClr val="dk2"/>
                        </a:buClr>
                        <a:buSzPts val="1100"/>
                        <a:buFont typeface="Arial"/>
                        <a:buNone/>
                      </a:pPr>
                      <a:r>
                        <a:rPr lang="en" sz="1300" b="1">
                          <a:solidFill>
                            <a:schemeClr val="dk2"/>
                          </a:solidFill>
                        </a:rPr>
                        <a:t>P value </a:t>
                      </a:r>
                      <a:endParaRPr sz="1300" b="1"/>
                    </a:p>
                  </a:txBody>
                  <a:tcPr marL="91425" marR="91425" marT="91425" marB="91425"/>
                </a:tc>
                <a:tc>
                  <a:txBody>
                    <a:bodyPr/>
                    <a:lstStyle/>
                    <a:p>
                      <a:pPr marL="0" lvl="0" indent="0" algn="l" rtl="0">
                        <a:lnSpc>
                          <a:spcPct val="115000"/>
                        </a:lnSpc>
                        <a:spcBef>
                          <a:spcPts val="0"/>
                        </a:spcBef>
                        <a:spcAft>
                          <a:spcPts val="0"/>
                        </a:spcAft>
                        <a:buClr>
                          <a:schemeClr val="dk2"/>
                        </a:buClr>
                        <a:buSzPts val="1100"/>
                        <a:buFont typeface="Arial"/>
                        <a:buNone/>
                      </a:pPr>
                      <a:r>
                        <a:rPr lang="en" sz="1300">
                          <a:solidFill>
                            <a:schemeClr val="dk2"/>
                          </a:solidFill>
                          <a:highlight>
                            <a:schemeClr val="lt1"/>
                          </a:highlight>
                        </a:rPr>
                        <a:t>1.922670905699858e-43  </a:t>
                      </a:r>
                      <a:endParaRPr sz="1300"/>
                    </a:p>
                  </a:txBody>
                  <a:tcPr marL="91425" marR="91425" marT="91425" marB="91425"/>
                </a:tc>
                <a:tc>
                  <a:txBody>
                    <a:bodyPr/>
                    <a:lstStyle/>
                    <a:p>
                      <a:pPr marL="0" lvl="0" indent="0" algn="l" rtl="0">
                        <a:lnSpc>
                          <a:spcPct val="115000"/>
                        </a:lnSpc>
                        <a:spcBef>
                          <a:spcPts val="0"/>
                        </a:spcBef>
                        <a:spcAft>
                          <a:spcPts val="0"/>
                        </a:spcAft>
                        <a:buClr>
                          <a:schemeClr val="dk2"/>
                        </a:buClr>
                        <a:buSzPts val="1100"/>
                        <a:buFont typeface="Arial"/>
                        <a:buNone/>
                      </a:pPr>
                      <a:r>
                        <a:rPr lang="en" sz="1300">
                          <a:solidFill>
                            <a:schemeClr val="dk2"/>
                          </a:solidFill>
                          <a:highlight>
                            <a:srgbClr val="FFFFFF"/>
                          </a:highlight>
                        </a:rPr>
                        <a:t> </a:t>
                      </a:r>
                      <a:r>
                        <a:rPr lang="en" sz="1300">
                          <a:solidFill>
                            <a:schemeClr val="dk2"/>
                          </a:solidFill>
                          <a:highlight>
                            <a:schemeClr val="lt1"/>
                          </a:highlight>
                        </a:rPr>
                        <a:t>5.698450859102773e-48</a:t>
                      </a:r>
                      <a:endParaRPr sz="1300"/>
                    </a:p>
                  </a:txBody>
                  <a:tcPr marL="91425" marR="91425" marT="91425" marB="91425"/>
                </a:tc>
                <a:extLst>
                  <a:ext uri="{0D108BD9-81ED-4DB2-BD59-A6C34878D82A}">
                    <a16:rowId xmlns:a16="http://schemas.microsoft.com/office/drawing/2014/main" val="10005"/>
                  </a:ext>
                </a:extLst>
              </a:tr>
              <a:tr h="638575">
                <a:tc>
                  <a:txBody>
                    <a:bodyPr/>
                    <a:lstStyle/>
                    <a:p>
                      <a:pPr marL="0" lvl="0" indent="0" algn="l" rtl="0">
                        <a:spcBef>
                          <a:spcPts val="0"/>
                        </a:spcBef>
                        <a:spcAft>
                          <a:spcPts val="0"/>
                        </a:spcAft>
                        <a:buClr>
                          <a:schemeClr val="dk2"/>
                        </a:buClr>
                        <a:buSzPts val="1100"/>
                        <a:buFont typeface="Arial"/>
                        <a:buNone/>
                      </a:pPr>
                      <a:r>
                        <a:rPr lang="en" sz="1300" b="1">
                          <a:solidFill>
                            <a:schemeClr val="dk2"/>
                          </a:solidFill>
                        </a:rPr>
                        <a:t>Conclusion</a:t>
                      </a:r>
                      <a:endParaRPr sz="1300" b="1"/>
                    </a:p>
                  </a:txBody>
                  <a:tcPr marL="91425" marR="91425" marT="91425" marB="91425"/>
                </a:tc>
                <a:tc>
                  <a:txBody>
                    <a:bodyPr/>
                    <a:lstStyle/>
                    <a:p>
                      <a:pPr marL="0" lvl="0" indent="0" algn="l" rtl="0">
                        <a:spcBef>
                          <a:spcPts val="0"/>
                        </a:spcBef>
                        <a:spcAft>
                          <a:spcPts val="0"/>
                        </a:spcAft>
                        <a:buClr>
                          <a:schemeClr val="dk2"/>
                        </a:buClr>
                        <a:buSzPts val="1100"/>
                        <a:buFont typeface="Arial"/>
                        <a:buNone/>
                      </a:pPr>
                      <a:r>
                        <a:rPr lang="en" sz="1300">
                          <a:solidFill>
                            <a:schemeClr val="dk2"/>
                          </a:solidFill>
                        </a:rPr>
                        <a:t>Reject the Null.There are significant difference </a:t>
                      </a:r>
                      <a:endParaRPr sz="1300"/>
                    </a:p>
                  </a:txBody>
                  <a:tcPr marL="91425" marR="91425" marT="91425" marB="91425"/>
                </a:tc>
                <a:tc>
                  <a:txBody>
                    <a:bodyPr/>
                    <a:lstStyle/>
                    <a:p>
                      <a:pPr marL="0" lvl="0" indent="0" algn="l" rtl="0">
                        <a:spcBef>
                          <a:spcPts val="0"/>
                        </a:spcBef>
                        <a:spcAft>
                          <a:spcPts val="0"/>
                        </a:spcAft>
                        <a:buClr>
                          <a:schemeClr val="dk2"/>
                        </a:buClr>
                        <a:buSzPts val="1100"/>
                        <a:buFont typeface="Arial"/>
                        <a:buNone/>
                      </a:pPr>
                      <a:r>
                        <a:rPr lang="en" sz="1300">
                          <a:solidFill>
                            <a:schemeClr val="dk2"/>
                          </a:solidFill>
                        </a:rPr>
                        <a:t>Reject the Null.There are significant difference </a:t>
                      </a:r>
                      <a:endParaRPr sz="1300"/>
                    </a:p>
                  </a:txBody>
                  <a:tcPr marL="91425" marR="91425" marT="91425" marB="91425"/>
                </a:tc>
                <a:extLst>
                  <a:ext uri="{0D108BD9-81ED-4DB2-BD59-A6C34878D82A}">
                    <a16:rowId xmlns:a16="http://schemas.microsoft.com/office/drawing/2014/main" val="10006"/>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4"/>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Age as a Confounding Variable</a:t>
            </a:r>
            <a:endParaRPr/>
          </a:p>
        </p:txBody>
      </p:sp>
      <p:pic>
        <p:nvPicPr>
          <p:cNvPr id="173" name="Google Shape;173;p24"/>
          <p:cNvPicPr preferRelativeResize="0"/>
          <p:nvPr/>
        </p:nvPicPr>
        <p:blipFill>
          <a:blip r:embed="rId3">
            <a:alphaModFix/>
          </a:blip>
          <a:stretch>
            <a:fillRect/>
          </a:stretch>
        </p:blipFill>
        <p:spPr>
          <a:xfrm>
            <a:off x="4363150" y="1622700"/>
            <a:ext cx="4385425" cy="2286575"/>
          </a:xfrm>
          <a:prstGeom prst="rect">
            <a:avLst/>
          </a:prstGeom>
          <a:noFill/>
          <a:ln>
            <a:noFill/>
          </a:ln>
        </p:spPr>
      </p:pic>
      <p:sp>
        <p:nvSpPr>
          <p:cNvPr id="174" name="Google Shape;174;p24"/>
          <p:cNvSpPr txBox="1">
            <a:spLocks noGrp="1"/>
          </p:cNvSpPr>
          <p:nvPr>
            <p:ph type="sldNum" idx="12"/>
          </p:nvPr>
        </p:nvSpPr>
        <p:spPr>
          <a:xfrm>
            <a:off x="7919724" y="4568871"/>
            <a:ext cx="548700" cy="39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11</a:t>
            </a:fld>
            <a:endParaRPr/>
          </a:p>
        </p:txBody>
      </p:sp>
      <p:sp>
        <p:nvSpPr>
          <p:cNvPr id="175" name="Google Shape;175;p24"/>
          <p:cNvSpPr/>
          <p:nvPr/>
        </p:nvSpPr>
        <p:spPr>
          <a:xfrm>
            <a:off x="636800" y="1819975"/>
            <a:ext cx="1022100" cy="965100"/>
          </a:xfrm>
          <a:prstGeom prst="ellipse">
            <a:avLst/>
          </a:prstGeom>
          <a:solidFill>
            <a:srgbClr val="9FC5E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t>sysBP</a:t>
            </a:r>
            <a:endParaRPr/>
          </a:p>
        </p:txBody>
      </p:sp>
      <p:sp>
        <p:nvSpPr>
          <p:cNvPr id="176" name="Google Shape;176;p24"/>
          <p:cNvSpPr/>
          <p:nvPr/>
        </p:nvSpPr>
        <p:spPr>
          <a:xfrm>
            <a:off x="1859775" y="3169675"/>
            <a:ext cx="1022100" cy="965100"/>
          </a:xfrm>
          <a:prstGeom prst="ellipse">
            <a:avLst/>
          </a:prstGeom>
          <a:solidFill>
            <a:srgbClr val="9FC5E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t>Age</a:t>
            </a:r>
            <a:endParaRPr/>
          </a:p>
        </p:txBody>
      </p:sp>
      <p:sp>
        <p:nvSpPr>
          <p:cNvPr id="177" name="Google Shape;177;p24"/>
          <p:cNvSpPr/>
          <p:nvPr/>
        </p:nvSpPr>
        <p:spPr>
          <a:xfrm>
            <a:off x="3082775" y="1819975"/>
            <a:ext cx="1022100" cy="965100"/>
          </a:xfrm>
          <a:prstGeom prst="ellipse">
            <a:avLst/>
          </a:prstGeom>
          <a:solidFill>
            <a:srgbClr val="F4CCCC"/>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t>CHD</a:t>
            </a:r>
            <a:endParaRPr/>
          </a:p>
        </p:txBody>
      </p:sp>
      <p:cxnSp>
        <p:nvCxnSpPr>
          <p:cNvPr id="178" name="Google Shape;178;p24"/>
          <p:cNvCxnSpPr>
            <a:endCxn id="177" idx="2"/>
          </p:cNvCxnSpPr>
          <p:nvPr/>
        </p:nvCxnSpPr>
        <p:spPr>
          <a:xfrm>
            <a:off x="1658975" y="2302525"/>
            <a:ext cx="1423800" cy="0"/>
          </a:xfrm>
          <a:prstGeom prst="straightConnector1">
            <a:avLst/>
          </a:prstGeom>
          <a:noFill/>
          <a:ln w="9525" cap="flat" cmpd="sng">
            <a:solidFill>
              <a:schemeClr val="dk2"/>
            </a:solidFill>
            <a:prstDash val="solid"/>
            <a:round/>
            <a:headEnd type="none" w="med" len="med"/>
            <a:tailEnd type="triangle" w="med" len="med"/>
          </a:ln>
        </p:spPr>
      </p:cxnSp>
      <p:cxnSp>
        <p:nvCxnSpPr>
          <p:cNvPr id="179" name="Google Shape;179;p24"/>
          <p:cNvCxnSpPr>
            <a:stCxn id="176" idx="7"/>
            <a:endCxn id="177" idx="3"/>
          </p:cNvCxnSpPr>
          <p:nvPr/>
        </p:nvCxnSpPr>
        <p:spPr>
          <a:xfrm rot="10800000" flipH="1">
            <a:off x="2732192" y="2643811"/>
            <a:ext cx="500400" cy="667200"/>
          </a:xfrm>
          <a:prstGeom prst="straightConnector1">
            <a:avLst/>
          </a:prstGeom>
          <a:noFill/>
          <a:ln w="9525" cap="flat" cmpd="sng">
            <a:solidFill>
              <a:schemeClr val="dk2"/>
            </a:solidFill>
            <a:prstDash val="solid"/>
            <a:round/>
            <a:headEnd type="none" w="med" len="med"/>
            <a:tailEnd type="triangle" w="med" len="med"/>
          </a:ln>
        </p:spPr>
      </p:cxnSp>
      <p:cxnSp>
        <p:nvCxnSpPr>
          <p:cNvPr id="180" name="Google Shape;180;p24"/>
          <p:cNvCxnSpPr>
            <a:stCxn id="176" idx="1"/>
            <a:endCxn id="175" idx="5"/>
          </p:cNvCxnSpPr>
          <p:nvPr/>
        </p:nvCxnSpPr>
        <p:spPr>
          <a:xfrm rot="10800000">
            <a:off x="1509358" y="2643811"/>
            <a:ext cx="500100" cy="66720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pic>
        <p:nvPicPr>
          <p:cNvPr id="185" name="Google Shape;185;p25"/>
          <p:cNvPicPr preferRelativeResize="0"/>
          <p:nvPr/>
        </p:nvPicPr>
        <p:blipFill>
          <a:blip r:embed="rId3">
            <a:alphaModFix/>
          </a:blip>
          <a:stretch>
            <a:fillRect/>
          </a:stretch>
        </p:blipFill>
        <p:spPr>
          <a:xfrm>
            <a:off x="344363" y="0"/>
            <a:ext cx="8455275" cy="4675000"/>
          </a:xfrm>
          <a:prstGeom prst="rect">
            <a:avLst/>
          </a:prstGeom>
          <a:noFill/>
          <a:ln>
            <a:noFill/>
          </a:ln>
        </p:spPr>
      </p:pic>
      <p:sp>
        <p:nvSpPr>
          <p:cNvPr id="186" name="Google Shape;186;p25"/>
          <p:cNvSpPr txBox="1">
            <a:spLocks noGrp="1"/>
          </p:cNvSpPr>
          <p:nvPr>
            <p:ph type="sldNum" idx="12"/>
          </p:nvPr>
        </p:nvSpPr>
        <p:spPr>
          <a:xfrm>
            <a:off x="7919724" y="4568871"/>
            <a:ext cx="548700" cy="39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12</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26"/>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Conclusion</a:t>
            </a:r>
            <a:endParaRPr/>
          </a:p>
        </p:txBody>
      </p:sp>
      <p:sp>
        <p:nvSpPr>
          <p:cNvPr id="192" name="Google Shape;192;p26"/>
          <p:cNvSpPr txBox="1">
            <a:spLocks noGrp="1"/>
          </p:cNvSpPr>
          <p:nvPr>
            <p:ph type="body" idx="1"/>
          </p:nvPr>
        </p:nvSpPr>
        <p:spPr>
          <a:xfrm>
            <a:off x="311700" y="1152475"/>
            <a:ext cx="4503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Older age poses the highest risk for developing coronary heart disease.</a:t>
            </a:r>
            <a:endParaRPr/>
          </a:p>
          <a:p>
            <a:pPr marL="457200" lvl="0" indent="-342900" algn="l" rtl="0">
              <a:spcBef>
                <a:spcPts val="0"/>
              </a:spcBef>
              <a:spcAft>
                <a:spcPts val="0"/>
              </a:spcAft>
              <a:buSzPts val="1800"/>
              <a:buChar char="●"/>
            </a:pPr>
            <a:r>
              <a:rPr lang="en"/>
              <a:t>High blood pressure also presents high risk, but can be partially explained by age.</a:t>
            </a:r>
            <a:endParaRPr/>
          </a:p>
          <a:p>
            <a:pPr marL="457200" lvl="0" indent="-342900" algn="l" rtl="0">
              <a:spcBef>
                <a:spcPts val="0"/>
              </a:spcBef>
              <a:spcAft>
                <a:spcPts val="0"/>
              </a:spcAft>
              <a:buSzPts val="1800"/>
              <a:buChar char="●"/>
            </a:pPr>
            <a:r>
              <a:rPr lang="en"/>
              <a:t>State and local public health officials should focus on elderly populations with high blood pressure as they are most at risk.</a:t>
            </a:r>
            <a:endParaRPr/>
          </a:p>
        </p:txBody>
      </p:sp>
      <p:sp>
        <p:nvSpPr>
          <p:cNvPr id="193" name="Google Shape;193;p26"/>
          <p:cNvSpPr txBox="1">
            <a:spLocks noGrp="1"/>
          </p:cNvSpPr>
          <p:nvPr>
            <p:ph type="sldNum" idx="12"/>
          </p:nvPr>
        </p:nvSpPr>
        <p:spPr>
          <a:xfrm>
            <a:off x="7919724" y="4568871"/>
            <a:ext cx="548700" cy="39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13</a:t>
            </a:fld>
            <a:endParaRPr/>
          </a:p>
        </p:txBody>
      </p:sp>
      <p:pic>
        <p:nvPicPr>
          <p:cNvPr id="194" name="Google Shape;194;p26"/>
          <p:cNvPicPr preferRelativeResize="0"/>
          <p:nvPr/>
        </p:nvPicPr>
        <p:blipFill>
          <a:blip r:embed="rId3">
            <a:alphaModFix/>
          </a:blip>
          <a:stretch>
            <a:fillRect/>
          </a:stretch>
        </p:blipFill>
        <p:spPr>
          <a:xfrm>
            <a:off x="5262925" y="952300"/>
            <a:ext cx="2993677" cy="323890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5"/>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Introduction</a:t>
            </a:r>
            <a:endParaRPr/>
          </a:p>
        </p:txBody>
      </p:sp>
      <p:sp>
        <p:nvSpPr>
          <p:cNvPr id="87" name="Google Shape;87;p15"/>
          <p:cNvSpPr txBox="1">
            <a:spLocks noGrp="1"/>
          </p:cNvSpPr>
          <p:nvPr>
            <p:ph type="body" idx="1"/>
          </p:nvPr>
        </p:nvSpPr>
        <p:spPr>
          <a:xfrm>
            <a:off x="311700" y="1152475"/>
            <a:ext cx="42603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Heart disease is the leading cause of death in the USA.</a:t>
            </a:r>
            <a:endParaRPr/>
          </a:p>
          <a:p>
            <a:pPr marL="457200" lvl="0" indent="-342900" algn="l" rtl="0">
              <a:spcBef>
                <a:spcPts val="0"/>
              </a:spcBef>
              <a:spcAft>
                <a:spcPts val="0"/>
              </a:spcAft>
              <a:buSzPts val="1800"/>
              <a:buChar char="●"/>
            </a:pPr>
            <a:r>
              <a:rPr lang="en"/>
              <a:t>State and local public health organizations have limited resources.</a:t>
            </a:r>
            <a:endParaRPr/>
          </a:p>
          <a:p>
            <a:pPr marL="457200" lvl="0" indent="-342900" algn="l" rtl="0">
              <a:spcBef>
                <a:spcPts val="0"/>
              </a:spcBef>
              <a:spcAft>
                <a:spcPts val="0"/>
              </a:spcAft>
              <a:buSzPts val="1800"/>
              <a:buChar char="●"/>
            </a:pPr>
            <a:r>
              <a:rPr lang="en"/>
              <a:t>To make the most of small budgets, need to target most at-risk populations.</a:t>
            </a:r>
            <a:endParaRPr/>
          </a:p>
        </p:txBody>
      </p:sp>
      <p:sp>
        <p:nvSpPr>
          <p:cNvPr id="88" name="Google Shape;88;p15"/>
          <p:cNvSpPr txBox="1">
            <a:spLocks noGrp="1"/>
          </p:cNvSpPr>
          <p:nvPr>
            <p:ph type="sldNum" idx="12"/>
          </p:nvPr>
        </p:nvSpPr>
        <p:spPr>
          <a:xfrm>
            <a:off x="7919724" y="4568871"/>
            <a:ext cx="548700" cy="39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a:t>
            </a:fld>
            <a:endParaRPr/>
          </a:p>
        </p:txBody>
      </p:sp>
      <p:pic>
        <p:nvPicPr>
          <p:cNvPr id="89" name="Google Shape;89;p15"/>
          <p:cNvPicPr preferRelativeResize="0"/>
          <p:nvPr/>
        </p:nvPicPr>
        <p:blipFill>
          <a:blip r:embed="rId3">
            <a:alphaModFix/>
          </a:blip>
          <a:stretch>
            <a:fillRect/>
          </a:stretch>
        </p:blipFill>
        <p:spPr>
          <a:xfrm>
            <a:off x="4987625" y="1105476"/>
            <a:ext cx="3321833" cy="29325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6"/>
          <p:cNvSpPr txBox="1">
            <a:spLocks noGrp="1"/>
          </p:cNvSpPr>
          <p:nvPr>
            <p:ph type="title"/>
          </p:nvPr>
        </p:nvSpPr>
        <p:spPr>
          <a:xfrm>
            <a:off x="1303800" y="2392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500"/>
              <a:t>The Methodology and Data Science Process  </a:t>
            </a:r>
            <a:endParaRPr sz="2500"/>
          </a:p>
        </p:txBody>
      </p:sp>
      <p:sp>
        <p:nvSpPr>
          <p:cNvPr id="95" name="Google Shape;95;p16"/>
          <p:cNvSpPr/>
          <p:nvPr/>
        </p:nvSpPr>
        <p:spPr>
          <a:xfrm>
            <a:off x="633538" y="988000"/>
            <a:ext cx="2012100" cy="503100"/>
          </a:xfrm>
          <a:prstGeom prst="rect">
            <a:avLst/>
          </a:prstGeom>
          <a:solidFill>
            <a:srgbClr val="9FC5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Ask an interesting question </a:t>
            </a:r>
            <a:endParaRPr/>
          </a:p>
        </p:txBody>
      </p:sp>
      <p:sp>
        <p:nvSpPr>
          <p:cNvPr id="96" name="Google Shape;96;p16"/>
          <p:cNvSpPr/>
          <p:nvPr/>
        </p:nvSpPr>
        <p:spPr>
          <a:xfrm>
            <a:off x="2052475" y="1724425"/>
            <a:ext cx="2012100" cy="503100"/>
          </a:xfrm>
          <a:prstGeom prst="rect">
            <a:avLst/>
          </a:prstGeom>
          <a:solidFill>
            <a:srgbClr val="6FA8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Get the data </a:t>
            </a:r>
            <a:endParaRPr/>
          </a:p>
        </p:txBody>
      </p:sp>
      <p:sp>
        <p:nvSpPr>
          <p:cNvPr id="97" name="Google Shape;97;p16"/>
          <p:cNvSpPr/>
          <p:nvPr/>
        </p:nvSpPr>
        <p:spPr>
          <a:xfrm>
            <a:off x="3457925" y="2362313"/>
            <a:ext cx="2012100" cy="503100"/>
          </a:xfrm>
          <a:prstGeom prst="rect">
            <a:avLst/>
          </a:prstGeom>
          <a:solidFill>
            <a:srgbClr val="6FA8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Explore the data</a:t>
            </a:r>
            <a:endParaRPr/>
          </a:p>
        </p:txBody>
      </p:sp>
      <p:sp>
        <p:nvSpPr>
          <p:cNvPr id="98" name="Google Shape;98;p16"/>
          <p:cNvSpPr/>
          <p:nvPr/>
        </p:nvSpPr>
        <p:spPr>
          <a:xfrm>
            <a:off x="4743350" y="3071888"/>
            <a:ext cx="2012100" cy="503100"/>
          </a:xfrm>
          <a:prstGeom prst="rect">
            <a:avLst/>
          </a:prstGeom>
          <a:solidFill>
            <a:srgbClr val="6FA8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Analyze the data</a:t>
            </a:r>
            <a:endParaRPr/>
          </a:p>
        </p:txBody>
      </p:sp>
      <p:sp>
        <p:nvSpPr>
          <p:cNvPr id="99" name="Google Shape;99;p16"/>
          <p:cNvSpPr/>
          <p:nvPr/>
        </p:nvSpPr>
        <p:spPr>
          <a:xfrm>
            <a:off x="6158175" y="3772475"/>
            <a:ext cx="2012100" cy="503100"/>
          </a:xfrm>
          <a:prstGeom prst="rect">
            <a:avLst/>
          </a:prstGeom>
          <a:solidFill>
            <a:srgbClr val="6FA8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Visualize  the results</a:t>
            </a:r>
            <a:endParaRPr/>
          </a:p>
        </p:txBody>
      </p:sp>
      <p:cxnSp>
        <p:nvCxnSpPr>
          <p:cNvPr id="100" name="Google Shape;100;p16"/>
          <p:cNvCxnSpPr>
            <a:stCxn id="99" idx="1"/>
            <a:endCxn id="99" idx="1"/>
          </p:cNvCxnSpPr>
          <p:nvPr/>
        </p:nvCxnSpPr>
        <p:spPr>
          <a:xfrm>
            <a:off x="6158175" y="4024025"/>
            <a:ext cx="0" cy="0"/>
          </a:xfrm>
          <a:prstGeom prst="straightConnector1">
            <a:avLst/>
          </a:prstGeom>
          <a:noFill/>
          <a:ln w="9525" cap="flat" cmpd="sng">
            <a:solidFill>
              <a:schemeClr val="dk2"/>
            </a:solidFill>
            <a:prstDash val="solid"/>
            <a:round/>
            <a:headEnd type="none" w="med" len="med"/>
            <a:tailEnd type="triangle" w="med" len="med"/>
          </a:ln>
        </p:spPr>
      </p:cxnSp>
      <p:cxnSp>
        <p:nvCxnSpPr>
          <p:cNvPr id="101" name="Google Shape;101;p16"/>
          <p:cNvCxnSpPr>
            <a:stCxn id="99" idx="1"/>
            <a:endCxn id="95" idx="1"/>
          </p:cNvCxnSpPr>
          <p:nvPr/>
        </p:nvCxnSpPr>
        <p:spPr>
          <a:xfrm rot="10800000">
            <a:off x="633675" y="1239425"/>
            <a:ext cx="5524500" cy="2784600"/>
          </a:xfrm>
          <a:prstGeom prst="curvedConnector3">
            <a:avLst>
              <a:gd name="adj1" fmla="val 104313"/>
            </a:avLst>
          </a:prstGeom>
          <a:noFill/>
          <a:ln w="9525" cap="flat" cmpd="sng">
            <a:solidFill>
              <a:schemeClr val="dk2"/>
            </a:solidFill>
            <a:prstDash val="solid"/>
            <a:round/>
            <a:headEnd type="none" w="med" len="med"/>
            <a:tailEnd type="none" w="med" len="med"/>
          </a:ln>
        </p:spPr>
      </p:cxnSp>
      <p:cxnSp>
        <p:nvCxnSpPr>
          <p:cNvPr id="102" name="Google Shape;102;p16"/>
          <p:cNvCxnSpPr>
            <a:stCxn id="95" idx="1"/>
            <a:endCxn id="95" idx="1"/>
          </p:cNvCxnSpPr>
          <p:nvPr/>
        </p:nvCxnSpPr>
        <p:spPr>
          <a:xfrm>
            <a:off x="633538" y="1239550"/>
            <a:ext cx="0" cy="0"/>
          </a:xfrm>
          <a:prstGeom prst="straightConnector1">
            <a:avLst/>
          </a:prstGeom>
          <a:noFill/>
          <a:ln w="9525" cap="flat" cmpd="sng">
            <a:solidFill>
              <a:schemeClr val="dk2"/>
            </a:solidFill>
            <a:prstDash val="solid"/>
            <a:round/>
            <a:headEnd type="none" w="med" len="med"/>
            <a:tailEnd type="triangle" w="med" len="med"/>
          </a:ln>
        </p:spPr>
      </p:cxnSp>
      <p:sp>
        <p:nvSpPr>
          <p:cNvPr id="103" name="Google Shape;103;p16"/>
          <p:cNvSpPr txBox="1"/>
          <p:nvPr/>
        </p:nvSpPr>
        <p:spPr>
          <a:xfrm>
            <a:off x="2982125" y="934125"/>
            <a:ext cx="6162000" cy="503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104" name="Google Shape;104;p16"/>
          <p:cNvSpPr txBox="1"/>
          <p:nvPr/>
        </p:nvSpPr>
        <p:spPr>
          <a:xfrm>
            <a:off x="2864475" y="1086525"/>
            <a:ext cx="6162000" cy="503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Nunito"/>
              <a:ea typeface="Nunito"/>
              <a:cs typeface="Nunito"/>
              <a:sym typeface="Nunito"/>
            </a:endParaRPr>
          </a:p>
        </p:txBody>
      </p:sp>
      <p:cxnSp>
        <p:nvCxnSpPr>
          <p:cNvPr id="105" name="Google Shape;105;p16"/>
          <p:cNvCxnSpPr>
            <a:stCxn id="96" idx="1"/>
            <a:endCxn id="95" idx="2"/>
          </p:cNvCxnSpPr>
          <p:nvPr/>
        </p:nvCxnSpPr>
        <p:spPr>
          <a:xfrm rot="10800000">
            <a:off x="1639675" y="1491175"/>
            <a:ext cx="412800" cy="484800"/>
          </a:xfrm>
          <a:prstGeom prst="straightConnector1">
            <a:avLst/>
          </a:prstGeom>
          <a:noFill/>
          <a:ln w="9525" cap="flat" cmpd="sng">
            <a:solidFill>
              <a:schemeClr val="dk2"/>
            </a:solidFill>
            <a:prstDash val="solid"/>
            <a:round/>
            <a:headEnd type="none" w="med" len="med"/>
            <a:tailEnd type="triangle" w="med" len="med"/>
          </a:ln>
        </p:spPr>
      </p:cxnSp>
      <p:cxnSp>
        <p:nvCxnSpPr>
          <p:cNvPr id="106" name="Google Shape;106;p16"/>
          <p:cNvCxnSpPr>
            <a:stCxn id="97" idx="1"/>
            <a:endCxn id="96" idx="2"/>
          </p:cNvCxnSpPr>
          <p:nvPr/>
        </p:nvCxnSpPr>
        <p:spPr>
          <a:xfrm rot="10800000">
            <a:off x="3058625" y="2227463"/>
            <a:ext cx="399300" cy="386400"/>
          </a:xfrm>
          <a:prstGeom prst="straightConnector1">
            <a:avLst/>
          </a:prstGeom>
          <a:noFill/>
          <a:ln w="9525" cap="flat" cmpd="sng">
            <a:solidFill>
              <a:schemeClr val="dk2"/>
            </a:solidFill>
            <a:prstDash val="solid"/>
            <a:round/>
            <a:headEnd type="none" w="med" len="med"/>
            <a:tailEnd type="triangle" w="med" len="med"/>
          </a:ln>
        </p:spPr>
      </p:cxnSp>
      <p:cxnSp>
        <p:nvCxnSpPr>
          <p:cNvPr id="107" name="Google Shape;107;p16"/>
          <p:cNvCxnSpPr>
            <a:stCxn id="98" idx="1"/>
            <a:endCxn id="97" idx="2"/>
          </p:cNvCxnSpPr>
          <p:nvPr/>
        </p:nvCxnSpPr>
        <p:spPr>
          <a:xfrm rot="10800000">
            <a:off x="4464050" y="2865338"/>
            <a:ext cx="279300" cy="458100"/>
          </a:xfrm>
          <a:prstGeom prst="straightConnector1">
            <a:avLst/>
          </a:prstGeom>
          <a:noFill/>
          <a:ln w="9525" cap="flat" cmpd="sng">
            <a:solidFill>
              <a:schemeClr val="dk2"/>
            </a:solidFill>
            <a:prstDash val="solid"/>
            <a:round/>
            <a:headEnd type="none" w="med" len="med"/>
            <a:tailEnd type="triangle" w="med" len="med"/>
          </a:ln>
        </p:spPr>
      </p:cxnSp>
      <p:cxnSp>
        <p:nvCxnSpPr>
          <p:cNvPr id="108" name="Google Shape;108;p16"/>
          <p:cNvCxnSpPr>
            <a:stCxn id="99" idx="1"/>
            <a:endCxn id="98" idx="2"/>
          </p:cNvCxnSpPr>
          <p:nvPr/>
        </p:nvCxnSpPr>
        <p:spPr>
          <a:xfrm rot="10800000">
            <a:off x="5749275" y="3574925"/>
            <a:ext cx="408900" cy="449100"/>
          </a:xfrm>
          <a:prstGeom prst="straightConnector1">
            <a:avLst/>
          </a:prstGeom>
          <a:noFill/>
          <a:ln w="9525" cap="flat" cmpd="sng">
            <a:solidFill>
              <a:schemeClr val="dk2"/>
            </a:solidFill>
            <a:prstDash val="solid"/>
            <a:round/>
            <a:headEnd type="none" w="med" len="med"/>
            <a:tailEnd type="triangle" w="med" len="med"/>
          </a:ln>
        </p:spPr>
      </p:cxnSp>
      <p:cxnSp>
        <p:nvCxnSpPr>
          <p:cNvPr id="109" name="Google Shape;109;p16"/>
          <p:cNvCxnSpPr>
            <a:stCxn id="97" idx="3"/>
            <a:endCxn id="98" idx="0"/>
          </p:cNvCxnSpPr>
          <p:nvPr/>
        </p:nvCxnSpPr>
        <p:spPr>
          <a:xfrm>
            <a:off x="5470025" y="2613863"/>
            <a:ext cx="279300" cy="458100"/>
          </a:xfrm>
          <a:prstGeom prst="straightConnector1">
            <a:avLst/>
          </a:prstGeom>
          <a:noFill/>
          <a:ln w="9525" cap="flat" cmpd="sng">
            <a:solidFill>
              <a:schemeClr val="dk2"/>
            </a:solidFill>
            <a:prstDash val="solid"/>
            <a:round/>
            <a:headEnd type="none" w="med" len="med"/>
            <a:tailEnd type="triangle" w="med" len="med"/>
          </a:ln>
        </p:spPr>
      </p:cxnSp>
      <p:cxnSp>
        <p:nvCxnSpPr>
          <p:cNvPr id="110" name="Google Shape;110;p16"/>
          <p:cNvCxnSpPr>
            <a:stCxn id="98" idx="3"/>
            <a:endCxn id="99" idx="0"/>
          </p:cNvCxnSpPr>
          <p:nvPr/>
        </p:nvCxnSpPr>
        <p:spPr>
          <a:xfrm>
            <a:off x="6755450" y="3323438"/>
            <a:ext cx="408900" cy="449100"/>
          </a:xfrm>
          <a:prstGeom prst="straightConnector1">
            <a:avLst/>
          </a:prstGeom>
          <a:noFill/>
          <a:ln w="9525" cap="flat" cmpd="sng">
            <a:solidFill>
              <a:schemeClr val="dk2"/>
            </a:solidFill>
            <a:prstDash val="solid"/>
            <a:round/>
            <a:headEnd type="none" w="med" len="med"/>
            <a:tailEnd type="triangle" w="med" len="med"/>
          </a:ln>
        </p:spPr>
      </p:cxnSp>
      <p:cxnSp>
        <p:nvCxnSpPr>
          <p:cNvPr id="111" name="Google Shape;111;p16"/>
          <p:cNvCxnSpPr>
            <a:endCxn id="96" idx="0"/>
          </p:cNvCxnSpPr>
          <p:nvPr/>
        </p:nvCxnSpPr>
        <p:spPr>
          <a:xfrm>
            <a:off x="2645725" y="1239625"/>
            <a:ext cx="412800" cy="484800"/>
          </a:xfrm>
          <a:prstGeom prst="straightConnector1">
            <a:avLst/>
          </a:prstGeom>
          <a:noFill/>
          <a:ln w="9525" cap="flat" cmpd="sng">
            <a:solidFill>
              <a:schemeClr val="dk2"/>
            </a:solidFill>
            <a:prstDash val="solid"/>
            <a:round/>
            <a:headEnd type="none" w="med" len="med"/>
            <a:tailEnd type="triangle" w="med" len="med"/>
          </a:ln>
        </p:spPr>
      </p:cxnSp>
      <p:cxnSp>
        <p:nvCxnSpPr>
          <p:cNvPr id="112" name="Google Shape;112;p16"/>
          <p:cNvCxnSpPr>
            <a:stCxn id="96" idx="3"/>
            <a:endCxn id="97" idx="0"/>
          </p:cNvCxnSpPr>
          <p:nvPr/>
        </p:nvCxnSpPr>
        <p:spPr>
          <a:xfrm>
            <a:off x="4064575" y="1975975"/>
            <a:ext cx="399300" cy="386400"/>
          </a:xfrm>
          <a:prstGeom prst="straightConnector1">
            <a:avLst/>
          </a:prstGeom>
          <a:noFill/>
          <a:ln w="9525" cap="flat" cmpd="sng">
            <a:solidFill>
              <a:schemeClr val="dk2"/>
            </a:solidFill>
            <a:prstDash val="solid"/>
            <a:round/>
            <a:headEnd type="none" w="med" len="med"/>
            <a:tailEnd type="triangle" w="med" len="med"/>
          </a:ln>
        </p:spPr>
      </p:cxnSp>
      <p:sp>
        <p:nvSpPr>
          <p:cNvPr id="113" name="Google Shape;113;p16"/>
          <p:cNvSpPr txBox="1">
            <a:spLocks noGrp="1"/>
          </p:cNvSpPr>
          <p:nvPr>
            <p:ph type="sldNum" idx="12"/>
          </p:nvPr>
        </p:nvSpPr>
        <p:spPr>
          <a:xfrm>
            <a:off x="7919724" y="4568871"/>
            <a:ext cx="548700" cy="39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7"/>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Research Objective</a:t>
            </a:r>
            <a:endParaRPr/>
          </a:p>
        </p:txBody>
      </p:sp>
      <p:sp>
        <p:nvSpPr>
          <p:cNvPr id="119" name="Google Shape;119;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1200"/>
              </a:spcBef>
              <a:spcAft>
                <a:spcPts val="0"/>
              </a:spcAft>
              <a:buNone/>
            </a:pPr>
            <a:r>
              <a:rPr lang="en" sz="1400" b="1">
                <a:solidFill>
                  <a:schemeClr val="dk2"/>
                </a:solidFill>
                <a:latin typeface="Arial"/>
                <a:ea typeface="Arial"/>
                <a:cs typeface="Arial"/>
                <a:sym typeface="Arial"/>
              </a:rPr>
              <a:t>Objective: </a:t>
            </a:r>
            <a:endParaRPr sz="1400" b="1">
              <a:solidFill>
                <a:schemeClr val="dk2"/>
              </a:solidFill>
              <a:latin typeface="Arial"/>
              <a:ea typeface="Arial"/>
              <a:cs typeface="Arial"/>
              <a:sym typeface="Arial"/>
            </a:endParaRPr>
          </a:p>
          <a:p>
            <a:pPr marL="0" lvl="0" indent="0" algn="l" rtl="0">
              <a:spcBef>
                <a:spcPts val="1200"/>
              </a:spcBef>
              <a:spcAft>
                <a:spcPts val="0"/>
              </a:spcAft>
              <a:buNone/>
            </a:pPr>
            <a:r>
              <a:rPr lang="en" sz="1400">
                <a:solidFill>
                  <a:schemeClr val="dk2"/>
                </a:solidFill>
                <a:latin typeface="Arial"/>
                <a:ea typeface="Arial"/>
                <a:cs typeface="Arial"/>
                <a:sym typeface="Arial"/>
              </a:rPr>
              <a:t>To understand what is the top risk factors for coronary heart disease.</a:t>
            </a:r>
            <a:endParaRPr sz="1400">
              <a:solidFill>
                <a:schemeClr val="dk2"/>
              </a:solidFill>
              <a:latin typeface="Arial"/>
              <a:ea typeface="Arial"/>
              <a:cs typeface="Arial"/>
              <a:sym typeface="Arial"/>
            </a:endParaRPr>
          </a:p>
          <a:p>
            <a:pPr marL="0" lvl="0" indent="0" algn="l" rtl="0">
              <a:spcBef>
                <a:spcPts val="1200"/>
              </a:spcBef>
              <a:spcAft>
                <a:spcPts val="0"/>
              </a:spcAft>
              <a:buNone/>
            </a:pPr>
            <a:endParaRPr sz="300">
              <a:solidFill>
                <a:schemeClr val="dk2"/>
              </a:solidFill>
              <a:latin typeface="Arial"/>
              <a:ea typeface="Arial"/>
              <a:cs typeface="Arial"/>
              <a:sym typeface="Arial"/>
            </a:endParaRPr>
          </a:p>
          <a:p>
            <a:pPr marL="0" lvl="0" indent="0" algn="l" rtl="0">
              <a:spcBef>
                <a:spcPts val="1200"/>
              </a:spcBef>
              <a:spcAft>
                <a:spcPts val="0"/>
              </a:spcAft>
              <a:buNone/>
            </a:pPr>
            <a:r>
              <a:rPr lang="en" sz="1400" b="1">
                <a:solidFill>
                  <a:schemeClr val="dk2"/>
                </a:solidFill>
                <a:latin typeface="Arial"/>
                <a:ea typeface="Arial"/>
                <a:cs typeface="Arial"/>
                <a:sym typeface="Arial"/>
              </a:rPr>
              <a:t>Questions:</a:t>
            </a:r>
            <a:endParaRPr sz="1400" b="1">
              <a:solidFill>
                <a:schemeClr val="dk2"/>
              </a:solidFill>
              <a:latin typeface="Arial"/>
              <a:ea typeface="Arial"/>
              <a:cs typeface="Arial"/>
              <a:sym typeface="Arial"/>
            </a:endParaRPr>
          </a:p>
          <a:p>
            <a:pPr marL="914400" lvl="0" indent="-317500" algn="l" rtl="0">
              <a:spcBef>
                <a:spcPts val="1200"/>
              </a:spcBef>
              <a:spcAft>
                <a:spcPts val="0"/>
              </a:spcAft>
              <a:buClr>
                <a:schemeClr val="dk2"/>
              </a:buClr>
              <a:buSzPts val="1400"/>
              <a:buFont typeface="Arial"/>
              <a:buAutoNum type="arabicPeriod"/>
            </a:pPr>
            <a:r>
              <a:rPr lang="en" sz="1400">
                <a:solidFill>
                  <a:schemeClr val="dk2"/>
                </a:solidFill>
                <a:latin typeface="Arial"/>
                <a:ea typeface="Arial"/>
                <a:cs typeface="Arial"/>
                <a:sym typeface="Arial"/>
              </a:rPr>
              <a:t>Are patients who developed CHD on average older compared to patients who did not develop CHD?</a:t>
            </a:r>
            <a:endParaRPr sz="1400">
              <a:solidFill>
                <a:schemeClr val="dk2"/>
              </a:solidFill>
              <a:latin typeface="Arial"/>
              <a:ea typeface="Arial"/>
              <a:cs typeface="Arial"/>
              <a:sym typeface="Arial"/>
            </a:endParaRPr>
          </a:p>
          <a:p>
            <a:pPr marL="457200" lvl="0" indent="0" algn="l" rtl="0">
              <a:spcBef>
                <a:spcPts val="0"/>
              </a:spcBef>
              <a:spcAft>
                <a:spcPts val="0"/>
              </a:spcAft>
              <a:buNone/>
            </a:pPr>
            <a:endParaRPr sz="1400">
              <a:solidFill>
                <a:schemeClr val="dk2"/>
              </a:solidFill>
              <a:latin typeface="Arial"/>
              <a:ea typeface="Arial"/>
              <a:cs typeface="Arial"/>
              <a:sym typeface="Arial"/>
            </a:endParaRPr>
          </a:p>
          <a:p>
            <a:pPr marL="914400" lvl="0" indent="-317500" algn="l" rtl="0">
              <a:spcBef>
                <a:spcPts val="0"/>
              </a:spcBef>
              <a:spcAft>
                <a:spcPts val="0"/>
              </a:spcAft>
              <a:buClr>
                <a:srgbClr val="000000"/>
              </a:buClr>
              <a:buSzPts val="1400"/>
              <a:buFont typeface="Arial"/>
              <a:buAutoNum type="arabicPeriod"/>
            </a:pPr>
            <a:r>
              <a:rPr lang="en" sz="1400">
                <a:solidFill>
                  <a:srgbClr val="000000"/>
                </a:solidFill>
                <a:latin typeface="Arial"/>
                <a:ea typeface="Arial"/>
                <a:cs typeface="Arial"/>
                <a:sym typeface="Arial"/>
              </a:rPr>
              <a:t>Do patients who developed CHD have a higher systolic blood pressure on average compared to patients who did not develop CHD?</a:t>
            </a:r>
            <a:endParaRPr sz="1400">
              <a:solidFill>
                <a:srgbClr val="000000"/>
              </a:solidFill>
              <a:latin typeface="Arial"/>
              <a:ea typeface="Arial"/>
              <a:cs typeface="Arial"/>
              <a:sym typeface="Arial"/>
            </a:endParaRPr>
          </a:p>
          <a:p>
            <a:pPr marL="0" lvl="0" indent="0" algn="l" rtl="0">
              <a:spcBef>
                <a:spcPts val="0"/>
              </a:spcBef>
              <a:spcAft>
                <a:spcPts val="0"/>
              </a:spcAft>
              <a:buNone/>
            </a:pPr>
            <a:endParaRPr sz="1400">
              <a:solidFill>
                <a:srgbClr val="000000"/>
              </a:solidFill>
              <a:latin typeface="Arial"/>
              <a:ea typeface="Arial"/>
              <a:cs typeface="Arial"/>
              <a:sym typeface="Arial"/>
            </a:endParaRPr>
          </a:p>
          <a:p>
            <a:pPr marL="0" lvl="0" indent="0" algn="l" rtl="0">
              <a:spcBef>
                <a:spcPts val="0"/>
              </a:spcBef>
              <a:spcAft>
                <a:spcPts val="0"/>
              </a:spcAft>
              <a:buNone/>
            </a:pPr>
            <a:endParaRPr sz="1400">
              <a:solidFill>
                <a:srgbClr val="000000"/>
              </a:solidFill>
              <a:latin typeface="Arial"/>
              <a:ea typeface="Arial"/>
              <a:cs typeface="Arial"/>
              <a:sym typeface="Arial"/>
            </a:endParaRPr>
          </a:p>
          <a:p>
            <a:pPr marL="0" lvl="0" indent="0" algn="l" rtl="0">
              <a:spcBef>
                <a:spcPts val="0"/>
              </a:spcBef>
              <a:spcAft>
                <a:spcPts val="0"/>
              </a:spcAft>
              <a:buNone/>
            </a:pPr>
            <a:endParaRPr sz="1400">
              <a:solidFill>
                <a:srgbClr val="000000"/>
              </a:solidFill>
              <a:latin typeface="Arial"/>
              <a:ea typeface="Arial"/>
              <a:cs typeface="Arial"/>
              <a:sym typeface="Arial"/>
            </a:endParaRPr>
          </a:p>
          <a:p>
            <a:pPr marL="0" lvl="0" indent="0" algn="l" rtl="0">
              <a:spcBef>
                <a:spcPts val="0"/>
              </a:spcBef>
              <a:spcAft>
                <a:spcPts val="1600"/>
              </a:spcAft>
              <a:buNone/>
            </a:pPr>
            <a:endParaRPr/>
          </a:p>
        </p:txBody>
      </p:sp>
      <p:sp>
        <p:nvSpPr>
          <p:cNvPr id="120" name="Google Shape;120;p17"/>
          <p:cNvSpPr txBox="1">
            <a:spLocks noGrp="1"/>
          </p:cNvSpPr>
          <p:nvPr>
            <p:ph type="sldNum" idx="12"/>
          </p:nvPr>
        </p:nvSpPr>
        <p:spPr>
          <a:xfrm>
            <a:off x="7919724" y="4568871"/>
            <a:ext cx="548700" cy="39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18"/>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Exploratory Data Analysis</a:t>
            </a:r>
            <a:endParaRPr/>
          </a:p>
        </p:txBody>
      </p:sp>
      <p:sp>
        <p:nvSpPr>
          <p:cNvPr id="126" name="Google Shape;126;p18"/>
          <p:cNvSpPr txBox="1">
            <a:spLocks noGrp="1"/>
          </p:cNvSpPr>
          <p:nvPr>
            <p:ph type="body" idx="1"/>
          </p:nvPr>
        </p:nvSpPr>
        <p:spPr>
          <a:xfrm>
            <a:off x="168975" y="1141450"/>
            <a:ext cx="4290000" cy="3265200"/>
          </a:xfrm>
          <a:prstGeom prst="rect">
            <a:avLst/>
          </a:prstGeom>
        </p:spPr>
        <p:txBody>
          <a:bodyPr spcFirstLastPara="1" wrap="square" lIns="91425" tIns="91425" rIns="91425" bIns="91425" anchor="t" anchorCtr="0">
            <a:noAutofit/>
          </a:bodyPr>
          <a:lstStyle/>
          <a:p>
            <a:pPr marL="0" lvl="0" indent="0" algn="l" rtl="0">
              <a:lnSpc>
                <a:spcPct val="100000"/>
              </a:lnSpc>
              <a:spcBef>
                <a:spcPts val="2000"/>
              </a:spcBef>
              <a:spcAft>
                <a:spcPts val="0"/>
              </a:spcAft>
              <a:buNone/>
            </a:pPr>
            <a:r>
              <a:rPr lang="en" sz="1350" b="1">
                <a:solidFill>
                  <a:srgbClr val="000000"/>
                </a:solidFill>
                <a:highlight>
                  <a:srgbClr val="FFFFFF"/>
                </a:highlight>
                <a:latin typeface="Arial"/>
                <a:ea typeface="Arial"/>
                <a:cs typeface="Arial"/>
                <a:sym typeface="Arial"/>
              </a:rPr>
              <a:t>Data set description</a:t>
            </a:r>
            <a:endParaRPr sz="1350" b="1">
              <a:solidFill>
                <a:srgbClr val="000000"/>
              </a:solidFill>
              <a:highlight>
                <a:srgbClr val="FFFFFF"/>
              </a:highlight>
              <a:latin typeface="Arial"/>
              <a:ea typeface="Arial"/>
              <a:cs typeface="Arial"/>
              <a:sym typeface="Arial"/>
            </a:endParaRPr>
          </a:p>
          <a:p>
            <a:pPr marL="457200" lvl="0" indent="-298450" algn="l" rtl="0">
              <a:spcBef>
                <a:spcPts val="1100"/>
              </a:spcBef>
              <a:spcAft>
                <a:spcPts val="0"/>
              </a:spcAft>
              <a:buClr>
                <a:srgbClr val="000000"/>
              </a:buClr>
              <a:buSzPts val="1100"/>
              <a:buFont typeface="Arial"/>
              <a:buChar char="●"/>
            </a:pPr>
            <a:r>
              <a:rPr lang="en" sz="1100">
                <a:solidFill>
                  <a:srgbClr val="000000"/>
                </a:solidFill>
                <a:highlight>
                  <a:srgbClr val="FFFFFF"/>
                </a:highlight>
                <a:latin typeface="Arial"/>
                <a:ea typeface="Arial"/>
                <a:cs typeface="Arial"/>
                <a:sym typeface="Arial"/>
              </a:rPr>
              <a:t>The dataset has some historical and current data for 4,238‬ patients and the features are as follows:</a:t>
            </a:r>
            <a:endParaRPr sz="1100">
              <a:solidFill>
                <a:srgbClr val="000000"/>
              </a:solidFill>
              <a:highlight>
                <a:srgbClr val="FFFFFF"/>
              </a:highlight>
              <a:latin typeface="Arial"/>
              <a:ea typeface="Arial"/>
              <a:cs typeface="Arial"/>
              <a:sym typeface="Arial"/>
            </a:endParaRPr>
          </a:p>
          <a:p>
            <a:pPr marL="457200" lvl="0" indent="-298450" algn="l" rtl="0">
              <a:spcBef>
                <a:spcPts val="0"/>
              </a:spcBef>
              <a:spcAft>
                <a:spcPts val="0"/>
              </a:spcAft>
              <a:buClr>
                <a:srgbClr val="000000"/>
              </a:buClr>
              <a:buSzPts val="1100"/>
              <a:buFont typeface="Arial"/>
              <a:buChar char="-"/>
            </a:pPr>
            <a:r>
              <a:rPr lang="en" sz="1100" b="1">
                <a:solidFill>
                  <a:srgbClr val="000000"/>
                </a:solidFill>
                <a:highlight>
                  <a:srgbClr val="FFFFFF"/>
                </a:highlight>
                <a:latin typeface="Arial"/>
                <a:ea typeface="Arial"/>
                <a:cs typeface="Arial"/>
                <a:sym typeface="Arial"/>
              </a:rPr>
              <a:t>Demographic: </a:t>
            </a:r>
            <a:r>
              <a:rPr lang="en" sz="1100">
                <a:solidFill>
                  <a:srgbClr val="000000"/>
                </a:solidFill>
                <a:highlight>
                  <a:srgbClr val="FFFFFF"/>
                </a:highlight>
                <a:latin typeface="Arial"/>
                <a:ea typeface="Arial"/>
                <a:cs typeface="Arial"/>
                <a:sym typeface="Arial"/>
              </a:rPr>
              <a:t>male (gender), patient's age, education</a:t>
            </a:r>
            <a:endParaRPr sz="1100">
              <a:solidFill>
                <a:srgbClr val="000000"/>
              </a:solidFill>
              <a:highlight>
                <a:srgbClr val="FFFFFF"/>
              </a:highlight>
              <a:latin typeface="Arial"/>
              <a:ea typeface="Arial"/>
              <a:cs typeface="Arial"/>
              <a:sym typeface="Arial"/>
            </a:endParaRPr>
          </a:p>
          <a:p>
            <a:pPr marL="457200" lvl="0" indent="-298450" algn="l" rtl="0">
              <a:spcBef>
                <a:spcPts val="0"/>
              </a:spcBef>
              <a:spcAft>
                <a:spcPts val="0"/>
              </a:spcAft>
              <a:buClr>
                <a:srgbClr val="000000"/>
              </a:buClr>
              <a:buSzPts val="1100"/>
              <a:buFont typeface="Arial"/>
              <a:buChar char="-"/>
            </a:pPr>
            <a:r>
              <a:rPr lang="en" sz="1100" b="1">
                <a:solidFill>
                  <a:srgbClr val="000000"/>
                </a:solidFill>
                <a:highlight>
                  <a:srgbClr val="FFFFFF"/>
                </a:highlight>
                <a:latin typeface="Arial"/>
                <a:ea typeface="Arial"/>
                <a:cs typeface="Arial"/>
                <a:sym typeface="Arial"/>
              </a:rPr>
              <a:t>Behavioral: </a:t>
            </a:r>
            <a:r>
              <a:rPr lang="en" sz="1100">
                <a:solidFill>
                  <a:srgbClr val="000000"/>
                </a:solidFill>
                <a:highlight>
                  <a:srgbClr val="FFFFFF"/>
                </a:highlight>
                <a:latin typeface="Arial"/>
                <a:ea typeface="Arial"/>
                <a:cs typeface="Arial"/>
                <a:sym typeface="Arial"/>
              </a:rPr>
              <a:t>The average number of cigarettes consumed by the patient every day, or whether the patient is a smoker or not.</a:t>
            </a:r>
            <a:endParaRPr sz="1100">
              <a:solidFill>
                <a:srgbClr val="000000"/>
              </a:solidFill>
              <a:highlight>
                <a:srgbClr val="FFFFFF"/>
              </a:highlight>
              <a:latin typeface="Arial"/>
              <a:ea typeface="Arial"/>
              <a:cs typeface="Arial"/>
              <a:sym typeface="Arial"/>
            </a:endParaRPr>
          </a:p>
          <a:p>
            <a:pPr marL="457200" lvl="0" indent="-298450" algn="l" rtl="0">
              <a:spcBef>
                <a:spcPts val="0"/>
              </a:spcBef>
              <a:spcAft>
                <a:spcPts val="0"/>
              </a:spcAft>
              <a:buClr>
                <a:srgbClr val="000000"/>
              </a:buClr>
              <a:buSzPts val="1100"/>
              <a:buFont typeface="Arial"/>
              <a:buChar char="-"/>
            </a:pPr>
            <a:r>
              <a:rPr lang="en" sz="1100" b="1">
                <a:solidFill>
                  <a:srgbClr val="000000"/>
                </a:solidFill>
                <a:highlight>
                  <a:srgbClr val="FFFFFF"/>
                </a:highlight>
                <a:latin typeface="Arial"/>
                <a:ea typeface="Arial"/>
                <a:cs typeface="Arial"/>
                <a:sym typeface="Arial"/>
              </a:rPr>
              <a:t>Medical (history):</a:t>
            </a:r>
            <a:r>
              <a:rPr lang="en" sz="1100" b="1">
                <a:solidFill>
                  <a:srgbClr val="000000"/>
                </a:solidFill>
                <a:latin typeface="Arial"/>
                <a:ea typeface="Arial"/>
                <a:cs typeface="Arial"/>
                <a:sym typeface="Arial"/>
              </a:rPr>
              <a:t> </a:t>
            </a:r>
            <a:r>
              <a:rPr lang="en" sz="1100">
                <a:solidFill>
                  <a:srgbClr val="000000"/>
                </a:solidFill>
                <a:latin typeface="Arial"/>
                <a:ea typeface="Arial"/>
                <a:cs typeface="Arial"/>
                <a:sym typeface="Arial"/>
              </a:rPr>
              <a:t>illustrates what kind of serious diagnoses that the patients experience in the past.</a:t>
            </a:r>
            <a:endParaRPr sz="1100">
              <a:solidFill>
                <a:srgbClr val="000000"/>
              </a:solidFill>
              <a:latin typeface="Arial"/>
              <a:ea typeface="Arial"/>
              <a:cs typeface="Arial"/>
              <a:sym typeface="Arial"/>
            </a:endParaRPr>
          </a:p>
          <a:p>
            <a:pPr marL="457200" lvl="0" indent="-298450" algn="l" rtl="0">
              <a:spcBef>
                <a:spcPts val="0"/>
              </a:spcBef>
              <a:spcAft>
                <a:spcPts val="0"/>
              </a:spcAft>
              <a:buClr>
                <a:srgbClr val="000000"/>
              </a:buClr>
              <a:buSzPts val="1100"/>
              <a:buFont typeface="Arial"/>
              <a:buChar char="-"/>
            </a:pPr>
            <a:r>
              <a:rPr lang="en" sz="1100" b="1">
                <a:solidFill>
                  <a:srgbClr val="000000"/>
                </a:solidFill>
                <a:highlight>
                  <a:srgbClr val="FFFFFF"/>
                </a:highlight>
                <a:latin typeface="Arial"/>
                <a:ea typeface="Arial"/>
                <a:cs typeface="Arial"/>
                <a:sym typeface="Arial"/>
              </a:rPr>
              <a:t>Medical (Current): </a:t>
            </a:r>
            <a:r>
              <a:rPr lang="en" sz="1100">
                <a:solidFill>
                  <a:srgbClr val="000000"/>
                </a:solidFill>
                <a:highlight>
                  <a:srgbClr val="FFFFFF"/>
                </a:highlight>
                <a:latin typeface="Arial"/>
                <a:ea typeface="Arial"/>
                <a:cs typeface="Arial"/>
                <a:sym typeface="Arial"/>
              </a:rPr>
              <a:t>the current measurement of the patients in terms of total cholesterol level, systolic blood pressure, diastolic blood pressure, body mass index, heart rate, glucose level, and the risk of getting Coronary Heart Disease (CHD) in the next 10 years.</a:t>
            </a:r>
            <a:endParaRPr sz="1100">
              <a:solidFill>
                <a:srgbClr val="000000"/>
              </a:solidFill>
              <a:highlight>
                <a:srgbClr val="FFFFFF"/>
              </a:highlight>
              <a:latin typeface="Arial"/>
              <a:ea typeface="Arial"/>
              <a:cs typeface="Arial"/>
              <a:sym typeface="Arial"/>
            </a:endParaRPr>
          </a:p>
          <a:p>
            <a:pPr marL="0" lvl="0" indent="0" algn="l" rtl="0">
              <a:spcBef>
                <a:spcPts val="700"/>
              </a:spcBef>
              <a:spcAft>
                <a:spcPts val="1600"/>
              </a:spcAft>
              <a:buNone/>
            </a:pPr>
            <a:endParaRPr/>
          </a:p>
        </p:txBody>
      </p:sp>
      <p:pic>
        <p:nvPicPr>
          <p:cNvPr id="127" name="Google Shape;127;p18"/>
          <p:cNvPicPr preferRelativeResize="0"/>
          <p:nvPr/>
        </p:nvPicPr>
        <p:blipFill>
          <a:blip r:embed="rId3">
            <a:alphaModFix/>
          </a:blip>
          <a:stretch>
            <a:fillRect/>
          </a:stretch>
        </p:blipFill>
        <p:spPr>
          <a:xfrm>
            <a:off x="4572000" y="1068425"/>
            <a:ext cx="4357500" cy="3232500"/>
          </a:xfrm>
          <a:prstGeom prst="rect">
            <a:avLst/>
          </a:prstGeom>
          <a:noFill/>
          <a:ln>
            <a:noFill/>
          </a:ln>
        </p:spPr>
      </p:pic>
      <p:sp>
        <p:nvSpPr>
          <p:cNvPr id="128" name="Google Shape;128;p18"/>
          <p:cNvSpPr txBox="1">
            <a:spLocks noGrp="1"/>
          </p:cNvSpPr>
          <p:nvPr>
            <p:ph type="sldNum" idx="12"/>
          </p:nvPr>
        </p:nvSpPr>
        <p:spPr>
          <a:xfrm>
            <a:off x="7919724" y="4568871"/>
            <a:ext cx="548700" cy="39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19"/>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Autofit/>
          </a:bodyPr>
          <a:lstStyle/>
          <a:p>
            <a:pPr marL="0" lvl="0" indent="0" algn="l" rtl="0">
              <a:spcBef>
                <a:spcPts val="1000"/>
              </a:spcBef>
              <a:spcAft>
                <a:spcPts val="0"/>
              </a:spcAft>
              <a:buNone/>
            </a:pPr>
            <a:r>
              <a:rPr lang="en" sz="1650" i="1">
                <a:solidFill>
                  <a:srgbClr val="000000"/>
                </a:solidFill>
                <a:highlight>
                  <a:srgbClr val="FFFFFF"/>
                </a:highlight>
                <a:latin typeface="Arial"/>
                <a:ea typeface="Arial"/>
                <a:cs typeface="Arial"/>
                <a:sym typeface="Arial"/>
              </a:rPr>
              <a:t>The distribution of the target column (TenYearCHD)</a:t>
            </a:r>
            <a:endParaRPr sz="3400" i="1"/>
          </a:p>
        </p:txBody>
      </p:sp>
      <p:sp>
        <p:nvSpPr>
          <p:cNvPr id="134" name="Google Shape;134;p19"/>
          <p:cNvSpPr txBox="1">
            <a:spLocks noGrp="1"/>
          </p:cNvSpPr>
          <p:nvPr>
            <p:ph type="body" idx="1"/>
          </p:nvPr>
        </p:nvSpPr>
        <p:spPr>
          <a:xfrm>
            <a:off x="470825" y="1850525"/>
            <a:ext cx="3918300" cy="21249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800" b="1">
                <a:solidFill>
                  <a:srgbClr val="000000"/>
                </a:solidFill>
                <a:latin typeface="Arial"/>
                <a:ea typeface="Arial"/>
                <a:cs typeface="Arial"/>
                <a:sym typeface="Arial"/>
              </a:rPr>
              <a:t>As can be seen from the distribution of the target column, there are </a:t>
            </a:r>
            <a:r>
              <a:rPr lang="en" sz="1600" b="1">
                <a:solidFill>
                  <a:srgbClr val="000000"/>
                </a:solidFill>
                <a:highlight>
                  <a:srgbClr val="FFFFFF"/>
                </a:highlight>
                <a:latin typeface="Arial"/>
                <a:ea typeface="Arial"/>
                <a:cs typeface="Arial"/>
                <a:sym typeface="Arial"/>
              </a:rPr>
              <a:t>557 patients who developed  CHD in the next ten years. However, 3099 patients did not develop CHD.  </a:t>
            </a:r>
            <a:endParaRPr sz="1500">
              <a:latin typeface="Arial"/>
              <a:ea typeface="Arial"/>
              <a:cs typeface="Arial"/>
              <a:sym typeface="Arial"/>
            </a:endParaRPr>
          </a:p>
        </p:txBody>
      </p:sp>
      <p:pic>
        <p:nvPicPr>
          <p:cNvPr id="135" name="Google Shape;135;p19"/>
          <p:cNvPicPr preferRelativeResize="0"/>
          <p:nvPr/>
        </p:nvPicPr>
        <p:blipFill>
          <a:blip r:embed="rId3">
            <a:alphaModFix/>
          </a:blip>
          <a:stretch>
            <a:fillRect/>
          </a:stretch>
        </p:blipFill>
        <p:spPr>
          <a:xfrm>
            <a:off x="4389125" y="1213500"/>
            <a:ext cx="4560874" cy="2980515"/>
          </a:xfrm>
          <a:prstGeom prst="rect">
            <a:avLst/>
          </a:prstGeom>
          <a:noFill/>
          <a:ln>
            <a:noFill/>
          </a:ln>
        </p:spPr>
      </p:pic>
      <p:sp>
        <p:nvSpPr>
          <p:cNvPr id="136" name="Google Shape;136;p19"/>
          <p:cNvSpPr txBox="1">
            <a:spLocks noGrp="1"/>
          </p:cNvSpPr>
          <p:nvPr>
            <p:ph type="sldNum" idx="12"/>
          </p:nvPr>
        </p:nvSpPr>
        <p:spPr>
          <a:xfrm>
            <a:off x="7919724" y="4568871"/>
            <a:ext cx="548700" cy="39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0"/>
          <p:cNvSpPr txBox="1">
            <a:spLocks noGrp="1"/>
          </p:cNvSpPr>
          <p:nvPr>
            <p:ph type="title"/>
          </p:nvPr>
        </p:nvSpPr>
        <p:spPr>
          <a:xfrm>
            <a:off x="1224475" y="115000"/>
            <a:ext cx="2788500" cy="66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350">
                <a:solidFill>
                  <a:srgbClr val="000000"/>
                </a:solidFill>
                <a:latin typeface="Arial"/>
                <a:ea typeface="Arial"/>
                <a:cs typeface="Arial"/>
                <a:sym typeface="Arial"/>
              </a:rPr>
              <a:t>Correlation Matrix</a:t>
            </a:r>
            <a:endParaRPr sz="4100"/>
          </a:p>
        </p:txBody>
      </p:sp>
      <p:pic>
        <p:nvPicPr>
          <p:cNvPr id="142" name="Google Shape;142;p20"/>
          <p:cNvPicPr preferRelativeResize="0"/>
          <p:nvPr/>
        </p:nvPicPr>
        <p:blipFill>
          <a:blip r:embed="rId3">
            <a:alphaModFix/>
          </a:blip>
          <a:stretch>
            <a:fillRect/>
          </a:stretch>
        </p:blipFill>
        <p:spPr>
          <a:xfrm>
            <a:off x="205795" y="859725"/>
            <a:ext cx="6061879" cy="2545824"/>
          </a:xfrm>
          <a:prstGeom prst="rect">
            <a:avLst/>
          </a:prstGeom>
          <a:noFill/>
          <a:ln>
            <a:noFill/>
          </a:ln>
        </p:spPr>
      </p:pic>
      <p:pic>
        <p:nvPicPr>
          <p:cNvPr id="143" name="Google Shape;143;p20"/>
          <p:cNvPicPr preferRelativeResize="0"/>
          <p:nvPr/>
        </p:nvPicPr>
        <p:blipFill>
          <a:blip r:embed="rId4">
            <a:alphaModFix/>
          </a:blip>
          <a:stretch>
            <a:fillRect/>
          </a:stretch>
        </p:blipFill>
        <p:spPr>
          <a:xfrm>
            <a:off x="6267675" y="889638"/>
            <a:ext cx="2513601" cy="2515900"/>
          </a:xfrm>
          <a:prstGeom prst="rect">
            <a:avLst/>
          </a:prstGeom>
          <a:noFill/>
          <a:ln>
            <a:noFill/>
          </a:ln>
        </p:spPr>
      </p:pic>
      <p:sp>
        <p:nvSpPr>
          <p:cNvPr id="144" name="Google Shape;144;p20"/>
          <p:cNvSpPr txBox="1">
            <a:spLocks noGrp="1"/>
          </p:cNvSpPr>
          <p:nvPr>
            <p:ph type="sldNum" idx="12"/>
          </p:nvPr>
        </p:nvSpPr>
        <p:spPr>
          <a:xfrm>
            <a:off x="7919724" y="4568871"/>
            <a:ext cx="548700" cy="39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1"/>
          <p:cNvSpPr txBox="1">
            <a:spLocks noGrp="1"/>
          </p:cNvSpPr>
          <p:nvPr>
            <p:ph type="title"/>
          </p:nvPr>
        </p:nvSpPr>
        <p:spPr>
          <a:xfrm>
            <a:off x="831538" y="2739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Number of people who have heart disease according to age </a:t>
            </a:r>
            <a:endParaRPr/>
          </a:p>
        </p:txBody>
      </p:sp>
      <p:pic>
        <p:nvPicPr>
          <p:cNvPr id="150" name="Google Shape;150;p21"/>
          <p:cNvPicPr preferRelativeResize="0"/>
          <p:nvPr/>
        </p:nvPicPr>
        <p:blipFill>
          <a:blip r:embed="rId3">
            <a:alphaModFix/>
          </a:blip>
          <a:stretch>
            <a:fillRect/>
          </a:stretch>
        </p:blipFill>
        <p:spPr>
          <a:xfrm>
            <a:off x="311400" y="1273275"/>
            <a:ext cx="8228176" cy="3225150"/>
          </a:xfrm>
          <a:prstGeom prst="rect">
            <a:avLst/>
          </a:prstGeom>
          <a:noFill/>
          <a:ln>
            <a:noFill/>
          </a:ln>
        </p:spPr>
      </p:pic>
      <p:sp>
        <p:nvSpPr>
          <p:cNvPr id="151" name="Google Shape;151;p21"/>
          <p:cNvSpPr txBox="1">
            <a:spLocks noGrp="1"/>
          </p:cNvSpPr>
          <p:nvPr>
            <p:ph type="sldNum" idx="12"/>
          </p:nvPr>
        </p:nvSpPr>
        <p:spPr>
          <a:xfrm>
            <a:off x="7919724" y="4568871"/>
            <a:ext cx="548700" cy="39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2"/>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2"/>
              </a:buClr>
              <a:buSzPts val="1100"/>
              <a:buFont typeface="Arial"/>
              <a:buNone/>
            </a:pPr>
            <a:r>
              <a:rPr lang="en"/>
              <a:t>Results (Descriptive Statistic)</a:t>
            </a:r>
            <a:endParaRPr/>
          </a:p>
          <a:p>
            <a:pPr marL="0" lvl="0" indent="0" algn="l" rtl="0">
              <a:spcBef>
                <a:spcPts val="0"/>
              </a:spcBef>
              <a:spcAft>
                <a:spcPts val="0"/>
              </a:spcAft>
              <a:buNone/>
            </a:pPr>
            <a:endParaRPr/>
          </a:p>
        </p:txBody>
      </p:sp>
      <p:sp>
        <p:nvSpPr>
          <p:cNvPr id="157" name="Google Shape;157;p22"/>
          <p:cNvSpPr txBox="1">
            <a:spLocks noGrp="1"/>
          </p:cNvSpPr>
          <p:nvPr>
            <p:ph type="sldNum" idx="12"/>
          </p:nvPr>
        </p:nvSpPr>
        <p:spPr>
          <a:xfrm>
            <a:off x="7919724" y="4568871"/>
            <a:ext cx="548700" cy="39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9</a:t>
            </a:fld>
            <a:endParaRPr/>
          </a:p>
        </p:txBody>
      </p:sp>
      <p:graphicFrame>
        <p:nvGraphicFramePr>
          <p:cNvPr id="158" name="Google Shape;158;p22"/>
          <p:cNvGraphicFramePr/>
          <p:nvPr/>
        </p:nvGraphicFramePr>
        <p:xfrm>
          <a:off x="311700" y="1639725"/>
          <a:ext cx="5358400" cy="1864050"/>
        </p:xfrm>
        <a:graphic>
          <a:graphicData uri="http://schemas.openxmlformats.org/drawingml/2006/table">
            <a:tbl>
              <a:tblPr>
                <a:noFill/>
                <a:tableStyleId>{762B7797-4EAB-4083-BE13-C70AD01FB3B8}</a:tableStyleId>
              </a:tblPr>
              <a:tblGrid>
                <a:gridCol w="956000">
                  <a:extLst>
                    <a:ext uri="{9D8B030D-6E8A-4147-A177-3AD203B41FA5}">
                      <a16:colId xmlns:a16="http://schemas.microsoft.com/office/drawing/2014/main" val="20000"/>
                    </a:ext>
                  </a:extLst>
                </a:gridCol>
                <a:gridCol w="1022675">
                  <a:extLst>
                    <a:ext uri="{9D8B030D-6E8A-4147-A177-3AD203B41FA5}">
                      <a16:colId xmlns:a16="http://schemas.microsoft.com/office/drawing/2014/main" val="20001"/>
                    </a:ext>
                  </a:extLst>
                </a:gridCol>
                <a:gridCol w="1176150">
                  <a:extLst>
                    <a:ext uri="{9D8B030D-6E8A-4147-A177-3AD203B41FA5}">
                      <a16:colId xmlns:a16="http://schemas.microsoft.com/office/drawing/2014/main" val="20002"/>
                    </a:ext>
                  </a:extLst>
                </a:gridCol>
                <a:gridCol w="1041725">
                  <a:extLst>
                    <a:ext uri="{9D8B030D-6E8A-4147-A177-3AD203B41FA5}">
                      <a16:colId xmlns:a16="http://schemas.microsoft.com/office/drawing/2014/main" val="20003"/>
                    </a:ext>
                  </a:extLst>
                </a:gridCol>
                <a:gridCol w="1161850">
                  <a:extLst>
                    <a:ext uri="{9D8B030D-6E8A-4147-A177-3AD203B41FA5}">
                      <a16:colId xmlns:a16="http://schemas.microsoft.com/office/drawing/2014/main" val="20004"/>
                    </a:ext>
                  </a:extLst>
                </a:gridCol>
              </a:tblGrid>
              <a:tr h="663025">
                <a:tc>
                  <a:txBody>
                    <a:bodyPr/>
                    <a:lstStyle/>
                    <a:p>
                      <a:pPr marL="0" lvl="0" indent="0" algn="l" rtl="0">
                        <a:spcBef>
                          <a:spcPts val="0"/>
                        </a:spcBef>
                        <a:spcAft>
                          <a:spcPts val="0"/>
                        </a:spcAft>
                        <a:buNone/>
                      </a:pPr>
                      <a:r>
                        <a:rPr lang="en" sz="1200" b="1"/>
                        <a:t>Patients</a:t>
                      </a:r>
                      <a:endParaRPr sz="1200" b="1"/>
                    </a:p>
                  </a:txBody>
                  <a:tcPr marL="91425" marR="91425" marT="91425" marB="91425"/>
                </a:tc>
                <a:tc>
                  <a:txBody>
                    <a:bodyPr/>
                    <a:lstStyle/>
                    <a:p>
                      <a:pPr marL="0" lvl="0" indent="0" algn="l" rtl="0">
                        <a:lnSpc>
                          <a:spcPct val="115000"/>
                        </a:lnSpc>
                        <a:spcBef>
                          <a:spcPts val="0"/>
                        </a:spcBef>
                        <a:spcAft>
                          <a:spcPts val="0"/>
                        </a:spcAft>
                        <a:buNone/>
                      </a:pPr>
                      <a:r>
                        <a:rPr lang="en" sz="1200" b="1">
                          <a:solidFill>
                            <a:schemeClr val="dk2"/>
                          </a:solidFill>
                          <a:highlight>
                            <a:schemeClr val="lt1"/>
                          </a:highlight>
                        </a:rPr>
                        <a:t>95%C.I</a:t>
                      </a:r>
                      <a:endParaRPr sz="1200" b="1">
                        <a:solidFill>
                          <a:schemeClr val="dk2"/>
                        </a:solidFill>
                        <a:highlight>
                          <a:schemeClr val="lt1"/>
                        </a:highlight>
                      </a:endParaRPr>
                    </a:p>
                    <a:p>
                      <a:pPr marL="0" lvl="0" indent="0" algn="l" rtl="0">
                        <a:lnSpc>
                          <a:spcPct val="115000"/>
                        </a:lnSpc>
                        <a:spcBef>
                          <a:spcPts val="0"/>
                        </a:spcBef>
                        <a:spcAft>
                          <a:spcPts val="0"/>
                        </a:spcAft>
                        <a:buNone/>
                      </a:pPr>
                      <a:r>
                        <a:rPr lang="en" sz="1200" b="1">
                          <a:solidFill>
                            <a:schemeClr val="dk2"/>
                          </a:solidFill>
                          <a:highlight>
                            <a:schemeClr val="lt1"/>
                          </a:highlight>
                        </a:rPr>
                        <a:t>(age)</a:t>
                      </a:r>
                      <a:endParaRPr sz="1200" b="1">
                        <a:solidFill>
                          <a:schemeClr val="dk2"/>
                        </a:solidFill>
                        <a:highlight>
                          <a:schemeClr val="lt1"/>
                        </a:highlight>
                      </a:endParaRPr>
                    </a:p>
                  </a:txBody>
                  <a:tcPr marL="91425" marR="91425" marT="91425" marB="91425"/>
                </a:tc>
                <a:tc>
                  <a:txBody>
                    <a:bodyPr/>
                    <a:lstStyle/>
                    <a:p>
                      <a:pPr marL="0" lvl="0" indent="0" algn="l" rtl="0">
                        <a:lnSpc>
                          <a:spcPct val="115000"/>
                        </a:lnSpc>
                        <a:spcBef>
                          <a:spcPts val="0"/>
                        </a:spcBef>
                        <a:spcAft>
                          <a:spcPts val="0"/>
                        </a:spcAft>
                        <a:buNone/>
                      </a:pPr>
                      <a:r>
                        <a:rPr lang="en" sz="1200" b="1">
                          <a:solidFill>
                            <a:schemeClr val="dk2"/>
                          </a:solidFill>
                          <a:highlight>
                            <a:schemeClr val="lt1"/>
                          </a:highlight>
                        </a:rPr>
                        <a:t>95% C.I (sysBP)</a:t>
                      </a:r>
                      <a:endParaRPr sz="1200" b="1"/>
                    </a:p>
                  </a:txBody>
                  <a:tcPr marL="91425" marR="91425" marT="91425" marB="91425"/>
                </a:tc>
                <a:tc>
                  <a:txBody>
                    <a:bodyPr/>
                    <a:lstStyle/>
                    <a:p>
                      <a:pPr marL="0" lvl="0" indent="0" algn="l" rtl="0">
                        <a:spcBef>
                          <a:spcPts val="0"/>
                        </a:spcBef>
                        <a:spcAft>
                          <a:spcPts val="0"/>
                        </a:spcAft>
                        <a:buNone/>
                      </a:pPr>
                      <a:r>
                        <a:rPr lang="en" sz="1200" b="1"/>
                        <a:t>Age_mean (std)</a:t>
                      </a:r>
                      <a:endParaRPr sz="1200" b="1"/>
                    </a:p>
                  </a:txBody>
                  <a:tcPr marL="91425" marR="91425" marT="91425" marB="91425"/>
                </a:tc>
                <a:tc>
                  <a:txBody>
                    <a:bodyPr/>
                    <a:lstStyle/>
                    <a:p>
                      <a:pPr marL="0" lvl="0" indent="0" algn="l" rtl="0">
                        <a:spcBef>
                          <a:spcPts val="0"/>
                        </a:spcBef>
                        <a:spcAft>
                          <a:spcPts val="0"/>
                        </a:spcAft>
                        <a:buNone/>
                      </a:pPr>
                      <a:r>
                        <a:rPr lang="en" sz="1200" b="1"/>
                        <a:t>SysBP_mean (std)</a:t>
                      </a:r>
                      <a:endParaRPr sz="1200" b="1"/>
                    </a:p>
                  </a:txBody>
                  <a:tcPr marL="91425" marR="91425" marT="91425" marB="91425"/>
                </a:tc>
                <a:extLst>
                  <a:ext uri="{0D108BD9-81ED-4DB2-BD59-A6C34878D82A}">
                    <a16:rowId xmlns:a16="http://schemas.microsoft.com/office/drawing/2014/main" val="10000"/>
                  </a:ext>
                </a:extLst>
              </a:tr>
              <a:tr h="588775">
                <a:tc>
                  <a:txBody>
                    <a:bodyPr/>
                    <a:lstStyle/>
                    <a:p>
                      <a:pPr marL="0" lvl="0" indent="0" algn="l" rtl="0">
                        <a:spcBef>
                          <a:spcPts val="0"/>
                        </a:spcBef>
                        <a:spcAft>
                          <a:spcPts val="0"/>
                        </a:spcAft>
                        <a:buNone/>
                      </a:pPr>
                      <a:r>
                        <a:rPr lang="en" sz="1200"/>
                        <a:t>CHD</a:t>
                      </a:r>
                      <a:endParaRPr sz="1200"/>
                    </a:p>
                  </a:txBody>
                  <a:tcPr marL="91425" marR="91425" marT="91425" marB="91425"/>
                </a:tc>
                <a:tc>
                  <a:txBody>
                    <a:bodyPr/>
                    <a:lstStyle/>
                    <a:p>
                      <a:pPr marL="0" lvl="0" indent="0" algn="l" rtl="0">
                        <a:spcBef>
                          <a:spcPts val="0"/>
                        </a:spcBef>
                        <a:spcAft>
                          <a:spcPts val="0"/>
                        </a:spcAft>
                        <a:buNone/>
                      </a:pPr>
                      <a:r>
                        <a:rPr lang="en" sz="1200"/>
                        <a:t>53.61-54.94</a:t>
                      </a:r>
                      <a:endParaRPr sz="1200"/>
                    </a:p>
                  </a:txBody>
                  <a:tcPr marL="91425" marR="91425" marT="91425" marB="91425"/>
                </a:tc>
                <a:tc>
                  <a:txBody>
                    <a:bodyPr/>
                    <a:lstStyle/>
                    <a:p>
                      <a:pPr marL="0" lvl="0" indent="0" algn="l" rtl="0">
                        <a:spcBef>
                          <a:spcPts val="0"/>
                        </a:spcBef>
                        <a:spcAft>
                          <a:spcPts val="0"/>
                        </a:spcAft>
                        <a:buNone/>
                      </a:pPr>
                      <a:r>
                        <a:rPr lang="en" sz="1200"/>
                        <a:t>141.74-146.22</a:t>
                      </a:r>
                      <a:endParaRPr sz="1200"/>
                    </a:p>
                  </a:txBody>
                  <a:tcPr marL="91425" marR="91425" marT="91425" marB="91425"/>
                </a:tc>
                <a:tc>
                  <a:txBody>
                    <a:bodyPr/>
                    <a:lstStyle/>
                    <a:p>
                      <a:pPr marL="0" lvl="0" indent="0" algn="l" rtl="0">
                        <a:spcBef>
                          <a:spcPts val="0"/>
                        </a:spcBef>
                        <a:spcAft>
                          <a:spcPts val="0"/>
                        </a:spcAft>
                        <a:buNone/>
                      </a:pPr>
                      <a:r>
                        <a:rPr lang="en" sz="1200"/>
                        <a:t>54.28(7.99)</a:t>
                      </a:r>
                      <a:endParaRPr sz="1200"/>
                    </a:p>
                  </a:txBody>
                  <a:tcPr marL="91425" marR="91425" marT="91425" marB="91425"/>
                </a:tc>
                <a:tc>
                  <a:txBody>
                    <a:bodyPr/>
                    <a:lstStyle/>
                    <a:p>
                      <a:pPr marL="0" lvl="0" indent="0" algn="l" rtl="0">
                        <a:spcBef>
                          <a:spcPts val="0"/>
                        </a:spcBef>
                        <a:spcAft>
                          <a:spcPts val="0"/>
                        </a:spcAft>
                        <a:buNone/>
                      </a:pPr>
                      <a:r>
                        <a:rPr lang="en" sz="1200"/>
                        <a:t>143.98(26.96)</a:t>
                      </a:r>
                      <a:endParaRPr sz="1200"/>
                    </a:p>
                  </a:txBody>
                  <a:tcPr marL="91425" marR="91425" marT="91425" marB="91425"/>
                </a:tc>
                <a:extLst>
                  <a:ext uri="{0D108BD9-81ED-4DB2-BD59-A6C34878D82A}">
                    <a16:rowId xmlns:a16="http://schemas.microsoft.com/office/drawing/2014/main" val="10001"/>
                  </a:ext>
                </a:extLst>
              </a:tr>
              <a:tr h="612250">
                <a:tc>
                  <a:txBody>
                    <a:bodyPr/>
                    <a:lstStyle/>
                    <a:p>
                      <a:pPr marL="0" lvl="0" indent="0" algn="l" rtl="0">
                        <a:spcBef>
                          <a:spcPts val="0"/>
                        </a:spcBef>
                        <a:spcAft>
                          <a:spcPts val="0"/>
                        </a:spcAft>
                        <a:buNone/>
                      </a:pPr>
                      <a:r>
                        <a:rPr lang="en" sz="1200"/>
                        <a:t>Non_CHD</a:t>
                      </a:r>
                      <a:endParaRPr sz="1200"/>
                    </a:p>
                  </a:txBody>
                  <a:tcPr marL="91425" marR="91425" marT="91425" marB="91425"/>
                </a:tc>
                <a:tc>
                  <a:txBody>
                    <a:bodyPr/>
                    <a:lstStyle/>
                    <a:p>
                      <a:pPr marL="0" lvl="0" indent="0" algn="l" rtl="0">
                        <a:spcBef>
                          <a:spcPts val="0"/>
                        </a:spcBef>
                        <a:spcAft>
                          <a:spcPts val="0"/>
                        </a:spcAft>
                        <a:buClr>
                          <a:schemeClr val="dk2"/>
                        </a:buClr>
                        <a:buSzPts val="1100"/>
                        <a:buFont typeface="Arial"/>
                        <a:buNone/>
                      </a:pPr>
                      <a:r>
                        <a:rPr lang="en" sz="1200">
                          <a:solidFill>
                            <a:schemeClr val="dk2"/>
                          </a:solidFill>
                        </a:rPr>
                        <a:t>48.40-48.99</a:t>
                      </a:r>
                      <a:endParaRPr sz="1200"/>
                    </a:p>
                  </a:txBody>
                  <a:tcPr marL="91425" marR="91425" marT="91425" marB="91425"/>
                </a:tc>
                <a:tc>
                  <a:txBody>
                    <a:bodyPr/>
                    <a:lstStyle/>
                    <a:p>
                      <a:pPr marL="0" lvl="0" indent="0" algn="l" rtl="0">
                        <a:spcBef>
                          <a:spcPts val="0"/>
                        </a:spcBef>
                        <a:spcAft>
                          <a:spcPts val="0"/>
                        </a:spcAft>
                        <a:buNone/>
                      </a:pPr>
                      <a:r>
                        <a:rPr lang="en" sz="1200"/>
                        <a:t>129.57-131</a:t>
                      </a:r>
                      <a:endParaRPr sz="1200"/>
                    </a:p>
                  </a:txBody>
                  <a:tcPr marL="91425" marR="91425" marT="91425" marB="91425"/>
                </a:tc>
                <a:tc>
                  <a:txBody>
                    <a:bodyPr/>
                    <a:lstStyle/>
                    <a:p>
                      <a:pPr marL="0" lvl="0" indent="0" algn="l" rtl="0">
                        <a:spcBef>
                          <a:spcPts val="0"/>
                        </a:spcBef>
                        <a:spcAft>
                          <a:spcPts val="0"/>
                        </a:spcAft>
                        <a:buNone/>
                      </a:pPr>
                      <a:r>
                        <a:rPr lang="en" sz="1200"/>
                        <a:t>48.7(8.38)</a:t>
                      </a:r>
                      <a:endParaRPr sz="1200"/>
                    </a:p>
                  </a:txBody>
                  <a:tcPr marL="91425" marR="91425" marT="91425" marB="91425"/>
                </a:tc>
                <a:tc>
                  <a:txBody>
                    <a:bodyPr/>
                    <a:lstStyle/>
                    <a:p>
                      <a:pPr marL="0" lvl="0" indent="0" algn="l" rtl="0">
                        <a:spcBef>
                          <a:spcPts val="0"/>
                        </a:spcBef>
                        <a:spcAft>
                          <a:spcPts val="0"/>
                        </a:spcAft>
                        <a:buNone/>
                      </a:pPr>
                      <a:r>
                        <a:rPr lang="en" sz="1200"/>
                        <a:t>130.28(20.41)</a:t>
                      </a:r>
                      <a:endParaRPr sz="1200"/>
                    </a:p>
                  </a:txBody>
                  <a:tcPr marL="91425" marR="91425" marT="91425" marB="91425"/>
                </a:tc>
                <a:extLst>
                  <a:ext uri="{0D108BD9-81ED-4DB2-BD59-A6C34878D82A}">
                    <a16:rowId xmlns:a16="http://schemas.microsoft.com/office/drawing/2014/main" val="10002"/>
                  </a:ext>
                </a:extLst>
              </a:tr>
            </a:tbl>
          </a:graphicData>
        </a:graphic>
      </p:graphicFrame>
      <p:pic>
        <p:nvPicPr>
          <p:cNvPr id="159" name="Google Shape;159;p22"/>
          <p:cNvPicPr preferRelativeResize="0"/>
          <p:nvPr/>
        </p:nvPicPr>
        <p:blipFill>
          <a:blip r:embed="rId3">
            <a:alphaModFix/>
          </a:blip>
          <a:stretch>
            <a:fillRect/>
          </a:stretch>
        </p:blipFill>
        <p:spPr>
          <a:xfrm>
            <a:off x="5907608" y="122700"/>
            <a:ext cx="3236392" cy="2037626"/>
          </a:xfrm>
          <a:prstGeom prst="rect">
            <a:avLst/>
          </a:prstGeom>
          <a:noFill/>
          <a:ln>
            <a:noFill/>
          </a:ln>
        </p:spPr>
      </p:pic>
      <p:pic>
        <p:nvPicPr>
          <p:cNvPr id="160" name="Google Shape;160;p22"/>
          <p:cNvPicPr preferRelativeResize="0"/>
          <p:nvPr/>
        </p:nvPicPr>
        <p:blipFill>
          <a:blip r:embed="rId4">
            <a:alphaModFix/>
          </a:blip>
          <a:stretch>
            <a:fillRect/>
          </a:stretch>
        </p:blipFill>
        <p:spPr>
          <a:xfrm>
            <a:off x="5940425" y="2206937"/>
            <a:ext cx="3170750" cy="2245038"/>
          </a:xfrm>
          <a:prstGeom prst="rect">
            <a:avLst/>
          </a:prstGeom>
          <a:noFill/>
          <a:ln>
            <a:noFill/>
          </a:ln>
        </p:spPr>
      </p:pic>
    </p:spTree>
  </p:cSld>
  <p:clrMapOvr>
    <a:masterClrMapping/>
  </p:clrMapOvr>
</p:sld>
</file>

<file path=ppt/theme/theme1.xml><?xml version="1.0" encoding="utf-8"?>
<a:theme xmlns:a="http://schemas.openxmlformats.org/drawingml/2006/main" name="Plum">
  <a:themeElements>
    <a:clrScheme name="Plum">
      <a:dk1>
        <a:srgbClr val="611BB8"/>
      </a:dk1>
      <a:lt1>
        <a:srgbClr val="FFFFFF"/>
      </a:lt1>
      <a:dk2>
        <a:srgbClr val="000000"/>
      </a:dk2>
      <a:lt2>
        <a:srgbClr val="7F7F7F"/>
      </a:lt2>
      <a:accent1>
        <a:srgbClr val="333333"/>
      </a:accent1>
      <a:accent2>
        <a:srgbClr val="5E2B97"/>
      </a:accent2>
      <a:accent3>
        <a:srgbClr val="7E57C2"/>
      </a:accent3>
      <a:accent4>
        <a:srgbClr val="C77025"/>
      </a:accent4>
      <a:accent5>
        <a:srgbClr val="009688"/>
      </a:accent5>
      <a:accent6>
        <a:srgbClr val="FFD600"/>
      </a:accent6>
      <a:hlink>
        <a:srgbClr val="009688"/>
      </a:hlink>
      <a:folHlink>
        <a:srgbClr val="00968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940</Words>
  <Application>Microsoft Office PowerPoint</Application>
  <PresentationFormat>On-screen Show (16:9)</PresentationFormat>
  <Paragraphs>114</Paragraphs>
  <Slides>13</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Nunito</vt:lpstr>
      <vt:lpstr>Raleway</vt:lpstr>
      <vt:lpstr>Arial</vt:lpstr>
      <vt:lpstr>Source Sans Pro</vt:lpstr>
      <vt:lpstr>Plum</vt:lpstr>
      <vt:lpstr>Risks for Coronary Heart Disease </vt:lpstr>
      <vt:lpstr>Introduction</vt:lpstr>
      <vt:lpstr>The Methodology and Data Science Process  </vt:lpstr>
      <vt:lpstr>Research Objective</vt:lpstr>
      <vt:lpstr>Exploratory Data Analysis</vt:lpstr>
      <vt:lpstr>The distribution of the target column (TenYearCHD)</vt:lpstr>
      <vt:lpstr>Correlation Matrix</vt:lpstr>
      <vt:lpstr>Number of people who have heart disease according to age </vt:lpstr>
      <vt:lpstr>Results (Descriptive Statistic) </vt:lpstr>
      <vt:lpstr>Result(statistic to test Hypothesis and answer question)</vt:lpstr>
      <vt:lpstr>Age as a Confounding Variable</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Subsetting Risks for Coronary Heart Disease </dc:title>
  <cp:lastModifiedBy>Ainiwan, Nuerye</cp:lastModifiedBy>
  <cp:revision>2</cp:revision>
  <dcterms:modified xsi:type="dcterms:W3CDTF">2021-11-01T18:05:44Z</dcterms:modified>
</cp:coreProperties>
</file>