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63" r:id="rId7"/>
    <p:sldId id="264" r:id="rId8"/>
    <p:sldId id="265" r:id="rId9"/>
    <p:sldId id="267" r:id="rId10"/>
    <p:sldId id="261" r:id="rId11"/>
    <p:sldId id="268" r:id="rId12"/>
    <p:sldId id="270" r:id="rId13"/>
    <p:sldId id="269" r:id="rId14"/>
    <p:sldId id="259" r:id="rId1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>
      <p:cViewPr varScale="1">
        <p:scale>
          <a:sx n="104" d="100"/>
          <a:sy n="104" d="100"/>
        </p:scale>
        <p:origin x="18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93CC1C-EA1E-4142-9050-FC5FB93AA88B}" type="datetimeFigureOut">
              <a:rPr lang="fr-FR"/>
              <a:pPr/>
              <a:t>05/10/2023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9EBA2-A8C7-42B7-ABD1-C5B55B11DD2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CE8659-6A23-4E98-A6DF-5DC79DF102F8}" type="datetimeFigureOut">
              <a:rPr lang="fr-FR"/>
              <a:pPr/>
              <a:t>05/10/2023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6A44E-D500-4FB0-BBF9-C532A9D29B0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282CF7-5BF1-4B7F-BAAC-EAE5C30312DA}" type="datetimeFigureOut">
              <a:rPr lang="fr-FR"/>
              <a:pPr/>
              <a:t>05/10/2023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E5439-F39A-4A0F-B3B5-E36B556A829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1A2DF5-7A02-4B00-AFAB-3CACA44778E6}" type="datetimeFigureOut">
              <a:rPr lang="fr-FR"/>
              <a:pPr/>
              <a:t>05/10/2023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B0CAF-A4DF-4510-B77C-B1D444A5B3A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E1839A-F63A-45D9-AA4B-17282FAB3580}" type="datetimeFigureOut">
              <a:rPr lang="fr-FR"/>
              <a:pPr/>
              <a:t>05/10/2023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0FDCD-604B-4570-9613-A3C3A2DC1BF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E4451C-B6D5-47A5-ABCB-C7C2A8F03295}" type="datetimeFigureOut">
              <a:rPr lang="fr-FR"/>
              <a:pPr/>
              <a:t>05/10/2023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FF04B-FB48-4C6B-A4BD-6171684F7F1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469FA6-C9C8-40C9-853C-796C1C06FE3C}" type="datetimeFigureOut">
              <a:rPr lang="fr-FR"/>
              <a:pPr/>
              <a:t>05/10/2023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9BEE2-537A-432E-8DC4-791395F9F3E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F3EB40-54EB-43CF-9FF5-B17F1A93D48D}" type="datetimeFigureOut">
              <a:rPr lang="fr-FR"/>
              <a:pPr/>
              <a:t>05/10/2023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ACC94-B146-496A-A6C3-6089EF57F3B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A0426-ED77-4E21-A8FC-F1F4BB1AEC8B}" type="datetimeFigureOut">
              <a:rPr lang="fr-FR"/>
              <a:pPr/>
              <a:t>05/10/2023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AA4F-9CE3-4798-BD36-7EC79137B8B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50A7A3-F4C6-4604-BA1B-A3601B8F7C6B}" type="datetimeFigureOut">
              <a:rPr lang="fr-FR"/>
              <a:pPr/>
              <a:t>05/10/2023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6ACCE-5BBA-4279-AD7A-39FD857AC6B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54098-9EFE-4D14-9785-DB1BC8CA788D}" type="datetimeFigureOut">
              <a:rPr lang="fr-FR"/>
              <a:pPr/>
              <a:t>05/10/2023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DE777-34A6-468D-9D83-B565A1F8D02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291135D-E807-42E9-9573-5CAE19CB4918}" type="datetimeFigureOut">
              <a:rPr lang="fr-FR"/>
              <a:pPr/>
              <a:t>05/10/2023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D901A47-2EE0-4950-98B6-DE6AFFF09AC4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928813"/>
            <a:ext cx="7772400" cy="2571757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404040"/>
                </a:solidFill>
              </a:rPr>
              <a:t>PARADIGMA METODOLOGI PENELITIAN</a:t>
            </a:r>
            <a:br>
              <a:rPr lang="fr-CA" dirty="0">
                <a:solidFill>
                  <a:srgbClr val="404040"/>
                </a:solidFill>
              </a:rPr>
            </a:br>
            <a:r>
              <a:rPr lang="fr-CA" dirty="0">
                <a:solidFill>
                  <a:srgbClr val="404040"/>
                </a:solidFill>
              </a:rPr>
              <a:t>TEKNIK INFORMATIKA</a:t>
            </a:r>
            <a:endParaRPr lang="fr-FR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57224" y="274638"/>
            <a:ext cx="7829577" cy="1143000"/>
          </a:xfrm>
        </p:spPr>
        <p:txBody>
          <a:bodyPr>
            <a:normAutofit/>
          </a:bodyPr>
          <a:lstStyle/>
          <a:p>
            <a:pPr algn="l"/>
            <a:r>
              <a:rPr lang="fr-CA" sz="3600" dirty="0">
                <a:solidFill>
                  <a:srgbClr val="404040"/>
                </a:solidFill>
              </a:rPr>
              <a:t>Metodologi Penelitian Teknik Informatika</a:t>
            </a:r>
            <a:endParaRPr lang="fr-FR" sz="3600" dirty="0">
              <a:solidFill>
                <a:srgbClr val="404040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428875" y="1600200"/>
            <a:ext cx="6257925" cy="45259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Teknik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Informatika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akan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berdiri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kokoh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berkembang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bila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kajiannya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sendiri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guna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menemukan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kebenaran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Pengkajian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ilmiah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penelitian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menurut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aliran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positivistik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postpositivistik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banyak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dianut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peneliti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Teknik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Informatika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merupakan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usaha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sistematis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investigatif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objektif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logis,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hati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hati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dan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terencana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selalu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berusaha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mencari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kebenaran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63" y="1417638"/>
            <a:ext cx="7643812" cy="1143000"/>
          </a:xfrm>
        </p:spPr>
        <p:txBody>
          <a:bodyPr>
            <a:normAutofit fontScale="90000"/>
          </a:bodyPr>
          <a:lstStyle/>
          <a:p>
            <a:r>
              <a:rPr lang="fr-CA" b="1" dirty="0" err="1">
                <a:solidFill>
                  <a:srgbClr val="404040"/>
                </a:solidFill>
              </a:rPr>
              <a:t>Penelitian</a:t>
            </a:r>
            <a:r>
              <a:rPr lang="fr-CA" b="1" dirty="0">
                <a:solidFill>
                  <a:srgbClr val="404040"/>
                </a:solidFill>
              </a:rPr>
              <a:t> </a:t>
            </a:r>
            <a:r>
              <a:rPr lang="fr-CA" b="1" dirty="0" err="1">
                <a:solidFill>
                  <a:srgbClr val="404040"/>
                </a:solidFill>
              </a:rPr>
              <a:t>Pengembangan</a:t>
            </a:r>
            <a:r>
              <a:rPr lang="fr-CA" b="1" dirty="0">
                <a:solidFill>
                  <a:srgbClr val="404040"/>
                </a:solidFill>
              </a:rPr>
              <a:t>  </a:t>
            </a:r>
            <a:r>
              <a:rPr lang="fr-CA" b="1" dirty="0" err="1">
                <a:solidFill>
                  <a:srgbClr val="404040"/>
                </a:solidFill>
              </a:rPr>
              <a:t>atau</a:t>
            </a:r>
            <a:r>
              <a:rPr lang="fr-CA" b="1" dirty="0">
                <a:solidFill>
                  <a:srgbClr val="404040"/>
                </a:solidFill>
              </a:rPr>
              <a:t> </a:t>
            </a:r>
            <a:r>
              <a:rPr lang="fr-CA" b="1" dirty="0" err="1">
                <a:solidFill>
                  <a:srgbClr val="404040"/>
                </a:solidFill>
              </a:rPr>
              <a:t>Penelitian</a:t>
            </a:r>
            <a:r>
              <a:rPr lang="fr-CA" b="1" dirty="0">
                <a:solidFill>
                  <a:srgbClr val="404040"/>
                </a:solidFill>
              </a:rPr>
              <a:t> Rekayasa</a:t>
            </a:r>
            <a:endParaRPr lang="fr-FR" b="1" dirty="0">
              <a:solidFill>
                <a:srgbClr val="40404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71863"/>
          </a:xfrm>
        </p:spPr>
        <p:txBody>
          <a:bodyPr rtlCol="0">
            <a:normAutofit fontScale="70000" lnSpcReduction="20000"/>
          </a:bodyPr>
          <a:lstStyle/>
          <a:p>
            <a:pPr marL="914400" indent="-9144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Rencana</a:t>
            </a:r>
            <a:r>
              <a:rPr lang="fr-F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(Plan)</a:t>
            </a:r>
          </a:p>
          <a:p>
            <a:pPr marL="914400" indent="-9144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Rancangan</a:t>
            </a:r>
            <a:r>
              <a:rPr lang="fr-F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(Design)</a:t>
            </a:r>
          </a:p>
          <a:p>
            <a:pPr marL="914400" indent="-9144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Bangunan</a:t>
            </a:r>
            <a:r>
              <a:rPr lang="fr-F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konstruksi</a:t>
            </a:r>
            <a:r>
              <a:rPr lang="fr-F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Construct</a:t>
            </a:r>
            <a:r>
              <a:rPr lang="fr-F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0" indent="-9144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Terapan</a:t>
            </a:r>
            <a:r>
              <a:rPr lang="fr-F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Apllied</a:t>
            </a:r>
            <a:r>
              <a:rPr lang="fr-F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0" indent="-9144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Hasil</a:t>
            </a:r>
            <a:r>
              <a:rPr lang="fr-F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Pengembangan</a:t>
            </a:r>
            <a:r>
              <a:rPr lang="fr-F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r>
              <a:rPr lang="fr-F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63" y="1417638"/>
            <a:ext cx="7643812" cy="654040"/>
          </a:xfrm>
        </p:spPr>
        <p:txBody>
          <a:bodyPr>
            <a:normAutofit fontScale="90000"/>
          </a:bodyPr>
          <a:lstStyle/>
          <a:p>
            <a:pPr algn="l"/>
            <a:r>
              <a:rPr lang="fr-CA" b="1" dirty="0" err="1">
                <a:solidFill>
                  <a:srgbClr val="404040"/>
                </a:solidFill>
              </a:rPr>
              <a:t>Penelitian</a:t>
            </a:r>
            <a:r>
              <a:rPr lang="fr-CA" b="1" dirty="0">
                <a:solidFill>
                  <a:srgbClr val="404040"/>
                </a:solidFill>
              </a:rPr>
              <a:t> </a:t>
            </a:r>
            <a:r>
              <a:rPr lang="fr-CA" b="1" dirty="0" err="1">
                <a:solidFill>
                  <a:srgbClr val="404040"/>
                </a:solidFill>
              </a:rPr>
              <a:t>Rekayasa</a:t>
            </a:r>
            <a:r>
              <a:rPr lang="fr-CA" b="1" dirty="0">
                <a:solidFill>
                  <a:srgbClr val="404040"/>
                </a:solidFill>
              </a:rPr>
              <a:t> </a:t>
            </a:r>
            <a:r>
              <a:rPr lang="fr-CA" b="1" dirty="0" err="1">
                <a:solidFill>
                  <a:srgbClr val="404040"/>
                </a:solidFill>
              </a:rPr>
              <a:t>berupa</a:t>
            </a:r>
            <a:r>
              <a:rPr lang="fr-CA" b="1" dirty="0">
                <a:solidFill>
                  <a:srgbClr val="404040"/>
                </a:solidFill>
              </a:rPr>
              <a:t> :</a:t>
            </a:r>
            <a:endParaRPr lang="fr-FR" b="1" dirty="0">
              <a:solidFill>
                <a:srgbClr val="40404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000509"/>
          </a:xfrm>
        </p:spPr>
        <p:txBody>
          <a:bodyPr rtlCol="0">
            <a:normAutofit fontScale="92500"/>
          </a:bodyPr>
          <a:lstStyle/>
          <a:p>
            <a:pPr marL="914400" indent="-9144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fr-FR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Forward</a:t>
            </a:r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rekayasa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dilakukan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dari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perencanaan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perancangan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pembangunan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hingga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penerapan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pada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tahapan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pendek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rekayasa</a:t>
            </a:r>
            <a:endParaRPr lang="fr-F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indent="-9144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Reverse Engineering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rekayasa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dari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produk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prototipe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sudah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ada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menjadi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blue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formula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indent="-9144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fr-FR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engineering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pengubahan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pengorganisasian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kembali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komponen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kompenen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dilakukan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terhadap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hasil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desain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implementasi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saja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pada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keseluruhan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abstraksi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indent="-914400" fontAlgn="auto">
              <a:spcAft>
                <a:spcPts val="0"/>
              </a:spcAft>
              <a:buNone/>
              <a:defRPr/>
            </a:pPr>
            <a:endParaRPr lang="fr-FR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63" y="1417638"/>
            <a:ext cx="7643812" cy="1143000"/>
          </a:xfrm>
        </p:spPr>
        <p:txBody>
          <a:bodyPr>
            <a:normAutofit fontScale="90000"/>
          </a:bodyPr>
          <a:lstStyle/>
          <a:p>
            <a:r>
              <a:rPr lang="fr-CA" b="1" dirty="0">
                <a:solidFill>
                  <a:srgbClr val="404040"/>
                </a:solidFill>
              </a:rPr>
              <a:t>Pengkajian Ilmiah Pure Research</a:t>
            </a:r>
            <a:endParaRPr lang="fr-FR" b="1" dirty="0">
              <a:solidFill>
                <a:srgbClr val="40404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71863"/>
          </a:xfrm>
        </p:spPr>
        <p:txBody>
          <a:bodyPr rtlCol="0">
            <a:normAutofit fontScale="70000" lnSpcReduction="20000"/>
          </a:bodyPr>
          <a:lstStyle/>
          <a:p>
            <a:pPr marL="914400" indent="-9144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Historis</a:t>
            </a:r>
            <a:r>
              <a:rPr lang="fr-F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fenomenologis</a:t>
            </a:r>
            <a:endParaRPr lang="fr-FR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indent="-9144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Kasus</a:t>
            </a:r>
            <a:endParaRPr lang="fr-FR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indent="-9144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Deskriptif</a:t>
            </a:r>
            <a:endParaRPr lang="fr-FR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indent="-9144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Korelasional</a:t>
            </a:r>
            <a:r>
              <a:rPr lang="fr-F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Asosiatif</a:t>
            </a:r>
            <a:endParaRPr lang="fr-FR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indent="-9144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Kausal</a:t>
            </a:r>
            <a:r>
              <a:rPr lang="fr-F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Komparatif</a:t>
            </a:r>
            <a:endParaRPr lang="fr-FR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indent="-91440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Eksperimen</a:t>
            </a:r>
            <a:r>
              <a:rPr lang="fr-FR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500034" y="2071678"/>
            <a:ext cx="4071966" cy="3357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1538" y="1071546"/>
            <a:ext cx="2500330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Rekayasa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223938" y="285728"/>
            <a:ext cx="656277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Informatika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357818" y="1071546"/>
            <a:ext cx="2500330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Non </a:t>
            </a:r>
            <a:r>
              <a:rPr lang="en-US" dirty="0" err="1">
                <a:solidFill>
                  <a:schemeClr val="tx1"/>
                </a:solidFill>
              </a:rPr>
              <a:t>Rekayasa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00232" y="2928934"/>
            <a:ext cx="1133484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Organizations Informatics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000232" y="2143116"/>
            <a:ext cx="1133484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Computer Interaction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52434" y="2143116"/>
            <a:ext cx="1133484" cy="65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Algoritma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Struktur</a:t>
            </a:r>
            <a:r>
              <a:rPr lang="en-US" sz="1200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42910" y="2948100"/>
            <a:ext cx="1133484" cy="65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Arsitektur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2910" y="4484888"/>
            <a:ext cx="1133484" cy="65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Artificial Intelligence and Robotics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42910" y="3753085"/>
            <a:ext cx="1133484" cy="65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Software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Engineering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000232" y="3786190"/>
            <a:ext cx="1133484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Bahasa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Pemrograman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000232" y="4500570"/>
            <a:ext cx="1133484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Sistem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Operasi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Jaringan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295640" y="2143116"/>
            <a:ext cx="1133484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Database </a:t>
            </a:r>
            <a:r>
              <a:rPr lang="en-US" sz="1200" dirty="0" err="1">
                <a:solidFill>
                  <a:schemeClr val="tx1"/>
                </a:solidFill>
              </a:rPr>
              <a:t>dan</a:t>
            </a:r>
            <a:r>
              <a:rPr lang="en-US" sz="1200" dirty="0">
                <a:solidFill>
                  <a:schemeClr val="tx1"/>
                </a:solidFill>
              </a:rPr>
              <a:t> Retrieval Information System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295640" y="2928934"/>
            <a:ext cx="1133484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Grafik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295640" y="3786190"/>
            <a:ext cx="1133484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Ilmu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Komputasi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295640" y="4500570"/>
            <a:ext cx="1133484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Bio Informatics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010152" y="2143116"/>
            <a:ext cx="1704988" cy="551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Metode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Penelitian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Eksperimen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000628" y="2877907"/>
            <a:ext cx="1714512" cy="551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Metode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Penelitian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Kausal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Komparatif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000628" y="3520849"/>
            <a:ext cx="1785950" cy="551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Metode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Penelitian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Asosiatif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Korelasional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000628" y="4163791"/>
            <a:ext cx="1714512" cy="551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Metode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Penelitian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Deskriptif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000628" y="4806733"/>
            <a:ext cx="1714512" cy="551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Metode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Penelitian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Historis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867540" y="2143116"/>
            <a:ext cx="1704988" cy="520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Metode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Penelitian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Studi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Kasus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867540" y="2837085"/>
            <a:ext cx="1704988" cy="520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Metode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Evaluasi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Kebutuhan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67540" y="3444308"/>
            <a:ext cx="1704988" cy="520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Metode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Evaluasi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Hasil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867540" y="4051531"/>
            <a:ext cx="1704988" cy="520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Metode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Evaluasi</a:t>
            </a:r>
            <a:r>
              <a:rPr lang="en-US" sz="1400" dirty="0">
                <a:solidFill>
                  <a:schemeClr val="tx1"/>
                </a:solidFill>
              </a:rPr>
              <a:t> Program/</a:t>
            </a:r>
            <a:r>
              <a:rPr lang="en-US" sz="1400" dirty="0" err="1">
                <a:solidFill>
                  <a:schemeClr val="tx1"/>
                </a:solidFill>
              </a:rPr>
              <a:t>Kebijakan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929190" y="2071678"/>
            <a:ext cx="3857652" cy="3357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26"/>
          <p:cNvSpPr/>
          <p:nvPr/>
        </p:nvSpPr>
        <p:spPr>
          <a:xfrm>
            <a:off x="2214546" y="785794"/>
            <a:ext cx="214314" cy="2143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/>
          <p:cNvSpPr/>
          <p:nvPr/>
        </p:nvSpPr>
        <p:spPr>
          <a:xfrm>
            <a:off x="6572264" y="785794"/>
            <a:ext cx="214314" cy="2143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2214546" y="1785926"/>
            <a:ext cx="214314" cy="2143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own Arrow 129"/>
          <p:cNvSpPr/>
          <p:nvPr/>
        </p:nvSpPr>
        <p:spPr>
          <a:xfrm>
            <a:off x="6643702" y="1785926"/>
            <a:ext cx="214314" cy="2143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4" grpId="0" animBg="1"/>
      <p:bldP spid="97" grpId="0" animBg="1"/>
      <p:bldP spid="98" grpId="0" animBg="1"/>
      <p:bldP spid="100" grpId="0" animBg="1"/>
      <p:bldP spid="102" grpId="0" animBg="1"/>
      <p:bldP spid="99" grpId="0" animBg="1"/>
      <p:bldP spid="101" grpId="0" animBg="1"/>
      <p:bldP spid="103" grpId="0" animBg="1"/>
      <p:bldP spid="104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8" grpId="0" animBg="1"/>
      <p:bldP spid="120" grpId="0" animBg="1"/>
      <p:bldP spid="121" grpId="0" animBg="1"/>
      <p:bldP spid="122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8875" y="500042"/>
            <a:ext cx="6257925" cy="562612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Definisi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Konsep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dan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Terminologi</a:t>
            </a:r>
            <a:endParaRPr lang="fr-F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Bidang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Kajian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Teknik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Informatika</a:t>
            </a:r>
            <a:endParaRPr lang="fr-F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Metodologi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Penelitian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Informatika</a:t>
            </a:r>
            <a:endParaRPr lang="fr-F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7786688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Definisi, Konsep, dan Terminologi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897063"/>
            <a:ext cx="8229600" cy="44608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Istilah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Informatika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diturunkan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dari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bahasa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Perancis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informatique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yang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bahasa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Jerman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disebut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Informatik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Indonesia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istilah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dikenal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Ilmu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Komputer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Teknik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Informatika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Istilah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kedua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duanya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dipakai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diberbagai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perguruan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tinggi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Indonesia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menamai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fakultas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jurusan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studi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Teknik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Informatika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Ilmu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Komputer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merupakan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ilmu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mempelajari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landasan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teoritis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komputasi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serta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penerapannya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komputer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termasuk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perangkat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maupun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perangkat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lunak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Ilmu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komputer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mencakup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beragam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topik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berkaitan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komputer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mulai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dari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analisis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abstrak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algoritma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sampai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subjek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konkret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seperti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bahasa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pemograman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perangkat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lunak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dan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perangkat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(Wiki, 2008).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7786688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Bidang Kajian Teknik Informatika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71472" y="1643050"/>
          <a:ext cx="5429288" cy="4071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Visio" r:id="rId3" imgW="4534727" imgH="3328068" progId="">
                  <p:embed/>
                </p:oleObj>
              </mc:Choice>
              <mc:Fallback>
                <p:oleObj name="Visio" r:id="rId3" imgW="4534727" imgH="332806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643050"/>
                        <a:ext cx="5429288" cy="4071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Bent Arrow 31"/>
          <p:cNvSpPr/>
          <p:nvPr/>
        </p:nvSpPr>
        <p:spPr>
          <a:xfrm>
            <a:off x="2071670" y="1142984"/>
            <a:ext cx="2500330" cy="857256"/>
          </a:xfrm>
          <a:prstGeom prst="bentArrow">
            <a:avLst>
              <a:gd name="adj1" fmla="val 12451"/>
              <a:gd name="adj2" fmla="val 17585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>
            <a:off x="3000364" y="1785926"/>
            <a:ext cx="2857520" cy="285752"/>
          </a:xfrm>
          <a:prstGeom prst="bentArrow">
            <a:avLst>
              <a:gd name="adj1" fmla="val 12451"/>
              <a:gd name="adj2" fmla="val 17585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357818" y="2643182"/>
            <a:ext cx="1071570" cy="500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857884" y="5072074"/>
            <a:ext cx="857256" cy="3571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1500166" y="5715016"/>
            <a:ext cx="142876" cy="2857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286116" y="5500702"/>
            <a:ext cx="285752" cy="3571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6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86314" y="1000108"/>
            <a:ext cx="407196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>
                <a:solidFill>
                  <a:schemeClr val="tx1"/>
                </a:solidFill>
              </a:rPr>
              <a:t>Berasal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dari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ilmu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informatika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ditujukan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bagi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mereka</a:t>
            </a:r>
            <a:r>
              <a:rPr lang="en-US" sz="1000" dirty="0">
                <a:solidFill>
                  <a:schemeClr val="tx1"/>
                </a:solidFill>
              </a:rPr>
              <a:t> yang </a:t>
            </a:r>
            <a:r>
              <a:rPr lang="en-US" sz="1000" dirty="0" err="1">
                <a:solidFill>
                  <a:schemeClr val="tx1"/>
                </a:solidFill>
              </a:rPr>
              <a:t>ingin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menkonsentrasikan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dirinya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pada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ilmu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penerapan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teknologi</a:t>
            </a:r>
            <a:r>
              <a:rPr lang="en-US" sz="1000" dirty="0">
                <a:solidFill>
                  <a:schemeClr val="tx1"/>
                </a:solidFill>
              </a:rPr>
              <a:t> digital (</a:t>
            </a:r>
            <a:r>
              <a:rPr lang="en-US" sz="1000" dirty="0" err="1">
                <a:solidFill>
                  <a:schemeClr val="tx1"/>
                </a:solidFill>
              </a:rPr>
              <a:t>atau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perangkat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keras</a:t>
            </a:r>
            <a:r>
              <a:rPr lang="en-US" sz="1000" dirty="0">
                <a:solidFill>
                  <a:schemeClr val="tx1"/>
                </a:solidFill>
              </a:rPr>
              <a:t>).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00760" y="1571612"/>
            <a:ext cx="2928958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>
                <a:solidFill>
                  <a:schemeClr val="tx1"/>
                </a:solidFill>
              </a:rPr>
              <a:t>Diperuntukkan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bagi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mereka</a:t>
            </a:r>
            <a:r>
              <a:rPr lang="en-US" sz="1000" dirty="0">
                <a:solidFill>
                  <a:schemeClr val="tx1"/>
                </a:solidFill>
              </a:rPr>
              <a:t> yang </a:t>
            </a:r>
            <a:r>
              <a:rPr lang="en-US" sz="1000" dirty="0" err="1">
                <a:solidFill>
                  <a:schemeClr val="tx1"/>
                </a:solidFill>
              </a:rPr>
              <a:t>berniat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untuk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mempelajari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secara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mendalam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mengenai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dasar</a:t>
            </a:r>
            <a:r>
              <a:rPr lang="en-US" sz="1000" dirty="0">
                <a:solidFill>
                  <a:schemeClr val="tx1"/>
                </a:solidFill>
              </a:rPr>
              <a:t> – </a:t>
            </a:r>
            <a:r>
              <a:rPr lang="en-US" sz="1000" dirty="0" err="1">
                <a:solidFill>
                  <a:schemeClr val="tx1"/>
                </a:solidFill>
              </a:rPr>
              <a:t>dasar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teori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komputasi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implementasinya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dalam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kaitannya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dengan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komponen</a:t>
            </a:r>
            <a:r>
              <a:rPr lang="en-US" sz="1000" dirty="0">
                <a:solidFill>
                  <a:schemeClr val="tx1"/>
                </a:solidFill>
              </a:rPr>
              <a:t> – </a:t>
            </a:r>
            <a:r>
              <a:rPr lang="en-US" sz="1000" dirty="0" err="1">
                <a:solidFill>
                  <a:schemeClr val="tx1"/>
                </a:solidFill>
              </a:rPr>
              <a:t>kopmonen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tekhnologi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perangkat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keras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maupun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perangkat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lunak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72264" y="2643182"/>
            <a:ext cx="2357454" cy="12858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Pada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mulanya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diperuntukkan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bagi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mereka</a:t>
            </a:r>
            <a:r>
              <a:rPr lang="en-US" sz="1000" dirty="0">
                <a:solidFill>
                  <a:schemeClr val="tx1"/>
                </a:solidFill>
              </a:rPr>
              <a:t> yang </a:t>
            </a:r>
            <a:r>
              <a:rPr lang="en-US" sz="1000" dirty="0" err="1">
                <a:solidFill>
                  <a:schemeClr val="tx1"/>
                </a:solidFill>
              </a:rPr>
              <a:t>ingin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memiliki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pengetahuan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kompetensi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dalam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hal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penerapan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ilmu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komputer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informatika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dunia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nyata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seperti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dalam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entitas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bisnis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maupun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organisasi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komersial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lainnya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2910" y="6000768"/>
            <a:ext cx="2214578" cy="7143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Terjadi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pemisahan</a:t>
            </a:r>
            <a:r>
              <a:rPr lang="en-US" sz="1000" dirty="0">
                <a:solidFill>
                  <a:schemeClr val="tx1"/>
                </a:solidFill>
              </a:rPr>
              <a:t> yang </a:t>
            </a:r>
            <a:r>
              <a:rPr lang="en-US" sz="1000" dirty="0" err="1">
                <a:solidFill>
                  <a:schemeClr val="tx1"/>
                </a:solidFill>
              </a:rPr>
              <a:t>tegas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antara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teknik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elektro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peminatan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komputer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dengan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baku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ilmu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teknik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komputer</a:t>
            </a:r>
            <a:r>
              <a:rPr lang="en-US" sz="1000" dirty="0">
                <a:solidFill>
                  <a:schemeClr val="tx1"/>
                </a:solidFill>
              </a:rPr>
              <a:t> yang </a:t>
            </a:r>
            <a:r>
              <a:rPr lang="en-US" sz="1000" dirty="0" err="1">
                <a:solidFill>
                  <a:schemeClr val="tx1"/>
                </a:solidFill>
              </a:rPr>
              <a:t>berbasis</a:t>
            </a:r>
            <a:r>
              <a:rPr lang="en-US" sz="1000" dirty="0">
                <a:solidFill>
                  <a:schemeClr val="tx1"/>
                </a:solidFill>
              </a:rPr>
              <a:t> digital </a:t>
            </a:r>
            <a:r>
              <a:rPr lang="en-US" sz="1000" dirty="0" err="1">
                <a:solidFill>
                  <a:schemeClr val="tx1"/>
                </a:solidFill>
              </a:rPr>
              <a:t>murni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28992" y="5857892"/>
            <a:ext cx="2214578" cy="8572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Terjadi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pemisahan</a:t>
            </a:r>
            <a:r>
              <a:rPr lang="en-US" sz="1000" dirty="0">
                <a:solidFill>
                  <a:schemeClr val="tx1"/>
                </a:solidFill>
              </a:rPr>
              <a:t> yang </a:t>
            </a:r>
            <a:r>
              <a:rPr lang="en-US" sz="1000" dirty="0" err="1">
                <a:solidFill>
                  <a:schemeClr val="tx1"/>
                </a:solidFill>
              </a:rPr>
              <a:t>tegas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antara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ilmu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informatika</a:t>
            </a:r>
            <a:r>
              <a:rPr lang="en-US" sz="1000" dirty="0">
                <a:solidFill>
                  <a:schemeClr val="tx1"/>
                </a:solidFill>
              </a:rPr>
              <a:t> yang </a:t>
            </a:r>
            <a:r>
              <a:rPr lang="en-US" sz="1000" dirty="0" err="1">
                <a:solidFill>
                  <a:schemeClr val="tx1"/>
                </a:solidFill>
              </a:rPr>
              <a:t>berbau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teoritis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dengan</a:t>
            </a:r>
            <a:r>
              <a:rPr lang="en-US" sz="1000" dirty="0">
                <a:solidFill>
                  <a:schemeClr val="tx1"/>
                </a:solidFill>
              </a:rPr>
              <a:t> yang </a:t>
            </a:r>
            <a:r>
              <a:rPr lang="en-US" sz="1000" dirty="0" err="1">
                <a:solidFill>
                  <a:schemeClr val="tx1"/>
                </a:solidFill>
              </a:rPr>
              <a:t>bersifat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aplikatif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didominasi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oleh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ilmu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rekayasa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perangkat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lunak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86578" y="5072074"/>
            <a:ext cx="2214578" cy="12144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Terjadi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pemisahan</a:t>
            </a:r>
            <a:r>
              <a:rPr lang="en-US" sz="1000" dirty="0">
                <a:solidFill>
                  <a:schemeClr val="tx1"/>
                </a:solidFill>
              </a:rPr>
              <a:t> yang </a:t>
            </a:r>
            <a:r>
              <a:rPr lang="en-US" sz="1000" dirty="0" err="1">
                <a:solidFill>
                  <a:schemeClr val="tx1"/>
                </a:solidFill>
              </a:rPr>
              <a:t>tegas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antara</a:t>
            </a:r>
            <a:r>
              <a:rPr lang="en-US" sz="1000" dirty="0">
                <a:solidFill>
                  <a:schemeClr val="tx1"/>
                </a:solidFill>
              </a:rPr>
              <a:t> “</a:t>
            </a:r>
            <a:r>
              <a:rPr lang="en-US" sz="1000" dirty="0" err="1">
                <a:solidFill>
                  <a:schemeClr val="tx1"/>
                </a:solidFill>
              </a:rPr>
              <a:t>sistem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informasi</a:t>
            </a:r>
            <a:r>
              <a:rPr lang="en-US" sz="1000" dirty="0">
                <a:solidFill>
                  <a:schemeClr val="tx1"/>
                </a:solidFill>
              </a:rPr>
              <a:t>” </a:t>
            </a:r>
            <a:r>
              <a:rPr lang="en-US" sz="1000" dirty="0" err="1">
                <a:solidFill>
                  <a:schemeClr val="tx1"/>
                </a:solidFill>
              </a:rPr>
              <a:t>sebagai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sebuah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kebutuhan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organisasi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sisi</a:t>
            </a:r>
            <a:r>
              <a:rPr lang="en-US" sz="1000" dirty="0">
                <a:solidFill>
                  <a:schemeClr val="tx1"/>
                </a:solidFill>
              </a:rPr>
              <a:t> DEMAND) </a:t>
            </a:r>
            <a:r>
              <a:rPr lang="en-US" sz="1000" dirty="0" err="1">
                <a:solidFill>
                  <a:schemeClr val="tx1"/>
                </a:solidFill>
              </a:rPr>
              <a:t>dengan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teknologi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informasi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sebagai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infrastruktur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atau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penunjang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pemenuhan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kebutuhan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tersebut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 err="1">
                <a:solidFill>
                  <a:schemeClr val="tx1"/>
                </a:solidFill>
              </a:rPr>
              <a:t>sisi</a:t>
            </a:r>
            <a:r>
              <a:rPr lang="en-US" sz="1000" dirty="0">
                <a:solidFill>
                  <a:schemeClr val="tx1"/>
                </a:solidFill>
              </a:rPr>
              <a:t> SUPPLY)</a:t>
            </a:r>
          </a:p>
        </p:txBody>
      </p:sp>
      <p:sp>
        <p:nvSpPr>
          <p:cNvPr id="17" name="Oval 16"/>
          <p:cNvSpPr/>
          <p:nvPr/>
        </p:nvSpPr>
        <p:spPr>
          <a:xfrm>
            <a:off x="1571604" y="4143380"/>
            <a:ext cx="2214578" cy="142876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8662" y="4143380"/>
            <a:ext cx="1357322" cy="1500198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43372" y="4143380"/>
            <a:ext cx="1571636" cy="1500198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29124" y="2000240"/>
            <a:ext cx="928694" cy="1285884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71736" y="2071678"/>
            <a:ext cx="928694" cy="1214446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43042" y="2071678"/>
            <a:ext cx="857256" cy="128588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/>
      <p:bldP spid="41" grpId="0"/>
      <p:bldP spid="42" grpId="0" animBg="1"/>
      <p:bldP spid="43" grpId="0" animBg="1"/>
      <p:bldP spid="44" grpId="0" animBg="1"/>
      <p:bldP spid="4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63" y="1417638"/>
            <a:ext cx="7643812" cy="1143000"/>
          </a:xfrm>
        </p:spPr>
        <p:txBody>
          <a:bodyPr>
            <a:normAutofit fontScale="90000"/>
          </a:bodyPr>
          <a:lstStyle/>
          <a:p>
            <a:r>
              <a:rPr lang="fr-CA" b="1" dirty="0">
                <a:solidFill>
                  <a:srgbClr val="404040"/>
                </a:solidFill>
              </a:rPr>
              <a:t>Tiga Paradigma Dalam Penelitian Teknik Informatika</a:t>
            </a:r>
            <a:endParaRPr lang="fr-FR" b="1" dirty="0">
              <a:solidFill>
                <a:srgbClr val="40404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718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Teori</a:t>
            </a:r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pendekatan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berlandaskan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pada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ilmu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matematika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mendapatkan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teori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perlu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dilalui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proses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pendefinisian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pembuatan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teorema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pembuktian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penginterpretasian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hasil</a:t>
            </a:r>
            <a:endParaRPr lang="fr-F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Abstraksi</a:t>
            </a:r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Pemodelan</a:t>
            </a:r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pendekatan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berlandaskan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pada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metode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perancangan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eksperimen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terdiri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dari formula,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prediksi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metode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prototipe</a:t>
            </a:r>
            <a:endParaRPr lang="fr-F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Produk</a:t>
            </a:r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pendekatan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penelitian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guna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menghasilkan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produk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device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baik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hardware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maupun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software.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Tahapan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perencanaan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perancangan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pembangunan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pengujian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penerapan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dan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evaluasi</a:t>
            </a:r>
            <a:endParaRPr lang="fr-F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7786688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12 SUBBIDANG ILMU KOMPUTER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1217680"/>
          <a:ext cx="8229600" cy="552760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751">
                <a:tc rowSpan="3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SUBBIDANG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BIDANG KAJIAN ILMU KOMPUTER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TEORI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BIDANG KAJIAN TEKNOLOGI</a:t>
                      </a:r>
                      <a:r>
                        <a:rPr lang="en-US" sz="1400" baseline="0" dirty="0"/>
                        <a:t> INFORMASI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7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ABSTRAKSI/PERMODELAN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PRODUK/SISTEM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751">
                <a:tc rowSpan="6"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 err="1"/>
                        <a:t>Algoritma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dan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Struktur</a:t>
                      </a:r>
                      <a:r>
                        <a:rPr lang="en-US" sz="2400" baseline="0" dirty="0"/>
                        <a:t> 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Teori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Komputabilitas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 rowSpan="2">
                  <a:txBody>
                    <a:bodyPr/>
                    <a:lstStyle/>
                    <a:p>
                      <a:r>
                        <a:rPr lang="en-US" sz="1400" dirty="0" err="1"/>
                        <a:t>Algoritma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Paralel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Terdistribusi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 rowSpan="6"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Program </a:t>
                      </a:r>
                      <a:r>
                        <a:rPr lang="en-US" sz="1400" dirty="0" err="1"/>
                        <a:t>Aplikasi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2520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75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Teori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Komputasi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Kompleks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75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Komputasi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Paralel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 rowSpan="4"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r>
                        <a:rPr lang="en-US" sz="1400" dirty="0" err="1"/>
                        <a:t>Algoritma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Efisien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dan</a:t>
                      </a:r>
                      <a:r>
                        <a:rPr lang="en-US" sz="1400" dirty="0"/>
                        <a:t> Optimal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75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Teori</a:t>
                      </a:r>
                      <a:r>
                        <a:rPr lang="en-US" sz="1400" dirty="0"/>
                        <a:t> Graf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75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Kriptografi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40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Algoritma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Teori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Probabilistik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36000" marR="36000" marT="108000" marB="0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36000" marR="36000" marT="10800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405">
                <a:tc rowSpan="4"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 err="1"/>
                        <a:t>Bahasa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Pemrograman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Bahasa</a:t>
                      </a:r>
                      <a:r>
                        <a:rPr lang="en-US" sz="1400" dirty="0"/>
                        <a:t> Formal </a:t>
                      </a:r>
                      <a:r>
                        <a:rPr lang="en-US" sz="1400" dirty="0" err="1"/>
                        <a:t>dan</a:t>
                      </a:r>
                      <a:r>
                        <a:rPr lang="en-US" sz="1400" dirty="0"/>
                        <a:t> Automata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BNF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 rowSpan="3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 err="1"/>
                        <a:t>Bahasa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Pemrograman</a:t>
                      </a:r>
                      <a:r>
                        <a:rPr lang="en-US" sz="1400" dirty="0"/>
                        <a:t> (Basic, Pascal, C, </a:t>
                      </a:r>
                      <a:r>
                        <a:rPr lang="en-US" sz="1400" dirty="0" err="1"/>
                        <a:t>dsb</a:t>
                      </a:r>
                      <a:r>
                        <a:rPr lang="en-US" sz="1400" dirty="0"/>
                        <a:t>.)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15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Turing Machines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36000" marR="36000" marT="108000" marB="0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36000" marR="36000" marT="10800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1965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Metode</a:t>
                      </a:r>
                      <a:r>
                        <a:rPr lang="en-US" sz="1400" dirty="0"/>
                        <a:t> Parsing,</a:t>
                      </a:r>
                      <a:r>
                        <a:rPr lang="en-US" sz="1400" baseline="0" dirty="0"/>
                        <a:t> Compiling, </a:t>
                      </a:r>
                    </a:p>
                    <a:p>
                      <a:r>
                        <a:rPr lang="en-US" sz="1400" baseline="0" dirty="0" err="1"/>
                        <a:t>Interpretetation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36000" marR="36000" marT="10800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440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Formal semantics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Translator,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Kompilator</a:t>
                      </a:r>
                      <a:r>
                        <a:rPr lang="en-US" sz="1400" baseline="0" dirty="0"/>
                        <a:t>, </a:t>
                      </a:r>
                      <a:r>
                        <a:rPr lang="en-US" sz="1400" baseline="0" dirty="0" err="1"/>
                        <a:t>Intrepeter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800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285720" y="318732"/>
          <a:ext cx="8572560" cy="639641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 err="1"/>
                        <a:t>Arsitektur</a:t>
                      </a:r>
                      <a:endParaRPr lang="en-US" sz="2000" b="1" dirty="0"/>
                    </a:p>
                  </a:txBody>
                  <a:tcPr marT="32400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Aljabar</a:t>
                      </a:r>
                      <a:r>
                        <a:rPr lang="en-US" sz="1400" b="0" dirty="0"/>
                        <a:t> Boolean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Arsitektur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Neuman</a:t>
                      </a:r>
                      <a:endParaRPr lang="en-US" sz="1400" b="0" dirty="0"/>
                    </a:p>
                  </a:txBody>
                  <a:tcPr marT="36000"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/>
                        <a:t>Produk</a:t>
                      </a:r>
                      <a:r>
                        <a:rPr lang="en-US" sz="1400" b="0" dirty="0"/>
                        <a:t> Hardware</a:t>
                      </a:r>
                    </a:p>
                  </a:txBody>
                  <a:tcPr marT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50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Teori</a:t>
                      </a:r>
                      <a:r>
                        <a:rPr lang="en-US" sz="1400" b="0" dirty="0"/>
                        <a:t> Coding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Hardware Reliability</a:t>
                      </a:r>
                    </a:p>
                  </a:txBody>
                  <a:tcPr marT="36000"/>
                </a:tc>
                <a:tc v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007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Teori</a:t>
                      </a:r>
                      <a:r>
                        <a:rPr lang="en-US" sz="1400" b="0" dirty="0"/>
                        <a:t> Switching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Finite State Machine</a:t>
                      </a:r>
                    </a:p>
                  </a:txBody>
                  <a:tcPr marT="36000"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err="1"/>
                        <a:t>Sistem</a:t>
                      </a:r>
                      <a:r>
                        <a:rPr lang="en-US" sz="1400" b="0" dirty="0"/>
                        <a:t> CAD </a:t>
                      </a:r>
                      <a:r>
                        <a:rPr lang="en-US" sz="1400" b="0" dirty="0" err="1"/>
                        <a:t>dan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Simulasi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Logika</a:t>
                      </a:r>
                      <a:endParaRPr lang="en-US" sz="1400" b="0" dirty="0"/>
                    </a:p>
                  </a:txBody>
                  <a:tcPr marT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5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Teori</a:t>
                      </a:r>
                      <a:r>
                        <a:rPr lang="en-US" sz="1400" b="0" dirty="0"/>
                        <a:t> Finite State Machine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Model </a:t>
                      </a:r>
                      <a:r>
                        <a:rPr lang="en-US" sz="1400" b="0" dirty="0" err="1"/>
                        <a:t>Sirkuit</a:t>
                      </a:r>
                      <a:r>
                        <a:rPr lang="en-US" sz="1400" b="0" dirty="0"/>
                        <a:t>, Data</a:t>
                      </a:r>
                      <a:r>
                        <a:rPr lang="en-US" sz="1400" b="0" baseline="0" dirty="0"/>
                        <a:t> Path, </a:t>
                      </a:r>
                      <a:r>
                        <a:rPr lang="en-US" sz="1400" b="0" baseline="0" dirty="0" err="1"/>
                        <a:t>Struktur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Kontrol</a:t>
                      </a:r>
                      <a:endParaRPr lang="en-US" sz="1400" b="0" dirty="0"/>
                    </a:p>
                  </a:txBody>
                  <a:tcPr marT="36000"/>
                </a:tc>
                <a:tc v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56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Sistem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Operasi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dan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Jaringan</a:t>
                      </a:r>
                      <a:endParaRPr lang="en-US" sz="2000" b="1" dirty="0"/>
                    </a:p>
                  </a:txBody>
                  <a:tcPr marT="32400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Teori</a:t>
                      </a:r>
                      <a:r>
                        <a:rPr lang="en-US" sz="1400" b="0" dirty="0"/>
                        <a:t> Concurrency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Manajemen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Memori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0" baseline="0" dirty="0"/>
                        <a:t> Job </a:t>
                      </a:r>
                      <a:r>
                        <a:rPr lang="en-US" sz="1400" b="0" baseline="0" dirty="0" err="1"/>
                        <a:t>Schedulling</a:t>
                      </a:r>
                      <a:endParaRPr lang="en-US" sz="1400" b="0" dirty="0"/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Produk</a:t>
                      </a:r>
                      <a:r>
                        <a:rPr lang="en-US" sz="1400" b="0" dirty="0"/>
                        <a:t> NOS (UNIX, Windows, Mach, </a:t>
                      </a:r>
                      <a:r>
                        <a:rPr lang="en-US" sz="1400" b="0" dirty="0" err="1"/>
                        <a:t>dsb</a:t>
                      </a:r>
                      <a:r>
                        <a:rPr lang="en-US" sz="1400" b="0" dirty="0"/>
                        <a:t>)</a:t>
                      </a:r>
                    </a:p>
                  </a:txBody>
                  <a:tcPr marT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05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Teori</a:t>
                      </a:r>
                      <a:r>
                        <a:rPr lang="en-US" sz="1400" b="0" dirty="0"/>
                        <a:t> Scheduling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Model </a:t>
                      </a:r>
                      <a:r>
                        <a:rPr lang="en-US" sz="1400" b="0" dirty="0" err="1"/>
                        <a:t>Komputer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Terdistribusi</a:t>
                      </a:r>
                      <a:endParaRPr lang="en-US" sz="1400" b="0" dirty="0"/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File and File System</a:t>
                      </a:r>
                    </a:p>
                  </a:txBody>
                  <a:tcPr marT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5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Teori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Manajemen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Memori</a:t>
                      </a:r>
                      <a:endParaRPr lang="en-US" sz="1400" b="0" dirty="0"/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Networking (</a:t>
                      </a:r>
                      <a:r>
                        <a:rPr lang="en-US" sz="1400" b="0" dirty="0" err="1"/>
                        <a:t>Protokol</a:t>
                      </a:r>
                      <a:r>
                        <a:rPr lang="en-US" sz="1400" b="0" dirty="0"/>
                        <a:t>, Naming, </a:t>
                      </a:r>
                      <a:r>
                        <a:rPr lang="en-US" sz="1400" b="0" dirty="0" err="1"/>
                        <a:t>dsb</a:t>
                      </a:r>
                      <a:r>
                        <a:rPr lang="en-US" sz="1400" b="0" dirty="0"/>
                        <a:t>.)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Library </a:t>
                      </a:r>
                      <a:r>
                        <a:rPr lang="en-US" sz="1400" b="0" dirty="0" err="1"/>
                        <a:t>untuk</a:t>
                      </a:r>
                      <a:r>
                        <a:rPr lang="en-US" sz="1400" b="0" dirty="0"/>
                        <a:t> Utilities</a:t>
                      </a:r>
                    </a:p>
                  </a:txBody>
                  <a:tcPr marT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Software Engineering</a:t>
                      </a:r>
                    </a:p>
                  </a:txBody>
                  <a:tcPr marT="324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Teori</a:t>
                      </a:r>
                      <a:r>
                        <a:rPr lang="en-US" sz="1400" b="0" dirty="0"/>
                        <a:t> Reliability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Metode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Spesifikasi</a:t>
                      </a:r>
                      <a:endParaRPr lang="en-US" sz="1400" b="0" dirty="0"/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Bahasa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Spesifikasi</a:t>
                      </a:r>
                      <a:endParaRPr lang="en-US" sz="1400" b="0" dirty="0"/>
                    </a:p>
                  </a:txBody>
                  <a:tcPr marT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05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Program Verification and Proof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Metode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Otomasi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Pengembangan</a:t>
                      </a:r>
                      <a:r>
                        <a:rPr lang="en-US" sz="1400" b="0" dirty="0"/>
                        <a:t> Program</a:t>
                      </a:r>
                      <a:r>
                        <a:rPr lang="en-US" sz="1400" b="0" baseline="0" dirty="0"/>
                        <a:t> </a:t>
                      </a:r>
                      <a:endParaRPr lang="en-US" sz="1400" b="0" dirty="0"/>
                    </a:p>
                  </a:txBody>
                  <a:tcPr marT="36000"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/>
                        <a:t>Tool </a:t>
                      </a:r>
                      <a:r>
                        <a:rPr lang="en-US" sz="1400" b="0" dirty="0" err="1"/>
                        <a:t>untuk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Pengembangan</a:t>
                      </a:r>
                      <a:r>
                        <a:rPr lang="en-US" sz="1400" b="0" dirty="0"/>
                        <a:t> Software</a:t>
                      </a:r>
                    </a:p>
                  </a:txBody>
                  <a:tcPr marT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05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Temporal Logic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Metode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Pengembangan</a:t>
                      </a:r>
                      <a:r>
                        <a:rPr lang="en-US" sz="1400" b="0" dirty="0"/>
                        <a:t> Software</a:t>
                      </a:r>
                    </a:p>
                  </a:txBody>
                  <a:tcPr marT="36000"/>
                </a:tc>
                <a:tc v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056">
                <a:tc rowSpan="6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Database and Retrieval Information Systems</a:t>
                      </a:r>
                    </a:p>
                  </a:txBody>
                  <a:tcPr marT="324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Relational </a:t>
                      </a:r>
                      <a:r>
                        <a:rPr lang="en-US" sz="1400" b="0" dirty="0" err="1"/>
                        <a:t>Aljabar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dan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Kalkulus</a:t>
                      </a:r>
                      <a:endParaRPr lang="en-US" sz="1400" b="0" dirty="0"/>
                    </a:p>
                  </a:txBody>
                  <a:tcPr marT="36000"/>
                </a:tc>
                <a:tc rowSpan="2">
                  <a:txBody>
                    <a:bodyPr/>
                    <a:lstStyle/>
                    <a:p>
                      <a:endParaRPr lang="en-US" sz="1400" b="0" dirty="0"/>
                    </a:p>
                    <a:p>
                      <a:r>
                        <a:rPr lang="en-US" sz="1400" b="0" dirty="0"/>
                        <a:t>Model Basis Data</a:t>
                      </a:r>
                    </a:p>
                  </a:txBody>
                  <a:tcPr marT="36000"/>
                </a:tc>
                <a:tc rowSpan="4">
                  <a:txBody>
                    <a:bodyPr/>
                    <a:lstStyle/>
                    <a:p>
                      <a:endParaRPr lang="en-US" sz="1400" b="0" dirty="0"/>
                    </a:p>
                    <a:p>
                      <a:endParaRPr lang="en-US" sz="1400" b="0" dirty="0"/>
                    </a:p>
                    <a:p>
                      <a:r>
                        <a:rPr lang="en-US" sz="1400" b="0" dirty="0" err="1"/>
                        <a:t>Sistem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Manajemen</a:t>
                      </a:r>
                      <a:r>
                        <a:rPr lang="en-US" sz="1400" b="0" dirty="0"/>
                        <a:t> Basis Data</a:t>
                      </a:r>
                    </a:p>
                  </a:txBody>
                  <a:tcPr marT="360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50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Teori</a:t>
                      </a:r>
                      <a:r>
                        <a:rPr lang="en-US" sz="1400" b="0" dirty="0"/>
                        <a:t> Dependency</a:t>
                      </a:r>
                    </a:p>
                  </a:txBody>
                  <a:tcPr marT="36000"/>
                </a:tc>
                <a:tc v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 marT="36000"/>
                </a:tc>
                <a:tc v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50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Teori</a:t>
                      </a:r>
                      <a:r>
                        <a:rPr lang="en-US" sz="1400" b="0" dirty="0"/>
                        <a:t> Concurrency</a:t>
                      </a:r>
                    </a:p>
                  </a:txBody>
                  <a:tcPr marT="36000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Skema</a:t>
                      </a:r>
                      <a:r>
                        <a:rPr lang="en-US" sz="1400" b="0" dirty="0"/>
                        <a:t> Basis Data</a:t>
                      </a:r>
                    </a:p>
                  </a:txBody>
                  <a:tcPr marT="144000"/>
                </a:tc>
                <a:tc v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50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Performance Analysis</a:t>
                      </a:r>
                    </a:p>
                  </a:txBody>
                  <a:tcPr marT="36000"/>
                </a:tc>
                <a:tc v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 marT="36000"/>
                </a:tc>
                <a:tc v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805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Sorting and</a:t>
                      </a:r>
                      <a:r>
                        <a:rPr lang="en-US" sz="1400" b="0" baseline="0" dirty="0"/>
                        <a:t> Searching</a:t>
                      </a:r>
                      <a:endParaRPr lang="en-US" sz="1400" b="0" dirty="0"/>
                    </a:p>
                  </a:txBody>
                  <a:tcPr marT="36000"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/>
                        <a:t>File Representation for Retrieval</a:t>
                      </a:r>
                    </a:p>
                  </a:txBody>
                  <a:tcPr marT="36000"/>
                </a:tc>
                <a:tc rowSpan="2">
                  <a:txBody>
                    <a:bodyPr/>
                    <a:lstStyle/>
                    <a:p>
                      <a:endParaRPr lang="en-US" sz="1400" b="0" dirty="0"/>
                    </a:p>
                    <a:p>
                      <a:r>
                        <a:rPr lang="en-US" sz="1400" b="0" dirty="0"/>
                        <a:t>Hypertext System</a:t>
                      </a:r>
                    </a:p>
                  </a:txBody>
                  <a:tcPr marT="3600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50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Statistical</a:t>
                      </a:r>
                      <a:r>
                        <a:rPr lang="en-US" sz="1400" b="0" baseline="0" dirty="0"/>
                        <a:t> Inference</a:t>
                      </a:r>
                      <a:endParaRPr lang="en-US" sz="1400" b="0" dirty="0"/>
                    </a:p>
                  </a:txBody>
                  <a:tcPr marT="36000"/>
                </a:tc>
                <a:tc v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 marT="36000"/>
                </a:tc>
                <a:tc v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500066" y="285728"/>
          <a:ext cx="8286776" cy="621510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7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906">
                <a:tc rowSpan="4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Artificial</a:t>
                      </a:r>
                      <a:r>
                        <a:rPr lang="en-US" sz="2000" b="1" baseline="0" dirty="0"/>
                        <a:t> Intelligence and Robotics</a:t>
                      </a:r>
                      <a:endParaRPr lang="en-US" sz="2000" b="1" dirty="0"/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Teori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Logika</a:t>
                      </a:r>
                      <a:endParaRPr lang="en-US" sz="1400" b="0" dirty="0"/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Knowledge</a:t>
                      </a:r>
                      <a:r>
                        <a:rPr lang="en-US" sz="1400" b="0" baseline="0" dirty="0"/>
                        <a:t> Representation</a:t>
                      </a:r>
                      <a:endParaRPr lang="en-US" sz="1400" b="0" dirty="0"/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Logic Programming</a:t>
                      </a:r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767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Semantik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dan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Sintakti</a:t>
                      </a:r>
                      <a:r>
                        <a:rPr lang="en-US" sz="1400" b="0" dirty="0"/>
                        <a:t> Model </a:t>
                      </a:r>
                      <a:r>
                        <a:rPr lang="en-US" sz="1400" b="0" dirty="0" err="1"/>
                        <a:t>untuk</a:t>
                      </a:r>
                      <a:r>
                        <a:rPr lang="en-US" sz="1400" b="0" dirty="0"/>
                        <a:t> Natural Language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Metode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Pencarian</a:t>
                      </a:r>
                      <a:r>
                        <a:rPr lang="en-US" sz="1400" b="0" dirty="0"/>
                        <a:t> Heuristic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Neural Network</a:t>
                      </a:r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767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Conceptual Dependency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Model Reasoning </a:t>
                      </a:r>
                      <a:r>
                        <a:rPr lang="en-US" sz="1400" b="0" dirty="0" err="1"/>
                        <a:t>dan</a:t>
                      </a:r>
                      <a:r>
                        <a:rPr lang="en-US" sz="1400" b="0" dirty="0"/>
                        <a:t> Learning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Sistem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Pakar</a:t>
                      </a:r>
                      <a:r>
                        <a:rPr lang="en-US" sz="1400" b="0" dirty="0"/>
                        <a:t>, ICAI, Intelligent Tutoring System</a:t>
                      </a:r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906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Kinematics and Dynamics of Robot Motion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Model </a:t>
                      </a:r>
                      <a:r>
                        <a:rPr lang="en-US" sz="1400" b="0" dirty="0" err="1"/>
                        <a:t>Memori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Manusia</a:t>
                      </a:r>
                      <a:r>
                        <a:rPr lang="en-US" sz="1400" b="0" dirty="0"/>
                        <a:t>, Autonomous Learning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Software </a:t>
                      </a:r>
                      <a:r>
                        <a:rPr lang="en-US" sz="1400" b="0" dirty="0" err="1"/>
                        <a:t>untuk</a:t>
                      </a:r>
                      <a:r>
                        <a:rPr lang="en-US" sz="1400" b="0" dirty="0"/>
                        <a:t> Logic Programming</a:t>
                      </a:r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906">
                <a:tc rowSpan="3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 err="1"/>
                        <a:t>Grafik</a:t>
                      </a:r>
                      <a:endParaRPr lang="en-US" sz="2000" b="1" dirty="0"/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Teori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Grafik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dan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Warna</a:t>
                      </a:r>
                      <a:endParaRPr lang="en-US" sz="1400" b="0" dirty="0"/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Algoritma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Komputer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Grafik</a:t>
                      </a:r>
                      <a:endParaRPr lang="en-US" sz="1400" b="0" dirty="0"/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Library </a:t>
                      </a:r>
                      <a:r>
                        <a:rPr lang="en-US" sz="1400" b="0" dirty="0" err="1"/>
                        <a:t>Grafik</a:t>
                      </a:r>
                      <a:endParaRPr lang="en-US" sz="1400" b="0" dirty="0"/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9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Geometri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Dua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Dimensi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atau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Lebih</a:t>
                      </a:r>
                      <a:endParaRPr lang="en-US" sz="1400" b="0" dirty="0"/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Model </a:t>
                      </a:r>
                      <a:r>
                        <a:rPr lang="en-US" sz="1400" b="0" dirty="0" err="1"/>
                        <a:t>untuk</a:t>
                      </a:r>
                      <a:r>
                        <a:rPr lang="en-US" sz="1400" b="0" dirty="0"/>
                        <a:t> Virtual Reality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Grafik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Standar</a:t>
                      </a:r>
                      <a:r>
                        <a:rPr lang="en-US" sz="1400" b="0" dirty="0"/>
                        <a:t>, Visual System</a:t>
                      </a:r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Teori</a:t>
                      </a:r>
                      <a:r>
                        <a:rPr lang="en-US" sz="1400" b="0" dirty="0"/>
                        <a:t> Chaos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Metode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Komputer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Grafik</a:t>
                      </a:r>
                      <a:endParaRPr lang="en-US" sz="1400" b="0" dirty="0"/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Image Enhancement System</a:t>
                      </a:r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729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Human Computer Interaction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Risk Analysis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Pattern Recognition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Flight </a:t>
                      </a:r>
                      <a:r>
                        <a:rPr lang="en-US" sz="1400" b="0" dirty="0" err="1"/>
                        <a:t>Simulatin</a:t>
                      </a:r>
                      <a:endParaRPr lang="en-US" sz="1400" b="0" dirty="0"/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9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Cognitive Psychology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Model CAD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Usability Engineering, CAD, CAI, CAE, CAL</a:t>
                      </a:r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2767">
                <a:tc rowSpan="3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 err="1"/>
                        <a:t>Ilmu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Komputasi</a:t>
                      </a:r>
                      <a:endParaRPr lang="en-US" sz="2000" b="1" dirty="0"/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 Theory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Discrete Approximations, Fast Fourier Transform and Poisson Solvers</a:t>
                      </a:r>
                    </a:p>
                  </a:txBody>
                  <a:tcPr marT="0"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Library </a:t>
                      </a:r>
                      <a:r>
                        <a:rPr lang="en-US" sz="1400" b="0" dirty="0" err="1"/>
                        <a:t>dan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Paket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untuk</a:t>
                      </a:r>
                      <a:r>
                        <a:rPr lang="en-US" sz="1400" b="0" dirty="0"/>
                        <a:t> Tool </a:t>
                      </a:r>
                      <a:r>
                        <a:rPr lang="en-US" sz="1400" b="0" dirty="0" err="1"/>
                        <a:t>Penelitian</a:t>
                      </a:r>
                      <a:endParaRPr lang="en-US" sz="1400" b="0" dirty="0"/>
                    </a:p>
                    <a:p>
                      <a:endParaRPr lang="en-US" sz="1400" b="0" dirty="0"/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79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Binary Representation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Backward Error </a:t>
                      </a:r>
                      <a:r>
                        <a:rPr lang="en-US" sz="1400" b="0" dirty="0" err="1"/>
                        <a:t>Popagation</a:t>
                      </a:r>
                      <a:endParaRPr lang="en-US" sz="1400" b="0" dirty="0"/>
                    </a:p>
                  </a:txBody>
                  <a:tcPr marT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7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Teori</a:t>
                      </a:r>
                      <a:r>
                        <a:rPr lang="en-US" sz="1400" b="0" dirty="0"/>
                        <a:t> Quantum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Finite Element Models</a:t>
                      </a:r>
                    </a:p>
                  </a:txBody>
                  <a:tcPr marT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86776" cy="26358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7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350">
                <a:tc rowSpan="3">
                  <a:txBody>
                    <a:bodyPr/>
                    <a:lstStyle/>
                    <a:p>
                      <a:r>
                        <a:rPr lang="en-US" sz="2000" b="1" dirty="0"/>
                        <a:t>Organizational Informatics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Organizational Science</a:t>
                      </a:r>
                    </a:p>
                  </a:txBody>
                  <a:tcPr marT="0"/>
                </a:tc>
                <a:tc rowSpan="3">
                  <a:txBody>
                    <a:bodyPr/>
                    <a:lstStyle/>
                    <a:p>
                      <a:r>
                        <a:rPr lang="en-US" sz="1400" b="0" dirty="0"/>
                        <a:t>Model </a:t>
                      </a:r>
                      <a:r>
                        <a:rPr lang="en-US" sz="1400" b="0" dirty="0" err="1"/>
                        <a:t>dan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Simulasi</a:t>
                      </a:r>
                      <a:r>
                        <a:rPr lang="en-US" sz="1400" b="0" dirty="0"/>
                        <a:t> yang </a:t>
                      </a:r>
                      <a:r>
                        <a:rPr lang="en-US" sz="1400" b="0" dirty="0" err="1"/>
                        <a:t>berhubungan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dengan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sistem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informasi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dalam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pengorganisasian</a:t>
                      </a:r>
                      <a:endParaRPr lang="en-US" sz="1400" b="0" dirty="0"/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Management </a:t>
                      </a:r>
                      <a:r>
                        <a:rPr lang="en-US" sz="1400" b="0" dirty="0" err="1"/>
                        <a:t>Informations</a:t>
                      </a:r>
                      <a:r>
                        <a:rPr lang="en-US" sz="1400" b="0" dirty="0"/>
                        <a:t> Systems</a:t>
                      </a:r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Decision Sciences</a:t>
                      </a:r>
                    </a:p>
                  </a:txBody>
                  <a:tcPr marT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/>
                        <a:t>Decision</a:t>
                      </a:r>
                      <a:r>
                        <a:rPr lang="en-US" sz="1400" b="0" baseline="0" dirty="0"/>
                        <a:t> Support Systems</a:t>
                      </a:r>
                      <a:endParaRPr lang="en-US" sz="1400" b="0" dirty="0"/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3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Organizational Dynamics</a:t>
                      </a:r>
                    </a:p>
                  </a:txBody>
                  <a:tcPr marT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50">
                <a:tc rowSpan="3">
                  <a:txBody>
                    <a:bodyPr/>
                    <a:lstStyle/>
                    <a:p>
                      <a:endParaRPr lang="en-US" sz="2000" b="1" dirty="0"/>
                    </a:p>
                    <a:p>
                      <a:endParaRPr lang="en-US" sz="2000" b="1" dirty="0"/>
                    </a:p>
                    <a:p>
                      <a:r>
                        <a:rPr lang="en-US" sz="2000" b="1" dirty="0"/>
                        <a:t>Bioinformatics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Teori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Komputasi</a:t>
                      </a:r>
                      <a:endParaRPr lang="en-US" sz="1400" b="0" dirty="0"/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Model </a:t>
                      </a:r>
                      <a:r>
                        <a:rPr lang="en-US" sz="1400" b="0" dirty="0" err="1"/>
                        <a:t>Komputasi</a:t>
                      </a:r>
                      <a:r>
                        <a:rPr lang="en-US" sz="1400" b="0" dirty="0"/>
                        <a:t> DNA Kimia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Organic Memory Devices</a:t>
                      </a:r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Ilmu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Biologi</a:t>
                      </a:r>
                      <a:endParaRPr lang="en-US" sz="1400" b="0" dirty="0"/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Protipe</a:t>
                      </a:r>
                      <a:r>
                        <a:rPr lang="en-US" sz="1400" b="0" dirty="0"/>
                        <a:t> Retina </a:t>
                      </a:r>
                      <a:r>
                        <a:rPr lang="en-US" sz="1400" b="0" dirty="0" err="1"/>
                        <a:t>dari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Silikon</a:t>
                      </a:r>
                      <a:endParaRPr lang="en-US" sz="1400" b="0" dirty="0"/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Basis Data </a:t>
                      </a:r>
                      <a:r>
                        <a:rPr lang="en-US" sz="1400" b="0" dirty="0" err="1"/>
                        <a:t>Genom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Manusia</a:t>
                      </a:r>
                      <a:endParaRPr lang="en-US" sz="1400" b="0" dirty="0"/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60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Medicine</a:t>
                      </a: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Model</a:t>
                      </a:r>
                      <a:r>
                        <a:rPr lang="en-US" sz="1400" b="0" baseline="0" dirty="0"/>
                        <a:t> Basis Data </a:t>
                      </a:r>
                      <a:r>
                        <a:rPr lang="en-US" sz="1400" b="0" baseline="0" dirty="0" err="1"/>
                        <a:t>Genom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Manusia</a:t>
                      </a:r>
                      <a:endParaRPr lang="en-US" sz="1400" b="0" dirty="0"/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Perangkat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Analisis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Struktur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Enzim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untuk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Kesehatan</a:t>
                      </a:r>
                      <a:endParaRPr lang="en-US" sz="1400" b="0" dirty="0"/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1033</Words>
  <Application>Microsoft Macintosh PowerPoint</Application>
  <PresentationFormat>On-screen Show (4:3)</PresentationFormat>
  <Paragraphs>223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Thème Office</vt:lpstr>
      <vt:lpstr>Visio</vt:lpstr>
      <vt:lpstr>PARADIGMA METODOLOGI PENELITIAN TEKNIK INFORMATIKA</vt:lpstr>
      <vt:lpstr>PowerPoint Presentation</vt:lpstr>
      <vt:lpstr>Definisi, Konsep, dan Terminologi</vt:lpstr>
      <vt:lpstr>Bidang Kajian Teknik Informatika</vt:lpstr>
      <vt:lpstr>Tiga Paradigma Dalam Penelitian Teknik Informatika</vt:lpstr>
      <vt:lpstr>12 SUBBIDANG ILMU KOMPUTER</vt:lpstr>
      <vt:lpstr>PowerPoint Presentation</vt:lpstr>
      <vt:lpstr>PowerPoint Presentation</vt:lpstr>
      <vt:lpstr>PowerPoint Presentation</vt:lpstr>
      <vt:lpstr>Metodologi Penelitian Teknik Informatika</vt:lpstr>
      <vt:lpstr>Penelitian Pengembangan  atau Penelitian Rekayasa</vt:lpstr>
      <vt:lpstr>Penelitian Rekayasa berupa :</vt:lpstr>
      <vt:lpstr>Pengkajian Ilmiah Pure Research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Eric</dc:creator>
  <cp:lastModifiedBy>suprapto</cp:lastModifiedBy>
  <cp:revision>30</cp:revision>
  <dcterms:created xsi:type="dcterms:W3CDTF">2008-09-14T17:25:56Z</dcterms:created>
  <dcterms:modified xsi:type="dcterms:W3CDTF">2023-10-05T06:52:10Z</dcterms:modified>
</cp:coreProperties>
</file>