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9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AD7C-209D-4F9C-9904-DB5D1189C5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C93E-9E30-4355-8447-ED15A79D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6" y="461467"/>
            <a:ext cx="11517836" cy="509450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1351722" y="2432459"/>
            <a:ext cx="3856382" cy="858613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33376" y="3707296"/>
            <a:ext cx="9446120" cy="2216426"/>
          </a:xfrm>
          <a:custGeom>
            <a:avLst/>
            <a:gdLst>
              <a:gd name="connsiteX0" fmla="*/ 149087 w 3856382"/>
              <a:gd name="connsiteY0" fmla="*/ 221289 h 858613"/>
              <a:gd name="connsiteX1" fmla="*/ 69574 w 3856382"/>
              <a:gd name="connsiteY1" fmla="*/ 320680 h 858613"/>
              <a:gd name="connsiteX2" fmla="*/ 39756 w 3856382"/>
              <a:gd name="connsiteY2" fmla="*/ 390254 h 858613"/>
              <a:gd name="connsiteX3" fmla="*/ 19878 w 3856382"/>
              <a:gd name="connsiteY3" fmla="*/ 459828 h 858613"/>
              <a:gd name="connsiteX4" fmla="*/ 0 w 3856382"/>
              <a:gd name="connsiteY4" fmla="*/ 519463 h 858613"/>
              <a:gd name="connsiteX5" fmla="*/ 29817 w 3856382"/>
              <a:gd name="connsiteY5" fmla="*/ 549280 h 858613"/>
              <a:gd name="connsiteX6" fmla="*/ 39756 w 3856382"/>
              <a:gd name="connsiteY6" fmla="*/ 579098 h 858613"/>
              <a:gd name="connsiteX7" fmla="*/ 159026 w 3856382"/>
              <a:gd name="connsiteY7" fmla="*/ 589037 h 858613"/>
              <a:gd name="connsiteX8" fmla="*/ 248478 w 3856382"/>
              <a:gd name="connsiteY8" fmla="*/ 638732 h 858613"/>
              <a:gd name="connsiteX9" fmla="*/ 278295 w 3856382"/>
              <a:gd name="connsiteY9" fmla="*/ 658611 h 858613"/>
              <a:gd name="connsiteX10" fmla="*/ 347869 w 3856382"/>
              <a:gd name="connsiteY10" fmla="*/ 678489 h 858613"/>
              <a:gd name="connsiteX11" fmla="*/ 427382 w 3856382"/>
              <a:gd name="connsiteY11" fmla="*/ 708306 h 858613"/>
              <a:gd name="connsiteX12" fmla="*/ 526774 w 3856382"/>
              <a:gd name="connsiteY12" fmla="*/ 698367 h 858613"/>
              <a:gd name="connsiteX13" fmla="*/ 566530 w 3856382"/>
              <a:gd name="connsiteY13" fmla="*/ 688428 h 858613"/>
              <a:gd name="connsiteX14" fmla="*/ 1033669 w 3856382"/>
              <a:gd name="connsiteY14" fmla="*/ 708306 h 858613"/>
              <a:gd name="connsiteX15" fmla="*/ 1152939 w 3856382"/>
              <a:gd name="connsiteY15" fmla="*/ 758002 h 858613"/>
              <a:gd name="connsiteX16" fmla="*/ 1202635 w 3856382"/>
              <a:gd name="connsiteY16" fmla="*/ 767941 h 858613"/>
              <a:gd name="connsiteX17" fmla="*/ 1232452 w 3856382"/>
              <a:gd name="connsiteY17" fmla="*/ 787819 h 858613"/>
              <a:gd name="connsiteX18" fmla="*/ 1252330 w 3856382"/>
              <a:gd name="connsiteY18" fmla="*/ 807698 h 858613"/>
              <a:gd name="connsiteX19" fmla="*/ 1302026 w 3856382"/>
              <a:gd name="connsiteY19" fmla="*/ 817637 h 858613"/>
              <a:gd name="connsiteX20" fmla="*/ 1331843 w 3856382"/>
              <a:gd name="connsiteY20" fmla="*/ 827576 h 858613"/>
              <a:gd name="connsiteX21" fmla="*/ 1381539 w 3856382"/>
              <a:gd name="connsiteY21" fmla="*/ 837515 h 858613"/>
              <a:gd name="connsiteX22" fmla="*/ 1570382 w 3856382"/>
              <a:gd name="connsiteY22" fmla="*/ 827576 h 858613"/>
              <a:gd name="connsiteX23" fmla="*/ 1699591 w 3856382"/>
              <a:gd name="connsiteY23" fmla="*/ 767941 h 858613"/>
              <a:gd name="connsiteX24" fmla="*/ 1948069 w 3856382"/>
              <a:gd name="connsiteY24" fmla="*/ 777880 h 858613"/>
              <a:gd name="connsiteX25" fmla="*/ 2097156 w 3856382"/>
              <a:gd name="connsiteY25" fmla="*/ 807698 h 858613"/>
              <a:gd name="connsiteX26" fmla="*/ 2146852 w 3856382"/>
              <a:gd name="connsiteY26" fmla="*/ 827576 h 858613"/>
              <a:gd name="connsiteX27" fmla="*/ 2196548 w 3856382"/>
              <a:gd name="connsiteY27" fmla="*/ 837515 h 858613"/>
              <a:gd name="connsiteX28" fmla="*/ 2276061 w 3856382"/>
              <a:gd name="connsiteY28" fmla="*/ 857393 h 858613"/>
              <a:gd name="connsiteX29" fmla="*/ 2445026 w 3856382"/>
              <a:gd name="connsiteY29" fmla="*/ 837515 h 858613"/>
              <a:gd name="connsiteX30" fmla="*/ 2355574 w 3856382"/>
              <a:gd name="connsiteY30" fmla="*/ 728184 h 858613"/>
              <a:gd name="connsiteX31" fmla="*/ 2882348 w 3856382"/>
              <a:gd name="connsiteY31" fmla="*/ 708306 h 858613"/>
              <a:gd name="connsiteX32" fmla="*/ 2941982 w 3856382"/>
              <a:gd name="connsiteY32" fmla="*/ 688428 h 858613"/>
              <a:gd name="connsiteX33" fmla="*/ 3011556 w 3856382"/>
              <a:gd name="connsiteY33" fmla="*/ 668550 h 858613"/>
              <a:gd name="connsiteX34" fmla="*/ 3230217 w 3856382"/>
              <a:gd name="connsiteY34" fmla="*/ 678489 h 858613"/>
              <a:gd name="connsiteX35" fmla="*/ 3269974 w 3856382"/>
              <a:gd name="connsiteY35" fmla="*/ 698367 h 858613"/>
              <a:gd name="connsiteX36" fmla="*/ 3319669 w 3856382"/>
              <a:gd name="connsiteY36" fmla="*/ 708306 h 858613"/>
              <a:gd name="connsiteX37" fmla="*/ 3637721 w 3856382"/>
              <a:gd name="connsiteY37" fmla="*/ 688428 h 858613"/>
              <a:gd name="connsiteX38" fmla="*/ 3756991 w 3856382"/>
              <a:gd name="connsiteY38" fmla="*/ 668550 h 858613"/>
              <a:gd name="connsiteX39" fmla="*/ 3846443 w 3856382"/>
              <a:gd name="connsiteY39" fmla="*/ 628793 h 858613"/>
              <a:gd name="connsiteX40" fmla="*/ 3856382 w 3856382"/>
              <a:gd name="connsiteY40" fmla="*/ 598976 h 858613"/>
              <a:gd name="connsiteX41" fmla="*/ 3836504 w 3856382"/>
              <a:gd name="connsiteY41" fmla="*/ 499584 h 858613"/>
              <a:gd name="connsiteX42" fmla="*/ 3826565 w 3856382"/>
              <a:gd name="connsiteY42" fmla="*/ 449889 h 858613"/>
              <a:gd name="connsiteX43" fmla="*/ 3816626 w 3856382"/>
              <a:gd name="connsiteY43" fmla="*/ 380315 h 858613"/>
              <a:gd name="connsiteX44" fmla="*/ 3766930 w 3856382"/>
              <a:gd name="connsiteY44" fmla="*/ 310741 h 858613"/>
              <a:gd name="connsiteX45" fmla="*/ 3737113 w 3856382"/>
              <a:gd name="connsiteY45" fmla="*/ 300802 h 858613"/>
              <a:gd name="connsiteX46" fmla="*/ 3707295 w 3856382"/>
              <a:gd name="connsiteY46" fmla="*/ 280924 h 858613"/>
              <a:gd name="connsiteX47" fmla="*/ 3677478 w 3856382"/>
              <a:gd name="connsiteY47" fmla="*/ 270984 h 858613"/>
              <a:gd name="connsiteX48" fmla="*/ 3637721 w 3856382"/>
              <a:gd name="connsiteY48" fmla="*/ 251106 h 858613"/>
              <a:gd name="connsiteX49" fmla="*/ 3279913 w 3856382"/>
              <a:gd name="connsiteY49" fmla="*/ 261045 h 858613"/>
              <a:gd name="connsiteX50" fmla="*/ 3250095 w 3856382"/>
              <a:gd name="connsiteY50" fmla="*/ 270984 h 858613"/>
              <a:gd name="connsiteX51" fmla="*/ 2822713 w 3856382"/>
              <a:gd name="connsiteY51" fmla="*/ 280924 h 858613"/>
              <a:gd name="connsiteX52" fmla="*/ 2753139 w 3856382"/>
              <a:gd name="connsiteY52" fmla="*/ 310741 h 858613"/>
              <a:gd name="connsiteX53" fmla="*/ 2653748 w 3856382"/>
              <a:gd name="connsiteY53" fmla="*/ 280924 h 858613"/>
              <a:gd name="connsiteX54" fmla="*/ 2425148 w 3856382"/>
              <a:gd name="connsiteY54" fmla="*/ 270984 h 858613"/>
              <a:gd name="connsiteX55" fmla="*/ 2405269 w 3856382"/>
              <a:gd name="connsiteY55" fmla="*/ 251106 h 858613"/>
              <a:gd name="connsiteX56" fmla="*/ 2305878 w 3856382"/>
              <a:gd name="connsiteY56" fmla="*/ 231228 h 858613"/>
              <a:gd name="connsiteX57" fmla="*/ 2216426 w 3856382"/>
              <a:gd name="connsiteY57" fmla="*/ 211350 h 858613"/>
              <a:gd name="connsiteX58" fmla="*/ 2166730 w 3856382"/>
              <a:gd name="connsiteY58" fmla="*/ 181532 h 858613"/>
              <a:gd name="connsiteX59" fmla="*/ 2097156 w 3856382"/>
              <a:gd name="connsiteY59" fmla="*/ 161654 h 858613"/>
              <a:gd name="connsiteX60" fmla="*/ 2067339 w 3856382"/>
              <a:gd name="connsiteY60" fmla="*/ 131837 h 858613"/>
              <a:gd name="connsiteX61" fmla="*/ 2037521 w 3856382"/>
              <a:gd name="connsiteY61" fmla="*/ 121898 h 858613"/>
              <a:gd name="connsiteX62" fmla="*/ 1997765 w 3856382"/>
              <a:gd name="connsiteY62" fmla="*/ 102019 h 858613"/>
              <a:gd name="connsiteX63" fmla="*/ 1908313 w 3856382"/>
              <a:gd name="connsiteY63" fmla="*/ 52324 h 858613"/>
              <a:gd name="connsiteX64" fmla="*/ 1888435 w 3856382"/>
              <a:gd name="connsiteY64" fmla="*/ 32445 h 858613"/>
              <a:gd name="connsiteX65" fmla="*/ 1818861 w 3856382"/>
              <a:gd name="connsiteY65" fmla="*/ 2628 h 858613"/>
              <a:gd name="connsiteX66" fmla="*/ 1620078 w 3856382"/>
              <a:gd name="connsiteY66" fmla="*/ 32445 h 858613"/>
              <a:gd name="connsiteX67" fmla="*/ 1580321 w 3856382"/>
              <a:gd name="connsiteY67" fmla="*/ 102019 h 858613"/>
              <a:gd name="connsiteX68" fmla="*/ 1530626 w 3856382"/>
              <a:gd name="connsiteY68" fmla="*/ 131837 h 858613"/>
              <a:gd name="connsiteX69" fmla="*/ 1500808 w 3856382"/>
              <a:gd name="connsiteY69" fmla="*/ 151715 h 858613"/>
              <a:gd name="connsiteX70" fmla="*/ 675861 w 3856382"/>
              <a:gd name="connsiteY70" fmla="*/ 161654 h 858613"/>
              <a:gd name="connsiteX71" fmla="*/ 606287 w 3856382"/>
              <a:gd name="connsiteY71" fmla="*/ 191471 h 858613"/>
              <a:gd name="connsiteX72" fmla="*/ 576469 w 3856382"/>
              <a:gd name="connsiteY72" fmla="*/ 201411 h 858613"/>
              <a:gd name="connsiteX73" fmla="*/ 516835 w 3856382"/>
              <a:gd name="connsiteY73" fmla="*/ 241167 h 858613"/>
              <a:gd name="connsiteX74" fmla="*/ 318052 w 3856382"/>
              <a:gd name="connsiteY74" fmla="*/ 221289 h 858613"/>
              <a:gd name="connsiteX75" fmla="*/ 278295 w 3856382"/>
              <a:gd name="connsiteY75" fmla="*/ 211350 h 858613"/>
              <a:gd name="connsiteX76" fmla="*/ 218661 w 3856382"/>
              <a:gd name="connsiteY76" fmla="*/ 221289 h 858613"/>
              <a:gd name="connsiteX77" fmla="*/ 198782 w 3856382"/>
              <a:gd name="connsiteY77" fmla="*/ 241167 h 858613"/>
              <a:gd name="connsiteX78" fmla="*/ 149087 w 3856382"/>
              <a:gd name="connsiteY78" fmla="*/ 221289 h 85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856382" h="858613">
                <a:moveTo>
                  <a:pt x="149087" y="221289"/>
                </a:moveTo>
                <a:cubicBezTo>
                  <a:pt x="127552" y="234541"/>
                  <a:pt x="174348" y="180980"/>
                  <a:pt x="69574" y="320680"/>
                </a:cubicBezTo>
                <a:cubicBezTo>
                  <a:pt x="54435" y="340865"/>
                  <a:pt x="48242" y="366492"/>
                  <a:pt x="39756" y="390254"/>
                </a:cubicBezTo>
                <a:cubicBezTo>
                  <a:pt x="31644" y="412968"/>
                  <a:pt x="26971" y="436775"/>
                  <a:pt x="19878" y="459828"/>
                </a:cubicBezTo>
                <a:cubicBezTo>
                  <a:pt x="13716" y="479855"/>
                  <a:pt x="0" y="519463"/>
                  <a:pt x="0" y="519463"/>
                </a:cubicBezTo>
                <a:cubicBezTo>
                  <a:pt x="9939" y="529402"/>
                  <a:pt x="22020" y="537585"/>
                  <a:pt x="29817" y="549280"/>
                </a:cubicBezTo>
                <a:cubicBezTo>
                  <a:pt x="35628" y="557997"/>
                  <a:pt x="29742" y="576017"/>
                  <a:pt x="39756" y="579098"/>
                </a:cubicBezTo>
                <a:cubicBezTo>
                  <a:pt x="77886" y="590831"/>
                  <a:pt x="119269" y="585724"/>
                  <a:pt x="159026" y="589037"/>
                </a:cubicBezTo>
                <a:cubicBezTo>
                  <a:pt x="211506" y="606530"/>
                  <a:pt x="180129" y="593166"/>
                  <a:pt x="248478" y="638732"/>
                </a:cubicBezTo>
                <a:cubicBezTo>
                  <a:pt x="258417" y="645358"/>
                  <a:pt x="266706" y="655714"/>
                  <a:pt x="278295" y="658611"/>
                </a:cubicBezTo>
                <a:cubicBezTo>
                  <a:pt x="298471" y="663655"/>
                  <a:pt x="327905" y="669933"/>
                  <a:pt x="347869" y="678489"/>
                </a:cubicBezTo>
                <a:cubicBezTo>
                  <a:pt x="420633" y="709673"/>
                  <a:pt x="354086" y="689982"/>
                  <a:pt x="427382" y="708306"/>
                </a:cubicBezTo>
                <a:cubicBezTo>
                  <a:pt x="460513" y="704993"/>
                  <a:pt x="493813" y="703076"/>
                  <a:pt x="526774" y="698367"/>
                </a:cubicBezTo>
                <a:cubicBezTo>
                  <a:pt x="540297" y="696435"/>
                  <a:pt x="552873" y="688160"/>
                  <a:pt x="566530" y="688428"/>
                </a:cubicBezTo>
                <a:cubicBezTo>
                  <a:pt x="722354" y="691483"/>
                  <a:pt x="877956" y="701680"/>
                  <a:pt x="1033669" y="708306"/>
                </a:cubicBezTo>
                <a:cubicBezTo>
                  <a:pt x="1073426" y="724871"/>
                  <a:pt x="1112325" y="743668"/>
                  <a:pt x="1152939" y="758002"/>
                </a:cubicBezTo>
                <a:cubicBezTo>
                  <a:pt x="1168869" y="763624"/>
                  <a:pt x="1186817" y="762009"/>
                  <a:pt x="1202635" y="767941"/>
                </a:cubicBezTo>
                <a:cubicBezTo>
                  <a:pt x="1213820" y="772135"/>
                  <a:pt x="1223124" y="780357"/>
                  <a:pt x="1232452" y="787819"/>
                </a:cubicBezTo>
                <a:cubicBezTo>
                  <a:pt x="1239769" y="793673"/>
                  <a:pt x="1243717" y="804007"/>
                  <a:pt x="1252330" y="807698"/>
                </a:cubicBezTo>
                <a:cubicBezTo>
                  <a:pt x="1267857" y="814353"/>
                  <a:pt x="1285637" y="813540"/>
                  <a:pt x="1302026" y="817637"/>
                </a:cubicBezTo>
                <a:cubicBezTo>
                  <a:pt x="1312190" y="820178"/>
                  <a:pt x="1321679" y="825035"/>
                  <a:pt x="1331843" y="827576"/>
                </a:cubicBezTo>
                <a:cubicBezTo>
                  <a:pt x="1348232" y="831673"/>
                  <a:pt x="1364974" y="834202"/>
                  <a:pt x="1381539" y="837515"/>
                </a:cubicBezTo>
                <a:cubicBezTo>
                  <a:pt x="1444487" y="834202"/>
                  <a:pt x="1508803" y="841046"/>
                  <a:pt x="1570382" y="827576"/>
                </a:cubicBezTo>
                <a:cubicBezTo>
                  <a:pt x="1616722" y="817439"/>
                  <a:pt x="1652561" y="774129"/>
                  <a:pt x="1699591" y="767941"/>
                </a:cubicBezTo>
                <a:cubicBezTo>
                  <a:pt x="1781775" y="757127"/>
                  <a:pt x="1865243" y="774567"/>
                  <a:pt x="1948069" y="777880"/>
                </a:cubicBezTo>
                <a:cubicBezTo>
                  <a:pt x="2014008" y="787300"/>
                  <a:pt x="2030695" y="787248"/>
                  <a:pt x="2097156" y="807698"/>
                </a:cubicBezTo>
                <a:cubicBezTo>
                  <a:pt x="2114208" y="812945"/>
                  <a:pt x="2129763" y="822449"/>
                  <a:pt x="2146852" y="827576"/>
                </a:cubicBezTo>
                <a:cubicBezTo>
                  <a:pt x="2163033" y="832430"/>
                  <a:pt x="2180087" y="833716"/>
                  <a:pt x="2196548" y="837515"/>
                </a:cubicBezTo>
                <a:cubicBezTo>
                  <a:pt x="2223168" y="843658"/>
                  <a:pt x="2249557" y="850767"/>
                  <a:pt x="2276061" y="857393"/>
                </a:cubicBezTo>
                <a:cubicBezTo>
                  <a:pt x="2332383" y="850767"/>
                  <a:pt x="2401460" y="873820"/>
                  <a:pt x="2445026" y="837515"/>
                </a:cubicBezTo>
                <a:cubicBezTo>
                  <a:pt x="2476416" y="811356"/>
                  <a:pt x="2372705" y="741033"/>
                  <a:pt x="2355574" y="728184"/>
                </a:cubicBezTo>
                <a:cubicBezTo>
                  <a:pt x="2546424" y="664567"/>
                  <a:pt x="2314026" y="738751"/>
                  <a:pt x="2882348" y="708306"/>
                </a:cubicBezTo>
                <a:cubicBezTo>
                  <a:pt x="2903271" y="707185"/>
                  <a:pt x="2922104" y="695054"/>
                  <a:pt x="2941982" y="688428"/>
                </a:cubicBezTo>
                <a:cubicBezTo>
                  <a:pt x="2984755" y="674170"/>
                  <a:pt x="2961641" y="681029"/>
                  <a:pt x="3011556" y="668550"/>
                </a:cubicBezTo>
                <a:cubicBezTo>
                  <a:pt x="3084443" y="671863"/>
                  <a:pt x="3157736" y="670126"/>
                  <a:pt x="3230217" y="678489"/>
                </a:cubicBezTo>
                <a:cubicBezTo>
                  <a:pt x="3244936" y="680187"/>
                  <a:pt x="3255918" y="693682"/>
                  <a:pt x="3269974" y="698367"/>
                </a:cubicBezTo>
                <a:cubicBezTo>
                  <a:pt x="3286000" y="703709"/>
                  <a:pt x="3303104" y="704993"/>
                  <a:pt x="3319669" y="708306"/>
                </a:cubicBezTo>
                <a:cubicBezTo>
                  <a:pt x="3523127" y="700168"/>
                  <a:pt x="3505427" y="709316"/>
                  <a:pt x="3637721" y="688428"/>
                </a:cubicBezTo>
                <a:lnTo>
                  <a:pt x="3756991" y="668550"/>
                </a:lnTo>
                <a:cubicBezTo>
                  <a:pt x="3827958" y="644893"/>
                  <a:pt x="3799191" y="660294"/>
                  <a:pt x="3846443" y="628793"/>
                </a:cubicBezTo>
                <a:cubicBezTo>
                  <a:pt x="3849756" y="618854"/>
                  <a:pt x="3856382" y="609453"/>
                  <a:pt x="3856382" y="598976"/>
                </a:cubicBezTo>
                <a:cubicBezTo>
                  <a:pt x="3856382" y="525927"/>
                  <a:pt x="3848743" y="548542"/>
                  <a:pt x="3836504" y="499584"/>
                </a:cubicBezTo>
                <a:cubicBezTo>
                  <a:pt x="3832407" y="483195"/>
                  <a:pt x="3829342" y="466552"/>
                  <a:pt x="3826565" y="449889"/>
                </a:cubicBezTo>
                <a:cubicBezTo>
                  <a:pt x="3822714" y="426781"/>
                  <a:pt x="3823358" y="402754"/>
                  <a:pt x="3816626" y="380315"/>
                </a:cubicBezTo>
                <a:cubicBezTo>
                  <a:pt x="3814209" y="372257"/>
                  <a:pt x="3766958" y="310764"/>
                  <a:pt x="3766930" y="310741"/>
                </a:cubicBezTo>
                <a:cubicBezTo>
                  <a:pt x="3758882" y="304034"/>
                  <a:pt x="3746484" y="305487"/>
                  <a:pt x="3737113" y="300802"/>
                </a:cubicBezTo>
                <a:cubicBezTo>
                  <a:pt x="3726429" y="295460"/>
                  <a:pt x="3717979" y="286266"/>
                  <a:pt x="3707295" y="280924"/>
                </a:cubicBezTo>
                <a:cubicBezTo>
                  <a:pt x="3697924" y="276239"/>
                  <a:pt x="3687108" y="275111"/>
                  <a:pt x="3677478" y="270984"/>
                </a:cubicBezTo>
                <a:cubicBezTo>
                  <a:pt x="3663860" y="265147"/>
                  <a:pt x="3650973" y="257732"/>
                  <a:pt x="3637721" y="251106"/>
                </a:cubicBezTo>
                <a:cubicBezTo>
                  <a:pt x="3518452" y="254419"/>
                  <a:pt x="3399072" y="254934"/>
                  <a:pt x="3279913" y="261045"/>
                </a:cubicBezTo>
                <a:cubicBezTo>
                  <a:pt x="3269450" y="261582"/>
                  <a:pt x="3260562" y="270529"/>
                  <a:pt x="3250095" y="270984"/>
                </a:cubicBezTo>
                <a:cubicBezTo>
                  <a:pt x="3107730" y="277174"/>
                  <a:pt x="2965174" y="277611"/>
                  <a:pt x="2822713" y="280924"/>
                </a:cubicBezTo>
                <a:cubicBezTo>
                  <a:pt x="2818712" y="282925"/>
                  <a:pt x="2765104" y="312070"/>
                  <a:pt x="2753139" y="310741"/>
                </a:cubicBezTo>
                <a:cubicBezTo>
                  <a:pt x="2682772" y="302922"/>
                  <a:pt x="2712380" y="285267"/>
                  <a:pt x="2653748" y="280924"/>
                </a:cubicBezTo>
                <a:cubicBezTo>
                  <a:pt x="2577684" y="275289"/>
                  <a:pt x="2501348" y="274297"/>
                  <a:pt x="2425148" y="270984"/>
                </a:cubicBezTo>
                <a:cubicBezTo>
                  <a:pt x="2418522" y="264358"/>
                  <a:pt x="2414159" y="254069"/>
                  <a:pt x="2405269" y="251106"/>
                </a:cubicBezTo>
                <a:cubicBezTo>
                  <a:pt x="2373216" y="240422"/>
                  <a:pt x="2338656" y="239422"/>
                  <a:pt x="2305878" y="231228"/>
                </a:cubicBezTo>
                <a:cubicBezTo>
                  <a:pt x="2249732" y="217192"/>
                  <a:pt x="2279516" y="223968"/>
                  <a:pt x="2216426" y="211350"/>
                </a:cubicBezTo>
                <a:cubicBezTo>
                  <a:pt x="2199861" y="201411"/>
                  <a:pt x="2184562" y="188962"/>
                  <a:pt x="2166730" y="181532"/>
                </a:cubicBezTo>
                <a:cubicBezTo>
                  <a:pt x="2144466" y="172255"/>
                  <a:pt x="2118729" y="172440"/>
                  <a:pt x="2097156" y="161654"/>
                </a:cubicBezTo>
                <a:cubicBezTo>
                  <a:pt x="2084584" y="155368"/>
                  <a:pt x="2079034" y="139634"/>
                  <a:pt x="2067339" y="131837"/>
                </a:cubicBezTo>
                <a:cubicBezTo>
                  <a:pt x="2058622" y="126026"/>
                  <a:pt x="2047151" y="126025"/>
                  <a:pt x="2037521" y="121898"/>
                </a:cubicBezTo>
                <a:cubicBezTo>
                  <a:pt x="2023903" y="116061"/>
                  <a:pt x="2010717" y="109214"/>
                  <a:pt x="1997765" y="102019"/>
                </a:cubicBezTo>
                <a:cubicBezTo>
                  <a:pt x="1885467" y="39631"/>
                  <a:pt x="2003616" y="99976"/>
                  <a:pt x="1908313" y="52324"/>
                </a:cubicBezTo>
                <a:cubicBezTo>
                  <a:pt x="1901687" y="45698"/>
                  <a:pt x="1896232" y="37643"/>
                  <a:pt x="1888435" y="32445"/>
                </a:cubicBezTo>
                <a:cubicBezTo>
                  <a:pt x="1863873" y="16070"/>
                  <a:pt x="1845364" y="11462"/>
                  <a:pt x="1818861" y="2628"/>
                </a:cubicBezTo>
                <a:cubicBezTo>
                  <a:pt x="1766380" y="5715"/>
                  <a:pt x="1669652" y="-17130"/>
                  <a:pt x="1620078" y="32445"/>
                </a:cubicBezTo>
                <a:cubicBezTo>
                  <a:pt x="1599749" y="52774"/>
                  <a:pt x="1595908" y="78639"/>
                  <a:pt x="1580321" y="102019"/>
                </a:cubicBezTo>
                <a:cubicBezTo>
                  <a:pt x="1560906" y="131141"/>
                  <a:pt x="1560533" y="116884"/>
                  <a:pt x="1530626" y="131837"/>
                </a:cubicBezTo>
                <a:cubicBezTo>
                  <a:pt x="1519942" y="137179"/>
                  <a:pt x="1512746" y="151299"/>
                  <a:pt x="1500808" y="151715"/>
                </a:cubicBezTo>
                <a:cubicBezTo>
                  <a:pt x="1225973" y="161302"/>
                  <a:pt x="950843" y="158341"/>
                  <a:pt x="675861" y="161654"/>
                </a:cubicBezTo>
                <a:cubicBezTo>
                  <a:pt x="593122" y="182338"/>
                  <a:pt x="674922" y="157153"/>
                  <a:pt x="606287" y="191471"/>
                </a:cubicBezTo>
                <a:cubicBezTo>
                  <a:pt x="596916" y="196157"/>
                  <a:pt x="585628" y="196323"/>
                  <a:pt x="576469" y="201411"/>
                </a:cubicBezTo>
                <a:cubicBezTo>
                  <a:pt x="555585" y="213013"/>
                  <a:pt x="516835" y="241167"/>
                  <a:pt x="516835" y="241167"/>
                </a:cubicBezTo>
                <a:cubicBezTo>
                  <a:pt x="459888" y="236421"/>
                  <a:pt x="377602" y="231214"/>
                  <a:pt x="318052" y="221289"/>
                </a:cubicBezTo>
                <a:cubicBezTo>
                  <a:pt x="304578" y="219043"/>
                  <a:pt x="291547" y="214663"/>
                  <a:pt x="278295" y="211350"/>
                </a:cubicBezTo>
                <a:cubicBezTo>
                  <a:pt x="186142" y="272785"/>
                  <a:pt x="306837" y="203654"/>
                  <a:pt x="218661" y="221289"/>
                </a:cubicBezTo>
                <a:cubicBezTo>
                  <a:pt x="209472" y="223127"/>
                  <a:pt x="206579" y="235969"/>
                  <a:pt x="198782" y="241167"/>
                </a:cubicBezTo>
                <a:cubicBezTo>
                  <a:pt x="196025" y="243005"/>
                  <a:pt x="170622" y="208037"/>
                  <a:pt x="149087" y="221289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407504"/>
            <a:ext cx="11291219" cy="5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6348" y="496956"/>
            <a:ext cx="719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ANFIS For Marketing Event Survey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97833" y="1583634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Companies spend millions of dollars on marketing events every year.</a:t>
            </a:r>
          </a:p>
          <a:p>
            <a:r>
              <a:rPr lang="en-US" sz="2000" dirty="0" smtClean="0"/>
              <a:t>It’s a big challenge to follow up on attendees.</a:t>
            </a:r>
          </a:p>
          <a:p>
            <a:r>
              <a:rPr lang="en-US" sz="2000" dirty="0" smtClean="0"/>
              <a:t>ROI on marketing investment not well capitalized.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7833" y="3548461"/>
            <a:ext cx="10472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Seniority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  Junior, Mid, Senior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Propensity to Purchase 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No Plan, Next 3 years, Next 12 months 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Size of Company </a:t>
            </a: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 0-100, 101-500, &gt;501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Contactable </a:t>
            </a:r>
            <a:r>
              <a:rPr lang="en-US" sz="2000" dirty="0" smtClean="0">
                <a:sym typeface="Wingdings" panose="05000000000000000000" pitchFamily="2" charset="2"/>
              </a:rPr>
              <a:t>  Don’t contact, Send Content Only, Email or Call Me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7833" y="3101200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Fuzzy Input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7833" y="4992948"/>
            <a:ext cx="27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Action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7833" y="5428300"/>
            <a:ext cx="104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 smtClean="0"/>
              <a:t>Discard Contact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Send Brochure and Product Updates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Send email and mark contact for call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9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059" y="427574"/>
            <a:ext cx="63080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1600" dirty="0" smtClean="0"/>
              <a:t>Seniority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  Junior, Mid, Senior</a:t>
            </a:r>
          </a:p>
          <a:p>
            <a:pPr lvl="1"/>
            <a:r>
              <a:rPr lang="en-US" sz="1600" dirty="0" smtClean="0"/>
              <a:t>(q)  </a:t>
            </a:r>
            <a:r>
              <a:rPr lang="en-US" sz="1600" dirty="0" smtClean="0">
                <a:sym typeface="Wingdings" panose="05000000000000000000" pitchFamily="2" charset="2"/>
              </a:rPr>
              <a:t> Q1, Q2, Q3</a:t>
            </a:r>
            <a:endParaRPr lang="en-US" sz="1600" dirty="0" smtClean="0"/>
          </a:p>
          <a:p>
            <a:pPr marL="457200" indent="-457200">
              <a:buAutoNum type="arabicParenR"/>
            </a:pPr>
            <a:r>
              <a:rPr lang="en-US" sz="1600" dirty="0" smtClean="0"/>
              <a:t>Propensity to Purchase 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No Plan, Next 3 years, Next 12 months </a:t>
            </a:r>
          </a:p>
          <a:p>
            <a:pPr lvl="1"/>
            <a:r>
              <a:rPr lang="en-US" sz="1600" dirty="0" smtClean="0"/>
              <a:t>(p)  </a:t>
            </a:r>
            <a:r>
              <a:rPr lang="en-US" sz="1600" dirty="0" smtClean="0">
                <a:sym typeface="Wingdings" panose="05000000000000000000" pitchFamily="2" charset="2"/>
              </a:rPr>
              <a:t> P1, P2, P3</a:t>
            </a:r>
            <a:endParaRPr lang="en-US" sz="1600" dirty="0" smtClean="0"/>
          </a:p>
          <a:p>
            <a:pPr marL="457200" indent="-457200">
              <a:buAutoNum type="arabicParenR"/>
            </a:pPr>
            <a:r>
              <a:rPr lang="en-US" sz="1600" dirty="0" smtClean="0"/>
              <a:t>Size of Company </a:t>
            </a:r>
            <a:r>
              <a:rPr lang="en-US" sz="1600" dirty="0" smtClean="0">
                <a:sym typeface="Wingdings" panose="05000000000000000000" pitchFamily="2" charset="2"/>
              </a:rPr>
              <a:t></a:t>
            </a:r>
            <a:r>
              <a:rPr lang="en-US" sz="1600" dirty="0" smtClean="0"/>
              <a:t> 0-100, 101-500, &gt;501</a:t>
            </a:r>
          </a:p>
          <a:p>
            <a:pPr lvl="1"/>
            <a:r>
              <a:rPr lang="en-US" sz="1600" dirty="0" smtClean="0"/>
              <a:t>(s)  </a:t>
            </a:r>
            <a:r>
              <a:rPr lang="en-US" sz="1600" dirty="0" smtClean="0">
                <a:sym typeface="Wingdings" panose="05000000000000000000" pitchFamily="2" charset="2"/>
              </a:rPr>
              <a:t> S1, S2, S3</a:t>
            </a:r>
            <a:endParaRPr lang="en-US" sz="1600" dirty="0" smtClean="0"/>
          </a:p>
          <a:p>
            <a:pPr marL="457200" indent="-457200">
              <a:buAutoNum type="arabicParenR"/>
            </a:pPr>
            <a:r>
              <a:rPr lang="en-US" sz="1600" dirty="0" smtClean="0"/>
              <a:t>Contactable </a:t>
            </a:r>
            <a:r>
              <a:rPr lang="en-US" sz="1600" dirty="0" smtClean="0">
                <a:sym typeface="Wingdings" panose="05000000000000000000" pitchFamily="2" charset="2"/>
              </a:rPr>
              <a:t>  Don’t contact, Send Content Only, Email or Call Me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(r)   R1, R2, R3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192615" y="427574"/>
            <a:ext cx="482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Action  </a:t>
            </a:r>
            <a:r>
              <a:rPr lang="en-US" sz="1600" dirty="0" smtClean="0">
                <a:sym typeface="Wingdings" panose="05000000000000000000" pitchFamily="2" charset="2"/>
              </a:rPr>
              <a:t> Discard, Send Brochure, To Call</a:t>
            </a:r>
            <a:endParaRPr lang="en-US" sz="1600" dirty="0" smtClean="0"/>
          </a:p>
          <a:p>
            <a:pPr lvl="1"/>
            <a:r>
              <a:rPr lang="en-US" sz="1600" dirty="0" smtClean="0"/>
              <a:t>(a)  </a:t>
            </a:r>
            <a:r>
              <a:rPr lang="en-US" sz="1600" dirty="0" smtClean="0">
                <a:sym typeface="Wingdings" panose="05000000000000000000" pitchFamily="2" charset="2"/>
              </a:rPr>
              <a:t> A1, A2, A3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64095" y="562742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Q3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r </a:t>
            </a:r>
            <a:r>
              <a:rPr lang="en-US" dirty="0"/>
              <a:t>= </a:t>
            </a:r>
            <a:r>
              <a:rPr lang="en-US" dirty="0" smtClean="0"/>
              <a:t>R3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A3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4095" y="609700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</a:t>
            </a:r>
            <a:r>
              <a:rPr lang="en-US" dirty="0" smtClean="0"/>
              <a:t>Q3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</a:t>
            </a:r>
            <a:r>
              <a:rPr lang="en-US" dirty="0" smtClean="0"/>
              <a:t>r </a:t>
            </a:r>
            <a:r>
              <a:rPr lang="en-US" dirty="0" smtClean="0"/>
              <a:t>= </a:t>
            </a:r>
            <a:r>
              <a:rPr lang="en-US" dirty="0" smtClean="0"/>
              <a:t>R2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</a:t>
            </a:r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4095" y="4683059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Q2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</a:t>
            </a:r>
            <a:r>
              <a:rPr lang="en-US" dirty="0" smtClean="0"/>
              <a:t>s </a:t>
            </a:r>
            <a:r>
              <a:rPr lang="en-US" dirty="0" smtClean="0"/>
              <a:t>= </a:t>
            </a:r>
            <a:r>
              <a:rPr lang="en-US" dirty="0" smtClean="0"/>
              <a:t>S3 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r </a:t>
            </a:r>
            <a:r>
              <a:rPr lang="en-US" dirty="0"/>
              <a:t>= </a:t>
            </a:r>
            <a:r>
              <a:rPr lang="en-US" dirty="0" smtClean="0"/>
              <a:t>R2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</a:t>
            </a:r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4095" y="373869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Q1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p = P3 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s = S3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R3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A3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4095" y="421347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</a:t>
            </a:r>
            <a:r>
              <a:rPr lang="en-US" dirty="0" smtClean="0"/>
              <a:t>Q2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r </a:t>
            </a:r>
            <a:r>
              <a:rPr lang="en-US" dirty="0"/>
              <a:t>= </a:t>
            </a:r>
            <a:r>
              <a:rPr lang="en-US" dirty="0" smtClean="0"/>
              <a:t>R3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A3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4095" y="5152646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Q2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</a:t>
            </a:r>
            <a:r>
              <a:rPr lang="en-US" dirty="0" smtClean="0"/>
              <a:t>p </a:t>
            </a:r>
            <a:r>
              <a:rPr lang="en-US" dirty="0" smtClean="0"/>
              <a:t>= </a:t>
            </a:r>
            <a:r>
              <a:rPr lang="en-US" dirty="0" smtClean="0"/>
              <a:t>P3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</a:t>
            </a:r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R2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</a:t>
            </a:r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4095" y="326392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q = Q1 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p = P3 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 smtClean="0"/>
              <a:t>  s = S3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/>
              <a:t>r </a:t>
            </a:r>
            <a:r>
              <a:rPr lang="en-US" dirty="0"/>
              <a:t>= </a:t>
            </a:r>
            <a:r>
              <a:rPr lang="en-US" dirty="0" smtClean="0"/>
              <a:t>R2   </a:t>
            </a:r>
            <a:r>
              <a:rPr lang="en-US" dirty="0" smtClean="0">
                <a:solidFill>
                  <a:srgbClr val="00B0F0"/>
                </a:solidFill>
              </a:rPr>
              <a:t>THEN</a:t>
            </a:r>
            <a:r>
              <a:rPr lang="en-US" dirty="0" smtClean="0"/>
              <a:t>    a = </a:t>
            </a:r>
            <a:r>
              <a:rPr lang="en-US" dirty="0" smtClean="0"/>
              <a:t>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301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FRHAN</dc:creator>
  <cp:lastModifiedBy>FRHAN</cp:lastModifiedBy>
  <cp:revision>18</cp:revision>
  <dcterms:created xsi:type="dcterms:W3CDTF">2020-04-26T01:55:48Z</dcterms:created>
  <dcterms:modified xsi:type="dcterms:W3CDTF">2020-05-01T07:57:41Z</dcterms:modified>
</cp:coreProperties>
</file>