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8" r:id="rId3"/>
    <p:sldId id="504" r:id="rId4"/>
    <p:sldId id="546" r:id="rId5"/>
    <p:sldId id="552" r:id="rId6"/>
    <p:sldId id="553" r:id="rId7"/>
    <p:sldId id="554" r:id="rId8"/>
    <p:sldId id="555" r:id="rId9"/>
    <p:sldId id="559" r:id="rId10"/>
    <p:sldId id="545" r:id="rId11"/>
    <p:sldId id="562" r:id="rId12"/>
    <p:sldId id="548" r:id="rId13"/>
    <p:sldId id="557" r:id="rId14"/>
    <p:sldId id="556" r:id="rId15"/>
    <p:sldId id="55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7CFED-A664-443A-A173-5DFC1A50598C}" v="436" dt="2021-01-27T08:43:28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1/27/2021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277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6125AF-2C98-4B25-8E18-D8277785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0652"/>
              </p:ext>
            </p:extLst>
          </p:nvPr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421041-2210-4121-91BC-BD8BDCC5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63686"/>
              </p:ext>
            </p:extLst>
          </p:nvPr>
        </p:nvGraphicFramePr>
        <p:xfrm>
          <a:off x="1288729" y="3906115"/>
          <a:ext cx="5403733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A511B3-0BFF-4C82-BF52-5B85A1891528}"/>
              </a:ext>
            </a:extLst>
          </p:cNvPr>
          <p:cNvSpPr txBox="1"/>
          <p:nvPr/>
        </p:nvSpPr>
        <p:spPr>
          <a:xfrm>
            <a:off x="6248159" y="2340006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Harder to design but easier to implement.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000D4-8068-4B6E-B9A4-D88802072D9E}"/>
              </a:ext>
            </a:extLst>
          </p:cNvPr>
          <p:cNvSpPr txBox="1"/>
          <p:nvPr/>
        </p:nvSpPr>
        <p:spPr>
          <a:xfrm>
            <a:off x="6248158" y="4307970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Easier to design but harder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8)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5)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3)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114E5-8048-4B49-9203-9B6E6AC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9" y="4253340"/>
            <a:ext cx="5246522" cy="24287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686500"/>
            <a:ext cx="5447665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print_score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cs1010_println_string("A");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cs1010_println_string("B");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cs1010_println_string("C");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cs1010_println_string("D");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77368-EFC8-43A5-9C2D-1D67480ABDD4}"/>
              </a:ext>
            </a:extLst>
          </p:cNvPr>
          <p:cNvSpPr txBox="1"/>
          <p:nvPr/>
        </p:nvSpPr>
        <p:spPr>
          <a:xfrm>
            <a:off x="5904187" y="2340006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type is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since the grade is printed but NOT returned.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E7932-F8E1-47DC-A439-4EDAB1A0E116}"/>
              </a:ext>
            </a:extLst>
          </p:cNvPr>
          <p:cNvSpPr txBox="1"/>
          <p:nvPr/>
        </p:nvSpPr>
        <p:spPr>
          <a:xfrm>
            <a:off x="5904187" y="4109543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cs1010_println_string(…) prints a string with a newline character.</a:t>
            </a:r>
          </a:p>
        </p:txBody>
      </p:sp>
    </p:spTree>
    <p:extLst>
      <p:ext uri="{BB962C8B-B14F-4D97-AF65-F5344CB8AC3E}">
        <p14:creationId xmlns:p14="http://schemas.microsoft.com/office/powerpoint/2010/main" val="39905135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7397E8-8FF1-4DF2-8C73-DB57A0C0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32000"/>
              </p:ext>
            </p:extLst>
          </p:nvPr>
        </p:nvGraphicFramePr>
        <p:xfrm>
          <a:off x="3894354" y="4340250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D4AE3F-3899-440E-885D-187ED02668FA}"/>
              </a:ext>
            </a:extLst>
          </p:cNvPr>
          <p:cNvSpPr txBox="1"/>
          <p:nvPr/>
        </p:nvSpPr>
        <p:spPr>
          <a:xfrm>
            <a:off x="5210819" y="2517750"/>
            <a:ext cx="269723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omit {}, otherwise you might run into strange errors.</a:t>
            </a:r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</a:t>
            </a:r>
            <a:r>
              <a:rPr lang="en-GB" sz="280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7582647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Recall the Simple “Drawing” problem (Unit 3: Ex #1)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Write a program to draw a rocket ship, a male stick figure, and a female stick figure.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8839" y="609560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6577" y="2251951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1341" y="3959245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8170022" y="1762247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rocket</a:t>
              </a:r>
              <a:endParaRPr lang="en-SG" sz="1200" i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70582" y="3408886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male</a:t>
              </a:r>
              <a:endParaRPr lang="en-SG" sz="1200" i="1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134864" y="5130110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female</a:t>
              </a:r>
              <a:endParaRPr lang="en-SG" sz="1200" i="1" dirty="0"/>
            </a:p>
          </p:txBody>
        </p:sp>
      </p:grpSp>
      <p:sp>
        <p:nvSpPr>
          <p:cNvPr id="17" name="Freeform 29"/>
          <p:cNvSpPr>
            <a:spLocks/>
          </p:cNvSpPr>
          <p:nvPr/>
        </p:nvSpPr>
        <p:spPr bwMode="auto">
          <a:xfrm>
            <a:off x="2752725" y="5067300"/>
            <a:ext cx="2800350" cy="571500"/>
          </a:xfrm>
          <a:custGeom>
            <a:avLst/>
            <a:gdLst>
              <a:gd name="T0" fmla="*/ 2147483647 w 1764"/>
              <a:gd name="T1" fmla="*/ 0 h 360"/>
              <a:gd name="T2" fmla="*/ 0 w 1764"/>
              <a:gd name="T3" fmla="*/ 0 h 360"/>
              <a:gd name="T4" fmla="*/ 0 w 1764"/>
              <a:gd name="T5" fmla="*/ 2147483647 h 360"/>
              <a:gd name="T6" fmla="*/ 0 60000 65536"/>
              <a:gd name="T7" fmla="*/ 0 60000 65536"/>
              <a:gd name="T8" fmla="*/ 0 60000 65536"/>
              <a:gd name="T9" fmla="*/ 0 w 1764"/>
              <a:gd name="T10" fmla="*/ 0 h 360"/>
              <a:gd name="T11" fmla="*/ 1764 w 1764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360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1" name="Rectangle 3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7" name="Rectangle 36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0" name="Rectangle 3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3" name="Rectangle 42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6" name="Rectangle 45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</a:t>
              </a:r>
              <a:r>
                <a:rPr lang="en-US" sz="1000" b="1" kern="1200" dirty="0"/>
                <a:t> 3 </a:t>
              </a:r>
              <a:r>
                <a:rPr lang="en-US" sz="1000" kern="1200" dirty="0"/>
                <a:t>Figures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2" name="Rectangle 51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2" name="Straight Arrow Connector 61"/>
          <p:cNvCxnSpPr>
            <a:stCxn id="20" idx="2"/>
            <a:endCxn id="23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8" name="Straight Arrow Connector 67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2710927" y="3969572"/>
            <a:ext cx="1172584" cy="236668"/>
            <a:chOff x="2710927" y="3969572"/>
            <a:chExt cx="1172584" cy="236668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721685" y="3969572"/>
              <a:ext cx="1161826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" name="Straight Arrow Connector 7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9" name="Straight Arrow Connector 7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New requirement: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6" name="Group 156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1" name="Group 32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2" name="Rectangle 91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3" name="Rectangle 92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5" name="Rectangle 94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6" name="Rectangle 95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97" name="Group 34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8" name="Rectangle 97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9" name="Rectangle 98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0" name="Group 35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1" name="Rectangle 10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03" name="Group 36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4" name="Rectangle 103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5" name="Rectangle 104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106" name="Group 37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7" name="Rectangle 106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8" name="Rectangle 107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9" name="Group 38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0" name="Rectangle 10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1" name="Rectangle 1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12" name="Group 3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3" name="Rectangle 112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4" name="Rectangle 113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115" name="Group 4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6" name="Rectangle 115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18" name="Group 5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9" name="Rectangle 11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0" name="Rectangle 11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</a:t>
              </a:r>
              <a:r>
                <a:rPr lang="en-US" sz="1000" b="1" kern="1200" dirty="0"/>
                <a:t>1</a:t>
              </a:r>
              <a:r>
                <a:rPr lang="en-US" sz="1000" kern="1200" dirty="0"/>
                <a:t> Figure</a:t>
              </a:r>
            </a:p>
          </p:txBody>
        </p:sp>
      </p:grpSp>
      <p:grpSp>
        <p:nvGrpSpPr>
          <p:cNvPr id="121" name="Group 6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2" name="Rectangle 121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3" name="Rectangle 122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5" name="Rectangle 12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6" name="Rectangle 125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127" name="Group 62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8" name="Rectangle 12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9" name="Rectangle 128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35" name="Straight Arrow Connector 134"/>
          <p:cNvCxnSpPr>
            <a:stCxn id="93" idx="2"/>
            <a:endCxn id="96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137" name="Straight Connector 136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" name="Straight Arrow Connector 140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4" name="Group 145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9" name="Straight Arrow Connector 14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1506071" y="4518212"/>
              <a:ext cx="40879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1925619" y="4507454"/>
              <a:ext cx="0" cy="1355464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auto"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157" name="Oval 156"/>
            <p:cNvSpPr/>
            <p:nvPr/>
          </p:nvSpPr>
          <p:spPr bwMode="auto">
            <a:xfrm>
              <a:off x="1624405" y="4120179"/>
              <a:ext cx="139849" cy="613186"/>
            </a:xfrm>
            <a:prstGeom prst="ellipse">
              <a:avLst/>
            </a:prstGeom>
            <a:noFill/>
            <a:ln w="190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Select only one</a:t>
                </a:r>
                <a:endParaRPr lang="en-SG" sz="1400" i="1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22595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1657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Comparison operators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==, !=, &gt;, &gt;=, &lt;, &lt;=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n &gt;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439510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439510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430518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512204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5831277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4597574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556009" y="3565543"/>
            <a:ext cx="459757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486718" y="3059733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2371411" y="2853732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13841</TotalTime>
  <Words>1174</Words>
  <Application>Microsoft Office PowerPoint</Application>
  <PresentationFormat>On-screen Show (4:3)</PresentationFormat>
  <Paragraphs>272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Skipping else</vt:lpstr>
      <vt:lpstr>Pop Quiz</vt:lpstr>
      <vt:lpstr>Conditional Operators</vt:lpstr>
      <vt:lpstr>More than 2 possibilities?</vt:lpstr>
      <vt:lpstr>Nested if-else Statements </vt:lpstr>
      <vt:lpstr>Nested if-else Statements </vt:lpstr>
      <vt:lpstr>if-(else-if-)else… Statements 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2021-01-27T11:27:43Z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