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531" r:id="rId3"/>
    <p:sldId id="532" r:id="rId4"/>
    <p:sldId id="535" r:id="rId5"/>
    <p:sldId id="533" r:id="rId6"/>
    <p:sldId id="537" r:id="rId7"/>
    <p:sldId id="525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0" autoAdjust="0"/>
    <p:restoredTop sz="87185" autoAdjust="0"/>
  </p:normalViewPr>
  <p:slideViewPr>
    <p:cSldViewPr snapToGrid="0">
      <p:cViewPr varScale="1">
        <p:scale>
          <a:sx n="99" d="100"/>
          <a:sy n="99" d="100"/>
        </p:scale>
        <p:origin x="15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C7837600-31A8-421C-BE87-C44669FDAD51}"/>
    <pc:docChg chg="modSld">
      <pc:chgData name="Zhao Jin" userId="cd05a825-544c-438a-9ba1-08e63db50b47" providerId="ADAL" clId="{C7837600-31A8-421C-BE87-C44669FDAD51}" dt="2021-01-29T05:43:00.215" v="0"/>
      <pc:docMkLst>
        <pc:docMk/>
      </pc:docMkLst>
      <pc:sldChg chg="modSp mod">
        <pc:chgData name="Zhao Jin" userId="cd05a825-544c-438a-9ba1-08e63db50b47" providerId="ADAL" clId="{C7837600-31A8-421C-BE87-C44669FDAD51}" dt="2021-01-29T05:43:00.215" v="0"/>
        <pc:sldMkLst>
          <pc:docMk/>
          <pc:sldMk cId="3984392134" sldId="537"/>
        </pc:sldMkLst>
        <pc:spChg chg="mod">
          <ac:chgData name="Zhao Jin" userId="cd05a825-544c-438a-9ba1-08e63db50b47" providerId="ADAL" clId="{C7837600-31A8-421C-BE87-C44669FDAD51}" dt="2021-01-29T05:43:00.215" v="0"/>
          <ac:spMkLst>
            <pc:docMk/>
            <pc:sldMk cId="3984392134" sldId="537"/>
            <ac:spMk id="43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1/29/2021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8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Find the</a:t>
            </a:r>
            <a:r>
              <a:rPr lang="en-US" sz="2800" dirty="0">
                <a:solidFill>
                  <a:srgbClr val="0000FF"/>
                </a:solidFill>
              </a:rPr>
              <a:t> range (i.e., max-min)</a:t>
            </a:r>
            <a:r>
              <a:rPr lang="en-US" sz="2800" dirty="0"/>
              <a:t> of a list of numbers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Read in a list L of k numbers (</a:t>
            </a:r>
            <a:r>
              <a:rPr lang="en-US" sz="2400" dirty="0" err="1"/>
              <a:t>ReadInput</a:t>
            </a:r>
            <a:r>
              <a:rPr lang="en-US" sz="24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maximum </a:t>
            </a:r>
            <a:r>
              <a:rPr lang="en-US" sz="2000" dirty="0"/>
              <a:t>of a list L of k numbers (</a:t>
            </a:r>
            <a:r>
              <a:rPr lang="en-US" sz="2000" dirty="0" err="1"/>
              <a:t>FindMax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minimum</a:t>
            </a:r>
            <a:r>
              <a:rPr lang="en-US" sz="2000" dirty="0"/>
              <a:t> of a list L of k numbers (???)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dirty="0">
                <a:solidFill>
                  <a:srgbClr val="0000FF"/>
                </a:solidFill>
              </a:rPr>
              <a:t>difference</a:t>
            </a:r>
            <a:r>
              <a:rPr lang="en-US" sz="2000" dirty="0"/>
              <a:t> between the maximum and the minimum (Arithmetic computation)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Print the range (</a:t>
            </a:r>
            <a:r>
              <a:rPr lang="en-US" sz="2400" dirty="0" err="1"/>
              <a:t>PrintOutput</a:t>
            </a:r>
            <a:r>
              <a:rPr lang="en-US" sz="2400" dirty="0"/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64724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/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25436783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Find the</a:t>
            </a:r>
            <a:r>
              <a:rPr lang="en-US" sz="2400" dirty="0">
                <a:solidFill>
                  <a:srgbClr val="0000FF"/>
                </a:solidFill>
              </a:rPr>
              <a:t> standard deviation</a:t>
            </a:r>
            <a:r>
              <a:rPr lang="en-US" sz="2400" dirty="0"/>
              <a:t> of a list L of k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i="1" dirty="0"/>
              <a:t>result: </a:t>
            </a:r>
            <a:r>
              <a:rPr lang="en-US" sz="2400" i="1" dirty="0" err="1"/>
              <a:t>sqrt</a:t>
            </a:r>
            <a:r>
              <a:rPr lang="en-US" sz="2400" i="1" dirty="0"/>
              <a:t> ( mean ( square ( subtract (L, k, mean (L, k)), k), k)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i="1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Function calling other functions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If we treat this computation as a </a:t>
            </a:r>
            <a:r>
              <a:rPr lang="en-US" sz="2000" dirty="0">
                <a:solidFill>
                  <a:srgbClr val="0000FF"/>
                </a:solidFill>
              </a:rPr>
              <a:t>function</a:t>
            </a:r>
            <a:r>
              <a:rPr lang="en-US" sz="2000" dirty="0"/>
              <a:t> </a:t>
            </a:r>
            <a:r>
              <a:rPr lang="en-US" sz="2000" i="1" dirty="0" err="1"/>
              <a:t>stddev</a:t>
            </a:r>
            <a:r>
              <a:rPr lang="en-US" sz="2000" i="1" dirty="0"/>
              <a:t> (L, k)</a:t>
            </a:r>
            <a:r>
              <a:rPr lang="en-US" sz="2000" dirty="0"/>
              <a:t>, it calls </a:t>
            </a:r>
            <a:r>
              <a:rPr lang="en-US" sz="2000" i="1" dirty="0" err="1"/>
              <a:t>sqrt</a:t>
            </a:r>
            <a:r>
              <a:rPr lang="en-US" sz="2000" dirty="0"/>
              <a:t>, </a:t>
            </a:r>
            <a:r>
              <a:rPr lang="en-US" sz="2000" i="1" dirty="0"/>
              <a:t>mean</a:t>
            </a:r>
            <a:r>
              <a:rPr lang="en-US" sz="2000" dirty="0"/>
              <a:t>, </a:t>
            </a:r>
            <a:r>
              <a:rPr lang="en-US" sz="2000" i="1" dirty="0"/>
              <a:t>square</a:t>
            </a:r>
            <a:r>
              <a:rPr lang="en-US" sz="2000" dirty="0"/>
              <a:t> and </a:t>
            </a:r>
            <a:r>
              <a:rPr lang="en-US" sz="2000" i="1" dirty="0"/>
              <a:t>subtract </a:t>
            </a:r>
            <a:r>
              <a:rPr lang="en-US" sz="2000" dirty="0"/>
              <a:t>to complete the computation.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63" y="2101830"/>
            <a:ext cx="2665936" cy="11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33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3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Even more examples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39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</a:t>
            </a:r>
            <a:r>
              <a:rPr lang="en-US" sz="2400"/>
              <a:t>): Use </a:t>
            </a:r>
            <a:r>
              <a:rPr lang="en-US" sz="2400" dirty="0"/>
              <a:t>a function max' (L, </a:t>
            </a:r>
            <a:r>
              <a:rPr lang="en-US" sz="2400" dirty="0" err="1"/>
              <a:t>i</a:t>
            </a:r>
            <a:r>
              <a:rPr lang="en-US" sz="2400" dirty="0"/>
              <a:t>, j) which computes the maximum among L</a:t>
            </a:r>
            <a:r>
              <a:rPr lang="en-US" sz="2400" baseline="-25000" dirty="0"/>
              <a:t>i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j</a:t>
            </a:r>
            <a:r>
              <a:rPr lang="en-US" sz="2400" dirty="0"/>
              <a:t> in a given list L</a:t>
            </a:r>
            <a:endParaRPr lang="en-US" sz="2400" baseline="-25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9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</a:t>
            </a:r>
            <a:r>
              <a:rPr lang="en-US" sz="2400" dirty="0" err="1"/>
              <a:t>i</a:t>
            </a:r>
            <a:r>
              <a:rPr lang="en-US" sz="2400" dirty="0"/>
              <a:t> = 0, j = 5. </a:t>
            </a:r>
            <a:br>
              <a:rPr lang="en-US" sz="2400" dirty="0"/>
            </a:br>
            <a:r>
              <a:rPr lang="en-US" sz="2400" dirty="0"/>
              <a:t>max' (L, 0,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>
                <a:sym typeface="Wingdings" panose="05000000000000000000" pitchFamily="2" charset="2"/>
              </a:rPr>
              <a:t>i</a:t>
            </a:r>
            <a:r>
              <a:rPr lang="en-US" sz="2000" dirty="0">
                <a:sym typeface="Wingdings" panose="05000000000000000000" pitchFamily="2" charset="2"/>
              </a:rPr>
              <a:t> (0) == j (5)?  No. m is</a:t>
            </a:r>
            <a:r>
              <a:rPr lang="en-US" sz="2000" dirty="0"/>
              <a:t> max' (L, 1, 5)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0</a:t>
            </a:r>
            <a:r>
              <a:rPr lang="en-US" sz="2000" dirty="0">
                <a:sym typeface="Wingdings" panose="05000000000000000000" pitchFamily="2" charset="2"/>
              </a:rPr>
              <a:t> (5)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 (L, 6). 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86190" y="2206653"/>
            <a:ext cx="7432177" cy="2954796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E3422448-94B2-0F4B-AAE6-2DF38C94C92F}"/>
              </a:ext>
            </a:extLst>
          </p:cNvPr>
          <p:cNvSpPr/>
          <p:nvPr/>
        </p:nvSpPr>
        <p:spPr>
          <a:xfrm rot="3187808">
            <a:off x="4604657" y="2862942"/>
            <a:ext cx="696686" cy="55517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81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 #2: Yet another solution for </a:t>
            </a:r>
            <a:r>
              <a:rPr lang="en-GB" dirty="0" err="1">
                <a:solidFill>
                  <a:srgbClr val="0000FF"/>
                </a:solidFill>
              </a:rPr>
              <a:t>FindMax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</a:t>
            </a:r>
            <a:r>
              <a:rPr lang="en-US" sz="2400" dirty="0" err="1"/>
              <a:t>L</a:t>
            </a:r>
            <a:r>
              <a:rPr lang="en-US" sz="2400" baseline="-25000" dirty="0" err="1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 = 5. </a:t>
            </a:r>
            <a:br>
              <a:rPr lang="en-US" sz="2400" dirty="0"/>
            </a:br>
            <a:r>
              <a:rPr lang="en-US" sz="2400" dirty="0"/>
              <a:t>max'' (L, 5) =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l</a:t>
            </a:r>
            <a:r>
              <a:rPr lang="en-US" sz="2000" baseline="-25000" dirty="0" err="1">
                <a:sym typeface="Wingdings" panose="05000000000000000000" pitchFamily="2" charset="2"/>
              </a:rPr>
              <a:t>r</a:t>
            </a:r>
            <a:r>
              <a:rPr lang="en-US" sz="2000" dirty="0">
                <a:sym typeface="Wingdings" panose="05000000000000000000" pitchFamily="2" charset="2"/>
              </a:rPr>
              <a:t> (2) &gt; m (9)?  No. The answer is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</a:t>
            </a:r>
            <a:r>
              <a:rPr lang="en-US" sz="2000" dirty="0">
                <a:sym typeface="Wingdings" panose="05000000000000000000" pitchFamily="2" charset="2"/>
              </a:rPr>
              <a:t>, which is the same as max' (L, 0, 5) </a:t>
            </a: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dirty="0" err="1"/>
              <a:t>l</a:t>
            </a:r>
            <a:r>
              <a:rPr lang="en-US" sz="1400" b="1" i="1" baseline="-25000" dirty="0" err="1"/>
              <a:t>r</a:t>
            </a:r>
            <a:endParaRPr lang="en-US" sz="1400" b="1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/>
              <a:t>set m to </a:t>
            </a:r>
            <a:endParaRPr lang="en-US" sz="1400" b="1" i="1" baseline="-25000" dirty="0"/>
          </a:p>
          <a:p>
            <a:pPr algn="ctr"/>
            <a:r>
              <a:rPr lang="en-US" sz="1400" b="1" i="1" dirty="0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 dirty="0"/>
              <a:t>is </a:t>
            </a:r>
            <a:r>
              <a:rPr lang="en-US" sz="1400" b="1" i="1" dirty="0" err="1"/>
              <a:t>l</a:t>
            </a:r>
            <a:r>
              <a:rPr lang="en-US" sz="1400" b="1" i="1" baseline="-25000" dirty="0" err="1"/>
              <a:t>r</a:t>
            </a:r>
            <a:r>
              <a:rPr lang="en-US" sz="1400" b="1" i="1" dirty="0"/>
              <a:t> &gt; m ?</a:t>
            </a:r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Declare the type of a variable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Allocate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Interpret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value;</a:t>
            </a:r>
            <a:r>
              <a:rPr lang="en-US" sz="2400" dirty="0"/>
              <a:t> 2 or 4 bytes, signed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char </a:t>
            </a:r>
            <a:r>
              <a:rPr lang="en-US" sz="2400" dirty="0" err="1">
                <a:solidFill>
                  <a:srgbClr val="0000FF"/>
                </a:solidFill>
              </a:rPr>
              <a:t>ch</a:t>
            </a:r>
            <a:r>
              <a:rPr lang="en-US" sz="2400" dirty="0">
                <a:solidFill>
                  <a:srgbClr val="0000FF"/>
                </a:solidFill>
              </a:rPr>
              <a:t>; </a:t>
            </a:r>
            <a:r>
              <a:rPr lang="en-US" sz="2400" dirty="0"/>
              <a:t>1 byte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float </a:t>
            </a:r>
            <a:r>
              <a:rPr lang="en-US" sz="2400" dirty="0" err="1">
                <a:solidFill>
                  <a:srgbClr val="0000FF"/>
                </a:solidFill>
              </a:rPr>
              <a:t>ave</a:t>
            </a:r>
            <a:r>
              <a:rPr lang="en-US" sz="2400" dirty="0">
                <a:solidFill>
                  <a:srgbClr val="0000FF"/>
                </a:solidFill>
              </a:rPr>
              <a:t>; </a:t>
            </a:r>
            <a:r>
              <a:rPr lang="en-US" sz="2400" dirty="0"/>
              <a:t>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Week2 -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/>
              <a:t>A C program is just </a:t>
            </a:r>
            <a:br>
              <a:rPr lang="en-US" sz="4000" dirty="0"/>
            </a:br>
            <a:r>
              <a:rPr lang="en-US" sz="4000" dirty="0">
                <a:solidFill>
                  <a:srgbClr val="0000FF"/>
                </a:solidFill>
              </a:rPr>
              <a:t>a collection of functions</a:t>
            </a:r>
            <a:r>
              <a:rPr lang="en-US" sz="4000" dirty="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3810000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/>
              <a:t>Remember to </a:t>
            </a:r>
            <a:br>
              <a:rPr lang="en-US" sz="4000" dirty="0"/>
            </a:br>
            <a:r>
              <a:rPr lang="en-US" sz="4000" dirty="0">
                <a:solidFill>
                  <a:srgbClr val="0000FF"/>
                </a:solidFill>
              </a:rPr>
              <a:t>declare the types of your variables </a:t>
            </a:r>
            <a:br>
              <a:rPr lang="en-US" sz="4000" dirty="0">
                <a:solidFill>
                  <a:srgbClr val="0000FF"/>
                </a:solidFill>
              </a:rPr>
            </a:br>
            <a:r>
              <a:rPr lang="en-US" sz="4000" dirty="0"/>
              <a:t>in a C program.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13201</TotalTime>
  <Words>587</Words>
  <Application>Microsoft Office PowerPoint</Application>
  <PresentationFormat>On-screen Show (4:3)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Clarity</vt:lpstr>
      <vt:lpstr>PowerPoint Presentation</vt:lpstr>
      <vt:lpstr>Problem Solving Techniques</vt:lpstr>
      <vt:lpstr>More examples</vt:lpstr>
      <vt:lpstr>Even more examples</vt:lpstr>
      <vt:lpstr>Ex #2: Yet another solution for FindMax</vt:lpstr>
      <vt:lpstr>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2021-01-29T05:43:00Z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