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3"/>
  </p:notesMasterIdLst>
  <p:handoutMasterIdLst>
    <p:handoutMasterId r:id="rId14"/>
  </p:handoutMasterIdLst>
  <p:sldIdLst>
    <p:sldId id="256" r:id="rId2"/>
    <p:sldId id="606" r:id="rId3"/>
    <p:sldId id="605" r:id="rId4"/>
    <p:sldId id="620" r:id="rId5"/>
    <p:sldId id="638" r:id="rId6"/>
    <p:sldId id="622" r:id="rId7"/>
    <p:sldId id="635" r:id="rId8"/>
    <p:sldId id="553" r:id="rId9"/>
    <p:sldId id="637" r:id="rId10"/>
    <p:sldId id="602" r:id="rId11"/>
    <p:sldId id="525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7B5A8-8938-4206-8B5F-1DF9007C99AC}" v="4" dt="2021-03-08T06:53:03.979"/>
    <p1510:client id="{D2C53CB4-D98E-4A4D-AB3B-F903C3FA77B9}" v="24" dt="2021-03-08T05:37:18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3/7/2021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Week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Working with 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String functions can used as well.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1168" y="1758059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/>
              <a:t>Reflect on the first half of the semester and plan for the second half!</a:t>
            </a:r>
            <a:endParaRPr lang="en-US" sz="320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Week6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It contains </a:t>
            </a:r>
            <a:r>
              <a:rPr lang="en-US">
                <a:solidFill>
                  <a:srgbClr val="0000FF"/>
                </a:solidFill>
              </a:rPr>
              <a:t>Stack Frames </a:t>
            </a:r>
            <a:r>
              <a:rPr lang="en-US"/>
              <a:t>which are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added whenever a function is called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used to store the variables of the function call.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removed when the call is done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0ECF6-344B-FE48-B159-24A367AE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49" y="2914488"/>
            <a:ext cx="6820701" cy="381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81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Pointers</a:t>
            </a:r>
            <a:endParaRPr lang="en-GB" sz="360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cs1010_println_long(*p); </a:t>
            </a:r>
            <a:endParaRPr lang="en-US" sz="20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10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j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20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p</a:t>
              </a:r>
              <a:endParaRPr lang="en-SG" sz="160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257196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Problem: Compute the number of days since 1 Jan until the 1</a:t>
            </a:r>
            <a:r>
              <a:rPr lang="en-US" sz="2800" baseline="30000"/>
              <a:t>st</a:t>
            </a:r>
            <a:r>
              <a:rPr lang="en-US" sz="280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E.g., days(1)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0,  days(2)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31, days(3) 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en-US" sz="240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677077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 month -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612F80-F399-47C0-9F5C-4D60AC2C8B4A}"/>
              </a:ext>
            </a:extLst>
          </p:cNvPr>
          <p:cNvSpPr txBox="1"/>
          <p:nvPr/>
        </p:nvSpPr>
        <p:spPr>
          <a:xfrm>
            <a:off x="6011156" y="2782669"/>
            <a:ext cx="221273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altLang="zh-CN"/>
              <a:t>Declaring and </a:t>
            </a:r>
            <a:r>
              <a:rPr lang="en-SG" altLang="zh-CN">
                <a:solidFill>
                  <a:srgbClr val="FF0000"/>
                </a:solidFill>
              </a:rPr>
              <a:t>initializing</a:t>
            </a:r>
            <a:r>
              <a:rPr lang="en-SG" altLang="zh-CN"/>
              <a:t> an array.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84D0C-7905-4424-BBC9-B23C55F335D2}"/>
              </a:ext>
            </a:extLst>
          </p:cNvPr>
          <p:cNvSpPr txBox="1"/>
          <p:nvPr/>
        </p:nvSpPr>
        <p:spPr>
          <a:xfrm>
            <a:off x="6820045" y="5235898"/>
            <a:ext cx="19111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/>
              <a:t>Iterating through the array.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FDD67-6333-9844-8194-21DDDD857199}"/>
              </a:ext>
            </a:extLst>
          </p:cNvPr>
          <p:cNvSpPr txBox="1"/>
          <p:nvPr/>
        </p:nvSpPr>
        <p:spPr>
          <a:xfrm>
            <a:off x="6605991" y="4271796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Why this condition?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B55ED0-34DD-3648-82BE-386DCFECCD9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661063" y="4456462"/>
            <a:ext cx="944928" cy="3979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09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What is the quickest way to initialize every slot in an array to 0?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What is wrong with the following code?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6ED8D-22E9-46BD-B6B2-A4DE4AFD1420}"/>
              </a:ext>
            </a:extLst>
          </p:cNvPr>
          <p:cNvSpPr txBox="1"/>
          <p:nvPr/>
        </p:nvSpPr>
        <p:spPr>
          <a:xfrm>
            <a:off x="1065346" y="2231676"/>
            <a:ext cx="34184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array[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E2DD8-0814-4469-842A-A70512802926}"/>
              </a:ext>
            </a:extLst>
          </p:cNvPr>
          <p:cNvSpPr txBox="1"/>
          <p:nvPr/>
        </p:nvSpPr>
        <p:spPr>
          <a:xfrm>
            <a:off x="1065346" y="3644261"/>
            <a:ext cx="696372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*array = cs1010_read_long_array(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cs1010_println_long(array[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DF81D3-9BFD-4CE4-953A-D2263653293A}"/>
              </a:ext>
            </a:extLst>
          </p:cNvPr>
          <p:cNvSpPr txBox="1"/>
          <p:nvPr/>
        </p:nvSpPr>
        <p:spPr>
          <a:xfrm>
            <a:off x="6930502" y="4906742"/>
            <a:ext cx="162612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/>
              <a:t>array[10] is out of bound!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6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and Pointer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 (a.k.a., Array Decay)</a:t>
            </a:r>
            <a:endParaRPr lang="en-US" sz="200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05258" y="4057548"/>
            <a:ext cx="524292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8450" y="4057548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ffbff732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61064" y="3770056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44" name="[Date Placeholder 3]">
            <a:extLst>
              <a:ext uri="{FF2B5EF4-FFF2-40B4-BE49-F238E27FC236}">
                <a16:creationId xmlns:a16="http://schemas.microsoft.com/office/drawing/2014/main" id="{43EB6E84-E421-484C-90E0-317CA1BF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F763ED-8DB7-4A90-A59F-67B5278E21AA}"/>
              </a:ext>
            </a:extLst>
          </p:cNvPr>
          <p:cNvSpPr txBox="1"/>
          <p:nvPr/>
        </p:nvSpPr>
        <p:spPr>
          <a:xfrm>
            <a:off x="998385" y="5753682"/>
            <a:ext cx="692348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altLang="zh-CN"/>
              <a:t>The computer uses </a:t>
            </a:r>
            <a:r>
              <a:rPr lang="en-SG" altLang="zh-CN" b="1" err="1">
                <a:solidFill>
                  <a:schemeClr val="tx1"/>
                </a:solidFill>
              </a:rPr>
              <a:t>starting_address</a:t>
            </a:r>
            <a:r>
              <a:rPr lang="en-SG" altLang="zh-CN" b="1">
                <a:solidFill>
                  <a:schemeClr val="tx1"/>
                </a:solidFill>
              </a:rPr>
              <a:t> + index * </a:t>
            </a:r>
            <a:r>
              <a:rPr lang="en-SG" altLang="zh-CN" b="1" err="1">
                <a:solidFill>
                  <a:schemeClr val="tx1"/>
                </a:solidFill>
              </a:rPr>
              <a:t>size_of_element</a:t>
            </a:r>
            <a:r>
              <a:rPr lang="en-SG" altLang="zh-CN"/>
              <a:t> to compute the actual address for an element.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Function Definition / Call with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list[]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rgbClr val="0000FF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0505F6B1-3520-4D00-AC15-E8F39F302EDE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108C93AB-E15B-4C52-BE7A-3C2F68F40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69104579-07AA-42DD-95FC-A742F9AE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D69B7199-F08E-4372-9973-65D001685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B7658147-2434-4D7D-97CA-B88E979AA3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651D1076-0A21-492D-99AA-EFE29ECACE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49C8D063-9EB9-4E7B-9479-1035D1B93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A82632-6702-4C9C-9D5A-8A546E5F8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BFF581A2-3063-420A-AC3A-D22E698AF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61983A8-ECE0-4326-B1D6-DB9BE5689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3D0E130-3906-42AD-A78F-2E05CBB9A7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93F62197-54D5-40BB-96E7-7439B16AE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D1216F97-8260-4931-9C7A-358BDF061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1820F807-75B6-419B-8867-41EB4AFD2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A7837753-E0EB-4FC8-94FC-AD5A60B957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03619C47-9956-4E7D-9487-35830BD608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54DCC539-9271-4E7C-A082-841C1702F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/>
                  <a:t>In main():</a:t>
                </a:r>
                <a:endParaRPr lang="en-SG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BBAA66-5BA5-4320-A4BD-5629D9DF9131}"/>
              </a:ext>
            </a:extLst>
          </p:cNvPr>
          <p:cNvGrpSpPr>
            <a:grpSpLocks/>
          </p:cNvGrpSpPr>
          <p:nvPr/>
        </p:nvGrpSpPr>
        <p:grpSpPr bwMode="auto">
          <a:xfrm>
            <a:off x="656421" y="5667692"/>
            <a:ext cx="4349750" cy="1004710"/>
            <a:chOff x="385763" y="5156200"/>
            <a:chExt cx="4349750" cy="1004710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3EC4CF0B-4148-43F3-A866-11ADAF6E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5497513"/>
              <a:ext cx="195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In </a:t>
              </a:r>
              <a:r>
                <a:rPr lang="en-US" err="1"/>
                <a:t>doubleArray</a:t>
              </a:r>
              <a:r>
                <a:rPr lang="en-US"/>
                <a:t>():</a:t>
              </a:r>
              <a:endParaRPr lang="en-SG"/>
            </a:p>
          </p:txBody>
        </p:sp>
        <p:grpSp>
          <p:nvGrpSpPr>
            <p:cNvPr id="39" name="Group 92">
              <a:extLst>
                <a:ext uri="{FF2B5EF4-FFF2-40B4-BE49-F238E27FC236}">
                  <a16:creationId xmlns:a16="http://schemas.microsoft.com/office/drawing/2014/main" id="{67DC3D40-15F7-4EBD-B099-1836A0553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692150" cy="652463"/>
              <a:chOff x="1207276" y="4357974"/>
              <a:chExt cx="691922" cy="652401"/>
            </a:xfrm>
          </p:grpSpPr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E361DF53-E7B7-4943-BCDD-021EF39A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list</a:t>
                </a:r>
                <a:endParaRPr lang="en-SG" sz="140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6493243D-6763-4911-84E8-0FE5DDF4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213" y="4667508"/>
                <a:ext cx="53798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0" name="Straight Arrow Connector 33">
              <a:extLst>
                <a:ext uri="{FF2B5EF4-FFF2-40B4-BE49-F238E27FC236}">
                  <a16:creationId xmlns:a16="http://schemas.microsoft.com/office/drawing/2014/main" id="{1D9BC436-B10A-4D01-8BC3-780896F851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542382" y="5279231"/>
              <a:ext cx="831850" cy="5857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C4235436-B427-4DEB-8FE5-E31228E03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506859"/>
              <a:ext cx="669925" cy="654051"/>
              <a:chOff x="3307723" y="5970303"/>
              <a:chExt cx="669701" cy="654192"/>
            </a:xfrm>
          </p:grpSpPr>
          <p:sp>
            <p:nvSpPr>
              <p:cNvPr id="45" name="TextBox 35">
                <a:extLst>
                  <a:ext uri="{FF2B5EF4-FFF2-40B4-BE49-F238E27FC236}">
                    <a16:creationId xmlns:a16="http://schemas.microsoft.com/office/drawing/2014/main" id="{41D479DC-95D0-4D12-8B59-31FE63F19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7030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length</a:t>
                </a:r>
                <a:endParaRPr lang="en-SG" sz="1400"/>
              </a:p>
            </p:txBody>
          </p:sp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5E7AB43C-0397-48B2-8183-C1DDAE52E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6CD8CE-626D-431E-A3C3-C6D57D524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6880D9-D9CA-40A4-82A9-43BA3AA58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A5C19-939F-4F66-9142-0D02E4940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9D5CCCF-DE5D-4753-9B65-63AF1E68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27967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88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3050EDD3-D2A7-4067-ABA7-57A9D92E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5BF1088-CEDF-413B-AF3E-61AE386D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34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FADC1677-1ED5-48D8-BA95-82B09DC8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5">
            <a:extLst>
              <a:ext uri="{FF2B5EF4-FFF2-40B4-BE49-F238E27FC236}">
                <a16:creationId xmlns:a16="http://schemas.microsoft.com/office/drawing/2014/main" id="{FAE0AE3B-EFB7-422B-939D-F81E1D50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1529E195-DBCE-421C-B59E-914BCA1B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880" y="629951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5" name="TextBox 49">
            <a:extLst>
              <a:ext uri="{FF2B5EF4-FFF2-40B4-BE49-F238E27FC236}">
                <a16:creationId xmlns:a16="http://schemas.microsoft.com/office/drawing/2014/main" id="{AE7533C6-6C79-4059-93B3-A3491249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327" y="6293431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id="{C5996136-81EF-4B88-9847-D513AD49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39" y="630057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54">
            <a:extLst>
              <a:ext uri="{FF2B5EF4-FFF2-40B4-BE49-F238E27FC236}">
                <a16:creationId xmlns:a16="http://schemas.microsoft.com/office/drawing/2014/main" id="{B907304A-CED7-4607-B434-2CE215C0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23" y="6300311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char </a:t>
            </a:r>
            <a:r>
              <a:rPr lang="en-US" sz="2800"/>
              <a:t>array terminated by a null character </a:t>
            </a:r>
            <a:r>
              <a:rPr lang="en-US" sz="2800">
                <a:solidFill>
                  <a:srgbClr val="006600"/>
                </a:solidFill>
              </a:rPr>
              <a:t>'\0'</a:t>
            </a:r>
            <a:r>
              <a:rPr lang="en-US" sz="2800"/>
              <a:t> (which has the numeric value </a:t>
            </a:r>
            <a:r>
              <a:rPr lang="en-US" sz="2800">
                <a:solidFill>
                  <a:srgbClr val="C00000"/>
                </a:solidFill>
              </a:rPr>
              <a:t>0</a:t>
            </a:r>
            <a:r>
              <a:rPr lang="en-US" sz="280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Individual elements can be accessed / modified.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Working with Strings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Week6</a:t>
            </a:r>
            <a:r>
              <a:rPr sz="120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 loop can be used since Strings are just arrays.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993583" y="1805765"/>
            <a:ext cx="5373866" cy="194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29D04-99FF-4A42-ADE5-AFF9CECEAD22}"/>
              </a:ext>
            </a:extLst>
          </p:cNvPr>
          <p:cNvSpPr txBox="1"/>
          <p:nvPr/>
        </p:nvSpPr>
        <p:spPr>
          <a:xfrm>
            <a:off x="993583" y="3920199"/>
            <a:ext cx="63216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1F209-CAAB-4B47-AA65-381927EA65B9}"/>
              </a:ext>
            </a:extLst>
          </p:cNvPr>
          <p:cNvSpPr txBox="1"/>
          <p:nvPr/>
        </p:nvSpPr>
        <p:spPr>
          <a:xfrm>
            <a:off x="993583" y="5404935"/>
            <a:ext cx="63216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*p 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*p !=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'\0’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p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*p;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410A3-741D-4798-B113-600BAD33641A}"/>
              </a:ext>
            </a:extLst>
          </p:cNvPr>
          <p:cNvSpPr txBox="1"/>
          <p:nvPr/>
        </p:nvSpPr>
        <p:spPr>
          <a:xfrm>
            <a:off x="5889450" y="5830669"/>
            <a:ext cx="232256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 += 1 means “Go to next element”.</a:t>
            </a:r>
          </a:p>
        </p:txBody>
      </p:sp>
    </p:spTree>
    <p:extLst>
      <p:ext uri="{BB962C8B-B14F-4D97-AF65-F5344CB8AC3E}">
        <p14:creationId xmlns:p14="http://schemas.microsoft.com/office/powerpoint/2010/main" val="123584552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Application>Microsoft Office PowerPoint</Application>
  <PresentationFormat>On-screen Show (4:3)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PowerPoint Presentation</vt:lpstr>
      <vt:lpstr>Call Stack</vt:lpstr>
      <vt:lpstr>Pointers</vt:lpstr>
      <vt:lpstr>Array</vt:lpstr>
      <vt:lpstr>Pop Quiz</vt:lpstr>
      <vt:lpstr>Array and Pointer</vt:lpstr>
      <vt:lpstr>Function Definition / Call with Array</vt:lpstr>
      <vt:lpstr>String</vt:lpstr>
      <vt:lpstr>Working with Strings</vt:lpstr>
      <vt:lpstr>Working with Strings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revision>1</cp:revision>
  <cp:lastPrinted>2014-06-20T04:24:53Z</cp:lastPrinted>
  <dcterms:created xsi:type="dcterms:W3CDTF">1998-09-05T15:03:32Z</dcterms:created>
  <dcterms:modified xsi:type="dcterms:W3CDTF">2021-03-08T06:53:09Z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