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2"/>
  </p:notesMasterIdLst>
  <p:handoutMasterIdLst>
    <p:handoutMasterId r:id="rId23"/>
  </p:handoutMasterIdLst>
  <p:sldIdLst>
    <p:sldId id="256" r:id="rId2"/>
    <p:sldId id="468" r:id="rId3"/>
    <p:sldId id="509" r:id="rId4"/>
    <p:sldId id="510" r:id="rId5"/>
    <p:sldId id="511" r:id="rId6"/>
    <p:sldId id="512" r:id="rId7"/>
    <p:sldId id="513" r:id="rId8"/>
    <p:sldId id="485" r:id="rId9"/>
    <p:sldId id="480" r:id="rId10"/>
    <p:sldId id="514" r:id="rId11"/>
    <p:sldId id="515" r:id="rId12"/>
    <p:sldId id="516" r:id="rId13"/>
    <p:sldId id="517" r:id="rId14"/>
    <p:sldId id="518" r:id="rId15"/>
    <p:sldId id="490" r:id="rId16"/>
    <p:sldId id="487" r:id="rId17"/>
    <p:sldId id="521" r:id="rId18"/>
    <p:sldId id="520" r:id="rId19"/>
    <p:sldId id="519" r:id="rId20"/>
    <p:sldId id="522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7185" autoAdjust="0"/>
  </p:normalViewPr>
  <p:slideViewPr>
    <p:cSldViewPr snapToGrid="0">
      <p:cViewPr varScale="1">
        <p:scale>
          <a:sx n="100" d="100"/>
          <a:sy n="100" d="100"/>
        </p:scale>
        <p:origin x="3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AE2DC-4AD6-4632-8B7B-A99BD93511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8DF82B-3013-4ED0-AE9B-07308AE99E74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Input</a:t>
          </a:r>
        </a:p>
      </dgm:t>
    </dgm:pt>
    <dgm:pt modelId="{E3F32CB1-D3E8-4394-93EA-A65B26920DBF}" type="parTrans" cxnId="{5E0254C7-33D6-4380-8D44-C2A69C793C04}">
      <dgm:prSet/>
      <dgm:spPr/>
      <dgm:t>
        <a:bodyPr/>
        <a:lstStyle/>
        <a:p>
          <a:endParaRPr lang="en-US"/>
        </a:p>
      </dgm:t>
    </dgm:pt>
    <dgm:pt modelId="{1C338F7B-630D-48D8-9A0E-FCC2A732CED0}" type="sibTrans" cxnId="{5E0254C7-33D6-4380-8D44-C2A69C793C04}">
      <dgm:prSet/>
      <dgm:spPr/>
      <dgm:t>
        <a:bodyPr/>
        <a:lstStyle/>
        <a:p>
          <a:endParaRPr lang="en-US"/>
        </a:p>
      </dgm:t>
    </dgm:pt>
    <dgm:pt modelId="{DA495598-DC50-4CC1-9E53-18BD10CB0381}">
      <dgm:prSet phldrT="[Text]" custT="1"/>
      <dgm:spPr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</dgm:spPr>
      <dgm:t>
        <a:bodyPr/>
        <a:lstStyle/>
        <a:p>
          <a:r>
            <a:rPr lang="en-US" sz="4400"/>
            <a:t>Algorithm</a:t>
          </a:r>
        </a:p>
      </dgm:t>
    </dgm:pt>
    <dgm:pt modelId="{9F466FB3-003E-498F-A701-E1AE6C44DC3C}" type="parTrans" cxnId="{054941CB-1A91-4124-9827-0D25F00FA6B2}">
      <dgm:prSet/>
      <dgm:spPr/>
      <dgm:t>
        <a:bodyPr/>
        <a:lstStyle/>
        <a:p>
          <a:endParaRPr lang="en-US"/>
        </a:p>
      </dgm:t>
    </dgm:pt>
    <dgm:pt modelId="{16FDF3D9-0EAA-4949-959A-97648299E372}" type="sibTrans" cxnId="{054941CB-1A91-4124-9827-0D25F00FA6B2}">
      <dgm:prSet/>
      <dgm:spPr/>
      <dgm:t>
        <a:bodyPr/>
        <a:lstStyle/>
        <a:p>
          <a:endParaRPr lang="en-US"/>
        </a:p>
      </dgm:t>
    </dgm:pt>
    <dgm:pt modelId="{D09C6804-6BD0-4B66-B45D-A69511A0E53D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Output</a:t>
          </a:r>
        </a:p>
      </dgm:t>
    </dgm:pt>
    <dgm:pt modelId="{E2DA8806-B557-433B-817A-F5A7802A0D5C}" type="parTrans" cxnId="{F234D021-7C7B-4495-8294-6D851F6F4B51}">
      <dgm:prSet/>
      <dgm:spPr/>
      <dgm:t>
        <a:bodyPr/>
        <a:lstStyle/>
        <a:p>
          <a:endParaRPr lang="en-US"/>
        </a:p>
      </dgm:t>
    </dgm:pt>
    <dgm:pt modelId="{3A6D7443-29C7-4E8C-AADA-992D722ECAA4}" type="sibTrans" cxnId="{F234D021-7C7B-4495-8294-6D851F6F4B51}">
      <dgm:prSet/>
      <dgm:spPr/>
      <dgm:t>
        <a:bodyPr/>
        <a:lstStyle/>
        <a:p>
          <a:endParaRPr lang="en-US"/>
        </a:p>
      </dgm:t>
    </dgm:pt>
    <dgm:pt modelId="{9CD8F3EC-378F-4715-9107-72129F0EEB39}" type="pres">
      <dgm:prSet presAssocID="{886AE2DC-4AD6-4632-8B7B-A99BD9351117}" presName="Name0" presStyleCnt="0">
        <dgm:presLayoutVars>
          <dgm:dir/>
          <dgm:resizeHandles val="exact"/>
        </dgm:presLayoutVars>
      </dgm:prSet>
      <dgm:spPr/>
    </dgm:pt>
    <dgm:pt modelId="{880A0866-5154-4C68-A45D-186EE855478E}" type="pres">
      <dgm:prSet presAssocID="{678DF82B-3013-4ED0-AE9B-07308AE99E74}" presName="node" presStyleLbl="node1" presStyleIdx="0" presStyleCnt="3" custScaleY="75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C020E-CD91-458F-9BF9-3433F11E18F3}" type="pres">
      <dgm:prSet presAssocID="{1C338F7B-630D-48D8-9A0E-FCC2A732CED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0D99AA5-90DF-4E39-972C-5F891E069BBC}" type="pres">
      <dgm:prSet presAssocID="{1C338F7B-630D-48D8-9A0E-FCC2A732CED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1B8BEA2-1550-44BF-BDD5-7005C1268954}" type="pres">
      <dgm:prSet presAssocID="{DA495598-DC50-4CC1-9E53-18BD10CB0381}" presName="node" presStyleLbl="node1" presStyleIdx="1" presStyleCnt="3" custScaleX="185698" custScaleY="169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CF22A-B1A7-4BDD-8886-36FC662D6039}" type="pres">
      <dgm:prSet presAssocID="{16FDF3D9-0EAA-4949-959A-97648299E37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22CA3F0-AFE5-4A94-ACB4-9E3B4A1C03AC}" type="pres">
      <dgm:prSet presAssocID="{16FDF3D9-0EAA-4949-959A-97648299E37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5DF54B4-1471-4F80-9E47-FB8482D0B6D3}" type="pres">
      <dgm:prSet presAssocID="{D09C6804-6BD0-4B66-B45D-A69511A0E53D}" presName="node" presStyleLbl="node1" presStyleIdx="2" presStyleCnt="3" custScaleY="75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A5B34-B8E5-4A2F-93B3-696B6720DDD3}" type="presOf" srcId="{678DF82B-3013-4ED0-AE9B-07308AE99E74}" destId="{880A0866-5154-4C68-A45D-186EE855478E}" srcOrd="0" destOrd="0" presId="urn:microsoft.com/office/officeart/2005/8/layout/process1"/>
    <dgm:cxn modelId="{0D2479CC-C369-4D3B-9151-2D5EFA085D09}" type="presOf" srcId="{1C338F7B-630D-48D8-9A0E-FCC2A732CED0}" destId="{E8CC020E-CD91-458F-9BF9-3433F11E18F3}" srcOrd="0" destOrd="0" presId="urn:microsoft.com/office/officeart/2005/8/layout/process1"/>
    <dgm:cxn modelId="{9467598A-C70C-4400-A5E3-DD8493BE8E73}" type="presOf" srcId="{16FDF3D9-0EAA-4949-959A-97648299E372}" destId="{F22CA3F0-AFE5-4A94-ACB4-9E3B4A1C03AC}" srcOrd="1" destOrd="0" presId="urn:microsoft.com/office/officeart/2005/8/layout/process1"/>
    <dgm:cxn modelId="{AEB5EB1C-3F3C-4DCC-B186-6CAF1B4305A8}" type="presOf" srcId="{16FDF3D9-0EAA-4949-959A-97648299E372}" destId="{790CF22A-B1A7-4BDD-8886-36FC662D6039}" srcOrd="0" destOrd="0" presId="urn:microsoft.com/office/officeart/2005/8/layout/process1"/>
    <dgm:cxn modelId="{0AE7208C-D229-413A-9D32-546683EE966E}" type="presOf" srcId="{DA495598-DC50-4CC1-9E53-18BD10CB0381}" destId="{51B8BEA2-1550-44BF-BDD5-7005C1268954}" srcOrd="0" destOrd="0" presId="urn:microsoft.com/office/officeart/2005/8/layout/process1"/>
    <dgm:cxn modelId="{5E0254C7-33D6-4380-8D44-C2A69C793C04}" srcId="{886AE2DC-4AD6-4632-8B7B-A99BD9351117}" destId="{678DF82B-3013-4ED0-AE9B-07308AE99E74}" srcOrd="0" destOrd="0" parTransId="{E3F32CB1-D3E8-4394-93EA-A65B26920DBF}" sibTransId="{1C338F7B-630D-48D8-9A0E-FCC2A732CED0}"/>
    <dgm:cxn modelId="{054941CB-1A91-4124-9827-0D25F00FA6B2}" srcId="{886AE2DC-4AD6-4632-8B7B-A99BD9351117}" destId="{DA495598-DC50-4CC1-9E53-18BD10CB0381}" srcOrd="1" destOrd="0" parTransId="{9F466FB3-003E-498F-A701-E1AE6C44DC3C}" sibTransId="{16FDF3D9-0EAA-4949-959A-97648299E372}"/>
    <dgm:cxn modelId="{9A326B9D-2A9B-4929-BBE3-153145C9A6C9}" type="presOf" srcId="{1C338F7B-630D-48D8-9A0E-FCC2A732CED0}" destId="{50D99AA5-90DF-4E39-972C-5F891E069BBC}" srcOrd="1" destOrd="0" presId="urn:microsoft.com/office/officeart/2005/8/layout/process1"/>
    <dgm:cxn modelId="{549CF693-1A26-4377-8F0F-0A0D67EC6F78}" type="presOf" srcId="{D09C6804-6BD0-4B66-B45D-A69511A0E53D}" destId="{75DF54B4-1471-4F80-9E47-FB8482D0B6D3}" srcOrd="0" destOrd="0" presId="urn:microsoft.com/office/officeart/2005/8/layout/process1"/>
    <dgm:cxn modelId="{92B1DFAA-5679-4219-91F0-7D05D580A11B}" type="presOf" srcId="{886AE2DC-4AD6-4632-8B7B-A99BD9351117}" destId="{9CD8F3EC-378F-4715-9107-72129F0EEB39}" srcOrd="0" destOrd="0" presId="urn:microsoft.com/office/officeart/2005/8/layout/process1"/>
    <dgm:cxn modelId="{F234D021-7C7B-4495-8294-6D851F6F4B51}" srcId="{886AE2DC-4AD6-4632-8B7B-A99BD9351117}" destId="{D09C6804-6BD0-4B66-B45D-A69511A0E53D}" srcOrd="2" destOrd="0" parTransId="{E2DA8806-B557-433B-817A-F5A7802A0D5C}" sibTransId="{3A6D7443-29C7-4E8C-AADA-992D722ECAA4}"/>
    <dgm:cxn modelId="{E59C074E-7E7C-4EF1-B522-04AF1A235349}" type="presParOf" srcId="{9CD8F3EC-378F-4715-9107-72129F0EEB39}" destId="{880A0866-5154-4C68-A45D-186EE855478E}" srcOrd="0" destOrd="0" presId="urn:microsoft.com/office/officeart/2005/8/layout/process1"/>
    <dgm:cxn modelId="{22C90C57-9EC1-4FCC-BD23-D034CE2DED3D}" type="presParOf" srcId="{9CD8F3EC-378F-4715-9107-72129F0EEB39}" destId="{E8CC020E-CD91-458F-9BF9-3433F11E18F3}" srcOrd="1" destOrd="0" presId="urn:microsoft.com/office/officeart/2005/8/layout/process1"/>
    <dgm:cxn modelId="{C902E2B2-CBD8-4992-9C80-56F41F2E09B9}" type="presParOf" srcId="{E8CC020E-CD91-458F-9BF9-3433F11E18F3}" destId="{50D99AA5-90DF-4E39-972C-5F891E069BBC}" srcOrd="0" destOrd="0" presId="urn:microsoft.com/office/officeart/2005/8/layout/process1"/>
    <dgm:cxn modelId="{79E5DFC1-CD29-4FDC-B87E-75353C83DB86}" type="presParOf" srcId="{9CD8F3EC-378F-4715-9107-72129F0EEB39}" destId="{51B8BEA2-1550-44BF-BDD5-7005C1268954}" srcOrd="2" destOrd="0" presId="urn:microsoft.com/office/officeart/2005/8/layout/process1"/>
    <dgm:cxn modelId="{99CF51F3-F677-4BB8-B1BF-FDDE9BB09230}" type="presParOf" srcId="{9CD8F3EC-378F-4715-9107-72129F0EEB39}" destId="{790CF22A-B1A7-4BDD-8886-36FC662D6039}" srcOrd="3" destOrd="0" presId="urn:microsoft.com/office/officeart/2005/8/layout/process1"/>
    <dgm:cxn modelId="{650981F6-BFDD-4793-AF41-C320927F4DB5}" type="presParOf" srcId="{790CF22A-B1A7-4BDD-8886-36FC662D6039}" destId="{F22CA3F0-AFE5-4A94-ACB4-9E3B4A1C03AC}" srcOrd="0" destOrd="0" presId="urn:microsoft.com/office/officeart/2005/8/layout/process1"/>
    <dgm:cxn modelId="{CFF91E67-1EC7-4CA6-83DB-9964324C2869}" type="presParOf" srcId="{9CD8F3EC-378F-4715-9107-72129F0EEB39}" destId="{75DF54B4-1471-4F80-9E47-FB8482D0B6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A0866-5154-4C68-A45D-186EE855478E}">
      <dsp:nvSpPr>
        <dsp:cNvPr id="0" name=""/>
        <dsp:cNvSpPr/>
      </dsp:nvSpPr>
      <dsp:spPr>
        <a:xfrm>
          <a:off x="5934" y="779222"/>
          <a:ext cx="1600620" cy="56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solidFill>
                <a:schemeClr val="tx1"/>
              </a:solidFill>
            </a:rPr>
            <a:t>Input</a:t>
          </a:r>
        </a:p>
      </dsp:txBody>
      <dsp:txXfrm>
        <a:off x="22490" y="795778"/>
        <a:ext cx="1567508" cy="532140"/>
      </dsp:txXfrm>
    </dsp:sp>
    <dsp:sp modelId="{E8CC020E-CD91-458F-9BF9-3433F11E18F3}">
      <dsp:nvSpPr>
        <dsp:cNvPr id="0" name=""/>
        <dsp:cNvSpPr/>
      </dsp:nvSpPr>
      <dsp:spPr>
        <a:xfrm>
          <a:off x="1766617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66617" y="942762"/>
        <a:ext cx="237532" cy="238171"/>
      </dsp:txXfrm>
    </dsp:sp>
    <dsp:sp modelId="{51B8BEA2-1550-44BF-BDD5-7005C1268954}">
      <dsp:nvSpPr>
        <dsp:cNvPr id="0" name=""/>
        <dsp:cNvSpPr/>
      </dsp:nvSpPr>
      <dsp:spPr>
        <a:xfrm>
          <a:off x="2246803" y="237685"/>
          <a:ext cx="2972320" cy="164832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Algorithm</a:t>
          </a:r>
        </a:p>
      </dsp:txBody>
      <dsp:txXfrm>
        <a:off x="2295081" y="285963"/>
        <a:ext cx="2875764" cy="1551770"/>
      </dsp:txXfrm>
    </dsp:sp>
    <dsp:sp modelId="{790CF22A-B1A7-4BDD-8886-36FC662D6039}">
      <dsp:nvSpPr>
        <dsp:cNvPr id="0" name=""/>
        <dsp:cNvSpPr/>
      </dsp:nvSpPr>
      <dsp:spPr>
        <a:xfrm>
          <a:off x="5379185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379185" y="942762"/>
        <a:ext cx="237532" cy="238171"/>
      </dsp:txXfrm>
    </dsp:sp>
    <dsp:sp modelId="{75DF54B4-1471-4F80-9E47-FB8482D0B6D3}">
      <dsp:nvSpPr>
        <dsp:cNvPr id="0" name=""/>
        <dsp:cNvSpPr/>
      </dsp:nvSpPr>
      <dsp:spPr>
        <a:xfrm>
          <a:off x="5859371" y="696479"/>
          <a:ext cx="1600620" cy="73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solidFill>
                <a:schemeClr val="tx1"/>
              </a:solidFill>
            </a:rPr>
            <a:t>Output</a:t>
          </a:r>
        </a:p>
      </dsp:txBody>
      <dsp:txXfrm>
        <a:off x="5880774" y="717882"/>
        <a:ext cx="1557814" cy="68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1/11/2021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1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9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9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46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4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7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8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5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lgorithm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Computational Problems and Algorithms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5 9 8 1 3 2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are the inputs, outputs and constraints?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Inputs: 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 = ⟨l</a:t>
            </a:r>
            <a:r>
              <a:rPr lang="en-US" altLang="en-US" sz="2400" b="1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,...,l</a:t>
            </a:r>
            <a:r>
              <a:rPr lang="en-US" altLang="en-US" sz="2400" b="1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k−1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⟩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Outputs: 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Constraints: 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m ∈ L and m ≥ l</a:t>
            </a:r>
            <a:r>
              <a:rPr lang="en-US" altLang="en-US" sz="2400" b="1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 for all 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.</a:t>
            </a:r>
          </a:p>
          <a:p>
            <a:pPr lvl="0" eaLnBrk="0" hangingPunct="0"/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0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5 9 8 1 3 2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Scan one-by-one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2400" b="1" baseline="-25000" dirty="0">
                <a:solidFill>
                  <a:srgbClr val="000000"/>
                </a:solidFill>
                <a:ea typeface="Roboto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: The number being scanned</a:t>
            </a:r>
            <a:endParaRPr lang="en-US" altLang="en-US" sz="2400" b="1" dirty="0">
              <a:solidFill>
                <a:srgbClr val="000000"/>
              </a:solidFill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 err="1">
                <a:solidFill>
                  <a:srgbClr val="000000"/>
                </a:solidFill>
                <a:ea typeface="Robot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 = 0, 1, …, k-1</a:t>
            </a:r>
            <a:endParaRPr lang="en-US" altLang="en-US" sz="2400" b="1" dirty="0">
              <a:solidFill>
                <a:srgbClr val="000000"/>
              </a:solidFill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Roboto"/>
            </a:endParaRPr>
          </a:p>
          <a:p>
            <a:pPr lvl="0" eaLnBrk="0" hangingPunct="0"/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56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5 9 8 1 3 2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Maximum so far…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ea typeface="Roboto"/>
                <a:cs typeface="Courier New" panose="02070309020205020404" pitchFamily="49" charset="0"/>
              </a:rPr>
              <a:t>m</a:t>
            </a: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: max so far</a:t>
            </a:r>
            <a:endParaRPr lang="en-US" altLang="en-US" sz="2400" b="1" dirty="0">
              <a:solidFill>
                <a:srgbClr val="000000"/>
              </a:solidFill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m: l</a:t>
            </a:r>
            <a:r>
              <a:rPr lang="en-US" altLang="en-US" sz="2400" baseline="-25000" dirty="0">
                <a:solidFill>
                  <a:srgbClr val="000000"/>
                </a:solidFill>
                <a:ea typeface="Robot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 initially</a:t>
            </a:r>
            <a:endParaRPr lang="en-US" altLang="en-US" sz="2400" b="1" baseline="-25000" dirty="0">
              <a:solidFill>
                <a:srgbClr val="000000"/>
              </a:solidFill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dirty="0">
              <a:solidFill>
                <a:srgbClr val="0000FF"/>
              </a:solidFill>
              <a:latin typeface="Arial" panose="020B0604020202020204" pitchFamily="34" charset="0"/>
              <a:ea typeface="Roboto"/>
            </a:endParaRPr>
          </a:p>
          <a:p>
            <a:pPr lvl="0" eaLnBrk="0" hangingPunct="0"/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26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5 9 8 1 3 2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Keeping track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m &lt; l</a:t>
            </a:r>
            <a:r>
              <a:rPr lang="en-US" altLang="en-US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then </a:t>
            </a:r>
            <a:r>
              <a:rPr lang="en-US" altLang="en-US" sz="2400" dirty="0">
                <a:latin typeface="Arial" panose="020B0604020202020204" pitchFamily="34" charset="0"/>
                <a:ea typeface="Roboto"/>
              </a:rPr>
              <a:t>update m with the value of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l</a:t>
            </a:r>
            <a:r>
              <a:rPr lang="en-US" altLang="en-US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87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5 9 8 1 3 2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Done scanning?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Keep going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as long as we have not reached l</a:t>
            </a:r>
            <a:r>
              <a:rPr lang="en-US" altLang="en-US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k−1</a:t>
            </a:r>
          </a:p>
          <a:p>
            <a:pPr lvl="0" eaLnBrk="0" hangingPunct="0"/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42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3074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Flowchart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80243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 the loop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round of the loop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9403" y="4521600"/>
            <a:ext cx="189738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79243"/>
              </p:ext>
            </p:extLst>
          </p:nvPr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38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5"/>
      <p:bldP spid="9" grpId="1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711031092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Variables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i</a:t>
            </a:r>
            <a:r>
              <a:rPr lang="en-US" sz="2400" dirty="0"/>
              <a:t>, m, k are variables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They hold a value in a corresponding location in the memory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read</a:t>
            </a:r>
            <a:r>
              <a:rPr lang="en-US" sz="2400" dirty="0"/>
              <a:t> a value from a variable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write</a:t>
            </a:r>
            <a:r>
              <a:rPr lang="en-US" sz="2400" dirty="0"/>
              <a:t> a value to a variable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compare</a:t>
            </a:r>
            <a:r>
              <a:rPr lang="en-US" sz="2400" dirty="0"/>
              <a:t> values of two variables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Perform </a:t>
            </a:r>
            <a:r>
              <a:rPr lang="en-US" sz="2400" dirty="0"/>
              <a:t>arithmetic operations on variables (e.g., set </a:t>
            </a:r>
            <a:r>
              <a:rPr lang="en-US" sz="2400" dirty="0" err="1"/>
              <a:t>i</a:t>
            </a:r>
            <a:r>
              <a:rPr lang="en-US" sz="2400" dirty="0"/>
              <a:t> to </a:t>
            </a:r>
            <a:r>
              <a:rPr lang="en-US" sz="2400" dirty="0" err="1"/>
              <a:t>i</a:t>
            </a:r>
            <a:r>
              <a:rPr lang="en-US" sz="2400" dirty="0"/>
              <a:t> + 1)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838378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Sequence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After step X, do step Y.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Selection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If … then … else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Repetition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Keep going as long as ...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903328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 algorithm is </a:t>
            </a:r>
            <a:r>
              <a:rPr lang="en-US" sz="2400" dirty="0">
                <a:solidFill>
                  <a:srgbClr val="0000FF"/>
                </a:solidFill>
              </a:rPr>
              <a:t>correct</a:t>
            </a:r>
            <a:r>
              <a:rPr lang="en-US" sz="2400" dirty="0"/>
              <a:t> (i.e., bug free) if it works on all possible inputs.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Very often, a buggy algorithm works on some inputs but fails on others…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check correctness, you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a </a:t>
            </a:r>
            <a:r>
              <a:rPr lang="en-US" sz="2400" dirty="0">
                <a:solidFill>
                  <a:srgbClr val="0000FF"/>
                </a:solidFill>
              </a:rPr>
              <a:t>counter-example</a:t>
            </a:r>
            <a:r>
              <a:rPr lang="en-US" sz="2400" dirty="0"/>
              <a:t> to disprove the algorithm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Carefully </a:t>
            </a:r>
            <a:r>
              <a:rPr lang="en-US" sz="2400" dirty="0">
                <a:solidFill>
                  <a:srgbClr val="0000FF"/>
                </a:solidFill>
              </a:rPr>
              <a:t>choose a set of test cases</a:t>
            </a:r>
            <a:r>
              <a:rPr lang="en-US" sz="2400" dirty="0"/>
              <a:t> to verify the correctness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Argue formally </a:t>
            </a:r>
            <a:r>
              <a:rPr lang="en-US" sz="2400" dirty="0"/>
              <a:t>about the property of the algorithms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745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wrong with this modified algorithm?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7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2: Computational Problems and Algorithms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Computational Problems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Algorithm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Flowchart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Correctness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Friday of Week 3, 4pm.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have up to three attempts.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1.1 to 1.3 (under Unit 2)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Not graded. To be discussed in Week 3 during tutorials / labs.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5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Problems that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have </a:t>
            </a:r>
            <a:r>
              <a:rPr lang="en-US" sz="2800" i="1" dirty="0"/>
              <a:t>well-defined</a:t>
            </a:r>
            <a:r>
              <a:rPr lang="en-US" sz="2800" dirty="0"/>
              <a:t> inputs, outputs, and constraints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can be solved step-by-step by a computer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(Decision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Is 1933091 prime?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the inputs, outputs and constraints?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Is there a step-by-step method to solve it using a computer?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78683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(Decision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Is there a route from a Point A to Point B?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the inputs, outputs and constraints?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Is there a step-by-step method to solve it using a computer?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813801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(Search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Find a route from Point A to Point B.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(Counting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How many different routes are there from Point A to Point B?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(Optimization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Find the shortest route from Point A to Point B.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488318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Non-Computational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What is the meaning of life?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Do I look good in this outfit?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204138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900596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2" name="Oval 1"/>
          <p:cNvSpPr/>
          <p:nvPr/>
        </p:nvSpPr>
        <p:spPr>
          <a:xfrm>
            <a:off x="830776" y="2456597"/>
            <a:ext cx="1816890" cy="1144332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2 2"/>
          <p:cNvSpPr/>
          <p:nvPr/>
        </p:nvSpPr>
        <p:spPr>
          <a:xfrm>
            <a:off x="7151427" y="3963128"/>
            <a:ext cx="1763973" cy="909398"/>
          </a:xfrm>
          <a:prstGeom prst="borderCallout2">
            <a:avLst>
              <a:gd name="adj1" fmla="val 18750"/>
              <a:gd name="adj2" fmla="val 178"/>
              <a:gd name="adj3" fmla="val 18750"/>
              <a:gd name="adj4" fmla="val -12798"/>
              <a:gd name="adj5" fmla="val -76594"/>
              <a:gd name="adj6" fmla="val -258187"/>
            </a:avLst>
          </a:prstGeom>
          <a:solidFill>
            <a:srgbClr val="FFFF9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an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074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855458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is a well-defined computational procedure consisting of </a:t>
            </a:r>
            <a:r>
              <a:rPr lang="en-US" sz="2800" i="1">
                <a:solidFill>
                  <a:srgbClr val="0000FF"/>
                </a:solidFill>
              </a:rPr>
              <a:t>a set of instructions</a:t>
            </a:r>
            <a:r>
              <a:rPr lang="en-US" sz="2800"/>
              <a:t>, that takes some value or set of values as </a:t>
            </a:r>
            <a:r>
              <a:rPr lang="en-US" sz="2800" i="1">
                <a:solidFill>
                  <a:srgbClr val="0000FF"/>
                </a:solidFill>
              </a:rPr>
              <a:t>input</a:t>
            </a:r>
            <a:r>
              <a:rPr lang="en-US" sz="2800"/>
              <a:t>, and produces some value or set of values as </a:t>
            </a:r>
            <a:r>
              <a:rPr lang="en-US" sz="2800" i="1">
                <a:solidFill>
                  <a:srgbClr val="0000FF"/>
                </a:solidFill>
              </a:rPr>
              <a:t>output</a:t>
            </a:r>
            <a:r>
              <a:rPr lang="en-US" sz="2800" i="1"/>
              <a:t>.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3789741"/>
              </p:ext>
            </p:extLst>
          </p:nvPr>
        </p:nvGraphicFramePr>
        <p:xfrm>
          <a:off x="952226" y="3340669"/>
          <a:ext cx="7465927" cy="212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759" y="5728783"/>
            <a:ext cx="62377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‘Algorithm’ stems from ‘</a:t>
            </a:r>
            <a:r>
              <a:rPr lang="en-US" sz="1600" dirty="0" err="1"/>
              <a:t>Algoritmi</a:t>
            </a:r>
            <a:r>
              <a:rPr lang="en-US" sz="1600" dirty="0"/>
              <a:t>’, the Latin form of al-</a:t>
            </a:r>
            <a:r>
              <a:rPr lang="en-US" sz="1600" dirty="0" err="1"/>
              <a:t>Khwārizmī</a:t>
            </a:r>
            <a:r>
              <a:rPr lang="en-US" sz="1600" dirty="0"/>
              <a:t>, a Persian mathematician, astronomer and geographer.</a:t>
            </a:r>
            <a:endParaRPr lang="en-US" dirty="0"/>
          </a:p>
          <a:p>
            <a:r>
              <a:rPr lang="en-US" sz="1400" dirty="0"/>
              <a:t>Source: </a:t>
            </a:r>
            <a:r>
              <a:rPr lang="en-US" sz="1400" dirty="0">
                <a:hlinkClick r:id="rId8"/>
              </a:rPr>
              <a:t>http://en.wikipedia.org/wiki/Algorithm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13075</TotalTime>
  <Words>973</Words>
  <Application>Microsoft Office PowerPoint</Application>
  <PresentationFormat>On-screen Show (4:3)</PresentationFormat>
  <Paragraphs>245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Andalus</vt:lpstr>
      <vt:lpstr>Roboto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2: Computational Problems and Algorithms</vt:lpstr>
      <vt:lpstr>Computational Problems</vt:lpstr>
      <vt:lpstr>Computational Problems</vt:lpstr>
      <vt:lpstr>Computational Problems</vt:lpstr>
      <vt:lpstr>Computational Problems</vt:lpstr>
      <vt:lpstr>Non-Computational Problems</vt:lpstr>
      <vt:lpstr>Problem Solving Process</vt:lpstr>
      <vt:lpstr>Algorithm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Variables</vt:lpstr>
      <vt:lpstr>Control structures</vt:lpstr>
      <vt:lpstr>Correctness</vt:lpstr>
      <vt:lpstr>Correctness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1159</cp:revision>
  <cp:lastPrinted>2014-06-20T04:24:53Z</cp:lastPrinted>
  <dcterms:created xsi:type="dcterms:W3CDTF">1998-09-05T15:03:32Z</dcterms:created>
  <dcterms:modified xsi:type="dcterms:W3CDTF">2021-01-11T08:10:17Z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