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14"/>
  </p:notesMasterIdLst>
  <p:handoutMasterIdLst>
    <p:handoutMasterId r:id="rId15"/>
  </p:handoutMasterIdLst>
  <p:sldIdLst>
    <p:sldId id="256" r:id="rId2"/>
    <p:sldId id="519" r:id="rId3"/>
    <p:sldId id="520" r:id="rId4"/>
    <p:sldId id="474" r:id="rId5"/>
    <p:sldId id="522" r:id="rId6"/>
    <p:sldId id="524" r:id="rId7"/>
    <p:sldId id="523" r:id="rId8"/>
    <p:sldId id="526" r:id="rId9"/>
    <p:sldId id="471" r:id="rId10"/>
    <p:sldId id="525" r:id="rId11"/>
    <p:sldId id="481" r:id="rId12"/>
    <p:sldId id="511" r:id="rId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DDDFF"/>
    <a:srgbClr val="CCCCFF"/>
    <a:srgbClr val="003399"/>
    <a:srgbClr val="000099"/>
    <a:srgbClr val="FFCC99"/>
    <a:srgbClr val="3399FF"/>
    <a:srgbClr val="FF9900"/>
    <a:srgbClr val="00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4508" autoAdjust="0"/>
  </p:normalViewPr>
  <p:slideViewPr>
    <p:cSldViewPr snapToGrid="0">
      <p:cViewPr varScale="1">
        <p:scale>
          <a:sx n="99" d="100"/>
          <a:sy n="99" d="100"/>
        </p:scale>
        <p:origin x="124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40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1/11/21</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r>
              <a:rPr lang="en-GB" dirty="0"/>
              <a:t>You may want to spend about 15 minutes on this, before moving on to the other</a:t>
            </a:r>
            <a:r>
              <a:rPr lang="en-GB" baseline="0" dirty="0"/>
              <a:t> PowerPoint files</a:t>
            </a:r>
            <a:r>
              <a:rPr lang="en-GB" dirty="0"/>
              <a:t>.</a:t>
            </a:r>
          </a:p>
        </p:txBody>
      </p:sp>
    </p:spTree>
    <p:extLst>
      <p:ext uri="{BB962C8B-B14F-4D97-AF65-F5344CB8AC3E}">
        <p14:creationId xmlns:p14="http://schemas.microsoft.com/office/powerpoint/2010/main" val="281705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224298" indent="-224298" eaLnBrk="1" hangingPunct="1">
              <a:buFont typeface="Calibri" pitchFamily="34" charset="0"/>
              <a:buAutoNum type="arabicPeriod"/>
            </a:pPr>
            <a:r>
              <a:rPr lang="en-US" dirty="0"/>
              <a:t>You may show them the dates of the tests on the CS1010 website.</a:t>
            </a:r>
          </a:p>
          <a:p>
            <a:pPr marL="224298" indent="-224298" eaLnBrk="1" hangingPunct="1">
              <a:buFont typeface="Calibri" pitchFamily="34" charset="0"/>
              <a:buAutoNum type="arabicPeriod"/>
            </a:pPr>
            <a:r>
              <a:rPr lang="en-US" dirty="0"/>
              <a:t>Remember to remind students to inform us if they have clash with the test dates.</a:t>
            </a:r>
          </a:p>
          <a:p>
            <a:pPr marL="224298" indent="-224298" eaLnBrk="1" hangingPunct="1">
              <a:buFont typeface="Calibri" pitchFamily="34" charset="0"/>
              <a:buAutoNum type="arabicPeriod"/>
            </a:pPr>
            <a:r>
              <a:rPr lang="en-US" dirty="0"/>
              <a:t>Especially</a:t>
            </a:r>
            <a:r>
              <a:rPr lang="en-US" baseline="0" dirty="0"/>
              <a:t> for PE1 on 21 September 2013, Saturday as it falls within the official 1-week recess.</a:t>
            </a:r>
            <a:endParaRPr lang="en-US" dirty="0"/>
          </a:p>
        </p:txBody>
      </p:sp>
    </p:spTree>
    <p:extLst>
      <p:ext uri="{BB962C8B-B14F-4D97-AF65-F5344CB8AC3E}">
        <p14:creationId xmlns:p14="http://schemas.microsoft.com/office/powerpoint/2010/main" val="532133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a:p>
        </p:txBody>
      </p:sp>
    </p:spTree>
    <p:extLst>
      <p:ext uri="{BB962C8B-B14F-4D97-AF65-F5344CB8AC3E}">
        <p14:creationId xmlns:p14="http://schemas.microsoft.com/office/powerpoint/2010/main" val="4111520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225240" indent="-225240" eaLnBrk="1" hangingPunct="1">
              <a:buFont typeface="Calibri" pitchFamily="34" charset="0"/>
              <a:buAutoNum type="arabicPeriod"/>
            </a:pPr>
            <a:r>
              <a:rPr lang="en-GB" dirty="0"/>
              <a:t>This is a slide for your customization. You can choose to tell your students anything you want. For example, if you took CS1010</a:t>
            </a:r>
            <a:r>
              <a:rPr lang="en-GB" baseline="0" dirty="0"/>
              <a:t> </a:t>
            </a:r>
            <a:r>
              <a:rPr lang="en-GB" dirty="0"/>
              <a:t>last year, you can tell students about what their seniors thought about this module, or your own thoughts. If you didn’t teach CS1010, you can tell your students about what you expect of them.</a:t>
            </a:r>
          </a:p>
          <a:p>
            <a:pPr marL="225240" indent="-225240" eaLnBrk="1" hangingPunct="1">
              <a:buFont typeface="Calibri" pitchFamily="34" charset="0"/>
              <a:buAutoNum type="arabicPeriod"/>
            </a:pPr>
            <a:r>
              <a:rPr lang="en-GB" dirty="0"/>
              <a:t>You may download this PowerPoint file, and fill in this slide with your own message and show it to your students in class.</a:t>
            </a:r>
          </a:p>
          <a:p>
            <a:pPr marL="0" indent="0" eaLnBrk="1" hangingPunct="1">
              <a:buFont typeface="Calibri" pitchFamily="34" charset="0"/>
              <a:buNone/>
            </a:pPr>
            <a:endParaRPr lang="en-US" dirty="0"/>
          </a:p>
        </p:txBody>
      </p:sp>
    </p:spTree>
    <p:extLst>
      <p:ext uri="{BB962C8B-B14F-4D97-AF65-F5344CB8AC3E}">
        <p14:creationId xmlns:p14="http://schemas.microsoft.com/office/powerpoint/2010/main" val="423120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xfrm>
            <a:off x="936167" y="4414043"/>
            <a:ext cx="5138067" cy="4185089"/>
          </a:xfrm>
          <a:prstGeom prst="rect">
            <a:avLst/>
          </a:prstGeom>
          <a:ln w="9525"/>
        </p:spPr>
        <p:txBody>
          <a:bodyPr/>
          <a:lstStyle/>
          <a:p>
            <a:pPr eaLnBrk="1" hangingPunct="1">
              <a:defRPr/>
            </a:pPr>
            <a:endParaRPr lang="en-US" dirty="0"/>
          </a:p>
        </p:txBody>
      </p:sp>
    </p:spTree>
    <p:extLst>
      <p:ext uri="{BB962C8B-B14F-4D97-AF65-F5344CB8AC3E}">
        <p14:creationId xmlns:p14="http://schemas.microsoft.com/office/powerpoint/2010/main" val="426776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963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9636" name="Rectangle 3"/>
          <p:cNvSpPr>
            <a:spLocks noGrp="1" noChangeArrowheads="1"/>
          </p:cNvSpPr>
          <p:nvPr>
            <p:ph type="body" idx="1"/>
          </p:nvPr>
        </p:nvSpPr>
        <p:spPr>
          <a:xfrm>
            <a:off x="936167" y="4414043"/>
            <a:ext cx="5138067" cy="4185089"/>
          </a:xfrm>
          <a:prstGeom prst="rect">
            <a:avLst/>
          </a:prstGeom>
          <a:noFill/>
          <a:ln w="9525"/>
        </p:spPr>
        <p:txBody>
          <a:bodyPr/>
          <a:lstStyle/>
          <a:p>
            <a:pPr eaLnBrk="1" hangingPunct="1"/>
            <a:endParaRPr lang="en-US"/>
          </a:p>
        </p:txBody>
      </p:sp>
    </p:spTree>
    <p:extLst>
      <p:ext uri="{BB962C8B-B14F-4D97-AF65-F5344CB8AC3E}">
        <p14:creationId xmlns:p14="http://schemas.microsoft.com/office/powerpoint/2010/main" val="402130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r>
              <a:rPr lang="en-US" dirty="0"/>
              <a:t>Other language-independent</a:t>
            </a:r>
            <a:r>
              <a:rPr lang="en-US" baseline="0" dirty="0"/>
              <a:t> and transferable skills: logical thinking, writing algorithms, test and debugging, etc.</a:t>
            </a:r>
            <a:endParaRPr lang="en-US" dirty="0"/>
          </a:p>
        </p:txBody>
      </p:sp>
    </p:spTree>
    <p:extLst>
      <p:ext uri="{BB962C8B-B14F-4D97-AF65-F5344CB8AC3E}">
        <p14:creationId xmlns:p14="http://schemas.microsoft.com/office/powerpoint/2010/main" val="53002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224298" indent="-224298" eaLnBrk="1" hangingPunct="1">
              <a:buFont typeface="Calibri" pitchFamily="34" charset="0"/>
              <a:buAutoNum type="arabicPeriod"/>
            </a:pPr>
            <a:r>
              <a:rPr lang="en-US" dirty="0"/>
              <a:t>You may show them the dates of the tests on the CS1010 website.</a:t>
            </a:r>
          </a:p>
          <a:p>
            <a:pPr marL="224298" indent="-224298" eaLnBrk="1" hangingPunct="1">
              <a:buFont typeface="Calibri" pitchFamily="34" charset="0"/>
              <a:buAutoNum type="arabicPeriod"/>
            </a:pPr>
            <a:r>
              <a:rPr lang="en-US" dirty="0"/>
              <a:t>Remember to remind students to inform us if they have clash with the test dates.</a:t>
            </a:r>
          </a:p>
          <a:p>
            <a:pPr marL="224298" indent="-224298" eaLnBrk="1" hangingPunct="1">
              <a:buFont typeface="Calibri" pitchFamily="34" charset="0"/>
              <a:buAutoNum type="arabicPeriod"/>
            </a:pPr>
            <a:r>
              <a:rPr lang="en-US" dirty="0"/>
              <a:t>Especially</a:t>
            </a:r>
            <a:r>
              <a:rPr lang="en-US" baseline="0" dirty="0"/>
              <a:t> for PE1 on 21 September 2013, Saturday as it falls within the official 1-week recess.</a:t>
            </a:r>
            <a:endParaRPr lang="en-US" dirty="0"/>
          </a:p>
        </p:txBody>
      </p:sp>
    </p:spTree>
    <p:extLst>
      <p:ext uri="{BB962C8B-B14F-4D97-AF65-F5344CB8AC3E}">
        <p14:creationId xmlns:p14="http://schemas.microsoft.com/office/powerpoint/2010/main" val="28501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224298" indent="-224298" eaLnBrk="1" hangingPunct="1">
              <a:buFont typeface="Calibri" pitchFamily="34" charset="0"/>
              <a:buAutoNum type="arabicPeriod"/>
            </a:pPr>
            <a:r>
              <a:rPr lang="en-US" dirty="0"/>
              <a:t>You may show them the dates of the tests on the CS1010 website.</a:t>
            </a:r>
          </a:p>
          <a:p>
            <a:pPr marL="224298" indent="-224298" eaLnBrk="1" hangingPunct="1">
              <a:buFont typeface="Calibri" pitchFamily="34" charset="0"/>
              <a:buAutoNum type="arabicPeriod"/>
            </a:pPr>
            <a:r>
              <a:rPr lang="en-US" dirty="0"/>
              <a:t>Remember to remind students to inform us if they have clash with the test dates.</a:t>
            </a:r>
          </a:p>
          <a:p>
            <a:pPr marL="224298" indent="-224298" eaLnBrk="1" hangingPunct="1">
              <a:buFont typeface="Calibri" pitchFamily="34" charset="0"/>
              <a:buAutoNum type="arabicPeriod"/>
            </a:pPr>
            <a:r>
              <a:rPr lang="en-US" dirty="0"/>
              <a:t>Especially</a:t>
            </a:r>
            <a:r>
              <a:rPr lang="en-US" baseline="0" dirty="0"/>
              <a:t> for PE1 on 21 September 2013, Saturday as it falls within the official 1-week recess.</a:t>
            </a:r>
            <a:endParaRPr lang="en-US" dirty="0"/>
          </a:p>
        </p:txBody>
      </p:sp>
    </p:spTree>
    <p:extLst>
      <p:ext uri="{BB962C8B-B14F-4D97-AF65-F5344CB8AC3E}">
        <p14:creationId xmlns:p14="http://schemas.microsoft.com/office/powerpoint/2010/main" val="3603064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224298" indent="-224298" eaLnBrk="1" hangingPunct="1">
              <a:buFont typeface="Calibri" pitchFamily="34" charset="0"/>
              <a:buAutoNum type="arabicPeriod"/>
            </a:pPr>
            <a:r>
              <a:rPr lang="en-US" dirty="0"/>
              <a:t>You may show them the dates of the tests on the CS1010 website.</a:t>
            </a:r>
          </a:p>
          <a:p>
            <a:pPr marL="224298" indent="-224298" eaLnBrk="1" hangingPunct="1">
              <a:buFont typeface="Calibri" pitchFamily="34" charset="0"/>
              <a:buAutoNum type="arabicPeriod"/>
            </a:pPr>
            <a:r>
              <a:rPr lang="en-US" dirty="0"/>
              <a:t>Remember to remind students to inform us if they have clash with the test dates.</a:t>
            </a:r>
          </a:p>
          <a:p>
            <a:pPr marL="224298" indent="-224298" eaLnBrk="1" hangingPunct="1">
              <a:buFont typeface="Calibri" pitchFamily="34" charset="0"/>
              <a:buAutoNum type="arabicPeriod"/>
            </a:pPr>
            <a:r>
              <a:rPr lang="en-US" dirty="0"/>
              <a:t>Especially</a:t>
            </a:r>
            <a:r>
              <a:rPr lang="en-US" baseline="0" dirty="0"/>
              <a:t> for PE1 on 21 September 2013, Saturday as it falls within the official 1-week recess.</a:t>
            </a:r>
            <a:endParaRPr lang="en-US" dirty="0"/>
          </a:p>
        </p:txBody>
      </p:sp>
    </p:spTree>
    <p:extLst>
      <p:ext uri="{BB962C8B-B14F-4D97-AF65-F5344CB8AC3E}">
        <p14:creationId xmlns:p14="http://schemas.microsoft.com/office/powerpoint/2010/main" val="1195123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224298" indent="-224298" eaLnBrk="1" hangingPunct="1">
              <a:buFont typeface="Calibri" pitchFamily="34" charset="0"/>
              <a:buAutoNum type="arabicPeriod"/>
            </a:pPr>
            <a:r>
              <a:rPr lang="en-US" dirty="0"/>
              <a:t>You may show them the dates of the tests on the CS1010 website.</a:t>
            </a:r>
          </a:p>
          <a:p>
            <a:pPr marL="224298" indent="-224298" eaLnBrk="1" hangingPunct="1">
              <a:buFont typeface="Calibri" pitchFamily="34" charset="0"/>
              <a:buAutoNum type="arabicPeriod"/>
            </a:pPr>
            <a:r>
              <a:rPr lang="en-US" dirty="0"/>
              <a:t>Remember to remind students to inform us if they have clash with the test dates.</a:t>
            </a:r>
          </a:p>
          <a:p>
            <a:pPr marL="224298" indent="-224298" eaLnBrk="1" hangingPunct="1">
              <a:buFont typeface="Calibri" pitchFamily="34" charset="0"/>
              <a:buAutoNum type="arabicPeriod"/>
            </a:pPr>
            <a:r>
              <a:rPr lang="en-US" dirty="0"/>
              <a:t>Especially</a:t>
            </a:r>
            <a:r>
              <a:rPr lang="en-US" baseline="0" dirty="0"/>
              <a:t> for PE1 on 21 September 2013, Saturday as it falls within the official 1-week recess.</a:t>
            </a:r>
            <a:endParaRPr lang="en-US" dirty="0"/>
          </a:p>
        </p:txBody>
      </p:sp>
    </p:spTree>
    <p:extLst>
      <p:ext uri="{BB962C8B-B14F-4D97-AF65-F5344CB8AC3E}">
        <p14:creationId xmlns:p14="http://schemas.microsoft.com/office/powerpoint/2010/main" val="841333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065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0660"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If you want, you may give students a QUICK tour of</a:t>
            </a:r>
            <a:r>
              <a:rPr lang="en-US" baseline="0" dirty="0"/>
              <a:t> the</a:t>
            </a:r>
            <a:r>
              <a:rPr lang="en-US" dirty="0"/>
              <a:t> CS1010 website.</a:t>
            </a:r>
          </a:p>
          <a:p>
            <a:pPr eaLnBrk="1" hangingPunct="1"/>
            <a:endParaRPr lang="en-US" dirty="0"/>
          </a:p>
        </p:txBody>
      </p:sp>
    </p:spTree>
    <p:extLst>
      <p:ext uri="{BB962C8B-B14F-4D97-AF65-F5344CB8AC3E}">
        <p14:creationId xmlns:p14="http://schemas.microsoft.com/office/powerpoint/2010/main" val="239134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(AY2020/21 Semester 2)</a:t>
            </a:r>
          </a:p>
        </p:txBody>
      </p:sp>
      <p:sp>
        <p:nvSpPr>
          <p:cNvPr id="6" name="Slide Number Placeholder 5"/>
          <p:cNvSpPr>
            <a:spLocks noGrp="1"/>
          </p:cNvSpPr>
          <p:nvPr>
            <p:ph type="sldNum" sz="quarter" idx="12"/>
          </p:nvPr>
        </p:nvSpPr>
        <p:spPr/>
        <p:txBody>
          <a:bodyPr/>
          <a:lstStyle>
            <a:lvl1pPr>
              <a:defRPr b="0"/>
            </a:lvl1pPr>
          </a:lstStyle>
          <a:p>
            <a:pPr>
              <a:defRPr/>
            </a:pPr>
            <a:r>
              <a:rPr lang="en-US" dirty="0"/>
              <a:t>Welcome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(AY2020/21 Semester 2)</a:t>
            </a:r>
          </a:p>
        </p:txBody>
      </p:sp>
      <p:sp>
        <p:nvSpPr>
          <p:cNvPr id="6" name="Slide Number Placeholder 5"/>
          <p:cNvSpPr>
            <a:spLocks noGrp="1"/>
          </p:cNvSpPr>
          <p:nvPr>
            <p:ph type="sldNum" sz="quarter" idx="12"/>
          </p:nvPr>
        </p:nvSpPr>
        <p:spPr/>
        <p:txBody>
          <a:bodyPr/>
          <a:lstStyle/>
          <a:p>
            <a:pPr>
              <a:defRPr/>
            </a:pPr>
            <a:r>
              <a:rPr lang="en-US" dirty="0"/>
              <a:t>Welcome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(AY2020/21 Semester 2)</a:t>
            </a:r>
          </a:p>
        </p:txBody>
      </p:sp>
      <p:sp>
        <p:nvSpPr>
          <p:cNvPr id="6" name="Slide Number Placeholder 5"/>
          <p:cNvSpPr>
            <a:spLocks noGrp="1"/>
          </p:cNvSpPr>
          <p:nvPr>
            <p:ph type="sldNum" sz="quarter" idx="12"/>
          </p:nvPr>
        </p:nvSpPr>
        <p:spPr/>
        <p:txBody>
          <a:bodyPr/>
          <a:lstStyle/>
          <a:p>
            <a:pPr>
              <a:defRPr/>
            </a:pPr>
            <a:r>
              <a:rPr lang="en-US" dirty="0"/>
              <a:t>Welcome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(AY2020/21 Semester 2)</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Welcome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(AY2020/21 Semester 2)</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Welcome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dirty="0"/>
              <a:t>CS1010 (AY2020/21 Semester 2)</a:t>
            </a:r>
          </a:p>
        </p:txBody>
      </p:sp>
      <p:sp>
        <p:nvSpPr>
          <p:cNvPr id="7" name="Slide Number Placeholder 6"/>
          <p:cNvSpPr>
            <a:spLocks noGrp="1"/>
          </p:cNvSpPr>
          <p:nvPr>
            <p:ph type="sldNum" sz="quarter" idx="12"/>
          </p:nvPr>
        </p:nvSpPr>
        <p:spPr/>
        <p:txBody>
          <a:bodyPr/>
          <a:lstStyle/>
          <a:p>
            <a:pPr>
              <a:defRPr/>
            </a:pPr>
            <a:r>
              <a:rPr lang="en-US" dirty="0"/>
              <a:t>Welcome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dirty="0"/>
              <a:t>© NUS</a:t>
            </a:r>
          </a:p>
        </p:txBody>
      </p:sp>
      <p:sp>
        <p:nvSpPr>
          <p:cNvPr id="8" name="Footer Placeholder 7"/>
          <p:cNvSpPr>
            <a:spLocks noGrp="1"/>
          </p:cNvSpPr>
          <p:nvPr>
            <p:ph type="ftr" sz="quarter" idx="11"/>
          </p:nvPr>
        </p:nvSpPr>
        <p:spPr/>
        <p:txBody>
          <a:bodyPr/>
          <a:lstStyle/>
          <a:p>
            <a:pPr algn="l">
              <a:defRPr/>
            </a:pPr>
            <a:r>
              <a:rPr lang="en-US" dirty="0"/>
              <a:t>CS1010 (AY2020/21 Semester 2)</a:t>
            </a:r>
          </a:p>
        </p:txBody>
      </p:sp>
      <p:sp>
        <p:nvSpPr>
          <p:cNvPr id="9" name="Slide Number Placeholder 8"/>
          <p:cNvSpPr>
            <a:spLocks noGrp="1"/>
          </p:cNvSpPr>
          <p:nvPr>
            <p:ph type="sldNum" sz="quarter" idx="12"/>
          </p:nvPr>
        </p:nvSpPr>
        <p:spPr/>
        <p:txBody>
          <a:bodyPr/>
          <a:lstStyle/>
          <a:p>
            <a:pPr>
              <a:defRPr/>
            </a:pPr>
            <a:r>
              <a:rPr lang="en-US" dirty="0"/>
              <a:t>Welcome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dirty="0"/>
              <a:t>© NUS</a:t>
            </a:r>
          </a:p>
        </p:txBody>
      </p:sp>
      <p:sp>
        <p:nvSpPr>
          <p:cNvPr id="4" name="Footer Placeholder 3"/>
          <p:cNvSpPr>
            <a:spLocks noGrp="1"/>
          </p:cNvSpPr>
          <p:nvPr>
            <p:ph type="ftr" sz="quarter" idx="11"/>
          </p:nvPr>
        </p:nvSpPr>
        <p:spPr/>
        <p:txBody>
          <a:bodyPr/>
          <a:lstStyle/>
          <a:p>
            <a:pPr algn="l">
              <a:defRPr/>
            </a:pPr>
            <a:r>
              <a:rPr lang="en-US" dirty="0"/>
              <a:t>CS1010 (AY2020/21 Semester 2)</a:t>
            </a:r>
          </a:p>
        </p:txBody>
      </p:sp>
      <p:sp>
        <p:nvSpPr>
          <p:cNvPr id="5" name="Slide Number Placeholder 4"/>
          <p:cNvSpPr>
            <a:spLocks noGrp="1"/>
          </p:cNvSpPr>
          <p:nvPr>
            <p:ph type="sldNum" sz="quarter" idx="12"/>
          </p:nvPr>
        </p:nvSpPr>
        <p:spPr/>
        <p:txBody>
          <a:bodyPr/>
          <a:lstStyle/>
          <a:p>
            <a:pPr>
              <a:defRPr/>
            </a:pPr>
            <a:r>
              <a:rPr lang="en-US" dirty="0"/>
              <a:t>Welcome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 NUS</a:t>
            </a:r>
          </a:p>
        </p:txBody>
      </p:sp>
      <p:sp>
        <p:nvSpPr>
          <p:cNvPr id="3" name="Footer Placeholder 2"/>
          <p:cNvSpPr>
            <a:spLocks noGrp="1"/>
          </p:cNvSpPr>
          <p:nvPr>
            <p:ph type="ftr" sz="quarter" idx="11"/>
          </p:nvPr>
        </p:nvSpPr>
        <p:spPr/>
        <p:txBody>
          <a:bodyPr/>
          <a:lstStyle/>
          <a:p>
            <a:pPr algn="l">
              <a:defRPr/>
            </a:pPr>
            <a:r>
              <a:rPr lang="en-US" dirty="0"/>
              <a:t>CS1010 (AY2020/21 Semester 2)</a:t>
            </a:r>
          </a:p>
        </p:txBody>
      </p:sp>
      <p:sp>
        <p:nvSpPr>
          <p:cNvPr id="4" name="Slide Number Placeholder 3"/>
          <p:cNvSpPr>
            <a:spLocks noGrp="1"/>
          </p:cNvSpPr>
          <p:nvPr>
            <p:ph type="sldNum" sz="quarter" idx="12"/>
          </p:nvPr>
        </p:nvSpPr>
        <p:spPr/>
        <p:txBody>
          <a:bodyPr/>
          <a:lstStyle/>
          <a:p>
            <a:pPr>
              <a:defRPr/>
            </a:pPr>
            <a:r>
              <a:rPr lang="en-US" dirty="0"/>
              <a:t>Welcome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dirty="0"/>
              <a:t>CS1010 (AY2020/21 Semester 2)</a:t>
            </a:r>
          </a:p>
        </p:txBody>
      </p:sp>
      <p:sp>
        <p:nvSpPr>
          <p:cNvPr id="7" name="Slide Number Placeholder 6"/>
          <p:cNvSpPr>
            <a:spLocks noGrp="1"/>
          </p:cNvSpPr>
          <p:nvPr>
            <p:ph type="sldNum" sz="quarter" idx="12"/>
          </p:nvPr>
        </p:nvSpPr>
        <p:spPr/>
        <p:txBody>
          <a:bodyPr/>
          <a:lstStyle/>
          <a:p>
            <a:pPr>
              <a:defRPr/>
            </a:pPr>
            <a:r>
              <a:rPr lang="en-US" dirty="0"/>
              <a:t>Welcome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dirty="0"/>
              <a:t>CS1010 (AY2020/21 Semester 2)</a:t>
            </a:r>
          </a:p>
        </p:txBody>
      </p:sp>
      <p:sp>
        <p:nvSpPr>
          <p:cNvPr id="7" name="Slide Number Placeholder 6"/>
          <p:cNvSpPr>
            <a:spLocks noGrp="1"/>
          </p:cNvSpPr>
          <p:nvPr>
            <p:ph type="sldNum" sz="quarter" idx="12"/>
          </p:nvPr>
        </p:nvSpPr>
        <p:spPr/>
        <p:txBody>
          <a:bodyPr/>
          <a:lstStyle/>
          <a:p>
            <a:pPr>
              <a:defRPr/>
            </a:pPr>
            <a:r>
              <a:rPr lang="en-US" dirty="0"/>
              <a:t>Welcome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dirty="0"/>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US" dirty="0"/>
              <a:t>CS1010 (AY2020/21 Semester 2)</a:t>
            </a:r>
          </a:p>
        </p:txBody>
      </p:sp>
      <p:sp>
        <p:nvSpPr>
          <p:cNvPr id="6" name="Slide Number Placeholder 5"/>
          <p:cNvSpPr>
            <a:spLocks noGrp="1"/>
          </p:cNvSpPr>
          <p:nvPr>
            <p:ph type="sldNum" sz="quarter" idx="4"/>
          </p:nvPr>
        </p:nvSpPr>
        <p:spPr>
          <a:xfrm>
            <a:off x="7620000" y="18288"/>
            <a:ext cx="1221996"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Welcome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mailto:zhaojin@comp.nus.edu.sg" TargetMode="External"/><Relationship Id="rId7"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discw@nus.edu.s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us-cs1010-2021-s2/websi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a:solidFill>
                  <a:srgbClr val="C00000"/>
                </a:solidFill>
                <a:latin typeface="Calibri" panose="020F0502020204030204" pitchFamily="34" charset="0"/>
              </a:rPr>
              <a:t>Welcome and Administrative Matters</a:t>
            </a:r>
          </a:p>
        </p:txBody>
      </p:sp>
      <p:sp>
        <p:nvSpPr>
          <p:cNvPr id="8" name="Title 1"/>
          <p:cNvSpPr txBox="1">
            <a:spLocks/>
          </p:cNvSpPr>
          <p:nvPr/>
        </p:nvSpPr>
        <p:spPr>
          <a:xfrm>
            <a:off x="822960" y="1245704"/>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dirty="0">
                <a:ln>
                  <a:noFill/>
                </a:ln>
                <a:solidFill>
                  <a:srgbClr val="003399"/>
                </a:solidFill>
                <a:effectLst/>
                <a:uLnTx/>
                <a:uFillTx/>
                <a:latin typeface="Arial"/>
              </a:rPr>
              <a:t>CS1010: </a:t>
            </a:r>
            <a:r>
              <a:rPr lang="en-US" sz="3600" spc="-38" dirty="0">
                <a:latin typeface="Arial"/>
              </a:rPr>
              <a:t>Programming Methodology</a:t>
            </a:r>
            <a:endParaRPr kumimoji="0" lang="en-SG" sz="7200" b="0" i="0" u="none" strike="noStrike" kern="1200" cap="none" spc="-50" normalizeH="0" baseline="0" noProof="0" dirty="0">
              <a:ln>
                <a:noFill/>
              </a:ln>
              <a:solidFill>
                <a:srgbClr val="003399"/>
              </a:solidFill>
              <a:effectLst/>
              <a:uLnTx/>
              <a:uFillTx/>
              <a:latin typeface="Arial"/>
              <a:ea typeface="+mj-ea"/>
              <a:cs typeface="+mj-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Other Tools</a:t>
            </a:r>
          </a:p>
        </p:txBody>
      </p:sp>
      <p:sp>
        <p:nvSpPr>
          <p:cNvPr id="25604" name="Footer Placeholder 6"/>
          <p:cNvSpPr>
            <a:spLocks noGrp="1"/>
          </p:cNvSpPr>
          <p:nvPr>
            <p:ph type="ftr" sz="quarter" idx="11"/>
          </p:nvPr>
        </p:nvSpPr>
        <p:spPr>
          <a:noFill/>
        </p:spPr>
        <p:txBody>
          <a:bodyPr/>
          <a:lstStyle/>
          <a:p>
            <a:pPr algn="l"/>
            <a:r>
              <a:rPr lang="en-US" dirty="0"/>
              <a:t>CS1010 (AY2020/21 Semester 2)</a:t>
            </a:r>
          </a:p>
        </p:txBody>
      </p:sp>
      <p:sp>
        <p:nvSpPr>
          <p:cNvPr id="9" name="Slide Number Placeholder 8"/>
          <p:cNvSpPr>
            <a:spLocks noGrp="1"/>
          </p:cNvSpPr>
          <p:nvPr>
            <p:ph type="sldNum" sz="quarter" idx="12"/>
          </p:nvPr>
        </p:nvSpPr>
        <p:spPr>
          <a:xfrm>
            <a:off x="7620000" y="18288"/>
            <a:ext cx="1223056" cy="329184"/>
          </a:xfrm>
        </p:spPr>
        <p:txBody>
          <a:bodyPr>
            <a:noAutofit/>
          </a:bodyPr>
          <a:lstStyle/>
          <a:p>
            <a:pPr>
              <a:defRPr/>
            </a:pPr>
            <a:r>
              <a:rPr lang="en-US" dirty="0"/>
              <a:t>Welcome - </a:t>
            </a:r>
            <a:fld id="{F7EC234A-9094-4BB8-9EA4-75ECDA8A365B}" type="slidenum">
              <a:rPr lang="en-US"/>
              <a:pPr>
                <a:defRPr/>
              </a:pPr>
              <a:t>10</a:t>
            </a:fld>
            <a:endParaRPr lang="en-US" dirty="0"/>
          </a:p>
        </p:txBody>
      </p:sp>
      <p:sp>
        <p:nvSpPr>
          <p:cNvPr id="3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err="1">
                <a:solidFill>
                  <a:srgbClr val="0000FF"/>
                </a:solidFill>
              </a:rPr>
              <a:t>LumiNUS</a:t>
            </a:r>
            <a:endParaRPr lang="en-US" sz="2800" dirty="0">
              <a:solidFill>
                <a:srgbClr val="0000FF"/>
              </a:solidFill>
            </a:endParaRPr>
          </a:p>
          <a:p>
            <a:pPr marL="746125" lvl="1" indent="-288925">
              <a:spcBef>
                <a:spcPts val="600"/>
              </a:spcBef>
              <a:buClr>
                <a:schemeClr val="bg1">
                  <a:lumMod val="50000"/>
                </a:schemeClr>
              </a:buClr>
              <a:buSzPct val="120000"/>
              <a:buFont typeface="Wingdings" pitchFamily="2" charset="2"/>
              <a:buChar char="§"/>
            </a:pPr>
            <a:r>
              <a:rPr lang="en-US" sz="2800" dirty="0"/>
              <a:t>Announcements, lecture recordings, quizzes, grades…</a:t>
            </a:r>
          </a:p>
          <a:p>
            <a:pPr marL="288925" indent="-288925" eaLnBrk="1" hangingPunct="1">
              <a:spcBef>
                <a:spcPts val="600"/>
              </a:spcBef>
              <a:buClr>
                <a:schemeClr val="bg1">
                  <a:lumMod val="50000"/>
                </a:schemeClr>
              </a:buClr>
              <a:buSzPct val="120000"/>
              <a:buFont typeface="Wingdings" pitchFamily="2" charset="2"/>
              <a:buChar char="§"/>
            </a:pPr>
            <a:endParaRPr lang="en-US" sz="1200" dirty="0">
              <a:solidFill>
                <a:srgbClr val="0000FF"/>
              </a:solidFill>
            </a:endParaRPr>
          </a:p>
          <a:p>
            <a:pPr marL="288925" indent="-288925" eaLnBrk="1" hangingPunct="1">
              <a:spcBef>
                <a:spcPts val="600"/>
              </a:spcBef>
              <a:buClr>
                <a:schemeClr val="bg1">
                  <a:lumMod val="50000"/>
                </a:schemeClr>
              </a:buClr>
              <a:buSzPct val="120000"/>
              <a:buFont typeface="Wingdings" pitchFamily="2" charset="2"/>
              <a:buChar char="§"/>
            </a:pPr>
            <a:r>
              <a:rPr lang="en-US" sz="2800" dirty="0">
                <a:solidFill>
                  <a:srgbClr val="0000FF"/>
                </a:solidFill>
              </a:rPr>
              <a:t>Piazza</a:t>
            </a:r>
            <a:r>
              <a:rPr lang="en-US" sz="2800" dirty="0"/>
              <a:t> (https://bit.ly/cs1010-2020-forum)</a:t>
            </a:r>
          </a:p>
          <a:p>
            <a:pPr marL="746125" lvl="1" indent="-288925">
              <a:spcBef>
                <a:spcPts val="600"/>
              </a:spcBef>
              <a:buClr>
                <a:schemeClr val="bg1">
                  <a:lumMod val="50000"/>
                </a:schemeClr>
              </a:buClr>
              <a:buSzPct val="120000"/>
              <a:buFont typeface="Wingdings" pitchFamily="2" charset="2"/>
              <a:buChar char="§"/>
            </a:pPr>
            <a:r>
              <a:rPr lang="en-US" sz="2800" dirty="0"/>
              <a:t>Online forum</a:t>
            </a:r>
          </a:p>
          <a:p>
            <a:pPr marL="288925" indent="-288925" eaLnBrk="1" hangingPunct="1">
              <a:spcBef>
                <a:spcPts val="600"/>
              </a:spcBef>
              <a:buClr>
                <a:schemeClr val="bg1">
                  <a:lumMod val="50000"/>
                </a:schemeClr>
              </a:buClr>
              <a:buSzPct val="120000"/>
              <a:buFont typeface="Wingdings" pitchFamily="2" charset="2"/>
              <a:buChar char="§"/>
            </a:pPr>
            <a:endParaRPr lang="en-US" sz="1200" dirty="0"/>
          </a:p>
          <a:p>
            <a:pPr marL="288925" indent="-288925" eaLnBrk="1" hangingPunct="1">
              <a:spcBef>
                <a:spcPts val="600"/>
              </a:spcBef>
              <a:buClr>
                <a:schemeClr val="bg1">
                  <a:lumMod val="50000"/>
                </a:schemeClr>
              </a:buClr>
              <a:buSzPct val="120000"/>
              <a:buFont typeface="Wingdings" pitchFamily="2" charset="2"/>
              <a:buChar char="§"/>
            </a:pPr>
            <a:r>
              <a:rPr lang="en-US" sz="2800" dirty="0">
                <a:solidFill>
                  <a:srgbClr val="0000FF"/>
                </a:solidFill>
              </a:rPr>
              <a:t>Computing Servers / UNIX / Clang / Vim</a:t>
            </a:r>
          </a:p>
          <a:p>
            <a:pPr marL="746125" lvl="1" indent="-288925">
              <a:spcBef>
                <a:spcPts val="600"/>
              </a:spcBef>
              <a:buClr>
                <a:schemeClr val="bg1">
                  <a:lumMod val="50000"/>
                </a:schemeClr>
              </a:buClr>
              <a:buSzPct val="120000"/>
              <a:buFont typeface="Wingdings" pitchFamily="2" charset="2"/>
              <a:buChar char="§"/>
            </a:pPr>
            <a:r>
              <a:rPr lang="en-US" sz="2800" dirty="0"/>
              <a:t>Programming environment</a:t>
            </a:r>
          </a:p>
          <a:p>
            <a:pPr marL="288925" indent="-288925" eaLnBrk="1" hangingPunct="1">
              <a:spcBef>
                <a:spcPts val="600"/>
              </a:spcBef>
              <a:buClr>
                <a:schemeClr val="bg1">
                  <a:lumMod val="50000"/>
                </a:schemeClr>
              </a:buClr>
              <a:buSzPct val="120000"/>
              <a:buFont typeface="Wingdings" pitchFamily="2" charset="2"/>
              <a:buChar char="§"/>
            </a:pPr>
            <a:endParaRPr lang="en-US" sz="1200" dirty="0">
              <a:solidFill>
                <a:srgbClr val="0000FF"/>
              </a:solidFill>
            </a:endParaRPr>
          </a:p>
          <a:p>
            <a:pPr marL="288925" indent="-288925" eaLnBrk="1" hangingPunct="1">
              <a:spcBef>
                <a:spcPts val="600"/>
              </a:spcBef>
              <a:buClr>
                <a:schemeClr val="bg1">
                  <a:lumMod val="50000"/>
                </a:schemeClr>
              </a:buClr>
              <a:buSzPct val="120000"/>
              <a:buFont typeface="Wingdings" pitchFamily="2" charset="2"/>
              <a:buChar char="§"/>
            </a:pPr>
            <a:r>
              <a:rPr lang="en-US" sz="2800" dirty="0" err="1">
                <a:solidFill>
                  <a:srgbClr val="0000FF"/>
                </a:solidFill>
              </a:rPr>
              <a:t>Github</a:t>
            </a:r>
            <a:endParaRPr lang="en-US" sz="2800" dirty="0">
              <a:solidFill>
                <a:srgbClr val="0000FF"/>
              </a:solidFill>
            </a:endParaRPr>
          </a:p>
          <a:p>
            <a:pPr marL="746125" lvl="1" indent="-288925">
              <a:spcBef>
                <a:spcPts val="600"/>
              </a:spcBef>
              <a:buClr>
                <a:schemeClr val="bg1">
                  <a:lumMod val="50000"/>
                </a:schemeClr>
              </a:buClr>
              <a:buSzPct val="120000"/>
              <a:buFont typeface="Wingdings" pitchFamily="2" charset="2"/>
              <a:buChar char="§"/>
            </a:pPr>
            <a:r>
              <a:rPr lang="en-US" sz="2800" dirty="0"/>
              <a:t>Assignment submission / grading</a:t>
            </a:r>
          </a:p>
        </p:txBody>
      </p:sp>
    </p:spTree>
    <p:extLst>
      <p:ext uri="{BB962C8B-B14F-4D97-AF65-F5344CB8AC3E}">
        <p14:creationId xmlns:p14="http://schemas.microsoft.com/office/powerpoint/2010/main" val="41944423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Quick To-dos</a:t>
            </a:r>
          </a:p>
        </p:txBody>
      </p:sp>
      <p:sp>
        <p:nvSpPr>
          <p:cNvPr id="25604" name="Footer Placeholder 6"/>
          <p:cNvSpPr>
            <a:spLocks noGrp="1"/>
          </p:cNvSpPr>
          <p:nvPr>
            <p:ph type="ftr" sz="quarter" idx="11"/>
          </p:nvPr>
        </p:nvSpPr>
        <p:spPr>
          <a:noFill/>
        </p:spPr>
        <p:txBody>
          <a:bodyPr/>
          <a:lstStyle/>
          <a:p>
            <a:pPr algn="l"/>
            <a:r>
              <a:rPr lang="en-US" dirty="0"/>
              <a:t>CS1010 (AY2020/21 Semester 2)</a:t>
            </a:r>
          </a:p>
        </p:txBody>
      </p:sp>
      <p:sp>
        <p:nvSpPr>
          <p:cNvPr id="9" name="Slide Number Placeholder 8"/>
          <p:cNvSpPr>
            <a:spLocks noGrp="1"/>
          </p:cNvSpPr>
          <p:nvPr>
            <p:ph type="sldNum" sz="quarter" idx="12"/>
          </p:nvPr>
        </p:nvSpPr>
        <p:spPr>
          <a:xfrm>
            <a:off x="7620000" y="18288"/>
            <a:ext cx="1134894" cy="329184"/>
          </a:xfrm>
        </p:spPr>
        <p:txBody>
          <a:bodyPr>
            <a:normAutofit/>
          </a:bodyPr>
          <a:lstStyle/>
          <a:p>
            <a:pPr>
              <a:defRPr/>
            </a:pPr>
            <a:r>
              <a:rPr lang="en-US" dirty="0"/>
              <a:t>Welcome - </a:t>
            </a:r>
            <a:fld id="{F7EC234A-9094-4BB8-9EA4-75ECDA8A365B}" type="slidenum">
              <a:rPr lang="en-US"/>
              <a:pPr>
                <a:defRPr/>
              </a:pPr>
              <a:t>11</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1" name="Rectangle 3"/>
          <p:cNvSpPr txBox="1">
            <a:spLocks noChangeArrowheads="1"/>
          </p:cNvSpPr>
          <p:nvPr/>
        </p:nvSpPr>
        <p:spPr>
          <a:xfrm>
            <a:off x="512180" y="1327230"/>
            <a:ext cx="8174620" cy="406657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Aft>
                <a:spcPts val="0"/>
              </a:spcAft>
              <a:buSzPct val="120000"/>
              <a:buFont typeface="Wingdings" pitchFamily="2" charset="2"/>
              <a:buChar char="§"/>
            </a:pPr>
            <a:r>
              <a:rPr lang="en-GB" sz="3200" dirty="0"/>
              <a:t>Read up on the materials listed on the course website</a:t>
            </a:r>
          </a:p>
          <a:p>
            <a:pPr marL="347663" indent="-347663" fontAlgn="auto">
              <a:spcAft>
                <a:spcPts val="0"/>
              </a:spcAft>
              <a:buSzPct val="120000"/>
              <a:buFont typeface="Wingdings" pitchFamily="2" charset="2"/>
              <a:buChar char="§"/>
            </a:pPr>
            <a:endParaRPr lang="en-GB" sz="3200" dirty="0"/>
          </a:p>
          <a:p>
            <a:pPr marL="347663" indent="-347663" fontAlgn="auto">
              <a:spcAft>
                <a:spcPts val="0"/>
              </a:spcAft>
              <a:buSzPct val="120000"/>
              <a:buFont typeface="Wingdings" pitchFamily="2" charset="2"/>
              <a:buChar char="§"/>
            </a:pPr>
            <a:r>
              <a:rPr lang="en-GB" sz="3200" dirty="0"/>
              <a:t>Familiarize yourself with the programming environment</a:t>
            </a:r>
          </a:p>
          <a:p>
            <a:pPr marL="347663" indent="-347663" fontAlgn="auto">
              <a:spcAft>
                <a:spcPts val="0"/>
              </a:spcAft>
              <a:buSzPct val="120000"/>
              <a:buFont typeface="Wingdings" pitchFamily="2" charset="2"/>
              <a:buChar char="§"/>
            </a:pPr>
            <a:endParaRPr lang="en-GB" sz="3200" dirty="0"/>
          </a:p>
          <a:p>
            <a:pPr marL="347663" indent="-347663" fontAlgn="auto">
              <a:spcAft>
                <a:spcPts val="0"/>
              </a:spcAft>
              <a:buSzPct val="120000"/>
              <a:buFont typeface="Wingdings" pitchFamily="2" charset="2"/>
              <a:buChar char="§"/>
            </a:pPr>
            <a:r>
              <a:rPr lang="en-US" sz="3200" dirty="0"/>
              <a:t>Revise on secondary school mathematics and notations</a:t>
            </a:r>
            <a:endParaRPr lang="en-GB" sz="3200" dirty="0"/>
          </a:p>
        </p:txBody>
      </p:sp>
    </p:spTree>
    <p:extLst>
      <p:ext uri="{BB962C8B-B14F-4D97-AF65-F5344CB8AC3E}">
        <p14:creationId xmlns:p14="http://schemas.microsoft.com/office/powerpoint/2010/main" val="21853562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Messages for CS1010 Students</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(AY2020/21 Semester 2)</a:t>
            </a:r>
          </a:p>
        </p:txBody>
      </p:sp>
      <p:sp>
        <p:nvSpPr>
          <p:cNvPr id="9" name="Slide Number Placeholder 8"/>
          <p:cNvSpPr>
            <a:spLocks noGrp="1"/>
          </p:cNvSpPr>
          <p:nvPr>
            <p:ph type="sldNum" sz="quarter" idx="12"/>
          </p:nvPr>
        </p:nvSpPr>
        <p:spPr>
          <a:xfrm>
            <a:off x="7620000" y="18288"/>
            <a:ext cx="1134894" cy="329184"/>
          </a:xfrm>
        </p:spPr>
        <p:txBody>
          <a:bodyPr>
            <a:normAutofit/>
          </a:bodyPr>
          <a:lstStyle/>
          <a:p>
            <a:pPr>
              <a:defRPr/>
            </a:pPr>
            <a:r>
              <a:rPr lang="en-US" dirty="0"/>
              <a:t>Welcome - </a:t>
            </a:r>
            <a:fld id="{F7EC234A-9094-4BB8-9EA4-75ECDA8A365B}" type="slidenum">
              <a:rPr lang="en-US"/>
              <a:pPr>
                <a:defRPr/>
              </a:pPr>
              <a:t>12</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1" name="Rectangle 3"/>
          <p:cNvSpPr txBox="1">
            <a:spLocks noChangeArrowheads="1"/>
          </p:cNvSpPr>
          <p:nvPr/>
        </p:nvSpPr>
        <p:spPr>
          <a:xfrm>
            <a:off x="512179" y="1327229"/>
            <a:ext cx="8166871" cy="501157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1200"/>
              </a:spcBef>
              <a:spcAft>
                <a:spcPts val="0"/>
              </a:spcAft>
              <a:buSzPct val="120000"/>
              <a:buFont typeface="Wingdings" pitchFamily="2" charset="2"/>
              <a:buChar char="§"/>
            </a:pPr>
            <a:r>
              <a:rPr lang="en-GB" sz="3200" dirty="0"/>
              <a:t>Be prepared to work </a:t>
            </a:r>
            <a:r>
              <a:rPr lang="en-GB" sz="3200" dirty="0">
                <a:solidFill>
                  <a:srgbClr val="0000FF"/>
                </a:solidFill>
              </a:rPr>
              <a:t>Really </a:t>
            </a:r>
            <a:r>
              <a:rPr lang="en-GB" sz="3200" dirty="0" err="1">
                <a:solidFill>
                  <a:srgbClr val="0000FF"/>
                </a:solidFill>
              </a:rPr>
              <a:t>Really</a:t>
            </a:r>
            <a:r>
              <a:rPr lang="en-GB" sz="3200" dirty="0">
                <a:solidFill>
                  <a:srgbClr val="0000FF"/>
                </a:solidFill>
              </a:rPr>
              <a:t> HARD</a:t>
            </a:r>
            <a:r>
              <a:rPr lang="en-GB" sz="3200" dirty="0"/>
              <a:t>!</a:t>
            </a:r>
          </a:p>
          <a:p>
            <a:pPr marL="621983" lvl="1" indent="-347663" fontAlgn="auto">
              <a:spcBef>
                <a:spcPts val="600"/>
              </a:spcBef>
              <a:spcAft>
                <a:spcPts val="0"/>
              </a:spcAft>
              <a:buSzPct val="120000"/>
              <a:buFont typeface="Wingdings" pitchFamily="2" charset="2"/>
              <a:buChar char="§"/>
            </a:pPr>
            <a:r>
              <a:rPr lang="en-GB" sz="2800" dirty="0"/>
              <a:t>Lots of </a:t>
            </a:r>
            <a:r>
              <a:rPr lang="en-GB" sz="2800" dirty="0">
                <a:solidFill>
                  <a:srgbClr val="0000FF"/>
                </a:solidFill>
              </a:rPr>
              <a:t>self-practice</a:t>
            </a:r>
            <a:endParaRPr lang="en-GB" sz="2800" dirty="0"/>
          </a:p>
          <a:p>
            <a:pPr marL="621983" lvl="1" indent="-347663" fontAlgn="auto">
              <a:spcBef>
                <a:spcPts val="600"/>
              </a:spcBef>
              <a:spcAft>
                <a:spcPts val="0"/>
              </a:spcAft>
              <a:buSzPct val="120000"/>
              <a:buFont typeface="Wingdings" pitchFamily="2" charset="2"/>
              <a:buChar char="§"/>
            </a:pPr>
            <a:r>
              <a:rPr lang="en-GB" sz="2800" dirty="0">
                <a:solidFill>
                  <a:srgbClr val="0000FF"/>
                </a:solidFill>
              </a:rPr>
              <a:t>Explore and ask questions</a:t>
            </a:r>
            <a:r>
              <a:rPr lang="en-GB" sz="2800" dirty="0"/>
              <a:t>, a lot of them, in class and outside class (forum)</a:t>
            </a:r>
          </a:p>
          <a:p>
            <a:pPr marL="347663" indent="-347663" fontAlgn="auto">
              <a:spcBef>
                <a:spcPts val="1200"/>
              </a:spcBef>
              <a:spcAft>
                <a:spcPts val="0"/>
              </a:spcAft>
              <a:buSzPct val="120000"/>
              <a:buFont typeface="Wingdings" pitchFamily="2" charset="2"/>
              <a:buChar char="§"/>
            </a:pPr>
            <a:r>
              <a:rPr lang="en-GB" sz="3200" dirty="0"/>
              <a:t>Clear your doubts </a:t>
            </a:r>
            <a:r>
              <a:rPr lang="en-GB" sz="3200" dirty="0">
                <a:solidFill>
                  <a:srgbClr val="0000FF"/>
                </a:solidFill>
              </a:rPr>
              <a:t>as soon as you can</a:t>
            </a:r>
          </a:p>
          <a:p>
            <a:pPr marL="347663" indent="-347663" fontAlgn="auto">
              <a:spcBef>
                <a:spcPts val="1200"/>
              </a:spcBef>
              <a:spcAft>
                <a:spcPts val="0"/>
              </a:spcAft>
              <a:buSzPct val="120000"/>
              <a:buFont typeface="Wingdings" pitchFamily="2" charset="2"/>
              <a:buChar char="§"/>
            </a:pPr>
            <a:r>
              <a:rPr lang="en-GB" sz="3200" dirty="0"/>
              <a:t>Be </a:t>
            </a:r>
            <a:r>
              <a:rPr lang="en-GB" sz="3200" dirty="0">
                <a:solidFill>
                  <a:srgbClr val="0000FF"/>
                </a:solidFill>
              </a:rPr>
              <a:t>open-minded</a:t>
            </a:r>
          </a:p>
          <a:p>
            <a:pPr marL="347663" indent="-347663" fontAlgn="auto">
              <a:spcBef>
                <a:spcPts val="1200"/>
              </a:spcBef>
              <a:spcAft>
                <a:spcPts val="0"/>
              </a:spcAft>
              <a:buSzPct val="120000"/>
              <a:buFont typeface="Wingdings" pitchFamily="2" charset="2"/>
              <a:buChar char="§"/>
            </a:pPr>
            <a:r>
              <a:rPr lang="en-GB" sz="3200" dirty="0">
                <a:solidFill>
                  <a:srgbClr val="0000FF"/>
                </a:solidFill>
              </a:rPr>
              <a:t>Feel free to approach us </a:t>
            </a:r>
            <a:r>
              <a:rPr lang="en-GB" sz="3200" dirty="0"/>
              <a:t>if you encounter any difficulties</a:t>
            </a:r>
          </a:p>
        </p:txBody>
      </p:sp>
    </p:spTree>
    <p:extLst>
      <p:ext uri="{BB962C8B-B14F-4D97-AF65-F5344CB8AC3E}">
        <p14:creationId xmlns:p14="http://schemas.microsoft.com/office/powerpoint/2010/main" val="3065368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dissolv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dissolve">
                                      <p:cBhvr>
                                        <p:cTn id="18" dur="500"/>
                                        <p:tgtEl>
                                          <p:spTgt spid="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dissolve">
                                      <p:cBhvr>
                                        <p:cTn id="2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ooter Placeholder 5"/>
          <p:cNvSpPr>
            <a:spLocks noGrp="1"/>
          </p:cNvSpPr>
          <p:nvPr>
            <p:ph type="ftr" sz="quarter" idx="11"/>
          </p:nvPr>
        </p:nvSpPr>
        <p:spPr>
          <a:noFill/>
        </p:spPr>
        <p:txBody>
          <a:bodyPr/>
          <a:lstStyle/>
          <a:p>
            <a:pPr algn="l"/>
            <a:r>
              <a:rPr lang="en-US" dirty="0"/>
              <a:t>CS1010 (AY2020/21 Semester 2)</a:t>
            </a:r>
          </a:p>
        </p:txBody>
      </p:sp>
      <p:sp>
        <p:nvSpPr>
          <p:cNvPr id="7" name="Slide Number Placeholder 6"/>
          <p:cNvSpPr>
            <a:spLocks noGrp="1"/>
          </p:cNvSpPr>
          <p:nvPr>
            <p:ph type="sldNum" sz="quarter" idx="12"/>
          </p:nvPr>
        </p:nvSpPr>
        <p:spPr/>
        <p:txBody>
          <a:bodyPr>
            <a:normAutofit/>
          </a:bodyPr>
          <a:lstStyle/>
          <a:p>
            <a:pPr>
              <a:defRPr/>
            </a:pPr>
            <a:r>
              <a:rPr lang="en-US" dirty="0"/>
              <a:t>Welcome</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8" name="Picture 14" descr="backtoschool.jpg"/>
          <p:cNvPicPr>
            <a:picLocks noChangeAspect="1"/>
          </p:cNvPicPr>
          <p:nvPr/>
        </p:nvPicPr>
        <p:blipFill>
          <a:blip r:embed="rId3" cstate="print"/>
          <a:srcRect/>
          <a:stretch>
            <a:fillRect/>
          </a:stretch>
        </p:blipFill>
        <p:spPr bwMode="auto">
          <a:xfrm>
            <a:off x="2895600" y="2632074"/>
            <a:ext cx="3722370" cy="2474281"/>
          </a:xfrm>
          <a:prstGeom prst="rect">
            <a:avLst/>
          </a:prstGeom>
          <a:noFill/>
          <a:ln w="9525">
            <a:noFill/>
            <a:miter lim="800000"/>
            <a:headEnd/>
            <a:tailEnd/>
          </a:ln>
        </p:spPr>
      </p:pic>
      <p:pic>
        <p:nvPicPr>
          <p:cNvPr id="9" name="Picture 8" descr="welcome.jpg"/>
          <p:cNvPicPr>
            <a:picLocks noChangeAspect="1"/>
          </p:cNvPicPr>
          <p:nvPr/>
        </p:nvPicPr>
        <p:blipFill>
          <a:blip r:embed="rId4" cstate="print"/>
          <a:srcRect/>
          <a:stretch>
            <a:fillRect/>
          </a:stretch>
        </p:blipFill>
        <p:spPr bwMode="auto">
          <a:xfrm>
            <a:off x="2713298" y="671331"/>
            <a:ext cx="3997325" cy="1219200"/>
          </a:xfrm>
          <a:prstGeom prst="rect">
            <a:avLst/>
          </a:prstGeom>
          <a:noFill/>
          <a:ln w="9525">
            <a:noFill/>
            <a:miter lim="800000"/>
            <a:headEnd/>
            <a:tailEnd/>
          </a:ln>
        </p:spPr>
      </p:pic>
      <p:pic>
        <p:nvPicPr>
          <p:cNvPr id="11" name="Picture 18" descr="star_small.jpg"/>
          <p:cNvPicPr>
            <a:picLocks noChangeAspect="1"/>
          </p:cNvPicPr>
          <p:nvPr/>
        </p:nvPicPr>
        <p:blipFill>
          <a:blip r:embed="rId5" cstate="print"/>
          <a:srcRect/>
          <a:stretch>
            <a:fillRect/>
          </a:stretch>
        </p:blipFill>
        <p:spPr bwMode="auto">
          <a:xfrm>
            <a:off x="8458200" y="3657600"/>
            <a:ext cx="444500" cy="361950"/>
          </a:xfrm>
          <a:prstGeom prst="rect">
            <a:avLst/>
          </a:prstGeom>
          <a:noFill/>
          <a:ln w="9525">
            <a:noFill/>
            <a:miter lim="800000"/>
            <a:headEnd/>
            <a:tailEnd/>
          </a:ln>
        </p:spPr>
      </p:pic>
      <p:pic>
        <p:nvPicPr>
          <p:cNvPr id="13" name="Picture 19" descr="star_small.jpg"/>
          <p:cNvPicPr>
            <a:picLocks noChangeAspect="1"/>
          </p:cNvPicPr>
          <p:nvPr/>
        </p:nvPicPr>
        <p:blipFill>
          <a:blip r:embed="rId5" cstate="print"/>
          <a:srcRect/>
          <a:stretch>
            <a:fillRect/>
          </a:stretch>
        </p:blipFill>
        <p:spPr bwMode="auto">
          <a:xfrm>
            <a:off x="7848600" y="1219200"/>
            <a:ext cx="444500" cy="361950"/>
          </a:xfrm>
          <a:prstGeom prst="rect">
            <a:avLst/>
          </a:prstGeom>
          <a:noFill/>
          <a:ln w="9525">
            <a:noFill/>
            <a:miter lim="800000"/>
            <a:headEnd/>
            <a:tailEnd/>
          </a:ln>
        </p:spPr>
      </p:pic>
      <p:pic>
        <p:nvPicPr>
          <p:cNvPr id="14" name="Picture 20" descr="star_small.jpg"/>
          <p:cNvPicPr>
            <a:picLocks noChangeAspect="1"/>
          </p:cNvPicPr>
          <p:nvPr/>
        </p:nvPicPr>
        <p:blipFill>
          <a:blip r:embed="rId5" cstate="print"/>
          <a:srcRect/>
          <a:stretch>
            <a:fillRect/>
          </a:stretch>
        </p:blipFill>
        <p:spPr bwMode="auto">
          <a:xfrm>
            <a:off x="7924800" y="5257800"/>
            <a:ext cx="444500" cy="361950"/>
          </a:xfrm>
          <a:prstGeom prst="rect">
            <a:avLst/>
          </a:prstGeom>
          <a:noFill/>
          <a:ln w="9525">
            <a:noFill/>
            <a:miter lim="800000"/>
            <a:headEnd/>
            <a:tailEnd/>
          </a:ln>
        </p:spPr>
      </p:pic>
      <p:pic>
        <p:nvPicPr>
          <p:cNvPr id="15" name="Picture 21" descr="star_small.jpg"/>
          <p:cNvPicPr>
            <a:picLocks noChangeAspect="1"/>
          </p:cNvPicPr>
          <p:nvPr/>
        </p:nvPicPr>
        <p:blipFill>
          <a:blip r:embed="rId5" cstate="print"/>
          <a:srcRect/>
          <a:stretch>
            <a:fillRect/>
          </a:stretch>
        </p:blipFill>
        <p:spPr bwMode="auto">
          <a:xfrm>
            <a:off x="4495800" y="6400800"/>
            <a:ext cx="444500" cy="361950"/>
          </a:xfrm>
          <a:prstGeom prst="rect">
            <a:avLst/>
          </a:prstGeom>
          <a:noFill/>
          <a:ln w="9525">
            <a:noFill/>
            <a:miter lim="800000"/>
            <a:headEnd/>
            <a:tailEnd/>
          </a:ln>
        </p:spPr>
      </p:pic>
      <p:pic>
        <p:nvPicPr>
          <p:cNvPr id="16" name="Picture 22" descr="star_small.jpg"/>
          <p:cNvPicPr>
            <a:picLocks noChangeAspect="1"/>
          </p:cNvPicPr>
          <p:nvPr/>
        </p:nvPicPr>
        <p:blipFill>
          <a:blip r:embed="rId5" cstate="print"/>
          <a:srcRect/>
          <a:stretch>
            <a:fillRect/>
          </a:stretch>
        </p:blipFill>
        <p:spPr bwMode="auto">
          <a:xfrm>
            <a:off x="609600" y="1066800"/>
            <a:ext cx="444500" cy="361950"/>
          </a:xfrm>
          <a:prstGeom prst="rect">
            <a:avLst/>
          </a:prstGeom>
          <a:noFill/>
          <a:ln w="9525">
            <a:noFill/>
            <a:miter lim="800000"/>
            <a:headEnd/>
            <a:tailEnd/>
          </a:ln>
        </p:spPr>
      </p:pic>
      <p:pic>
        <p:nvPicPr>
          <p:cNvPr id="17" name="Picture 23" descr="star_small.jpg"/>
          <p:cNvPicPr>
            <a:picLocks noChangeAspect="1"/>
          </p:cNvPicPr>
          <p:nvPr/>
        </p:nvPicPr>
        <p:blipFill>
          <a:blip r:embed="rId5" cstate="print"/>
          <a:srcRect/>
          <a:stretch>
            <a:fillRect/>
          </a:stretch>
        </p:blipFill>
        <p:spPr bwMode="auto">
          <a:xfrm>
            <a:off x="381000" y="3886200"/>
            <a:ext cx="444500" cy="361950"/>
          </a:xfrm>
          <a:prstGeom prst="rect">
            <a:avLst/>
          </a:prstGeom>
          <a:noFill/>
          <a:ln w="9525">
            <a:noFill/>
            <a:miter lim="800000"/>
            <a:headEnd/>
            <a:tailEnd/>
          </a:ln>
        </p:spPr>
      </p:pic>
      <p:pic>
        <p:nvPicPr>
          <p:cNvPr id="18" name="Picture 24" descr="star_small.jpg"/>
          <p:cNvPicPr>
            <a:picLocks noChangeAspect="1"/>
          </p:cNvPicPr>
          <p:nvPr/>
        </p:nvPicPr>
        <p:blipFill>
          <a:blip r:embed="rId5" cstate="print"/>
          <a:srcRect/>
          <a:stretch>
            <a:fillRect/>
          </a:stretch>
        </p:blipFill>
        <p:spPr bwMode="auto">
          <a:xfrm>
            <a:off x="990600" y="5257800"/>
            <a:ext cx="444500" cy="361950"/>
          </a:xfrm>
          <a:prstGeom prst="rect">
            <a:avLst/>
          </a:prstGeom>
          <a:noFill/>
          <a:ln w="9525">
            <a:noFill/>
            <a:miter lim="800000"/>
            <a:headEnd/>
            <a:tailEnd/>
          </a:ln>
        </p:spPr>
      </p:pic>
    </p:spTree>
    <p:extLst>
      <p:ext uri="{BB962C8B-B14F-4D97-AF65-F5344CB8AC3E}">
        <p14:creationId xmlns:p14="http://schemas.microsoft.com/office/powerpoint/2010/main" val="259430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4)">
                                      <p:cBhvr>
                                        <p:cTn id="7" dur="1000"/>
                                        <p:tgtEl>
                                          <p:spTgt spid="9"/>
                                        </p:tgtEl>
                                      </p:cBhvr>
                                    </p:animEffect>
                                  </p:childTnLst>
                                </p:cTn>
                              </p:par>
                            </p:childTnLst>
                          </p:cTn>
                        </p:par>
                        <p:par>
                          <p:cTn id="8" fill="hold">
                            <p:stCondLst>
                              <p:cond delay="1000"/>
                            </p:stCondLst>
                            <p:childTnLst>
                              <p:par>
                                <p:cTn id="9" presetID="4" presetClass="entr" presetSubtype="3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Lecturer</a:t>
            </a:r>
            <a:endParaRPr lang="en-GB" dirty="0">
              <a:solidFill>
                <a:srgbClr val="0000FF"/>
              </a:solidFill>
            </a:endParaRPr>
          </a:p>
        </p:txBody>
      </p:sp>
      <p:sp>
        <p:nvSpPr>
          <p:cNvPr id="19460" name="Footer Placeholder 6"/>
          <p:cNvSpPr>
            <a:spLocks noGrp="1"/>
          </p:cNvSpPr>
          <p:nvPr>
            <p:ph type="ftr" sz="quarter" idx="11"/>
          </p:nvPr>
        </p:nvSpPr>
        <p:spPr>
          <a:noFill/>
        </p:spPr>
        <p:txBody>
          <a:bodyPr/>
          <a:lstStyle/>
          <a:p>
            <a:pPr algn="l"/>
            <a:r>
              <a:rPr lang="en-US" dirty="0"/>
              <a:t>CS1010 (AY2020/21 Semester 2)</a:t>
            </a:r>
          </a:p>
        </p:txBody>
      </p:sp>
      <p:sp>
        <p:nvSpPr>
          <p:cNvPr id="9" name="Slide Number Placeholder 8"/>
          <p:cNvSpPr>
            <a:spLocks noGrp="1"/>
          </p:cNvSpPr>
          <p:nvPr>
            <p:ph type="sldNum" sz="quarter" idx="12"/>
          </p:nvPr>
        </p:nvSpPr>
        <p:spPr/>
        <p:txBody>
          <a:bodyPr>
            <a:normAutofit/>
          </a:bodyPr>
          <a:lstStyle/>
          <a:p>
            <a:pPr>
              <a:defRPr/>
            </a:pPr>
            <a:r>
              <a:rPr lang="en-US" dirty="0"/>
              <a:t>Welcome - </a:t>
            </a:r>
            <a:fld id="{F7EC234A-9094-4BB8-9EA4-75ECDA8A365B}" type="slidenum">
              <a:rPr lang="en-US"/>
              <a:pPr>
                <a:defRPr/>
              </a:pPr>
              <a:t>3</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Rectangle 3"/>
          <p:cNvSpPr txBox="1">
            <a:spLocks noChangeArrowheads="1"/>
          </p:cNvSpPr>
          <p:nvPr/>
        </p:nvSpPr>
        <p:spPr>
          <a:xfrm>
            <a:off x="457200" y="1600200"/>
            <a:ext cx="5562600" cy="4530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lnSpc>
                <a:spcPct val="90000"/>
              </a:lnSpc>
              <a:spcAft>
                <a:spcPts val="0"/>
              </a:spcAft>
              <a:buFont typeface="Wingdings" panose="05000000000000000000" pitchFamily="2" charset="2"/>
              <a:buNone/>
            </a:pPr>
            <a:r>
              <a:rPr lang="en-US" altLang="en-US"/>
              <a:t>ZHAO Jin</a:t>
            </a:r>
          </a:p>
          <a:p>
            <a:pPr lvl="1" fontAlgn="auto">
              <a:lnSpc>
                <a:spcPct val="90000"/>
              </a:lnSpc>
              <a:spcAft>
                <a:spcPts val="0"/>
              </a:spcAft>
              <a:buFont typeface="Wingdings" panose="05000000000000000000" pitchFamily="2" charset="2"/>
              <a:buNone/>
            </a:pPr>
            <a:r>
              <a:rPr lang="en-US" altLang="ja-JP" sz="2300"/>
              <a:t>(Just call me “Jin” for short)</a:t>
            </a:r>
          </a:p>
          <a:p>
            <a:pPr fontAlgn="auto">
              <a:lnSpc>
                <a:spcPct val="90000"/>
              </a:lnSpc>
              <a:spcAft>
                <a:spcPts val="0"/>
              </a:spcAft>
              <a:buFont typeface="Wingdings" panose="05000000000000000000" pitchFamily="2" charset="2"/>
              <a:buNone/>
            </a:pPr>
            <a:endParaRPr lang="en-US" altLang="en-US" sz="2700">
              <a:hlinkClick r:id="rId3"/>
            </a:endParaRPr>
          </a:p>
          <a:p>
            <a:pPr fontAlgn="auto">
              <a:lnSpc>
                <a:spcPct val="90000"/>
              </a:lnSpc>
              <a:spcAft>
                <a:spcPts val="0"/>
              </a:spcAft>
              <a:buFont typeface="Wingdings" panose="05000000000000000000" pitchFamily="2" charset="2"/>
              <a:buNone/>
            </a:pPr>
            <a:r>
              <a:rPr lang="en-US" altLang="en-US" sz="2700">
                <a:hlinkClick r:id="rId3"/>
              </a:rPr>
              <a:t>zhaojin@comp.nus.edu.sg</a:t>
            </a:r>
            <a:endParaRPr lang="en-US" altLang="en-US" sz="2700"/>
          </a:p>
          <a:p>
            <a:pPr fontAlgn="auto">
              <a:lnSpc>
                <a:spcPct val="90000"/>
              </a:lnSpc>
              <a:spcAft>
                <a:spcPts val="0"/>
              </a:spcAft>
              <a:buFont typeface="Wingdings" panose="05000000000000000000" pitchFamily="2" charset="2"/>
              <a:buNone/>
            </a:pPr>
            <a:r>
              <a:rPr lang="en-US" altLang="en-US" sz="2700"/>
              <a:t>Office: COM2-02-10</a:t>
            </a:r>
          </a:p>
          <a:p>
            <a:pPr fontAlgn="auto">
              <a:lnSpc>
                <a:spcPct val="90000"/>
              </a:lnSpc>
              <a:spcAft>
                <a:spcPts val="0"/>
              </a:spcAft>
              <a:buFont typeface="Wingdings" panose="05000000000000000000" pitchFamily="2" charset="2"/>
              <a:buNone/>
            </a:pPr>
            <a:r>
              <a:rPr lang="en-US" altLang="en-US" sz="2700"/>
              <a:t>Consultations: by appointment</a:t>
            </a:r>
          </a:p>
          <a:p>
            <a:pPr fontAlgn="auto">
              <a:lnSpc>
                <a:spcPct val="90000"/>
              </a:lnSpc>
              <a:spcAft>
                <a:spcPts val="0"/>
              </a:spcAft>
              <a:buFont typeface="Wingdings" panose="05000000000000000000" pitchFamily="2" charset="2"/>
              <a:buNone/>
            </a:pPr>
            <a:endParaRPr lang="en-US" altLang="en-US" sz="2700"/>
          </a:p>
          <a:p>
            <a:pPr fontAlgn="auto">
              <a:lnSpc>
                <a:spcPct val="90000"/>
              </a:lnSpc>
              <a:spcAft>
                <a:spcPts val="0"/>
              </a:spcAft>
              <a:buFont typeface="Wingdings" panose="05000000000000000000" pitchFamily="2" charset="2"/>
              <a:buNone/>
            </a:pPr>
            <a:r>
              <a:rPr lang="en-US" altLang="en-US" sz="2700"/>
              <a:t>Hobbies: Music, exercise and games</a:t>
            </a:r>
            <a:endParaRPr lang="en-US" altLang="en-US" sz="2700" dirty="0"/>
          </a:p>
        </p:txBody>
      </p:sp>
      <p:pic>
        <p:nvPicPr>
          <p:cNvPr id="1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28800"/>
            <a:ext cx="18097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4950" y="5486399"/>
            <a:ext cx="2194025" cy="838200"/>
          </a:xfrm>
          <a:prstGeom prst="rect">
            <a:avLst/>
          </a:prstGeom>
        </p:spPr>
      </p:pic>
      <p:pic>
        <p:nvPicPr>
          <p:cNvPr id="17" name="Picture 16"/>
          <p:cNvPicPr>
            <a:picLocks noChangeAspect="1"/>
          </p:cNvPicPr>
          <p:nvPr/>
        </p:nvPicPr>
        <p:blipFill rotWithShape="1">
          <a:blip r:embed="rId6" cstate="print">
            <a:extLst>
              <a:ext uri="{28A0092B-C50C-407E-A947-70E740481C1C}">
                <a14:useLocalDpi xmlns:a14="http://schemas.microsoft.com/office/drawing/2010/main" val="0"/>
              </a:ext>
            </a:extLst>
          </a:blip>
          <a:srcRect l="16621" t="11111" r="20258" b="13333"/>
          <a:stretch/>
        </p:blipFill>
        <p:spPr>
          <a:xfrm>
            <a:off x="3581400" y="5288755"/>
            <a:ext cx="1538428" cy="1035844"/>
          </a:xfrm>
          <a:prstGeom prst="rect">
            <a:avLst/>
          </a:prstGeom>
        </p:spPr>
      </p:pic>
      <p:pic>
        <p:nvPicPr>
          <p:cNvPr id="11" name="Picture 10">
            <a:extLst>
              <a:ext uri="{FF2B5EF4-FFF2-40B4-BE49-F238E27FC236}">
                <a16:creationId xmlns:a16="http://schemas.microsoft.com/office/drawing/2014/main" id="{17566C34-46AD-E14E-A28C-A47C4B67FA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9800" y="5291531"/>
            <a:ext cx="2136286" cy="1033067"/>
          </a:xfrm>
          <a:prstGeom prst="rect">
            <a:avLst/>
          </a:prstGeom>
        </p:spPr>
      </p:pic>
    </p:spTree>
    <p:extLst>
      <p:ext uri="{BB962C8B-B14F-4D97-AF65-F5344CB8AC3E}">
        <p14:creationId xmlns:p14="http://schemas.microsoft.com/office/powerpoint/2010/main" val="349641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PPTLabsHighlightBulletsSlide201406242110328213">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Objectives</a:t>
            </a:r>
            <a:endParaRPr lang="en-GB" dirty="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dirty="0"/>
              <a:t>CS1010 (AY2020/21 Semester 2)</a:t>
            </a:r>
          </a:p>
        </p:txBody>
      </p:sp>
      <p:sp>
        <p:nvSpPr>
          <p:cNvPr id="43" name="Slide Number Placeholder 42"/>
          <p:cNvSpPr>
            <a:spLocks noGrp="1"/>
          </p:cNvSpPr>
          <p:nvPr>
            <p:ph type="sldNum" sz="quarter" idx="12"/>
          </p:nvPr>
        </p:nvSpPr>
        <p:spPr/>
        <p:txBody>
          <a:bodyPr>
            <a:normAutofit/>
          </a:bodyPr>
          <a:lstStyle/>
          <a:p>
            <a:pPr>
              <a:defRPr/>
            </a:pPr>
            <a:r>
              <a:rPr lang="en-US" dirty="0"/>
              <a:t>Welcome - </a:t>
            </a:r>
            <a:fld id="{F7EC234A-9094-4BB8-9EA4-75ECDA8A365B}" type="slidenum">
              <a:rPr lang="en-US"/>
              <a:pPr>
                <a:defRPr/>
              </a:pPr>
              <a:t>4</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Learn about fundamental concepts of </a:t>
            </a:r>
            <a:r>
              <a:rPr lang="en-US" sz="2800" dirty="0">
                <a:solidFill>
                  <a:srgbClr val="0000FF"/>
                </a:solidFill>
              </a:rPr>
              <a:t>problem solving</a:t>
            </a:r>
            <a:r>
              <a:rPr lang="en-US" sz="2800" dirty="0"/>
              <a:t> by computing and programming </a:t>
            </a:r>
          </a:p>
          <a:p>
            <a:pPr marL="288925" indent="-288925" eaLnBrk="1" hangingPunct="1">
              <a:spcBef>
                <a:spcPts val="600"/>
              </a:spcBef>
              <a:buClr>
                <a:schemeClr val="bg1">
                  <a:lumMod val="50000"/>
                </a:schemeClr>
              </a:buClr>
              <a:buSzPct val="120000"/>
              <a:buFont typeface="Wingdings" pitchFamily="2" charset="2"/>
              <a:buChar char="§"/>
            </a:pPr>
            <a:endParaRPr lang="en-GB" sz="2800" dirty="0">
              <a:solidFill>
                <a:srgbClr val="0000FF"/>
              </a:solidFill>
            </a:endParaRPr>
          </a:p>
          <a:p>
            <a:pPr marL="288925" indent="-288925" eaLnBrk="1" hangingPunct="1">
              <a:spcBef>
                <a:spcPts val="600"/>
              </a:spcBef>
              <a:buClr>
                <a:schemeClr val="bg1">
                  <a:lumMod val="50000"/>
                </a:schemeClr>
              </a:buClr>
              <a:buSzPct val="120000"/>
              <a:buFont typeface="Wingdings" pitchFamily="2" charset="2"/>
              <a:buChar char="§"/>
            </a:pPr>
            <a:r>
              <a:rPr lang="en-US" sz="2800" dirty="0"/>
              <a:t>Become proficient with </a:t>
            </a:r>
            <a:r>
              <a:rPr lang="en-US" sz="2800" dirty="0">
                <a:solidFill>
                  <a:srgbClr val="0000FF"/>
                </a:solidFill>
              </a:rPr>
              <a:t>C</a:t>
            </a:r>
            <a:r>
              <a:rPr lang="en-US" sz="2800" dirty="0"/>
              <a:t> and associated programming tools (editors, debuggers)</a:t>
            </a:r>
            <a:endParaRPr lang="en-GB" sz="2000" dirty="0"/>
          </a:p>
        </p:txBody>
      </p:sp>
      <p:sp>
        <p:nvSpPr>
          <p:cNvPr id="9" name="TextBox 8"/>
          <p:cNvSpPr txBox="1"/>
          <p:nvPr/>
        </p:nvSpPr>
        <p:spPr>
          <a:xfrm>
            <a:off x="3151594" y="4437139"/>
            <a:ext cx="4669612" cy="461665"/>
          </a:xfrm>
          <a:prstGeom prst="rect">
            <a:avLst/>
          </a:prstGeom>
          <a:solidFill>
            <a:schemeClr val="tx2">
              <a:lumMod val="20000"/>
              <a:lumOff val="80000"/>
            </a:schemeClr>
          </a:solidFill>
        </p:spPr>
        <p:txBody>
          <a:bodyPr wrap="square" rtlCol="0">
            <a:spAutoFit/>
          </a:bodyPr>
          <a:lstStyle/>
          <a:p>
            <a:r>
              <a:rPr lang="en-US" sz="2400" dirty="0"/>
              <a:t>The module is NOT just about C!</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53" y="4213092"/>
            <a:ext cx="1866660" cy="1309448"/>
          </a:xfrm>
          <a:prstGeom prst="rect">
            <a:avLst/>
          </a:prstGeom>
        </p:spPr>
      </p:pic>
    </p:spTree>
    <p:extLst>
      <p:ext uri="{BB962C8B-B14F-4D97-AF65-F5344CB8AC3E}">
        <p14:creationId xmlns:p14="http://schemas.microsoft.com/office/powerpoint/2010/main" val="2319745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Weekly Activities</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(AY2020/21 Semester 2)</a:t>
            </a:r>
          </a:p>
        </p:txBody>
      </p:sp>
      <p:sp>
        <p:nvSpPr>
          <p:cNvPr id="9" name="Slide Number Placeholder 8"/>
          <p:cNvSpPr>
            <a:spLocks noGrp="1"/>
          </p:cNvSpPr>
          <p:nvPr>
            <p:ph type="sldNum" sz="quarter" idx="12"/>
          </p:nvPr>
        </p:nvSpPr>
        <p:spPr>
          <a:xfrm>
            <a:off x="7620000" y="18288"/>
            <a:ext cx="1223056" cy="329184"/>
          </a:xfrm>
        </p:spPr>
        <p:txBody>
          <a:bodyPr>
            <a:noAutofit/>
          </a:bodyPr>
          <a:lstStyle/>
          <a:p>
            <a:pPr>
              <a:defRPr/>
            </a:pPr>
            <a:r>
              <a:rPr lang="en-US" dirty="0"/>
              <a:t>Welcome - </a:t>
            </a:r>
            <a:fld id="{F7EC234A-9094-4BB8-9EA4-75ECDA8A365B}" type="slidenum">
              <a:rPr lang="en-US"/>
              <a:pPr>
                <a:defRPr/>
              </a:pPr>
              <a:t>5</a:t>
            </a:fld>
            <a:endParaRPr lang="en-US" dirty="0"/>
          </a:p>
        </p:txBody>
      </p:sp>
      <p:sp>
        <p:nvSpPr>
          <p:cNvPr id="3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GB" sz="2800" dirty="0">
                <a:solidFill>
                  <a:srgbClr val="0000FF"/>
                </a:solidFill>
              </a:rPr>
              <a:t>Lectures:</a:t>
            </a:r>
            <a:r>
              <a:rPr lang="en-GB" sz="2800" dirty="0"/>
              <a:t> </a:t>
            </a:r>
          </a:p>
          <a:p>
            <a:pPr marL="741363" lvl="1" indent="-284163">
              <a:buSzPct val="120000"/>
              <a:buFont typeface="Wingdings" pitchFamily="2" charset="2"/>
              <a:buChar char="§"/>
            </a:pPr>
            <a:r>
              <a:rPr lang="en-GB" sz="2400" dirty="0"/>
              <a:t>2 hours / week on Mondays via Zoom</a:t>
            </a:r>
          </a:p>
          <a:p>
            <a:pPr marL="741363" lvl="1" indent="-284163">
              <a:buSzPct val="120000"/>
              <a:buFont typeface="Wingdings" pitchFamily="2" charset="2"/>
              <a:buChar char="§"/>
            </a:pPr>
            <a:endParaRPr lang="en-GB" sz="2400" dirty="0"/>
          </a:p>
          <a:p>
            <a:pPr marL="288925" indent="-288925" eaLnBrk="1" hangingPunct="1">
              <a:spcBef>
                <a:spcPts val="600"/>
              </a:spcBef>
              <a:buClr>
                <a:schemeClr val="bg1">
                  <a:lumMod val="50000"/>
                </a:schemeClr>
              </a:buClr>
              <a:buSzPct val="120000"/>
              <a:buFont typeface="Wingdings" pitchFamily="2" charset="2"/>
              <a:buChar char="§"/>
            </a:pPr>
            <a:r>
              <a:rPr lang="en-GB" sz="2800" dirty="0">
                <a:solidFill>
                  <a:srgbClr val="0000FF"/>
                </a:solidFill>
              </a:rPr>
              <a:t>Tutorials / Labs</a:t>
            </a:r>
            <a:endParaRPr lang="en-GB" sz="2800" dirty="0"/>
          </a:p>
          <a:p>
            <a:pPr marL="741363" lvl="1" indent="-284163">
              <a:buSzPct val="120000"/>
              <a:buFont typeface="Wingdings" pitchFamily="2" charset="2"/>
              <a:buChar char="§"/>
            </a:pPr>
            <a:r>
              <a:rPr lang="en-GB" sz="2400" dirty="0"/>
              <a:t>2 hours/week on Mondays and Wednesdays from </a:t>
            </a:r>
            <a:r>
              <a:rPr lang="en-GB" sz="2400" dirty="0">
                <a:solidFill>
                  <a:srgbClr val="0000FF"/>
                </a:solidFill>
              </a:rPr>
              <a:t>Week 3 </a:t>
            </a:r>
            <a:r>
              <a:rPr lang="en-GB" sz="2400" dirty="0"/>
              <a:t>onwards.</a:t>
            </a:r>
          </a:p>
          <a:p>
            <a:pPr marL="741363" lvl="1" indent="-284163">
              <a:buSzPct val="120000"/>
              <a:buFont typeface="Wingdings" pitchFamily="2" charset="2"/>
              <a:buChar char="§"/>
            </a:pPr>
            <a:endParaRPr lang="en-GB" sz="2400" dirty="0"/>
          </a:p>
          <a:p>
            <a:pPr marL="288925" indent="-288925" eaLnBrk="1" hangingPunct="1">
              <a:spcBef>
                <a:spcPts val="600"/>
              </a:spcBef>
              <a:buClr>
                <a:schemeClr val="bg1">
                  <a:lumMod val="50000"/>
                </a:schemeClr>
              </a:buClr>
              <a:buSzPct val="120000"/>
              <a:buFont typeface="Wingdings" pitchFamily="2" charset="2"/>
              <a:buChar char="§"/>
            </a:pPr>
            <a:r>
              <a:rPr lang="en-GB" sz="2800" dirty="0">
                <a:solidFill>
                  <a:srgbClr val="0000FF"/>
                </a:solidFill>
              </a:rPr>
              <a:t>Post-lecture Quizzes and Programming Assignments</a:t>
            </a:r>
          </a:p>
          <a:p>
            <a:pPr marL="741363" lvl="1" indent="-284163">
              <a:buSzPct val="120000"/>
              <a:buFont typeface="Wingdings" pitchFamily="2" charset="2"/>
              <a:buChar char="§"/>
            </a:pPr>
            <a:r>
              <a:rPr lang="en-GB" sz="2400" dirty="0"/>
              <a:t>Due on Fridays from </a:t>
            </a:r>
            <a:r>
              <a:rPr lang="en-GB" sz="2400" dirty="0">
                <a:solidFill>
                  <a:srgbClr val="0000FF"/>
                </a:solidFill>
              </a:rPr>
              <a:t>Week 3 </a:t>
            </a:r>
            <a:r>
              <a:rPr lang="en-GB" sz="2400" dirty="0"/>
              <a:t>onwards.</a:t>
            </a:r>
          </a:p>
        </p:txBody>
      </p:sp>
    </p:spTree>
    <p:extLst>
      <p:ext uri="{BB962C8B-B14F-4D97-AF65-F5344CB8AC3E}">
        <p14:creationId xmlns:p14="http://schemas.microsoft.com/office/powerpoint/2010/main" val="23330978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Tutorials / Labs</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(AY2020/21 Semester 2)</a:t>
            </a:r>
          </a:p>
        </p:txBody>
      </p:sp>
      <p:sp>
        <p:nvSpPr>
          <p:cNvPr id="9" name="Slide Number Placeholder 8"/>
          <p:cNvSpPr>
            <a:spLocks noGrp="1"/>
          </p:cNvSpPr>
          <p:nvPr>
            <p:ph type="sldNum" sz="quarter" idx="12"/>
          </p:nvPr>
        </p:nvSpPr>
        <p:spPr>
          <a:xfrm>
            <a:off x="7620000" y="18288"/>
            <a:ext cx="1223056" cy="329184"/>
          </a:xfrm>
        </p:spPr>
        <p:txBody>
          <a:bodyPr>
            <a:noAutofit/>
          </a:bodyPr>
          <a:lstStyle/>
          <a:p>
            <a:pPr>
              <a:defRPr/>
            </a:pPr>
            <a:r>
              <a:rPr lang="en-US" dirty="0"/>
              <a:t>Welcome - </a:t>
            </a:r>
            <a:fld id="{F7EC234A-9094-4BB8-9EA4-75ECDA8A365B}" type="slidenum">
              <a:rPr lang="en-US"/>
              <a:pPr>
                <a:defRPr/>
              </a:pPr>
              <a:t>6</a:t>
            </a:fld>
            <a:endParaRPr lang="en-US" dirty="0"/>
          </a:p>
        </p:txBody>
      </p:sp>
      <p:sp>
        <p:nvSpPr>
          <p:cNvPr id="3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Discussion of </a:t>
            </a:r>
            <a:r>
              <a:rPr lang="en-US" sz="2800" dirty="0">
                <a:solidFill>
                  <a:srgbClr val="0000FF"/>
                </a:solidFill>
              </a:rPr>
              <a:t>problem sets</a:t>
            </a:r>
            <a:r>
              <a:rPr lang="en-US" sz="2800" dirty="0"/>
              <a:t> and </a:t>
            </a:r>
            <a:r>
              <a:rPr lang="en-US" sz="2800" dirty="0">
                <a:solidFill>
                  <a:srgbClr val="0000FF"/>
                </a:solidFill>
              </a:rPr>
              <a:t>programming assignments</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8~10 students per group</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solidFill>
                  <a:srgbClr val="0000FF"/>
                </a:solidFill>
              </a:rPr>
              <a:t>Face-to-face</a:t>
            </a:r>
            <a:r>
              <a:rPr lang="en-US" sz="2800" dirty="0"/>
              <a:t> sessions conducted in programming labs by a student tutor</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Contact Cui Wei (</a:t>
            </a:r>
            <a:r>
              <a:rPr lang="en-US" sz="2800" dirty="0">
                <a:hlinkClick r:id="rId3"/>
              </a:rPr>
              <a:t>discw@nus.edu.sg</a:t>
            </a:r>
            <a:r>
              <a:rPr lang="en-US" sz="2800" dirty="0"/>
              <a:t>) for registration issues.</a:t>
            </a:r>
          </a:p>
        </p:txBody>
      </p:sp>
    </p:spTree>
    <p:extLst>
      <p:ext uri="{BB962C8B-B14F-4D97-AF65-F5344CB8AC3E}">
        <p14:creationId xmlns:p14="http://schemas.microsoft.com/office/powerpoint/2010/main" val="9318917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Important Dates</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(AY2020/21 Semester 2)</a:t>
            </a:r>
          </a:p>
        </p:txBody>
      </p:sp>
      <p:sp>
        <p:nvSpPr>
          <p:cNvPr id="9" name="Slide Number Placeholder 8"/>
          <p:cNvSpPr>
            <a:spLocks noGrp="1"/>
          </p:cNvSpPr>
          <p:nvPr>
            <p:ph type="sldNum" sz="quarter" idx="12"/>
          </p:nvPr>
        </p:nvSpPr>
        <p:spPr>
          <a:xfrm>
            <a:off x="7620000" y="18288"/>
            <a:ext cx="1223056" cy="329184"/>
          </a:xfrm>
        </p:spPr>
        <p:txBody>
          <a:bodyPr>
            <a:noAutofit/>
          </a:bodyPr>
          <a:lstStyle/>
          <a:p>
            <a:pPr>
              <a:defRPr/>
            </a:pPr>
            <a:r>
              <a:rPr lang="en-US" dirty="0"/>
              <a:t>Welcome - </a:t>
            </a:r>
            <a:fld id="{F7EC234A-9094-4BB8-9EA4-75ECDA8A365B}" type="slidenum">
              <a:rPr lang="en-US"/>
              <a:pPr>
                <a:defRPr/>
              </a:pPr>
              <a:t>7</a:t>
            </a:fld>
            <a:endParaRPr lang="en-US" dirty="0"/>
          </a:p>
        </p:txBody>
      </p:sp>
      <p:sp>
        <p:nvSpPr>
          <p:cNvPr id="3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solidFill>
                  <a:srgbClr val="0000FF"/>
                </a:solidFill>
              </a:rPr>
              <a:t>Midterm:</a:t>
            </a:r>
          </a:p>
          <a:p>
            <a:pPr marL="746125" lvl="1" indent="-288925">
              <a:spcBef>
                <a:spcPts val="600"/>
              </a:spcBef>
              <a:buClr>
                <a:schemeClr val="bg1">
                  <a:lumMod val="50000"/>
                </a:schemeClr>
              </a:buClr>
              <a:buSzPct val="120000"/>
              <a:buFont typeface="Wingdings" pitchFamily="2" charset="2"/>
              <a:buChar char="§"/>
            </a:pPr>
            <a:r>
              <a:rPr lang="en-US" sz="2400" dirty="0"/>
              <a:t>Monday, 1 March, 2021 (2 - 4pm)</a:t>
            </a:r>
          </a:p>
          <a:p>
            <a:pPr marL="288925" indent="-288925" eaLnBrk="1" hangingPunct="1">
              <a:spcBef>
                <a:spcPts val="600"/>
              </a:spcBef>
              <a:buClr>
                <a:schemeClr val="bg1">
                  <a:lumMod val="50000"/>
                </a:schemeClr>
              </a:buClr>
              <a:buSzPct val="120000"/>
              <a:buFont typeface="Wingdings" pitchFamily="2" charset="2"/>
              <a:buChar char="§"/>
            </a:pPr>
            <a:r>
              <a:rPr lang="en-US" sz="2800" dirty="0">
                <a:solidFill>
                  <a:srgbClr val="0000FF"/>
                </a:solidFill>
              </a:rPr>
              <a:t>Practical Exam 1: </a:t>
            </a:r>
          </a:p>
          <a:p>
            <a:pPr marL="746125" lvl="1" indent="-288925">
              <a:spcBef>
                <a:spcPts val="600"/>
              </a:spcBef>
              <a:buClr>
                <a:schemeClr val="bg1">
                  <a:lumMod val="50000"/>
                </a:schemeClr>
              </a:buClr>
              <a:buSzPct val="120000"/>
              <a:buFont typeface="Wingdings" pitchFamily="2" charset="2"/>
              <a:buChar char="§"/>
            </a:pPr>
            <a:r>
              <a:rPr lang="en-US" sz="2400" dirty="0"/>
              <a:t>Saturday, 6 March, 2021 (9am - 12noon)</a:t>
            </a:r>
          </a:p>
          <a:p>
            <a:pPr marL="288925" indent="-288925" eaLnBrk="1" hangingPunct="1">
              <a:spcBef>
                <a:spcPts val="600"/>
              </a:spcBef>
              <a:buClr>
                <a:schemeClr val="bg1">
                  <a:lumMod val="50000"/>
                </a:schemeClr>
              </a:buClr>
              <a:buSzPct val="120000"/>
              <a:buFont typeface="Wingdings" pitchFamily="2" charset="2"/>
              <a:buChar char="§"/>
            </a:pPr>
            <a:r>
              <a:rPr lang="en-US" sz="2800" dirty="0">
                <a:solidFill>
                  <a:srgbClr val="0000FF"/>
                </a:solidFill>
              </a:rPr>
              <a:t>Practical Exam 2: </a:t>
            </a:r>
          </a:p>
          <a:p>
            <a:pPr marL="746125" lvl="1" indent="-288925">
              <a:spcBef>
                <a:spcPts val="600"/>
              </a:spcBef>
              <a:buClr>
                <a:schemeClr val="bg1">
                  <a:lumMod val="50000"/>
                </a:schemeClr>
              </a:buClr>
              <a:buSzPct val="120000"/>
              <a:buFont typeface="Wingdings" pitchFamily="2" charset="2"/>
              <a:buChar char="§"/>
            </a:pPr>
            <a:r>
              <a:rPr lang="en-US" sz="2400" dirty="0"/>
              <a:t>Saturday, 10 April, 2021 (9am - 12noon)</a:t>
            </a:r>
            <a:endParaRPr lang="en-GB" sz="2000" dirty="0"/>
          </a:p>
          <a:p>
            <a:pPr marL="288925" indent="-288925" eaLnBrk="1" hangingPunct="1">
              <a:spcBef>
                <a:spcPts val="600"/>
              </a:spcBef>
              <a:buClr>
                <a:schemeClr val="bg1">
                  <a:lumMod val="50000"/>
                </a:schemeClr>
              </a:buClr>
              <a:buSzPct val="120000"/>
              <a:buFont typeface="Wingdings" pitchFamily="2" charset="2"/>
              <a:buChar char="§"/>
            </a:pPr>
            <a:r>
              <a:rPr lang="en-US" sz="2800" dirty="0">
                <a:solidFill>
                  <a:srgbClr val="0000FF"/>
                </a:solidFill>
              </a:rPr>
              <a:t>Final Assessment: </a:t>
            </a:r>
          </a:p>
          <a:p>
            <a:pPr marL="746125" lvl="1" indent="-288925">
              <a:spcBef>
                <a:spcPts val="600"/>
              </a:spcBef>
              <a:buClr>
                <a:schemeClr val="bg1">
                  <a:lumMod val="50000"/>
                </a:schemeClr>
              </a:buClr>
              <a:buSzPct val="120000"/>
              <a:buFont typeface="Wingdings" pitchFamily="2" charset="2"/>
              <a:buChar char="§"/>
            </a:pPr>
            <a:r>
              <a:rPr lang="en-US" sz="2400" dirty="0"/>
              <a:t>Thursday, 29 April, 2021 (9 - 11am)</a:t>
            </a:r>
          </a:p>
          <a:p>
            <a:pPr marL="741363" lvl="1" indent="-284163">
              <a:buSzPct val="120000"/>
              <a:buFont typeface="Wingdings" pitchFamily="2" charset="2"/>
              <a:buChar char="§"/>
            </a:pPr>
            <a:endParaRPr lang="en-GB" sz="2400" dirty="0"/>
          </a:p>
          <a:p>
            <a:pPr eaLnBrk="1" hangingPunct="1">
              <a:spcBef>
                <a:spcPts val="600"/>
              </a:spcBef>
              <a:buClr>
                <a:schemeClr val="bg1">
                  <a:lumMod val="50000"/>
                </a:schemeClr>
              </a:buClr>
              <a:buSzPct val="120000"/>
            </a:pPr>
            <a:br>
              <a:rPr lang="en-GB" sz="2800" dirty="0"/>
            </a:br>
            <a:endParaRPr lang="en-GB" sz="20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49" y="5223940"/>
            <a:ext cx="1866660" cy="1309448"/>
          </a:xfrm>
          <a:prstGeom prst="rect">
            <a:avLst/>
          </a:prstGeom>
        </p:spPr>
      </p:pic>
      <p:sp>
        <p:nvSpPr>
          <p:cNvPr id="11" name="TextBox 10"/>
          <p:cNvSpPr txBox="1"/>
          <p:nvPr/>
        </p:nvSpPr>
        <p:spPr>
          <a:xfrm>
            <a:off x="3133663" y="5231371"/>
            <a:ext cx="5167655" cy="707886"/>
          </a:xfrm>
          <a:prstGeom prst="rect">
            <a:avLst/>
          </a:prstGeom>
          <a:solidFill>
            <a:schemeClr val="tx2">
              <a:lumMod val="20000"/>
              <a:lumOff val="80000"/>
            </a:schemeClr>
          </a:solidFill>
        </p:spPr>
        <p:txBody>
          <a:bodyPr wrap="square" rtlCol="0">
            <a:spAutoFit/>
          </a:bodyPr>
          <a:lstStyle/>
          <a:p>
            <a:pPr>
              <a:defRPr/>
            </a:pPr>
            <a:r>
              <a:rPr lang="en-US" sz="2000" dirty="0"/>
              <a:t>Please mark down the dates of all the tests!</a:t>
            </a:r>
          </a:p>
          <a:p>
            <a:pPr>
              <a:defRPr/>
            </a:pPr>
            <a:r>
              <a:rPr lang="en-US" sz="2000" dirty="0">
                <a:solidFill>
                  <a:srgbClr val="C00000"/>
                </a:solidFill>
              </a:rPr>
              <a:t>Inform us of clashes in advance!</a:t>
            </a:r>
          </a:p>
        </p:txBody>
      </p:sp>
    </p:spTree>
    <p:extLst>
      <p:ext uri="{BB962C8B-B14F-4D97-AF65-F5344CB8AC3E}">
        <p14:creationId xmlns:p14="http://schemas.microsoft.com/office/powerpoint/2010/main" val="3147850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Grading</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dirty="0"/>
              <a:t>CS1010 (AY2020/21 Semester 2)</a:t>
            </a:r>
          </a:p>
        </p:txBody>
      </p:sp>
      <p:sp>
        <p:nvSpPr>
          <p:cNvPr id="9" name="Slide Number Placeholder 8"/>
          <p:cNvSpPr>
            <a:spLocks noGrp="1"/>
          </p:cNvSpPr>
          <p:nvPr>
            <p:ph type="sldNum" sz="quarter" idx="12"/>
          </p:nvPr>
        </p:nvSpPr>
        <p:spPr>
          <a:xfrm>
            <a:off x="7620000" y="18288"/>
            <a:ext cx="1223056" cy="329184"/>
          </a:xfrm>
        </p:spPr>
        <p:txBody>
          <a:bodyPr>
            <a:noAutofit/>
          </a:bodyPr>
          <a:lstStyle/>
          <a:p>
            <a:pPr>
              <a:defRPr/>
            </a:pPr>
            <a:r>
              <a:rPr lang="en-US" dirty="0"/>
              <a:t>Welcome - </a:t>
            </a:r>
            <a:fld id="{F7EC234A-9094-4BB8-9EA4-75ECDA8A365B}" type="slidenum">
              <a:rPr lang="en-US"/>
              <a:pPr>
                <a:defRPr/>
              </a:pPr>
              <a:t>8</a:t>
            </a:fld>
            <a:endParaRPr lang="en-US" dirty="0"/>
          </a:p>
        </p:txBody>
      </p:sp>
      <p:sp>
        <p:nvSpPr>
          <p:cNvPr id="3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a:spcBef>
                <a:spcPts val="600"/>
              </a:spcBef>
              <a:buClr>
                <a:schemeClr val="bg1">
                  <a:lumMod val="50000"/>
                </a:schemeClr>
              </a:buClr>
              <a:buSzPct val="120000"/>
              <a:buFont typeface="Wingdings" pitchFamily="2" charset="2"/>
              <a:buChar char="§"/>
            </a:pPr>
            <a:r>
              <a:rPr lang="en-US" sz="2800" dirty="0">
                <a:solidFill>
                  <a:srgbClr val="0000FF"/>
                </a:solidFill>
              </a:rPr>
              <a:t>Weightage</a:t>
            </a:r>
          </a:p>
          <a:p>
            <a:pPr marL="746125" lvl="1" indent="-288925">
              <a:spcBef>
                <a:spcPts val="600"/>
              </a:spcBef>
              <a:buClr>
                <a:schemeClr val="bg1">
                  <a:lumMod val="50000"/>
                </a:schemeClr>
              </a:buClr>
              <a:buSzPct val="120000"/>
              <a:buFont typeface="Wingdings" pitchFamily="2" charset="2"/>
              <a:buChar char="§"/>
            </a:pPr>
            <a:r>
              <a:rPr lang="en-US" sz="2400" dirty="0"/>
              <a:t>Post-lecture Quizzes:</a:t>
            </a:r>
            <a:r>
              <a:rPr lang="en-US" sz="2400" dirty="0">
                <a:solidFill>
                  <a:srgbClr val="0000FF"/>
                </a:solidFill>
              </a:rPr>
              <a:t>10%</a:t>
            </a:r>
            <a:endParaRPr lang="en-GB" dirty="0">
              <a:solidFill>
                <a:srgbClr val="0000FF"/>
              </a:solidFill>
            </a:endParaRPr>
          </a:p>
          <a:p>
            <a:pPr marL="746125" lvl="1" indent="-288925">
              <a:spcBef>
                <a:spcPts val="600"/>
              </a:spcBef>
              <a:buClr>
                <a:schemeClr val="bg1">
                  <a:lumMod val="50000"/>
                </a:schemeClr>
              </a:buClr>
              <a:buSzPct val="120000"/>
              <a:buFont typeface="Wingdings" pitchFamily="2" charset="2"/>
              <a:buChar char="§"/>
            </a:pPr>
            <a:r>
              <a:rPr lang="en-US" sz="2400" dirty="0"/>
              <a:t>Programming Assignments: </a:t>
            </a:r>
            <a:r>
              <a:rPr lang="en-US" sz="2400" dirty="0">
                <a:solidFill>
                  <a:srgbClr val="0000FF"/>
                </a:solidFill>
              </a:rPr>
              <a:t>30%</a:t>
            </a:r>
          </a:p>
          <a:p>
            <a:pPr marL="746125" lvl="1" indent="-288925">
              <a:spcBef>
                <a:spcPts val="600"/>
              </a:spcBef>
              <a:buClr>
                <a:schemeClr val="bg1">
                  <a:lumMod val="50000"/>
                </a:schemeClr>
              </a:buClr>
              <a:buSzPct val="120000"/>
              <a:buFont typeface="Wingdings" pitchFamily="2" charset="2"/>
              <a:buChar char="§"/>
            </a:pPr>
            <a:r>
              <a:rPr lang="en-US" sz="2400" dirty="0"/>
              <a:t>Midterm: </a:t>
            </a:r>
            <a:r>
              <a:rPr lang="en-US" sz="2400" dirty="0">
                <a:solidFill>
                  <a:srgbClr val="0000FF"/>
                </a:solidFill>
              </a:rPr>
              <a:t>10%</a:t>
            </a:r>
          </a:p>
          <a:p>
            <a:pPr marL="746125" lvl="1" indent="-288925">
              <a:spcBef>
                <a:spcPts val="600"/>
              </a:spcBef>
              <a:buClr>
                <a:schemeClr val="bg1">
                  <a:lumMod val="50000"/>
                </a:schemeClr>
              </a:buClr>
              <a:buSzPct val="120000"/>
              <a:buFont typeface="Wingdings" pitchFamily="2" charset="2"/>
              <a:buChar char="§"/>
            </a:pPr>
            <a:r>
              <a:rPr lang="en-US" sz="2400" dirty="0"/>
              <a:t>Practical Exam 1: </a:t>
            </a:r>
            <a:r>
              <a:rPr lang="en-US" sz="2400" dirty="0">
                <a:solidFill>
                  <a:srgbClr val="0000FF"/>
                </a:solidFill>
              </a:rPr>
              <a:t>10%</a:t>
            </a:r>
          </a:p>
          <a:p>
            <a:pPr marL="746125" lvl="1" indent="-288925">
              <a:spcBef>
                <a:spcPts val="600"/>
              </a:spcBef>
              <a:buClr>
                <a:schemeClr val="bg1">
                  <a:lumMod val="50000"/>
                </a:schemeClr>
              </a:buClr>
              <a:buSzPct val="120000"/>
              <a:buFont typeface="Wingdings" pitchFamily="2" charset="2"/>
              <a:buChar char="§"/>
            </a:pPr>
            <a:r>
              <a:rPr lang="en-US" sz="2400" dirty="0"/>
              <a:t>Practical Exam 2: </a:t>
            </a:r>
            <a:r>
              <a:rPr lang="en-US" sz="2400" dirty="0">
                <a:solidFill>
                  <a:srgbClr val="0000FF"/>
                </a:solidFill>
              </a:rPr>
              <a:t>15%</a:t>
            </a:r>
          </a:p>
          <a:p>
            <a:pPr marL="746125" lvl="1" indent="-288925">
              <a:spcBef>
                <a:spcPts val="600"/>
              </a:spcBef>
              <a:buClr>
                <a:schemeClr val="bg1">
                  <a:lumMod val="50000"/>
                </a:schemeClr>
              </a:buClr>
              <a:buSzPct val="120000"/>
              <a:buFont typeface="Wingdings" pitchFamily="2" charset="2"/>
              <a:buChar char="§"/>
            </a:pPr>
            <a:r>
              <a:rPr lang="en-US" sz="2400" dirty="0"/>
              <a:t>Final Assessment: </a:t>
            </a:r>
            <a:r>
              <a:rPr lang="en-US" sz="2400" dirty="0">
                <a:solidFill>
                  <a:srgbClr val="0000FF"/>
                </a:solidFill>
              </a:rPr>
              <a:t>25%</a:t>
            </a:r>
          </a:p>
          <a:p>
            <a:pPr marL="288925" indent="-288925">
              <a:spcBef>
                <a:spcPts val="600"/>
              </a:spcBef>
              <a:buClr>
                <a:schemeClr val="bg1">
                  <a:lumMod val="50000"/>
                </a:schemeClr>
              </a:buClr>
              <a:buSzPct val="120000"/>
              <a:buFont typeface="Wingdings" pitchFamily="2" charset="2"/>
              <a:buChar char="§"/>
            </a:pPr>
            <a:endParaRPr lang="en-US" sz="2800" dirty="0"/>
          </a:p>
          <a:p>
            <a:pPr marL="288925" indent="-288925">
              <a:spcBef>
                <a:spcPts val="600"/>
              </a:spcBef>
              <a:buClr>
                <a:schemeClr val="bg1">
                  <a:lumMod val="50000"/>
                </a:schemeClr>
              </a:buClr>
              <a:buSzPct val="120000"/>
              <a:buFont typeface="Wingdings" pitchFamily="2" charset="2"/>
              <a:buChar char="§"/>
            </a:pPr>
            <a:r>
              <a:rPr lang="en-US" sz="2800" dirty="0">
                <a:solidFill>
                  <a:srgbClr val="0000FF"/>
                </a:solidFill>
              </a:rPr>
              <a:t>NOT "bell-curved"</a:t>
            </a:r>
          </a:p>
          <a:p>
            <a:pPr marL="288925" indent="-288925">
              <a:spcBef>
                <a:spcPts val="600"/>
              </a:spcBef>
              <a:buClr>
                <a:schemeClr val="bg1">
                  <a:lumMod val="50000"/>
                </a:schemeClr>
              </a:buClr>
              <a:buSzPct val="120000"/>
              <a:buFont typeface="Wingdings" pitchFamily="2" charset="2"/>
              <a:buChar char="§"/>
            </a:pPr>
            <a:endParaRPr lang="en-US" sz="2800" dirty="0">
              <a:solidFill>
                <a:srgbClr val="0000FF"/>
              </a:solidFill>
            </a:endParaRPr>
          </a:p>
          <a:p>
            <a:pPr marL="288925" indent="-288925">
              <a:spcBef>
                <a:spcPts val="600"/>
              </a:spcBef>
              <a:buClr>
                <a:schemeClr val="bg1">
                  <a:lumMod val="50000"/>
                </a:schemeClr>
              </a:buClr>
              <a:buSzPct val="120000"/>
              <a:buFont typeface="Wingdings" pitchFamily="2" charset="2"/>
              <a:buChar char="§"/>
            </a:pPr>
            <a:r>
              <a:rPr lang="en-US" sz="2800" dirty="0">
                <a:solidFill>
                  <a:srgbClr val="0000FF"/>
                </a:solidFill>
              </a:rPr>
              <a:t>No-mercy Policy in Plagiarism and Cheating</a:t>
            </a:r>
          </a:p>
          <a:p>
            <a:pPr eaLnBrk="1" hangingPunct="1">
              <a:spcBef>
                <a:spcPts val="600"/>
              </a:spcBef>
              <a:buClr>
                <a:schemeClr val="bg1">
                  <a:lumMod val="50000"/>
                </a:schemeClr>
              </a:buClr>
              <a:buSzPct val="120000"/>
            </a:pPr>
            <a:endParaRPr lang="en-US" sz="2800" dirty="0">
              <a:solidFill>
                <a:srgbClr val="0000FF"/>
              </a:solidFill>
            </a:endParaRPr>
          </a:p>
        </p:txBody>
      </p:sp>
      <p:sp>
        <p:nvSpPr>
          <p:cNvPr id="12" name="TextBox 11"/>
          <p:cNvSpPr txBox="1"/>
          <p:nvPr/>
        </p:nvSpPr>
        <p:spPr>
          <a:xfrm>
            <a:off x="5695997" y="2723733"/>
            <a:ext cx="3086099" cy="707886"/>
          </a:xfrm>
          <a:prstGeom prst="rect">
            <a:avLst/>
          </a:prstGeom>
          <a:solidFill>
            <a:schemeClr val="tx2">
              <a:lumMod val="20000"/>
              <a:lumOff val="80000"/>
            </a:schemeClr>
          </a:solidFill>
        </p:spPr>
        <p:txBody>
          <a:bodyPr wrap="square" rtlCol="0">
            <a:spAutoFit/>
          </a:bodyPr>
          <a:lstStyle/>
          <a:p>
            <a:pPr>
              <a:defRPr/>
            </a:pPr>
            <a:r>
              <a:rPr lang="en-US" sz="2000" dirty="0"/>
              <a:t>Consistent effort required throughout the semester!</a:t>
            </a:r>
          </a:p>
        </p:txBody>
      </p:sp>
    </p:spTree>
    <p:extLst>
      <p:ext uri="{BB962C8B-B14F-4D97-AF65-F5344CB8AC3E}">
        <p14:creationId xmlns:p14="http://schemas.microsoft.com/office/powerpoint/2010/main" val="35264655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name="PPTLabsHighlightBulletsSlide201406231507543661">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Module Website</a:t>
            </a:r>
            <a:endParaRPr lang="en-GB" dirty="0">
              <a:solidFill>
                <a:srgbClr val="0000FF"/>
              </a:solidFill>
            </a:endParaRPr>
          </a:p>
        </p:txBody>
      </p:sp>
      <p:sp>
        <p:nvSpPr>
          <p:cNvPr id="20485" name="Footer Placeholder 7"/>
          <p:cNvSpPr>
            <a:spLocks noGrp="1"/>
          </p:cNvSpPr>
          <p:nvPr>
            <p:ph type="ftr" sz="quarter" idx="11"/>
          </p:nvPr>
        </p:nvSpPr>
        <p:spPr>
          <a:noFill/>
        </p:spPr>
        <p:txBody>
          <a:bodyPr/>
          <a:lstStyle/>
          <a:p>
            <a:pPr algn="l"/>
            <a:r>
              <a:rPr lang="en-US" dirty="0"/>
              <a:t>CS1010 (AY2020/21 Semester 2)</a:t>
            </a:r>
          </a:p>
        </p:txBody>
      </p:sp>
      <p:sp>
        <p:nvSpPr>
          <p:cNvPr id="10" name="Slide Number Placeholder 9"/>
          <p:cNvSpPr>
            <a:spLocks noGrp="1"/>
          </p:cNvSpPr>
          <p:nvPr>
            <p:ph type="sldNum" sz="quarter" idx="12"/>
          </p:nvPr>
        </p:nvSpPr>
        <p:spPr/>
        <p:txBody>
          <a:bodyPr>
            <a:normAutofit/>
          </a:bodyPr>
          <a:lstStyle/>
          <a:p>
            <a:pPr>
              <a:defRPr/>
            </a:pPr>
            <a:r>
              <a:rPr lang="en-US" dirty="0"/>
              <a:t>Welcome - </a:t>
            </a:r>
            <a:fld id="{F7EC234A-9094-4BB8-9EA4-75ECDA8A365B}" type="slidenum">
              <a:rPr lang="en-US"/>
              <a:pPr>
                <a:defRPr/>
              </a:pPr>
              <a:t>9</a:t>
            </a:fld>
            <a:endParaRPr lang="en-US" dirty="0"/>
          </a:p>
        </p:txBody>
      </p:sp>
      <p:sp>
        <p:nvSpPr>
          <p:cNvPr id="7"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4" name="[Rectangle 3]"/>
          <p:cNvSpPr txBox="1">
            <a:spLocks noChangeArrowheads="1"/>
          </p:cNvSpPr>
          <p:nvPr/>
        </p:nvSpPr>
        <p:spPr bwMode="auto">
          <a:xfrm>
            <a:off x="533400" y="1029567"/>
            <a:ext cx="6423212" cy="7391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buClr>
                <a:schemeClr val="bg2"/>
              </a:buClr>
              <a:buSzPct val="75000"/>
              <a:defRPr/>
            </a:pPr>
            <a:r>
              <a:rPr lang="en-US" sz="2200" kern="0" dirty="0">
                <a:latin typeface="Calibri" pitchFamily="34" charset="0"/>
                <a:cs typeface="+mn-cs"/>
                <a:hlinkClick r:id="rId3"/>
              </a:rPr>
              <a:t>https://github.com/nus-cs1010-2021-s2/website</a:t>
            </a:r>
            <a:endParaRPr kumimoji="0" lang="en-US" sz="2400" b="0" i="0" u="none" strike="noStrike" kern="0" cap="none" spc="0" normalizeH="0" baseline="0" noProof="0" dirty="0">
              <a:ln>
                <a:noFill/>
              </a:ln>
              <a:solidFill>
                <a:schemeClr val="tx1"/>
              </a:solidFill>
              <a:effectLst/>
              <a:uLnTx/>
              <a:uFillTx/>
              <a:latin typeface="+mn-lt"/>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
              <a:tabLst/>
              <a:defRPr/>
            </a:pPr>
            <a:endParaRPr kumimoji="0" lang="en-US" sz="2800" b="0" i="0" u="none" strike="noStrike" kern="0" cap="none" spc="0" normalizeH="0" baseline="0" noProof="0" dirty="0">
              <a:ln>
                <a:noFill/>
              </a:ln>
              <a:solidFill>
                <a:schemeClr val="tx1"/>
              </a:solidFill>
              <a:effectLst/>
              <a:uLnTx/>
              <a:uFillTx/>
              <a:latin typeface="+mn-lt"/>
              <a:cs typeface="+mn-cs"/>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559" y="1487821"/>
            <a:ext cx="1866660" cy="1309448"/>
          </a:xfrm>
          <a:prstGeom prst="rect">
            <a:avLst/>
          </a:prstGeom>
        </p:spPr>
      </p:pic>
      <p:sp>
        <p:nvSpPr>
          <p:cNvPr id="4" name="TextBox 3"/>
          <p:cNvSpPr txBox="1"/>
          <p:nvPr/>
        </p:nvSpPr>
        <p:spPr>
          <a:xfrm>
            <a:off x="2665856" y="1656920"/>
            <a:ext cx="2016682" cy="923330"/>
          </a:xfrm>
          <a:prstGeom prst="rect">
            <a:avLst/>
          </a:prstGeom>
          <a:solidFill>
            <a:schemeClr val="tx2">
              <a:lumMod val="20000"/>
              <a:lumOff val="80000"/>
            </a:schemeClr>
          </a:solidFill>
        </p:spPr>
        <p:txBody>
          <a:bodyPr wrap="square" rtlCol="0">
            <a:spAutoFit/>
          </a:bodyPr>
          <a:lstStyle/>
          <a:p>
            <a:r>
              <a:rPr lang="en-US" dirty="0"/>
              <a:t>Visit this website after class if you have not done so.</a:t>
            </a:r>
          </a:p>
        </p:txBody>
      </p:sp>
      <p:pic>
        <p:nvPicPr>
          <p:cNvPr id="5" name="Picture 4"/>
          <p:cNvPicPr>
            <a:picLocks noChangeAspect="1"/>
          </p:cNvPicPr>
          <p:nvPr/>
        </p:nvPicPr>
        <p:blipFill>
          <a:blip r:embed="rId5"/>
          <a:stretch>
            <a:fillRect/>
          </a:stretch>
        </p:blipFill>
        <p:spPr>
          <a:xfrm>
            <a:off x="397559" y="2860024"/>
            <a:ext cx="8425082" cy="3691890"/>
          </a:xfrm>
          <a:prstGeom prst="rect">
            <a:avLst/>
          </a:prstGeom>
        </p:spPr>
      </p:pic>
      <p:sp>
        <p:nvSpPr>
          <p:cNvPr id="12" name="TextBox 11"/>
          <p:cNvSpPr txBox="1"/>
          <p:nvPr/>
        </p:nvSpPr>
        <p:spPr>
          <a:xfrm>
            <a:off x="4880080" y="1673403"/>
            <a:ext cx="3806720" cy="923330"/>
          </a:xfrm>
          <a:prstGeom prst="rect">
            <a:avLst/>
          </a:prstGeom>
          <a:solidFill>
            <a:schemeClr val="tx2">
              <a:lumMod val="20000"/>
              <a:lumOff val="80000"/>
            </a:schemeClr>
          </a:solidFill>
        </p:spPr>
        <p:txBody>
          <a:bodyPr wrap="square" rtlCol="0">
            <a:spAutoFit/>
          </a:bodyPr>
          <a:lstStyle/>
          <a:p>
            <a:pPr algn="ctr" eaLnBrk="1" hangingPunct="1">
              <a:defRPr/>
            </a:pPr>
            <a:r>
              <a:rPr lang="en-US" dirty="0">
                <a:solidFill>
                  <a:schemeClr val="dk1"/>
                </a:solidFill>
              </a:rPr>
              <a:t>If you Google for CS1010, make sure you find the site for this semester, which is in </a:t>
            </a:r>
            <a:r>
              <a:rPr lang="en-US" dirty="0">
                <a:solidFill>
                  <a:srgbClr val="0000FF"/>
                </a:solidFill>
              </a:rPr>
              <a:t>blue</a:t>
            </a:r>
            <a:r>
              <a:rPr lang="en-US" dirty="0">
                <a:solidFill>
                  <a:schemeClr val="dk1"/>
                </a:solidFill>
              </a:rPr>
              <a:t>.</a:t>
            </a:r>
          </a:p>
        </p:txBody>
      </p:sp>
    </p:spTree>
    <p:extLst>
      <p:ext uri="{BB962C8B-B14F-4D97-AF65-F5344CB8AC3E}">
        <p14:creationId xmlns:p14="http://schemas.microsoft.com/office/powerpoint/2010/main" val="3113268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13513</TotalTime>
  <Words>987</Words>
  <Application>Microsoft Macintosh PowerPoint</Application>
  <PresentationFormat>On-screen Show (4:3)</PresentationFormat>
  <Paragraphs>153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Times New Roman</vt:lpstr>
      <vt:lpstr>Wingdings</vt:lpstr>
      <vt:lpstr>Clarity</vt:lpstr>
      <vt:lpstr>PowerPoint Presentation</vt:lpstr>
      <vt:lpstr>PowerPoint Presentation</vt:lpstr>
      <vt:lpstr>Lecturer</vt:lpstr>
      <vt:lpstr>Objectives</vt:lpstr>
      <vt:lpstr>Weekly Activities</vt:lpstr>
      <vt:lpstr>Tutorials / Labs</vt:lpstr>
      <vt:lpstr>Important Dates</vt:lpstr>
      <vt:lpstr>Grading</vt:lpstr>
      <vt:lpstr>Module Website</vt:lpstr>
      <vt:lpstr>Other Tools</vt:lpstr>
      <vt:lpstr>Quick To-dos</vt:lpstr>
      <vt:lpstr>Messages for CS1010 Students</vt:lpstr>
    </vt:vector>
  </TitlesOfParts>
  <Company>SoC, NUS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Zhao Jin</cp:lastModifiedBy>
  <cp:revision>1186</cp:revision>
  <cp:lastPrinted>2014-07-03T23:44:46Z</cp:lastPrinted>
  <dcterms:created xsi:type="dcterms:W3CDTF">1998-09-05T15:03:32Z</dcterms:created>
  <dcterms:modified xsi:type="dcterms:W3CDTF">2021-01-11T05:50:17Z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