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0"/>
  </p:notesMasterIdLst>
  <p:handoutMasterIdLst>
    <p:handoutMasterId r:id="rId11"/>
  </p:handoutMasterIdLst>
  <p:sldIdLst>
    <p:sldId id="256" r:id="rId2"/>
    <p:sldId id="337" r:id="rId3"/>
    <p:sldId id="470" r:id="rId4"/>
    <p:sldId id="513" r:id="rId5"/>
    <p:sldId id="472" r:id="rId6"/>
    <p:sldId id="471" r:id="rId7"/>
    <p:sldId id="451" r:id="rId8"/>
    <p:sldId id="514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3580"/>
    <a:srgbClr val="FFCCFF"/>
    <a:srgbClr val="CCFFFF"/>
    <a:srgbClr val="006600"/>
    <a:srgbClr val="FFFFCC"/>
    <a:srgbClr val="FFFF66"/>
    <a:srgbClr val="FFFF99"/>
    <a:srgbClr val="99FF99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86775" autoAdjust="0"/>
  </p:normalViewPr>
  <p:slideViewPr>
    <p:cSldViewPr snapToGrid="0">
      <p:cViewPr varScale="1">
        <p:scale>
          <a:sx n="106" d="100"/>
          <a:sy n="106" d="100"/>
        </p:scale>
        <p:origin x="108" y="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3600" dirty="0" smtClean="0"/>
            <a:t>Compile</a:t>
          </a:r>
          <a:endParaRPr lang="en-US" sz="3600" dirty="0"/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3600" dirty="0" smtClean="0"/>
            <a:t>Execute</a:t>
          </a:r>
          <a:endParaRPr lang="en-US" sz="3600" dirty="0"/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3600" dirty="0" smtClean="0"/>
            <a:t>Edit</a:t>
          </a:r>
          <a:endParaRPr lang="en-US" sz="3600" dirty="0"/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E39B1-DEE8-4A45-A385-F29C53872361}" type="pres">
      <dgm:prSet presAssocID="{58AB6B1C-C21F-4364-ACA8-705E866302CC}" presName="sibTrans" presStyleLbl="node1" presStyleIdx="0" presStyleCnt="3"/>
      <dgm:spPr/>
      <dgm:t>
        <a:bodyPr/>
        <a:lstStyle/>
        <a:p>
          <a:endParaRPr lang="en-US"/>
        </a:p>
      </dgm:t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5407C-2ABA-4D53-A6E4-65C1E42F44ED}" type="pres">
      <dgm:prSet presAssocID="{F6C2D785-60EF-4587-AFCF-1F8354AF04F3}" presName="sibTrans" presStyleLbl="node1" presStyleIdx="1" presStyleCnt="3"/>
      <dgm:spPr/>
      <dgm:t>
        <a:bodyPr/>
        <a:lstStyle/>
        <a:p>
          <a:endParaRPr lang="en-US"/>
        </a:p>
      </dgm:t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F257E-0E6F-48A7-B73F-3BF9D7D3B8C9}" type="pres">
      <dgm:prSet presAssocID="{410C827A-8B8F-4BD2-9371-0AF8EB9697F0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8D70B86B-2547-4F3D-87CA-A8CF59C60AE6}" type="presOf" srcId="{B3C1612D-F49E-46F5-96F5-811B17CA5296}" destId="{CA33C156-38C2-47B4-B412-AC0AD426ECA9}" srcOrd="0" destOrd="0" presId="urn:microsoft.com/office/officeart/2005/8/layout/cycle1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A4792A78-1EC2-424B-8EC2-A7612ED7AF1C}" type="presOf" srcId="{F6C2D785-60EF-4587-AFCF-1F8354AF04F3}" destId="{1DA5407C-2ABA-4D53-A6E4-65C1E42F44ED}" srcOrd="0" destOrd="0" presId="urn:microsoft.com/office/officeart/2005/8/layout/cycle1"/>
    <dgm:cxn modelId="{3DFE1868-F02C-4B13-9849-7A122281CBEF}" type="presOf" srcId="{97371F4E-EFCC-4489-9D4F-A04749EEC3C7}" destId="{C6F4ECA5-8E55-49A7-A124-2FE27845719F}" srcOrd="0" destOrd="0" presId="urn:microsoft.com/office/officeart/2005/8/layout/cycle1"/>
    <dgm:cxn modelId="{5B691C2F-F09A-4BF1-98F8-E622C04813F4}" type="presOf" srcId="{D459C53D-C842-4379-B987-E4C10069BCDB}" destId="{2B2AA75F-9619-46A2-A649-4845E114DAD3}" srcOrd="0" destOrd="0" presId="urn:microsoft.com/office/officeart/2005/8/layout/cycle1"/>
    <dgm:cxn modelId="{E42864D7-E41D-4C60-9EAC-61CA70C65A26}" type="presOf" srcId="{2949E5D0-E3AE-440C-84E0-4D335FE357A3}" destId="{DAD424E8-6E6A-4FDA-B3E6-483CA922E066}" srcOrd="0" destOrd="0" presId="urn:microsoft.com/office/officeart/2005/8/layout/cycle1"/>
    <dgm:cxn modelId="{F66D82C3-560B-468A-AE7D-223F0F573514}" type="presOf" srcId="{58AB6B1C-C21F-4364-ACA8-705E866302CC}" destId="{5ACE39B1-DEE8-4A45-A385-F29C53872361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F1240A7E-DED7-44D5-BA86-D17EA2CC1C4D}" type="presOf" srcId="{410C827A-8B8F-4BD2-9371-0AF8EB9697F0}" destId="{52CF257E-0E6F-48A7-B73F-3BF9D7D3B8C9}" srcOrd="0" destOrd="0" presId="urn:microsoft.com/office/officeart/2005/8/layout/cycle1"/>
    <dgm:cxn modelId="{2D210F4E-A39C-4908-947D-E7CBAC45DFA5}" type="presParOf" srcId="{C6F4ECA5-8E55-49A7-A124-2FE27845719F}" destId="{D26C634C-629D-4161-88AF-27FCE15AF6B7}" srcOrd="0" destOrd="0" presId="urn:microsoft.com/office/officeart/2005/8/layout/cycle1"/>
    <dgm:cxn modelId="{A819A0C2-92E7-44EC-9219-3C9040AA086B}" type="presParOf" srcId="{C6F4ECA5-8E55-49A7-A124-2FE27845719F}" destId="{DAD424E8-6E6A-4FDA-B3E6-483CA922E066}" srcOrd="1" destOrd="0" presId="urn:microsoft.com/office/officeart/2005/8/layout/cycle1"/>
    <dgm:cxn modelId="{840E912A-E872-4305-9E4B-9F179B938C6D}" type="presParOf" srcId="{C6F4ECA5-8E55-49A7-A124-2FE27845719F}" destId="{5ACE39B1-DEE8-4A45-A385-F29C53872361}" srcOrd="2" destOrd="0" presId="urn:microsoft.com/office/officeart/2005/8/layout/cycle1"/>
    <dgm:cxn modelId="{AC4BFEFE-8285-4384-9583-612122BCA5F5}" type="presParOf" srcId="{C6F4ECA5-8E55-49A7-A124-2FE27845719F}" destId="{76FA96CB-7B53-4B64-9D50-6A84EDF8069E}" srcOrd="3" destOrd="0" presId="urn:microsoft.com/office/officeart/2005/8/layout/cycle1"/>
    <dgm:cxn modelId="{47968616-7E63-473E-B604-6AC423CD6168}" type="presParOf" srcId="{C6F4ECA5-8E55-49A7-A124-2FE27845719F}" destId="{2B2AA75F-9619-46A2-A649-4845E114DAD3}" srcOrd="4" destOrd="0" presId="urn:microsoft.com/office/officeart/2005/8/layout/cycle1"/>
    <dgm:cxn modelId="{05875CAC-3DF2-4E20-8B75-3AEAB50FBDA6}" type="presParOf" srcId="{C6F4ECA5-8E55-49A7-A124-2FE27845719F}" destId="{1DA5407C-2ABA-4D53-A6E4-65C1E42F44ED}" srcOrd="5" destOrd="0" presId="urn:microsoft.com/office/officeart/2005/8/layout/cycle1"/>
    <dgm:cxn modelId="{D4A95FCF-B019-4F27-93F5-5E3EF4679716}" type="presParOf" srcId="{C6F4ECA5-8E55-49A7-A124-2FE27845719F}" destId="{7647305E-982E-4611-88D4-4B010B25F2E9}" srcOrd="6" destOrd="0" presId="urn:microsoft.com/office/officeart/2005/8/layout/cycle1"/>
    <dgm:cxn modelId="{182037DB-9949-4E12-8B9E-ED68D9CBA89C}" type="presParOf" srcId="{C6F4ECA5-8E55-49A7-A124-2FE27845719F}" destId="{CA33C156-38C2-47B4-B412-AC0AD426ECA9}" srcOrd="7" destOrd="0" presId="urn:microsoft.com/office/officeart/2005/8/layout/cycle1"/>
    <dgm:cxn modelId="{6E42B38F-27E6-4265-93E6-A919DA93709B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3264167" y="308071"/>
          <a:ext cx="2076170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Compile</a:t>
          </a:r>
          <a:endParaRPr lang="en-US" sz="3600" kern="1200" dirty="0"/>
        </a:p>
      </dsp:txBody>
      <dsp:txXfrm>
        <a:off x="3264167" y="308071"/>
        <a:ext cx="2076170" cy="1483816"/>
      </dsp:txXfrm>
    </dsp:sp>
    <dsp:sp modelId="{5ACE39B1-DEE8-4A45-A385-F29C53872361}">
      <dsp:nvSpPr>
        <dsp:cNvPr id="0" name=""/>
        <dsp:cNvSpPr/>
      </dsp:nvSpPr>
      <dsp:spPr>
        <a:xfrm>
          <a:off x="1284648" y="-120336"/>
          <a:ext cx="3505931" cy="3505931"/>
        </a:xfrm>
        <a:prstGeom prst="circularArrow">
          <a:avLst>
            <a:gd name="adj1" fmla="val 8253"/>
            <a:gd name="adj2" fmla="val 576503"/>
            <a:gd name="adj3" fmla="val 2525431"/>
            <a:gd name="adj4" fmla="val 381111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1886405" y="2453183"/>
          <a:ext cx="2043408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Execute</a:t>
          </a:r>
          <a:endParaRPr lang="en-US" sz="3600" kern="1200" dirty="0"/>
        </a:p>
      </dsp:txBody>
      <dsp:txXfrm>
        <a:off x="1886405" y="2453183"/>
        <a:ext cx="2043408" cy="1483816"/>
      </dsp:txXfrm>
    </dsp:sp>
    <dsp:sp modelId="{1DA5407C-2ABA-4D53-A6E4-65C1E42F44ED}">
      <dsp:nvSpPr>
        <dsp:cNvPr id="0" name=""/>
        <dsp:cNvSpPr/>
      </dsp:nvSpPr>
      <dsp:spPr>
        <a:xfrm>
          <a:off x="1146991" y="3605"/>
          <a:ext cx="3505931" cy="3505931"/>
        </a:xfrm>
        <a:prstGeom prst="circularArrow">
          <a:avLst>
            <a:gd name="adj1" fmla="val 8253"/>
            <a:gd name="adj2" fmla="val 576503"/>
            <a:gd name="adj3" fmla="val 10178290"/>
            <a:gd name="adj4" fmla="val 8085389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11351" y="291683"/>
          <a:ext cx="1483816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Edit</a:t>
          </a:r>
          <a:endParaRPr lang="en-US" sz="3600" kern="1200" dirty="0"/>
        </a:p>
      </dsp:txBody>
      <dsp:txXfrm>
        <a:off x="911351" y="291683"/>
        <a:ext cx="1483816" cy="1483816"/>
      </dsp:txXfrm>
    </dsp:sp>
    <dsp:sp modelId="{52CF257E-0E6F-48A7-B73F-3BF9D7D3B8C9}">
      <dsp:nvSpPr>
        <dsp:cNvPr id="0" name=""/>
        <dsp:cNvSpPr/>
      </dsp:nvSpPr>
      <dsp:spPr>
        <a:xfrm>
          <a:off x="1314850" y="-75050"/>
          <a:ext cx="3505931" cy="3505931"/>
        </a:xfrm>
        <a:prstGeom prst="circularArrow">
          <a:avLst>
            <a:gd name="adj1" fmla="val 8253"/>
            <a:gd name="adj2" fmla="val 576503"/>
            <a:gd name="adj3" fmla="val 16697378"/>
            <a:gd name="adj4" fmla="val 14528541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1/11/2021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6018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45473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8064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5829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5819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2349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068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CS1010 (AY2012/3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UNIT 1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What is a Program?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 smtClean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b="0" dirty="0"/>
              <a:t>Unit1 - </a:t>
            </a:r>
            <a:fld id="{F7EC234A-9094-4BB8-9EA4-75ECDA8A365B}" type="slidenum">
              <a:rPr lang="en-US" sz="1200" b="0"/>
              <a:pPr>
                <a:defRPr/>
              </a:pPr>
              <a:t>2</a:t>
            </a:fld>
            <a:endParaRPr lang="en-US" sz="1200" b="0" dirty="0"/>
          </a:p>
        </p:txBody>
      </p:sp>
      <p:sp>
        <p:nvSpPr>
          <p:cNvPr id="11" name="Rectangle 10"/>
          <p:cNvSpPr/>
          <p:nvPr/>
        </p:nvSpPr>
        <p:spPr>
          <a:xfrm>
            <a:off x="6269201" y="3264241"/>
            <a:ext cx="1967206" cy="58477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Software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2" name="Picture 15" descr="lg-desktop-comput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706265"/>
            <a:ext cx="3758588" cy="27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6" name="Group 45"/>
          <p:cNvGrpSpPr/>
          <p:nvPr/>
        </p:nvGrpSpPr>
        <p:grpSpPr>
          <a:xfrm>
            <a:off x="738092" y="3937677"/>
            <a:ext cx="2974592" cy="997576"/>
            <a:chOff x="738092" y="4055450"/>
            <a:chExt cx="2974592" cy="997576"/>
          </a:xfrm>
        </p:grpSpPr>
        <p:cxnSp>
          <p:nvCxnSpPr>
            <p:cNvPr id="14" name="Straight Arrow Connector 20"/>
            <p:cNvCxnSpPr>
              <a:cxnSpLocks noChangeShapeType="1"/>
            </p:cNvCxnSpPr>
            <p:nvPr/>
          </p:nvCxnSpPr>
          <p:spPr bwMode="auto">
            <a:xfrm flipV="1">
              <a:off x="1872870" y="4055450"/>
              <a:ext cx="486291" cy="494516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5" name="Straight Arrow Connector 24"/>
            <p:cNvCxnSpPr>
              <a:cxnSpLocks noChangeShapeType="1"/>
            </p:cNvCxnSpPr>
            <p:nvPr/>
          </p:nvCxnSpPr>
          <p:spPr bwMode="auto">
            <a:xfrm flipV="1">
              <a:off x="2126255" y="4065224"/>
              <a:ext cx="1586429" cy="572878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6" name="TextBox 27"/>
            <p:cNvSpPr txBox="1">
              <a:spLocks noChangeArrowheads="1"/>
            </p:cNvSpPr>
            <p:nvPr/>
          </p:nvSpPr>
          <p:spPr bwMode="auto">
            <a:xfrm>
              <a:off x="738092" y="4529806"/>
              <a:ext cx="1377147" cy="523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800000"/>
                  </a:solidFill>
                </a:rPr>
                <a:t>Keyboard and mouse </a:t>
              </a:r>
              <a:r>
                <a:rPr lang="en-US" sz="1400" b="1" dirty="0">
                  <a:solidFill>
                    <a:srgbClr val="800000"/>
                  </a:solidFill>
                </a:rPr>
                <a:t>(input)</a:t>
              </a:r>
              <a:endParaRPr lang="en-SG" sz="1400" b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0950" y="1799164"/>
            <a:ext cx="1332428" cy="1024567"/>
            <a:chOff x="220950" y="1916937"/>
            <a:chExt cx="1332428" cy="1024567"/>
          </a:xfrm>
        </p:grpSpPr>
        <p:cxnSp>
          <p:nvCxnSpPr>
            <p:cNvPr id="18" name="Straight Arrow Connector 18"/>
            <p:cNvCxnSpPr>
              <a:cxnSpLocks noChangeShapeType="1"/>
            </p:cNvCxnSpPr>
            <p:nvPr/>
          </p:nvCxnSpPr>
          <p:spPr bwMode="auto">
            <a:xfrm>
              <a:off x="848299" y="2258459"/>
              <a:ext cx="705079" cy="396606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9" name="TextBox 19"/>
            <p:cNvSpPr txBox="1">
              <a:spLocks noChangeArrowheads="1"/>
            </p:cNvSpPr>
            <p:nvPr/>
          </p:nvSpPr>
          <p:spPr bwMode="auto">
            <a:xfrm>
              <a:off x="220950" y="1916937"/>
              <a:ext cx="90277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800000"/>
                  </a:solidFill>
                </a:rPr>
                <a:t>Monitor and speaker </a:t>
              </a:r>
              <a:r>
                <a:rPr lang="en-US" sz="1400" b="1" dirty="0">
                  <a:solidFill>
                    <a:srgbClr val="800000"/>
                  </a:solidFill>
                </a:rPr>
                <a:t>(output)</a:t>
              </a:r>
              <a:endParaRPr lang="en-SG" sz="1400" b="1" dirty="0">
                <a:solidFill>
                  <a:srgbClr val="800000"/>
                </a:solidFill>
              </a:endParaRPr>
            </a:p>
          </p:txBody>
        </p:sp>
        <p:cxnSp>
          <p:nvCxnSpPr>
            <p:cNvPr id="20" name="Straight Arrow Connector 29"/>
            <p:cNvCxnSpPr>
              <a:cxnSpLocks noChangeShapeType="1"/>
            </p:cNvCxnSpPr>
            <p:nvPr/>
          </p:nvCxnSpPr>
          <p:spPr bwMode="auto">
            <a:xfrm>
              <a:off x="991518" y="2555913"/>
              <a:ext cx="275422" cy="385591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44" name="Group 43"/>
          <p:cNvGrpSpPr/>
          <p:nvPr/>
        </p:nvGrpSpPr>
        <p:grpSpPr>
          <a:xfrm>
            <a:off x="4387756" y="1890369"/>
            <a:ext cx="2696089" cy="552337"/>
            <a:chOff x="4387756" y="1890369"/>
            <a:chExt cx="2696089" cy="552337"/>
          </a:xfrm>
        </p:grpSpPr>
        <p:cxnSp>
          <p:nvCxnSpPr>
            <p:cNvPr id="22" name="Straight Arrow Connector 33"/>
            <p:cNvCxnSpPr>
              <a:cxnSpLocks noChangeShapeType="1"/>
            </p:cNvCxnSpPr>
            <p:nvPr/>
          </p:nvCxnSpPr>
          <p:spPr bwMode="auto">
            <a:xfrm flipH="1">
              <a:off x="4387756" y="2247442"/>
              <a:ext cx="757121" cy="195264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3" name="TextBox 41"/>
            <p:cNvSpPr txBox="1">
              <a:spLocks noChangeArrowheads="1"/>
            </p:cNvSpPr>
            <p:nvPr/>
          </p:nvSpPr>
          <p:spPr bwMode="auto">
            <a:xfrm>
              <a:off x="5215894" y="1890369"/>
              <a:ext cx="186795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rgbClr val="800000"/>
                  </a:solidFill>
                </a:rPr>
                <a:t>Houses </a:t>
              </a:r>
              <a:r>
                <a:rPr lang="en-US" sz="1400" dirty="0">
                  <a:solidFill>
                    <a:srgbClr val="800000"/>
                  </a:solidFill>
                </a:rPr>
                <a:t>processor, memory, buses, etc.</a:t>
              </a:r>
              <a:endParaRPr lang="en-SG" sz="1400" dirty="0">
                <a:solidFill>
                  <a:srgbClr val="800000"/>
                </a:solidFill>
              </a:endParaRPr>
            </a:p>
          </p:txBody>
        </p:sp>
      </p:grpSp>
      <p:cxnSp>
        <p:nvCxnSpPr>
          <p:cNvPr id="38" name="Straight Connector 37"/>
          <p:cNvCxnSpPr/>
          <p:nvPr/>
        </p:nvCxnSpPr>
        <p:spPr bwMode="auto">
          <a:xfrm flipV="1">
            <a:off x="418641" y="1824038"/>
            <a:ext cx="8516039" cy="4069987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Rectangle 38"/>
          <p:cNvSpPr/>
          <p:nvPr/>
        </p:nvSpPr>
        <p:spPr>
          <a:xfrm>
            <a:off x="1400559" y="1239263"/>
            <a:ext cx="2105063" cy="58477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Hardware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111" y="4520329"/>
            <a:ext cx="1136693" cy="11366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798" y="4569511"/>
            <a:ext cx="1719833" cy="11170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334" y="4553228"/>
            <a:ext cx="1181725" cy="115218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313582147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5" y="4360050"/>
            <a:ext cx="3570738" cy="2280111"/>
          </a:xfrm>
          <a:prstGeom prst="rect">
            <a:avLst/>
          </a:prstGeom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b="0" dirty="0"/>
              <a:t>Unit1 - </a:t>
            </a:r>
            <a:fld id="{F7EC234A-9094-4BB8-9EA4-75ECDA8A365B}" type="slidenum">
              <a:rPr lang="en-US" sz="1200" b="0"/>
              <a:pPr>
                <a:defRPr/>
              </a:pPr>
              <a:t>3</a:t>
            </a:fld>
            <a:endParaRPr lang="en-US" sz="1200" b="0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24" name="HighlightTextShape201406231356272548"/>
          <p:cNvSpPr>
            <a:spLocks noChangeArrowheads="1"/>
          </p:cNvSpPr>
          <p:nvPr/>
        </p:nvSpPr>
        <p:spPr bwMode="auto">
          <a:xfrm>
            <a:off x="838200" y="1219200"/>
            <a:ext cx="7543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solidFill>
                  <a:srgbClr val="0000FF"/>
                </a:solidFill>
              </a:rPr>
              <a:t>(Computer) Program</a:t>
            </a:r>
            <a:endParaRPr lang="en-US" sz="2800" dirty="0">
              <a:solidFill>
                <a:srgbClr val="0000FF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400" dirty="0"/>
              <a:t>A sequence of step-by-step instructions given to computers to process data in order to perform a certain </a:t>
            </a:r>
            <a:r>
              <a:rPr lang="en-US" sz="2400" dirty="0" smtClean="0"/>
              <a:t>task.</a:t>
            </a:r>
            <a:endParaRPr lang="en-US" sz="2400" dirty="0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solidFill>
                  <a:srgbClr val="0000FF"/>
                </a:solidFill>
              </a:rPr>
              <a:t>Programming languages</a:t>
            </a:r>
            <a:endParaRPr lang="en-US" sz="2800" dirty="0">
              <a:solidFill>
                <a:srgbClr val="0000FF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400" dirty="0" smtClean="0"/>
              <a:t>Languages </a:t>
            </a:r>
            <a:r>
              <a:rPr lang="en-US" sz="2400" dirty="0"/>
              <a:t>for writing </a:t>
            </a:r>
            <a:r>
              <a:rPr lang="en-US" sz="2400" dirty="0" smtClean="0"/>
              <a:t>programs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5187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Types of Programming Languages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1946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Unit1 -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9459" name="HighlightTextShape201406231429073930"/>
          <p:cNvSpPr>
            <a:spLocks noChangeArrowheads="1"/>
          </p:cNvSpPr>
          <p:nvPr/>
        </p:nvSpPr>
        <p:spPr bwMode="auto">
          <a:xfrm>
            <a:off x="614149" y="1219200"/>
            <a:ext cx="3568383" cy="489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Machine code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7" name="[Text Box 8]"/>
          <p:cNvSpPr txBox="1">
            <a:spLocks noChangeArrowheads="1"/>
          </p:cNvSpPr>
          <p:nvPr/>
        </p:nvSpPr>
        <p:spPr bwMode="auto">
          <a:xfrm>
            <a:off x="4336573" y="1255595"/>
            <a:ext cx="4526507" cy="1415772"/>
          </a:xfrm>
          <a:prstGeom prst="rect">
            <a:avLst/>
          </a:prstGeom>
          <a:solidFill>
            <a:srgbClr val="CCFFFF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Aft>
                <a:spcPct val="30000"/>
              </a:spcAft>
            </a:pP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Program to which computer can respond directly. Each instruction is a 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binary code </a:t>
            </a: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that corresponds to a native instruction.</a:t>
            </a:r>
          </a:p>
          <a:p>
            <a:pPr algn="ctr" eaLnBrk="0" hangingPunct="0"/>
            <a:r>
              <a:rPr lang="en-US" sz="2000" dirty="0" err="1" smtClean="0">
                <a:solidFill>
                  <a:srgbClr val="6600CC"/>
                </a:solidFill>
                <a:latin typeface="Verdana" pitchFamily="34" charset="0"/>
              </a:rPr>
              <a:t>Eg</a:t>
            </a:r>
            <a:r>
              <a:rPr lang="en-US" sz="2000" dirty="0" smtClean="0">
                <a:solidFill>
                  <a:srgbClr val="6600CC"/>
                </a:solidFill>
                <a:latin typeface="Verdana" pitchFamily="34" charset="0"/>
              </a:rPr>
              <a:t>: </a:t>
            </a:r>
            <a:r>
              <a:rPr lang="en-US" sz="2000" dirty="0">
                <a:solidFill>
                  <a:srgbClr val="6600CC"/>
                </a:solidFill>
                <a:latin typeface="Verdana" pitchFamily="34" charset="0"/>
              </a:rPr>
              <a:t>0001001101101110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9672"/>
            <a:ext cx="91440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50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408505330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Types of Programming </a:t>
            </a:r>
            <a:r>
              <a:rPr lang="en-GB" dirty="0" smtClean="0">
                <a:solidFill>
                  <a:srgbClr val="0000FF"/>
                </a:solidFill>
              </a:rPr>
              <a:t>Languages</a:t>
            </a:r>
          </a:p>
        </p:txBody>
      </p:sp>
      <p:sp>
        <p:nvSpPr>
          <p:cNvPr id="1946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Unit1 - </a:t>
            </a:r>
            <a:fld id="{F7EC234A-9094-4BB8-9EA4-75ECDA8A365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9459" name="HighlightTextShape201406231429073930"/>
          <p:cNvSpPr>
            <a:spLocks noChangeArrowheads="1"/>
          </p:cNvSpPr>
          <p:nvPr/>
        </p:nvSpPr>
        <p:spPr bwMode="auto">
          <a:xfrm>
            <a:off x="614149" y="1219200"/>
            <a:ext cx="3568383" cy="489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Assembly code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 smtClean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High-level language program</a:t>
            </a:r>
            <a:endParaRPr lang="en-US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[Text Box 9]"/>
          <p:cNvSpPr txBox="1">
            <a:spLocks noChangeArrowheads="1"/>
          </p:cNvSpPr>
          <p:nvPr/>
        </p:nvSpPr>
        <p:spPr bwMode="auto">
          <a:xfrm>
            <a:off x="4336573" y="1314457"/>
            <a:ext cx="4526506" cy="1723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Aft>
                <a:spcPct val="30000"/>
              </a:spcAft>
            </a:pP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Use mnemonic to represent the </a:t>
            </a:r>
            <a:r>
              <a:rPr lang="en-US" sz="20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instructions, such as </a:t>
            </a:r>
            <a:r>
              <a:rPr lang="en-US" sz="2000" i="1" dirty="0" err="1">
                <a:solidFill>
                  <a:srgbClr val="0000FF"/>
                </a:solidFill>
                <a:latin typeface="Calibri" panose="020F0502020204030204" pitchFamily="34" charset="0"/>
              </a:rPr>
              <a:t>incr</a:t>
            </a:r>
            <a:r>
              <a:rPr lang="en-US" sz="2000" i="1" dirty="0">
                <a:solidFill>
                  <a:srgbClr val="800000"/>
                </a:solidFill>
                <a:latin typeface="Calibri" panose="020F0502020204030204" pitchFamily="34" charset="0"/>
              </a:rPr>
              <a:t>, </a:t>
            </a:r>
            <a:r>
              <a:rPr lang="en-US" sz="2000" i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store</a:t>
            </a:r>
            <a:r>
              <a:rPr lang="en-US" sz="2000" i="1" dirty="0" smtClean="0">
                <a:solidFill>
                  <a:srgbClr val="800000"/>
                </a:solidFill>
                <a:latin typeface="Calibri" panose="020F0502020204030204" pitchFamily="34" charset="0"/>
              </a:rPr>
              <a:t>, </a:t>
            </a:r>
            <a:r>
              <a:rPr lang="en-US" sz="2000" i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jump</a:t>
            </a:r>
            <a:r>
              <a:rPr lang="en-US" sz="20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, etc.  in </a:t>
            </a: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a more </a:t>
            </a:r>
            <a:r>
              <a:rPr lang="en-US" sz="20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human-readable </a:t>
            </a: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way</a:t>
            </a:r>
            <a:r>
              <a:rPr lang="en-US" sz="20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.</a:t>
            </a:r>
          </a:p>
          <a:p>
            <a:pPr algn="ctr" eaLnBrk="0" hangingPunct="0">
              <a:spcAft>
                <a:spcPct val="30000"/>
              </a:spcAft>
            </a:pP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Still difficult to </a:t>
            </a:r>
            <a:r>
              <a:rPr lang="en-US" sz="20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write since the operations are really simple.</a:t>
            </a:r>
          </a:p>
        </p:txBody>
      </p:sp>
      <p:sp>
        <p:nvSpPr>
          <p:cNvPr id="11" name="[Text Box 9]"/>
          <p:cNvSpPr txBox="1">
            <a:spLocks noChangeArrowheads="1"/>
          </p:cNvSpPr>
          <p:nvPr/>
        </p:nvSpPr>
        <p:spPr bwMode="auto">
          <a:xfrm>
            <a:off x="4336572" y="4089144"/>
            <a:ext cx="4526507" cy="2123658"/>
          </a:xfrm>
          <a:prstGeom prst="rect">
            <a:avLst/>
          </a:prstGeom>
          <a:solidFill>
            <a:srgbClr val="FFFF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Aft>
                <a:spcPct val="30000"/>
              </a:spcAft>
            </a:pP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Detailed knowledge of the machine is not required. </a:t>
            </a:r>
            <a:r>
              <a:rPr lang="en-US" sz="20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High level of abstraction, such as</a:t>
            </a:r>
            <a:r>
              <a:rPr lang="en-US" sz="2000" i="1" dirty="0" smtClean="0">
                <a:solidFill>
                  <a:srgbClr val="800000"/>
                </a:solidFill>
                <a:latin typeface="Calibri" panose="020F0502020204030204" pitchFamily="34" charset="0"/>
              </a:rPr>
              <a:t> </a:t>
            </a:r>
            <a:r>
              <a:rPr lang="en-US" sz="2000" i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control structures</a:t>
            </a:r>
            <a:r>
              <a:rPr lang="en-US" sz="20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, </a:t>
            </a:r>
            <a:r>
              <a:rPr lang="en-US" sz="2000" i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functions</a:t>
            </a:r>
            <a:r>
              <a:rPr lang="en-US" sz="20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, </a:t>
            </a:r>
            <a:r>
              <a:rPr lang="en-US" sz="2000" i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object-oriented programming</a:t>
            </a:r>
            <a:r>
              <a:rPr lang="en-US" sz="20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.</a:t>
            </a:r>
          </a:p>
          <a:p>
            <a:pPr algn="ctr" eaLnBrk="0" hangingPunct="0">
              <a:spcAft>
                <a:spcPct val="30000"/>
              </a:spcAft>
            </a:pPr>
            <a:r>
              <a:rPr lang="en-US" sz="2000" dirty="0" smtClean="0">
                <a:solidFill>
                  <a:srgbClr val="800000"/>
                </a:solidFill>
                <a:latin typeface="Calibri" panose="020F0502020204030204" pitchFamily="34" charset="0"/>
              </a:rPr>
              <a:t>Ease of writing and understanding.</a:t>
            </a:r>
          </a:p>
          <a:p>
            <a:pPr algn="ctr" eaLnBrk="0" hangingPunct="0"/>
            <a:r>
              <a:rPr lang="en-US" sz="2000" dirty="0" err="1" smtClean="0">
                <a:solidFill>
                  <a:srgbClr val="6600CC"/>
                </a:solidFill>
                <a:latin typeface="Verdana" pitchFamily="34" charset="0"/>
              </a:rPr>
              <a:t>Eg</a:t>
            </a:r>
            <a:r>
              <a:rPr lang="en-US" sz="2000" dirty="0" smtClean="0">
                <a:solidFill>
                  <a:srgbClr val="6600CC"/>
                </a:solidFill>
                <a:latin typeface="Verdana" pitchFamily="34" charset="0"/>
              </a:rPr>
              <a:t>: </a:t>
            </a:r>
            <a:r>
              <a:rPr lang="en-US" sz="2000" dirty="0">
                <a:solidFill>
                  <a:srgbClr val="6600CC"/>
                </a:solidFill>
                <a:latin typeface="Verdana" pitchFamily="34" charset="0"/>
              </a:rPr>
              <a:t>Java, C, C++, </a:t>
            </a:r>
            <a:r>
              <a:rPr lang="en-US" sz="2000" dirty="0" smtClean="0">
                <a:solidFill>
                  <a:srgbClr val="6600CC"/>
                </a:solidFill>
                <a:latin typeface="Verdana" pitchFamily="34" charset="0"/>
              </a:rPr>
              <a:t>Python.</a:t>
            </a:r>
            <a:endParaRPr lang="en-US" sz="2000" dirty="0">
              <a:solidFill>
                <a:srgbClr val="6600CC"/>
              </a:solidFill>
              <a:latin typeface="Verdana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41192" y="1147348"/>
            <a:ext cx="3241340" cy="5065454"/>
          </a:xfrm>
          <a:prstGeom prst="roundRect">
            <a:avLst/>
          </a:prstGeom>
          <a:solidFill>
            <a:srgbClr val="FFCCFF">
              <a:alpha val="36078"/>
            </a:srgb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2880" y="3400918"/>
            <a:ext cx="2937964" cy="530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C00000"/>
                </a:solidFill>
              </a:rPr>
              <a:t>Requires translation</a:t>
            </a:r>
            <a:endParaRPr lang="en-US" sz="24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762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315075436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Compilation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0485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Unit1 -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0483" name="HighlightBackgroundShape39c82d74-5ecc-415a-99e0-f743c71e00ae"/>
          <p:cNvSpPr>
            <a:spLocks noChangeArrowheads="1"/>
          </p:cNvSpPr>
          <p:nvPr/>
        </p:nvSpPr>
        <p:spPr bwMode="auto">
          <a:xfrm>
            <a:off x="660779" y="1294808"/>
            <a:ext cx="7543800" cy="484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A compiler </a:t>
            </a:r>
            <a:r>
              <a:rPr lang="en-US" sz="2800" i="1" dirty="0"/>
              <a:t>compiles</a:t>
            </a:r>
            <a:r>
              <a:rPr lang="en-US" sz="2800" dirty="0"/>
              <a:t> a program written in </a:t>
            </a:r>
            <a:r>
              <a:rPr lang="en-US" sz="2800" dirty="0" smtClean="0"/>
              <a:t>a high-level </a:t>
            </a:r>
            <a:r>
              <a:rPr lang="en-US" sz="2800" dirty="0"/>
              <a:t>language to machine code.</a:t>
            </a:r>
            <a:endParaRPr lang="en-US" sz="2800" dirty="0"/>
          </a:p>
        </p:txBody>
      </p:sp>
      <p:sp>
        <p:nvSpPr>
          <p:cNvPr id="7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0402"/>
            <a:ext cx="9144000" cy="267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687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409212003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The Edit, Compile and Execute Cycle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[Footer Placeholder 41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 smtClean="0"/>
          </a:p>
        </p:txBody>
      </p:sp>
      <p:sp>
        <p:nvSpPr>
          <p:cNvPr id="43" name="[Slide Number Placeholder 42]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</a:t>
            </a:r>
            <a:r>
              <a:rPr smtClean="0"/>
              <a:t>1 -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/>
          </a:p>
        </p:txBody>
      </p:sp>
      <p:graphicFrame>
        <p:nvGraphicFramePr>
          <p:cNvPr id="2" name="[Diagram 1]"/>
          <p:cNvGraphicFramePr/>
          <p:nvPr>
            <p:extLst>
              <p:ext uri="{D42A27DB-BD31-4B8C-83A1-F6EECF244321}">
                <p14:modId xmlns:p14="http://schemas.microsoft.com/office/powerpoint/2010/main" val="3627277005"/>
              </p:ext>
            </p:extLst>
          </p:nvPr>
        </p:nvGraphicFramePr>
        <p:xfrm>
          <a:off x="1524000" y="1397000"/>
          <a:ext cx="6096000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02933" y="53086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smtClean="0">
                <a:solidFill>
                  <a:srgbClr val="C00000"/>
                </a:solidFill>
              </a:rPr>
              <a:t>Process is iterative</a:t>
            </a:r>
            <a:endParaRPr lang="en-US" sz="4000" i="1" dirty="0">
              <a:solidFill>
                <a:srgbClr val="C00000"/>
              </a:solidFill>
            </a:endParaRPr>
          </a:p>
        </p:txBody>
      </p:sp>
      <p:sp>
        <p:nvSpPr>
          <p:cNvPr id="7" name="[Rectangular Callout 6]"/>
          <p:cNvSpPr/>
          <p:nvPr/>
        </p:nvSpPr>
        <p:spPr>
          <a:xfrm>
            <a:off x="584201" y="1693333"/>
            <a:ext cx="1651000" cy="1126067"/>
          </a:xfrm>
          <a:prstGeom prst="wedgeRectCallout">
            <a:avLst>
              <a:gd name="adj1" fmla="val 78493"/>
              <a:gd name="adj2" fmla="val 8741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Use an </a:t>
            </a:r>
            <a:r>
              <a:rPr lang="en-US" sz="1600" dirty="0" smtClean="0">
                <a:solidFill>
                  <a:srgbClr val="C00000"/>
                </a:solidFill>
              </a:rPr>
              <a:t>editor </a:t>
            </a:r>
            <a:r>
              <a:rPr lang="en-US" sz="1600" dirty="0" smtClean="0">
                <a:solidFill>
                  <a:schemeClr val="tx1"/>
                </a:solidFill>
              </a:rPr>
              <a:t>to create/modify the source code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[Rectangular Callout 6]"/>
          <p:cNvSpPr/>
          <p:nvPr/>
        </p:nvSpPr>
        <p:spPr>
          <a:xfrm>
            <a:off x="7103533" y="1430866"/>
            <a:ext cx="1651000" cy="1126067"/>
          </a:xfrm>
          <a:prstGeom prst="wedgeRectCallout">
            <a:avLst>
              <a:gd name="adj1" fmla="val -71763"/>
              <a:gd name="adj2" fmla="val 43327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Use a </a:t>
            </a:r>
            <a:r>
              <a:rPr lang="en-US" sz="1600" dirty="0" smtClean="0">
                <a:solidFill>
                  <a:srgbClr val="C00000"/>
                </a:solidFill>
              </a:rPr>
              <a:t>compiler </a:t>
            </a:r>
            <a:r>
              <a:rPr lang="en-US" sz="1600" dirty="0" smtClean="0">
                <a:solidFill>
                  <a:schemeClr val="tx1"/>
                </a:solidFill>
              </a:rPr>
              <a:t>to translate the source code into executable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[Rectangular Callout 6]"/>
          <p:cNvSpPr/>
          <p:nvPr/>
        </p:nvSpPr>
        <p:spPr>
          <a:xfrm>
            <a:off x="6079067" y="4089399"/>
            <a:ext cx="1651000" cy="1126067"/>
          </a:xfrm>
          <a:prstGeom prst="wedgeRectCallout">
            <a:avLst>
              <a:gd name="adj1" fmla="val -82532"/>
              <a:gd name="adj2" fmla="val 2726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Execute/run </a:t>
            </a:r>
            <a:r>
              <a:rPr lang="en-US" sz="1600" dirty="0" smtClean="0">
                <a:solidFill>
                  <a:schemeClr val="tx1"/>
                </a:solidFill>
              </a:rPr>
              <a:t>the executable code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641600" y="2116667"/>
            <a:ext cx="1143000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775199" y="2116667"/>
            <a:ext cx="2040467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437466" y="4241801"/>
            <a:ext cx="2006601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44" grpId="0" animBg="1"/>
      <p:bldP spid="45" grpId="0" animBg="1"/>
      <p:bldP spid="3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What will You </a:t>
            </a:r>
            <a:r>
              <a:rPr lang="en-GB" dirty="0">
                <a:solidFill>
                  <a:srgbClr val="0000FF"/>
                </a:solidFill>
              </a:rPr>
              <a:t>L</a:t>
            </a:r>
            <a:r>
              <a:rPr lang="en-GB" sz="4000" dirty="0" smtClean="0">
                <a:solidFill>
                  <a:srgbClr val="0000FF"/>
                </a:solidFill>
              </a:rPr>
              <a:t>earn?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[Footer Placeholder 41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 smtClean="0"/>
          </a:p>
        </p:txBody>
      </p:sp>
      <p:sp>
        <p:nvSpPr>
          <p:cNvPr id="43" name="[Slide Number Placeholder 42]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</a:t>
            </a:r>
            <a:r>
              <a:rPr smtClean="0"/>
              <a:t>1 -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/>
          </a:p>
        </p:txBody>
      </p:sp>
      <p:sp>
        <p:nvSpPr>
          <p:cNvPr id="10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4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516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The </a:t>
            </a:r>
            <a:r>
              <a:rPr lang="en-US" sz="2800" dirty="0"/>
              <a:t>most important syntax element of </a:t>
            </a:r>
            <a:r>
              <a:rPr lang="en-US" sz="2800" dirty="0" smtClean="0"/>
              <a:t>C. 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How </a:t>
            </a:r>
            <a:r>
              <a:rPr lang="en-US" sz="2800" dirty="0"/>
              <a:t>a C program </a:t>
            </a:r>
            <a:r>
              <a:rPr lang="en-US" sz="2800" dirty="0" smtClean="0"/>
              <a:t>behaves. 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Tools </a:t>
            </a:r>
            <a:r>
              <a:rPr lang="en-US" sz="2800" dirty="0"/>
              <a:t>and techniques that will help you produce good and correct C programs</a:t>
            </a:r>
            <a:r>
              <a:rPr lang="en-US" sz="2800" dirty="0" smtClean="0"/>
              <a:t>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Most importantly,</a:t>
            </a:r>
            <a:r>
              <a:rPr lang="en-US" sz="2800" dirty="0" smtClean="0">
                <a:solidFill>
                  <a:srgbClr val="0000FF"/>
                </a:solidFill>
              </a:rPr>
              <a:t> how </a:t>
            </a:r>
            <a:r>
              <a:rPr lang="en-US" sz="2800" dirty="0">
                <a:solidFill>
                  <a:srgbClr val="0000FF"/>
                </a:solidFill>
              </a:rPr>
              <a:t>to write programs to solve computational </a:t>
            </a:r>
            <a:r>
              <a:rPr lang="en-US" sz="2800" dirty="0" smtClean="0">
                <a:solidFill>
                  <a:srgbClr val="0000FF"/>
                </a:solidFill>
              </a:rPr>
              <a:t>problems!</a:t>
            </a:r>
            <a:endParaRPr lang="en-GB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5718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14222</TotalTime>
  <Words>336</Words>
  <Application>Microsoft Office PowerPoint</Application>
  <PresentationFormat>On-screen Show (4:3)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Verdana</vt:lpstr>
      <vt:lpstr>Wingdings</vt:lpstr>
      <vt:lpstr>Clarity</vt:lpstr>
      <vt:lpstr>PowerPoint Presentation</vt:lpstr>
      <vt:lpstr>PowerPoint Presentation</vt:lpstr>
      <vt:lpstr>PowerPoint Presentation</vt:lpstr>
      <vt:lpstr>Types of Programming Languages</vt:lpstr>
      <vt:lpstr>Types of Programming Languages</vt:lpstr>
      <vt:lpstr>Compilation</vt:lpstr>
      <vt:lpstr>The Edit, Compile and Execute Cycle</vt:lpstr>
      <vt:lpstr>What will You Learn?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1076</cp:revision>
  <cp:lastPrinted>2014-07-01T03:51:49Z</cp:lastPrinted>
  <dcterms:created xsi:type="dcterms:W3CDTF">1998-09-05T15:03:32Z</dcterms:created>
  <dcterms:modified xsi:type="dcterms:W3CDTF">2021-01-11T03:33:17Z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