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14"/>
  </p:notesMasterIdLst>
  <p:handoutMasterIdLst>
    <p:handoutMasterId r:id="rId15"/>
  </p:handoutMasterIdLst>
  <p:sldIdLst>
    <p:sldId id="256" r:id="rId2"/>
    <p:sldId id="519" r:id="rId3"/>
    <p:sldId id="520" r:id="rId4"/>
    <p:sldId id="474" r:id="rId5"/>
    <p:sldId id="522" r:id="rId6"/>
    <p:sldId id="524" r:id="rId7"/>
    <p:sldId id="523" r:id="rId8"/>
    <p:sldId id="526" r:id="rId9"/>
    <p:sldId id="471" r:id="rId10"/>
    <p:sldId id="525" r:id="rId11"/>
    <p:sldId id="481" r:id="rId12"/>
    <p:sldId id="511" r:id="rId13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DDDDFF"/>
    <a:srgbClr val="CCCCFF"/>
    <a:srgbClr val="003399"/>
    <a:srgbClr val="000099"/>
    <a:srgbClr val="FFCC99"/>
    <a:srgbClr val="3399FF"/>
    <a:srgbClr val="FF9900"/>
    <a:srgbClr val="000000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84508" autoAdjust="0"/>
  </p:normalViewPr>
  <p:slideViewPr>
    <p:cSldViewPr snapToGrid="0">
      <p:cViewPr varScale="1">
        <p:scale>
          <a:sx n="84" d="100"/>
          <a:sy n="84" d="100"/>
        </p:scale>
        <p:origin x="1560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3408" y="-72"/>
      </p:cViewPr>
      <p:guideLst>
        <p:guide orient="horz" pos="2929"/>
        <p:guide pos="220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CS1010 Programming Methodology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1/12/2021</a:t>
            </a:fld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CS1010 Programming  Methodology</a:t>
            </a:r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170572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224298" indent="-224298" eaLnBrk="1" hangingPunct="1">
              <a:buFont typeface="Calibri" pitchFamily="34" charset="0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1330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5209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2050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7697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3087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0215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224298" indent="-224298" eaLnBrk="1" hangingPunct="1">
              <a:buFont typeface="Calibri" pitchFamily="34" charset="0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118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224298" indent="-224298" eaLnBrk="1" hangingPunct="1">
              <a:buFont typeface="Calibri" pitchFamily="34" charset="0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0644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224298" indent="-224298" eaLnBrk="1" hangingPunct="1">
              <a:buFont typeface="Calibri" pitchFamily="34" charset="0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1239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224298" indent="-224298" eaLnBrk="1" hangingPunct="1">
              <a:buFont typeface="Calibri" pitchFamily="34" charset="0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3336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3423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 (AY2020/21 Semester 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/>
              <a:t>Welcome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 (AY2020/21 Semester 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Welcome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 (AY2020/21 Semester 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Welcome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 (AY2020/21 Semester 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Welcome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 (AY2020/21 Semester 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Welcome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 (AY2020/21 Semester 2)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Welcome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 (AY2020/21 Semester 2)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Welcome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 (AY2020/21 Semester 2)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Welcome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 (AY2020/21 Semester 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Welcome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 (AY2020/21 Semester 2)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Welcome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 (AY2020/21 Semester 2)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Welcome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l">
              <a:defRPr/>
            </a:pPr>
            <a:r>
              <a:rPr lang="en-US" dirty="0"/>
              <a:t>CS1010 (AY2020/21 Semester 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221996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Welcome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zhaojin@comp.nus.edu.sg" TargetMode="External"/><Relationship Id="rId7" Type="http://schemas.openxmlformats.org/officeDocument/2006/relationships/image" Target="../media/image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ilto:discw@nus.edu.sg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us-cs1010-2021-s2/website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913" y="4696884"/>
            <a:ext cx="2445774" cy="1263650"/>
          </a:xfrm>
          <a:prstGeom prst="rect">
            <a:avLst/>
          </a:prstGeom>
        </p:spPr>
      </p:pic>
      <p:sp>
        <p:nvSpPr>
          <p:cNvPr id="11" name="[TextBox 7]"/>
          <p:cNvSpPr txBox="1"/>
          <p:nvPr/>
        </p:nvSpPr>
        <p:spPr>
          <a:xfrm>
            <a:off x="1058333" y="3462867"/>
            <a:ext cx="7128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Calibri" panose="020F0502020204030204" pitchFamily="34" charset="0"/>
              </a:rPr>
              <a:t>Welcome and Administrative Matters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822960" y="1245704"/>
            <a:ext cx="7543800" cy="11131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6600" kern="1200" spc="-50" baseline="0">
                <a:solidFill>
                  <a:srgbClr val="003399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-38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/>
              </a:rPr>
              <a:t>CS1010: </a:t>
            </a:r>
            <a:r>
              <a:rPr lang="en-US" sz="3600" spc="-38" dirty="0">
                <a:latin typeface="Arial"/>
              </a:rPr>
              <a:t>Programming Methodology</a:t>
            </a:r>
            <a:endParaRPr kumimoji="0" lang="en-SG" sz="7200" b="0" i="0" u="none" strike="noStrike" kern="1200" cap="none" spc="-5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>
                <a:solidFill>
                  <a:srgbClr val="0000FF"/>
                </a:solidFill>
              </a:rPr>
              <a:t>Other Tools</a:t>
            </a:r>
          </a:p>
        </p:txBody>
      </p:sp>
      <p:sp>
        <p:nvSpPr>
          <p:cNvPr id="25604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/>
              <a:t>CS1010 (AY2020/21 Semester 2)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223056" cy="329184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dirty="0"/>
              <a:t>Welcome - </a:t>
            </a:r>
            <a:fld id="{F7EC234A-9094-4BB8-9EA4-75ECDA8A365B}" type="slidenum">
              <a:rPr lang="en-US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3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13" name="HighlightTextShape201406241503265130"/>
          <p:cNvSpPr>
            <a:spLocks noChangeArrowheads="1"/>
          </p:cNvSpPr>
          <p:nvPr/>
        </p:nvSpPr>
        <p:spPr bwMode="auto">
          <a:xfrm>
            <a:off x="491319" y="1219200"/>
            <a:ext cx="8108671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8925" indent="-288925" eaLnBrk="1" hangingPunct="1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  <a:buFont typeface="Wingdings" pitchFamily="2" charset="2"/>
              <a:buChar char="§"/>
            </a:pPr>
            <a:r>
              <a:rPr lang="en-US" sz="2800" dirty="0" err="1">
                <a:solidFill>
                  <a:srgbClr val="0000FF"/>
                </a:solidFill>
              </a:rPr>
              <a:t>LumiNUS</a:t>
            </a:r>
            <a:endParaRPr lang="en-US" sz="2800" dirty="0">
              <a:solidFill>
                <a:srgbClr val="0000FF"/>
              </a:solidFill>
            </a:endParaRPr>
          </a:p>
          <a:p>
            <a:pPr marL="746125" lvl="1" indent="-288925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  <a:buFont typeface="Wingdings" pitchFamily="2" charset="2"/>
              <a:buChar char="§"/>
            </a:pPr>
            <a:r>
              <a:rPr lang="en-US" sz="2800" dirty="0"/>
              <a:t>Announcements, lecture recordings, quizzes, grades…</a:t>
            </a:r>
          </a:p>
          <a:p>
            <a:pPr marL="288925" indent="-288925" eaLnBrk="1" hangingPunct="1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  <a:buFont typeface="Wingdings" pitchFamily="2" charset="2"/>
              <a:buChar char="§"/>
            </a:pPr>
            <a:endParaRPr lang="en-US" sz="1200" dirty="0">
              <a:solidFill>
                <a:srgbClr val="0000FF"/>
              </a:solidFill>
            </a:endParaRPr>
          </a:p>
          <a:p>
            <a:pPr marL="288925" indent="-288925" eaLnBrk="1" hangingPunct="1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  <a:buFont typeface="Wingdings" pitchFamily="2" charset="2"/>
              <a:buChar char="§"/>
            </a:pPr>
            <a:r>
              <a:rPr lang="en-US" sz="2800" dirty="0">
                <a:solidFill>
                  <a:srgbClr val="0000FF"/>
                </a:solidFill>
              </a:rPr>
              <a:t>Piazza</a:t>
            </a:r>
            <a:r>
              <a:rPr lang="en-US" sz="2800" dirty="0"/>
              <a:t> (https://bit.ly/cs1010-2020-forum)</a:t>
            </a:r>
          </a:p>
          <a:p>
            <a:pPr marL="746125" lvl="1" indent="-288925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  <a:buFont typeface="Wingdings" pitchFamily="2" charset="2"/>
              <a:buChar char="§"/>
            </a:pPr>
            <a:r>
              <a:rPr lang="en-US" sz="2800" dirty="0"/>
              <a:t>Online forum</a:t>
            </a:r>
          </a:p>
          <a:p>
            <a:pPr marL="288925" indent="-288925" eaLnBrk="1" hangingPunct="1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  <a:buFont typeface="Wingdings" pitchFamily="2" charset="2"/>
              <a:buChar char="§"/>
            </a:pPr>
            <a:endParaRPr lang="en-US" sz="1200" dirty="0"/>
          </a:p>
          <a:p>
            <a:pPr marL="288925" indent="-288925" eaLnBrk="1" hangingPunct="1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  <a:buFont typeface="Wingdings" pitchFamily="2" charset="2"/>
              <a:buChar char="§"/>
            </a:pPr>
            <a:r>
              <a:rPr lang="en-US" sz="2800" dirty="0">
                <a:solidFill>
                  <a:srgbClr val="0000FF"/>
                </a:solidFill>
              </a:rPr>
              <a:t>Computing Servers / UNIX / Clang / Vim</a:t>
            </a:r>
          </a:p>
          <a:p>
            <a:pPr marL="746125" lvl="1" indent="-288925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  <a:buFont typeface="Wingdings" pitchFamily="2" charset="2"/>
              <a:buChar char="§"/>
            </a:pPr>
            <a:r>
              <a:rPr lang="en-US" sz="2800" dirty="0"/>
              <a:t>Programming environment</a:t>
            </a:r>
          </a:p>
          <a:p>
            <a:pPr marL="288925" indent="-288925" eaLnBrk="1" hangingPunct="1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  <a:buFont typeface="Wingdings" pitchFamily="2" charset="2"/>
              <a:buChar char="§"/>
            </a:pPr>
            <a:endParaRPr lang="en-US" sz="1200" dirty="0">
              <a:solidFill>
                <a:srgbClr val="0000FF"/>
              </a:solidFill>
            </a:endParaRPr>
          </a:p>
          <a:p>
            <a:pPr marL="288925" indent="-288925" eaLnBrk="1" hangingPunct="1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  <a:buFont typeface="Wingdings" pitchFamily="2" charset="2"/>
              <a:buChar char="§"/>
            </a:pPr>
            <a:r>
              <a:rPr lang="en-US" sz="2800" dirty="0" err="1">
                <a:solidFill>
                  <a:srgbClr val="0000FF"/>
                </a:solidFill>
              </a:rPr>
              <a:t>Github</a:t>
            </a:r>
            <a:endParaRPr lang="en-US" sz="2800" dirty="0">
              <a:solidFill>
                <a:srgbClr val="0000FF"/>
              </a:solidFill>
            </a:endParaRPr>
          </a:p>
          <a:p>
            <a:pPr marL="746125" lvl="1" indent="-288925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  <a:buFont typeface="Wingdings" pitchFamily="2" charset="2"/>
              <a:buChar char="§"/>
            </a:pPr>
            <a:r>
              <a:rPr lang="en-US" sz="2800" dirty="0"/>
              <a:t>Assignment submission / grading</a:t>
            </a:r>
          </a:p>
        </p:txBody>
      </p:sp>
    </p:spTree>
    <p:extLst>
      <p:ext uri="{BB962C8B-B14F-4D97-AF65-F5344CB8AC3E}">
        <p14:creationId xmlns:p14="http://schemas.microsoft.com/office/powerpoint/2010/main" val="41944423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>
                <a:solidFill>
                  <a:srgbClr val="0000FF"/>
                </a:solidFill>
              </a:rPr>
              <a:t>Quick To-dos</a:t>
            </a:r>
          </a:p>
        </p:txBody>
      </p:sp>
      <p:sp>
        <p:nvSpPr>
          <p:cNvPr id="25604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/>
              <a:t>CS1010 (AY2020/21 Semester 2)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134894" cy="32918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Welcome - </a:t>
            </a:r>
            <a:fld id="{F7EC234A-9094-4BB8-9EA4-75ECDA8A365B}" type="slidenum">
              <a:rPr lang="en-US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14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512180" y="1327230"/>
            <a:ext cx="8174620" cy="406657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7663" indent="-347663" fontAlgn="auto">
              <a:spcAft>
                <a:spcPts val="0"/>
              </a:spcAft>
              <a:buSzPct val="120000"/>
              <a:buFont typeface="Wingdings" pitchFamily="2" charset="2"/>
              <a:buChar char="§"/>
            </a:pPr>
            <a:r>
              <a:rPr lang="en-GB" sz="3200" dirty="0"/>
              <a:t>Read up on the materials listed on the course website</a:t>
            </a:r>
          </a:p>
          <a:p>
            <a:pPr marL="347663" indent="-347663" fontAlgn="auto">
              <a:spcAft>
                <a:spcPts val="0"/>
              </a:spcAft>
              <a:buSzPct val="120000"/>
              <a:buFont typeface="Wingdings" pitchFamily="2" charset="2"/>
              <a:buChar char="§"/>
            </a:pPr>
            <a:endParaRPr lang="en-GB" sz="3200" dirty="0"/>
          </a:p>
          <a:p>
            <a:pPr marL="347663" indent="-347663" fontAlgn="auto">
              <a:spcAft>
                <a:spcPts val="0"/>
              </a:spcAft>
              <a:buSzPct val="120000"/>
              <a:buFont typeface="Wingdings" pitchFamily="2" charset="2"/>
              <a:buChar char="§"/>
            </a:pPr>
            <a:r>
              <a:rPr lang="en-GB" sz="3200" dirty="0"/>
              <a:t>Familiarize yourself with the programming environment</a:t>
            </a:r>
          </a:p>
          <a:p>
            <a:pPr marL="347663" indent="-347663" fontAlgn="auto">
              <a:spcAft>
                <a:spcPts val="0"/>
              </a:spcAft>
              <a:buSzPct val="120000"/>
              <a:buFont typeface="Wingdings" pitchFamily="2" charset="2"/>
              <a:buChar char="§"/>
            </a:pPr>
            <a:endParaRPr lang="en-GB" sz="3200" dirty="0"/>
          </a:p>
          <a:p>
            <a:pPr marL="347663" indent="-347663" fontAlgn="auto">
              <a:spcAft>
                <a:spcPts val="0"/>
              </a:spcAft>
              <a:buSzPct val="120000"/>
              <a:buFont typeface="Wingdings" pitchFamily="2" charset="2"/>
              <a:buChar char="§"/>
            </a:pPr>
            <a:r>
              <a:rPr lang="en-US" sz="3200" dirty="0"/>
              <a:t>Revise on secondary school mathematics and notations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1853562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0000FF"/>
                </a:solidFill>
              </a:rPr>
              <a:t>Messages for CS1010 Students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25604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/>
              <a:t>CS1010 (AY2020/21 Semester 2)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134894" cy="32918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Welcome - </a:t>
            </a:r>
            <a:fld id="{F7EC234A-9094-4BB8-9EA4-75ECDA8A365B}" type="slidenum">
              <a:rPr lang="en-US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14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512179" y="1327229"/>
            <a:ext cx="8166871" cy="50115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7663" indent="-347663" fontAlgn="auto">
              <a:spcBef>
                <a:spcPts val="1200"/>
              </a:spcBef>
              <a:spcAft>
                <a:spcPts val="0"/>
              </a:spcAft>
              <a:buSzPct val="120000"/>
              <a:buFont typeface="Wingdings" pitchFamily="2" charset="2"/>
              <a:buChar char="§"/>
            </a:pPr>
            <a:r>
              <a:rPr lang="en-GB" sz="3200" dirty="0"/>
              <a:t>Be prepared to work </a:t>
            </a:r>
            <a:r>
              <a:rPr lang="en-GB" sz="3200" dirty="0">
                <a:solidFill>
                  <a:srgbClr val="0000FF"/>
                </a:solidFill>
              </a:rPr>
              <a:t>Really </a:t>
            </a:r>
            <a:r>
              <a:rPr lang="en-GB" sz="3200" dirty="0" err="1">
                <a:solidFill>
                  <a:srgbClr val="0000FF"/>
                </a:solidFill>
              </a:rPr>
              <a:t>Really</a:t>
            </a:r>
            <a:r>
              <a:rPr lang="en-GB" sz="3200" dirty="0">
                <a:solidFill>
                  <a:srgbClr val="0000FF"/>
                </a:solidFill>
              </a:rPr>
              <a:t> HARD</a:t>
            </a:r>
            <a:r>
              <a:rPr lang="en-GB" sz="3200" dirty="0"/>
              <a:t>!</a:t>
            </a:r>
          </a:p>
          <a:p>
            <a:pPr marL="621983" lvl="1" indent="-347663" fontAlgn="auto">
              <a:spcBef>
                <a:spcPts val="600"/>
              </a:spcBef>
              <a:spcAft>
                <a:spcPts val="0"/>
              </a:spcAft>
              <a:buSzPct val="120000"/>
              <a:buFont typeface="Wingdings" pitchFamily="2" charset="2"/>
              <a:buChar char="§"/>
            </a:pPr>
            <a:r>
              <a:rPr lang="en-GB" sz="2800" dirty="0"/>
              <a:t>Lots of </a:t>
            </a:r>
            <a:r>
              <a:rPr lang="en-GB" sz="2800" dirty="0">
                <a:solidFill>
                  <a:srgbClr val="0000FF"/>
                </a:solidFill>
              </a:rPr>
              <a:t>self-practice</a:t>
            </a:r>
            <a:endParaRPr lang="en-GB" sz="2800" dirty="0"/>
          </a:p>
          <a:p>
            <a:pPr marL="621983" lvl="1" indent="-347663" fontAlgn="auto">
              <a:spcBef>
                <a:spcPts val="600"/>
              </a:spcBef>
              <a:spcAft>
                <a:spcPts val="0"/>
              </a:spcAft>
              <a:buSzPct val="120000"/>
              <a:buFont typeface="Wingdings" pitchFamily="2" charset="2"/>
              <a:buChar char="§"/>
            </a:pPr>
            <a:r>
              <a:rPr lang="en-GB" sz="2800" dirty="0">
                <a:solidFill>
                  <a:srgbClr val="0000FF"/>
                </a:solidFill>
              </a:rPr>
              <a:t>Explore and ask questions</a:t>
            </a:r>
            <a:r>
              <a:rPr lang="en-GB" sz="2800" dirty="0"/>
              <a:t>, a lot of them, in class and outside class (forum)</a:t>
            </a:r>
          </a:p>
          <a:p>
            <a:pPr marL="347663" indent="-347663" fontAlgn="auto">
              <a:spcBef>
                <a:spcPts val="1200"/>
              </a:spcBef>
              <a:spcAft>
                <a:spcPts val="0"/>
              </a:spcAft>
              <a:buSzPct val="120000"/>
              <a:buFont typeface="Wingdings" pitchFamily="2" charset="2"/>
              <a:buChar char="§"/>
            </a:pPr>
            <a:r>
              <a:rPr lang="en-GB" sz="3200" dirty="0"/>
              <a:t>Clear your doubts </a:t>
            </a:r>
            <a:r>
              <a:rPr lang="en-GB" sz="3200" dirty="0">
                <a:solidFill>
                  <a:srgbClr val="0000FF"/>
                </a:solidFill>
              </a:rPr>
              <a:t>as soon as you can</a:t>
            </a:r>
          </a:p>
          <a:p>
            <a:pPr marL="347663" indent="-347663" fontAlgn="auto">
              <a:spcBef>
                <a:spcPts val="1200"/>
              </a:spcBef>
              <a:spcAft>
                <a:spcPts val="0"/>
              </a:spcAft>
              <a:buSzPct val="120000"/>
              <a:buFont typeface="Wingdings" pitchFamily="2" charset="2"/>
              <a:buChar char="§"/>
            </a:pPr>
            <a:r>
              <a:rPr lang="en-GB" sz="3200" dirty="0"/>
              <a:t>Be </a:t>
            </a:r>
            <a:r>
              <a:rPr lang="en-GB" sz="3200" dirty="0">
                <a:solidFill>
                  <a:srgbClr val="0000FF"/>
                </a:solidFill>
              </a:rPr>
              <a:t>open-minded</a:t>
            </a:r>
          </a:p>
          <a:p>
            <a:pPr marL="347663" indent="-347663" fontAlgn="auto">
              <a:spcBef>
                <a:spcPts val="1200"/>
              </a:spcBef>
              <a:spcAft>
                <a:spcPts val="0"/>
              </a:spcAft>
              <a:buSzPct val="120000"/>
              <a:buFont typeface="Wingdings" pitchFamily="2" charset="2"/>
              <a:buChar char="§"/>
            </a:pPr>
            <a:r>
              <a:rPr lang="en-GB" sz="3200" dirty="0">
                <a:solidFill>
                  <a:srgbClr val="0000FF"/>
                </a:solidFill>
              </a:rPr>
              <a:t>Feel free to approach us </a:t>
            </a:r>
            <a:r>
              <a:rPr lang="en-GB" sz="3200" dirty="0"/>
              <a:t>if you encounter any difficulties</a:t>
            </a:r>
          </a:p>
        </p:txBody>
      </p:sp>
    </p:spTree>
    <p:extLst>
      <p:ext uri="{BB962C8B-B14F-4D97-AF65-F5344CB8AC3E}">
        <p14:creationId xmlns:p14="http://schemas.microsoft.com/office/powerpoint/2010/main" val="306536825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/>
              <a:t>CS1010 (AY2020/21 Semester 2)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Welcome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2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pic>
        <p:nvPicPr>
          <p:cNvPr id="8" name="Picture 14" descr="backtoschool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95600" y="2632074"/>
            <a:ext cx="3722370" cy="2474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welcome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13298" y="671331"/>
            <a:ext cx="3997325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8" descr="star_small.jp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458200" y="3657600"/>
            <a:ext cx="44450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9" descr="star_small.jp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848600" y="1219200"/>
            <a:ext cx="44450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20" descr="star_small.jp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924800" y="5257800"/>
            <a:ext cx="44450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21" descr="star_small.jp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95800" y="6400800"/>
            <a:ext cx="44450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22" descr="star_small.jp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9600" y="1066800"/>
            <a:ext cx="44450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23" descr="star_small.jp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1000" y="3886200"/>
            <a:ext cx="44450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24" descr="star_small.jp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90600" y="5257800"/>
            <a:ext cx="44450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943024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0000FF"/>
                </a:solidFill>
              </a:rPr>
              <a:t>Lecturer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19460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/>
              <a:t>CS1010 (AY2020/21 Semester 2)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Welcome - </a:t>
            </a:r>
            <a:fld id="{F7EC234A-9094-4BB8-9EA4-75ECDA8A365B}" type="slidenum">
              <a:rPr lang="en-US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457200" y="1600200"/>
            <a:ext cx="5562600" cy="453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en-US"/>
              <a:t>ZHAO Jin</a:t>
            </a:r>
          </a:p>
          <a:p>
            <a:pPr lvl="1" fontAlgn="auto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ja-JP" sz="2300"/>
              <a:t>(Just call me “Jin” for short)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endParaRPr lang="en-US" altLang="en-US" sz="2700">
              <a:hlinkClick r:id="rId3"/>
            </a:endParaRPr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en-US" sz="2700">
                <a:hlinkClick r:id="rId3"/>
              </a:rPr>
              <a:t>zhaojin@comp.nus.edu.sg</a:t>
            </a:r>
            <a:endParaRPr lang="en-US" altLang="en-US" sz="2700"/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en-US" sz="2700"/>
              <a:t>Office: COM2-02-10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en-US" sz="2700"/>
              <a:t>Consultations: by appointment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endParaRPr lang="en-US" altLang="en-US" sz="2700"/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en-US" sz="2700"/>
              <a:t>Hobbies: Music, exercise and games</a:t>
            </a:r>
            <a:endParaRPr lang="en-US" altLang="en-US" sz="2700" dirty="0"/>
          </a:p>
        </p:txBody>
      </p:sp>
      <p:pic>
        <p:nvPicPr>
          <p:cNvPr id="14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828800"/>
            <a:ext cx="1809750" cy="240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950" y="5486399"/>
            <a:ext cx="2194025" cy="838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21" t="11111" r="20258" b="13333"/>
          <a:stretch/>
        </p:blipFill>
        <p:spPr>
          <a:xfrm>
            <a:off x="3581400" y="5288755"/>
            <a:ext cx="1538428" cy="103584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7566C34-46AD-E14E-A28C-A47C4B67FA7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5291531"/>
            <a:ext cx="2136286" cy="1033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412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62421103282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0000FF"/>
                </a:solidFill>
              </a:rPr>
              <a:t>Objectives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/>
              <a:t>CS1010 (AY2020/21 Semester 2)</a:t>
            </a:r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Welcome - </a:t>
            </a:r>
            <a:fld id="{F7EC234A-9094-4BB8-9EA4-75ECDA8A365B}" type="slidenum">
              <a:rPr lang="en-US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8" name="HighlightTextShape201406241503265130"/>
          <p:cNvSpPr>
            <a:spLocks noChangeArrowheads="1"/>
          </p:cNvSpPr>
          <p:nvPr/>
        </p:nvSpPr>
        <p:spPr bwMode="auto">
          <a:xfrm>
            <a:off x="491319" y="1219200"/>
            <a:ext cx="8108671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8925" indent="-288925" eaLnBrk="1" hangingPunct="1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  <a:buFont typeface="Wingdings" pitchFamily="2" charset="2"/>
              <a:buChar char="§"/>
            </a:pPr>
            <a:r>
              <a:rPr lang="en-US" sz="2800" dirty="0"/>
              <a:t>Learn about fundamental concepts of </a:t>
            </a:r>
            <a:r>
              <a:rPr lang="en-US" sz="2800" dirty="0">
                <a:solidFill>
                  <a:srgbClr val="0000FF"/>
                </a:solidFill>
              </a:rPr>
              <a:t>problem solving</a:t>
            </a:r>
            <a:r>
              <a:rPr lang="en-US" sz="2800" dirty="0"/>
              <a:t> by computing and programming </a:t>
            </a:r>
          </a:p>
          <a:p>
            <a:pPr marL="288925" indent="-288925" eaLnBrk="1" hangingPunct="1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  <a:buFont typeface="Wingdings" pitchFamily="2" charset="2"/>
              <a:buChar char="§"/>
            </a:pPr>
            <a:endParaRPr lang="en-GB" sz="2800" dirty="0">
              <a:solidFill>
                <a:srgbClr val="0000FF"/>
              </a:solidFill>
            </a:endParaRPr>
          </a:p>
          <a:p>
            <a:pPr marL="288925" indent="-288925" eaLnBrk="1" hangingPunct="1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  <a:buFont typeface="Wingdings" pitchFamily="2" charset="2"/>
              <a:buChar char="§"/>
            </a:pPr>
            <a:r>
              <a:rPr lang="en-US" sz="2800" dirty="0"/>
              <a:t>Become proficient with </a:t>
            </a:r>
            <a:r>
              <a:rPr lang="en-US" sz="2800" dirty="0">
                <a:solidFill>
                  <a:srgbClr val="0000FF"/>
                </a:solidFill>
              </a:rPr>
              <a:t>C</a:t>
            </a:r>
            <a:r>
              <a:rPr lang="en-US" sz="2800" dirty="0"/>
              <a:t> and associated programming tools (editors, debuggers)</a:t>
            </a:r>
            <a:endParaRPr lang="en-GB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3151594" y="4437139"/>
            <a:ext cx="4669612" cy="4616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The module is NOT just about C!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653" y="4213092"/>
            <a:ext cx="1866660" cy="130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74506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0000FF"/>
                </a:solidFill>
              </a:rPr>
              <a:t>Weekly Activities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25604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/>
              <a:t>CS1010 (AY2020/21 Semester 2)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223056" cy="329184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dirty="0"/>
              <a:t>Welcome - </a:t>
            </a:r>
            <a:fld id="{F7EC234A-9094-4BB8-9EA4-75ECDA8A365B}" type="slidenum">
              <a:rPr lang="en-US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3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13" name="HighlightTextShape201406241503265130"/>
          <p:cNvSpPr>
            <a:spLocks noChangeArrowheads="1"/>
          </p:cNvSpPr>
          <p:nvPr/>
        </p:nvSpPr>
        <p:spPr bwMode="auto">
          <a:xfrm>
            <a:off x="491319" y="1219200"/>
            <a:ext cx="8108671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8925" indent="-288925" eaLnBrk="1" hangingPunct="1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  <a:buFont typeface="Wingdings" pitchFamily="2" charset="2"/>
              <a:buChar char="§"/>
            </a:pPr>
            <a:r>
              <a:rPr lang="en-GB" sz="2800" dirty="0">
                <a:solidFill>
                  <a:srgbClr val="0000FF"/>
                </a:solidFill>
              </a:rPr>
              <a:t>Lectures:</a:t>
            </a:r>
            <a:r>
              <a:rPr lang="en-GB" sz="2800" dirty="0"/>
              <a:t> </a:t>
            </a:r>
          </a:p>
          <a:p>
            <a:pPr marL="741363" lvl="1" indent="-284163">
              <a:buSzPct val="120000"/>
              <a:buFont typeface="Wingdings" pitchFamily="2" charset="2"/>
              <a:buChar char="§"/>
            </a:pPr>
            <a:r>
              <a:rPr lang="en-GB" sz="2400" dirty="0"/>
              <a:t>2 hours / week on Mondays via Zoom</a:t>
            </a:r>
          </a:p>
          <a:p>
            <a:pPr marL="741363" lvl="1" indent="-284163">
              <a:buSzPct val="120000"/>
              <a:buFont typeface="Wingdings" pitchFamily="2" charset="2"/>
              <a:buChar char="§"/>
            </a:pPr>
            <a:endParaRPr lang="en-GB" sz="2400" dirty="0"/>
          </a:p>
          <a:p>
            <a:pPr marL="288925" indent="-288925" eaLnBrk="1" hangingPunct="1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  <a:buFont typeface="Wingdings" pitchFamily="2" charset="2"/>
              <a:buChar char="§"/>
            </a:pPr>
            <a:r>
              <a:rPr lang="en-GB" sz="2800" dirty="0">
                <a:solidFill>
                  <a:srgbClr val="0000FF"/>
                </a:solidFill>
              </a:rPr>
              <a:t>Tutorials / Labs</a:t>
            </a:r>
            <a:endParaRPr lang="en-GB" sz="2800" dirty="0"/>
          </a:p>
          <a:p>
            <a:pPr marL="741363" lvl="1" indent="-284163">
              <a:buSzPct val="120000"/>
              <a:buFont typeface="Wingdings" pitchFamily="2" charset="2"/>
              <a:buChar char="§"/>
            </a:pPr>
            <a:r>
              <a:rPr lang="en-GB" sz="2400" dirty="0"/>
              <a:t>2 hours/week on Mondays and Wednesdays from </a:t>
            </a:r>
            <a:r>
              <a:rPr lang="en-GB" sz="2400" dirty="0">
                <a:solidFill>
                  <a:srgbClr val="0000FF"/>
                </a:solidFill>
              </a:rPr>
              <a:t>Week 3 </a:t>
            </a:r>
            <a:r>
              <a:rPr lang="en-GB" sz="2400" dirty="0"/>
              <a:t>onwards.</a:t>
            </a:r>
          </a:p>
          <a:p>
            <a:pPr marL="741363" lvl="1" indent="-284163">
              <a:buSzPct val="120000"/>
              <a:buFont typeface="Wingdings" pitchFamily="2" charset="2"/>
              <a:buChar char="§"/>
            </a:pPr>
            <a:endParaRPr lang="en-GB" sz="2400" dirty="0"/>
          </a:p>
          <a:p>
            <a:pPr marL="288925" indent="-288925" eaLnBrk="1" hangingPunct="1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  <a:buFont typeface="Wingdings" pitchFamily="2" charset="2"/>
              <a:buChar char="§"/>
            </a:pPr>
            <a:r>
              <a:rPr lang="en-GB" sz="2800" dirty="0">
                <a:solidFill>
                  <a:srgbClr val="0000FF"/>
                </a:solidFill>
              </a:rPr>
              <a:t>Post-lecture Quizzes and Programming Assignments</a:t>
            </a:r>
          </a:p>
          <a:p>
            <a:pPr marL="741363" lvl="1" indent="-284163">
              <a:buSzPct val="120000"/>
              <a:buFont typeface="Wingdings" pitchFamily="2" charset="2"/>
              <a:buChar char="§"/>
            </a:pPr>
            <a:r>
              <a:rPr lang="en-GB" sz="2400" dirty="0"/>
              <a:t>Due on Fridays from </a:t>
            </a:r>
            <a:r>
              <a:rPr lang="en-GB" sz="2400" dirty="0">
                <a:solidFill>
                  <a:srgbClr val="0000FF"/>
                </a:solidFill>
              </a:rPr>
              <a:t>Week 3 </a:t>
            </a:r>
            <a:r>
              <a:rPr lang="en-GB" sz="2400" dirty="0"/>
              <a:t>onwards.</a:t>
            </a:r>
          </a:p>
        </p:txBody>
      </p:sp>
    </p:spTree>
    <p:extLst>
      <p:ext uri="{BB962C8B-B14F-4D97-AF65-F5344CB8AC3E}">
        <p14:creationId xmlns:p14="http://schemas.microsoft.com/office/powerpoint/2010/main" val="23330978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0000FF"/>
                </a:solidFill>
              </a:rPr>
              <a:t>Tutorials / Labs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25604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/>
              <a:t>CS1010 (AY2020/21 Semester 2)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223056" cy="329184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dirty="0"/>
              <a:t>Welcome - </a:t>
            </a:r>
            <a:fld id="{F7EC234A-9094-4BB8-9EA4-75ECDA8A365B}" type="slidenum">
              <a:rPr lang="en-US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3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13" name="HighlightTextShape201406241503265130"/>
          <p:cNvSpPr>
            <a:spLocks noChangeArrowheads="1"/>
          </p:cNvSpPr>
          <p:nvPr/>
        </p:nvSpPr>
        <p:spPr bwMode="auto">
          <a:xfrm>
            <a:off x="491319" y="1219200"/>
            <a:ext cx="8108671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8925" indent="-288925" eaLnBrk="1" hangingPunct="1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  <a:buFont typeface="Wingdings" pitchFamily="2" charset="2"/>
              <a:buChar char="§"/>
            </a:pPr>
            <a:r>
              <a:rPr lang="en-US" sz="2800" dirty="0"/>
              <a:t>Discussion of </a:t>
            </a:r>
            <a:r>
              <a:rPr lang="en-US" sz="2800" dirty="0">
                <a:solidFill>
                  <a:srgbClr val="0000FF"/>
                </a:solidFill>
              </a:rPr>
              <a:t>problem sets</a:t>
            </a:r>
            <a:r>
              <a:rPr lang="en-US" sz="2800" dirty="0"/>
              <a:t> and </a:t>
            </a:r>
            <a:r>
              <a:rPr lang="en-US" sz="2800" dirty="0">
                <a:solidFill>
                  <a:srgbClr val="0000FF"/>
                </a:solidFill>
              </a:rPr>
              <a:t>programming assignments</a:t>
            </a:r>
          </a:p>
          <a:p>
            <a:pPr marL="288925" indent="-288925" eaLnBrk="1" hangingPunct="1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  <a:buFont typeface="Wingdings" pitchFamily="2" charset="2"/>
              <a:buChar char="§"/>
            </a:pPr>
            <a:endParaRPr lang="en-US" sz="2800" dirty="0"/>
          </a:p>
          <a:p>
            <a:pPr marL="288925" indent="-288925" eaLnBrk="1" hangingPunct="1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  <a:buFont typeface="Wingdings" pitchFamily="2" charset="2"/>
              <a:buChar char="§"/>
            </a:pPr>
            <a:r>
              <a:rPr lang="en-US" sz="2800" dirty="0"/>
              <a:t>8~10 students per group</a:t>
            </a:r>
          </a:p>
          <a:p>
            <a:pPr marL="288925" indent="-288925" eaLnBrk="1" hangingPunct="1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  <a:buFont typeface="Wingdings" pitchFamily="2" charset="2"/>
              <a:buChar char="§"/>
            </a:pPr>
            <a:endParaRPr lang="en-US" sz="2800" dirty="0"/>
          </a:p>
          <a:p>
            <a:pPr marL="288925" indent="-288925" eaLnBrk="1" hangingPunct="1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  <a:buFont typeface="Wingdings" pitchFamily="2" charset="2"/>
              <a:buChar char="§"/>
            </a:pPr>
            <a:r>
              <a:rPr lang="en-US" sz="2800" dirty="0">
                <a:solidFill>
                  <a:srgbClr val="0000FF"/>
                </a:solidFill>
              </a:rPr>
              <a:t>Face-to-face</a:t>
            </a:r>
            <a:r>
              <a:rPr lang="en-US" sz="2800" dirty="0"/>
              <a:t> sessions conducted in programming labs by a student tutor</a:t>
            </a:r>
          </a:p>
          <a:p>
            <a:pPr marL="288925" indent="-288925" eaLnBrk="1" hangingPunct="1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  <a:buFont typeface="Wingdings" pitchFamily="2" charset="2"/>
              <a:buChar char="§"/>
            </a:pPr>
            <a:endParaRPr lang="en-US" sz="2800" dirty="0"/>
          </a:p>
          <a:p>
            <a:pPr marL="288925" indent="-288925" eaLnBrk="1" hangingPunct="1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  <a:buFont typeface="Wingdings" pitchFamily="2" charset="2"/>
              <a:buChar char="§"/>
            </a:pPr>
            <a:r>
              <a:rPr lang="en-US" sz="2800" dirty="0"/>
              <a:t>Contact Cui Wei (</a:t>
            </a:r>
            <a:r>
              <a:rPr lang="en-US" sz="2800" dirty="0">
                <a:hlinkClick r:id="rId3"/>
              </a:rPr>
              <a:t>discw@nus.edu.sg</a:t>
            </a:r>
            <a:r>
              <a:rPr lang="en-US" sz="2800" dirty="0"/>
              <a:t>) for registration issues.</a:t>
            </a:r>
          </a:p>
        </p:txBody>
      </p:sp>
    </p:spTree>
    <p:extLst>
      <p:ext uri="{BB962C8B-B14F-4D97-AF65-F5344CB8AC3E}">
        <p14:creationId xmlns:p14="http://schemas.microsoft.com/office/powerpoint/2010/main" val="9318917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0000FF"/>
                </a:solidFill>
              </a:rPr>
              <a:t>Important Dates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25604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/>
              <a:t>CS1010 (AY2020/21 Semester 2)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223056" cy="329184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dirty="0"/>
              <a:t>Welcome - </a:t>
            </a:r>
            <a:fld id="{F7EC234A-9094-4BB8-9EA4-75ECDA8A365B}" type="slidenum">
              <a:rPr lang="en-US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3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13" name="HighlightTextShape201406241503265130"/>
          <p:cNvSpPr>
            <a:spLocks noChangeArrowheads="1"/>
          </p:cNvSpPr>
          <p:nvPr/>
        </p:nvSpPr>
        <p:spPr bwMode="auto">
          <a:xfrm>
            <a:off x="491319" y="1219200"/>
            <a:ext cx="8108671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8925" indent="-288925" eaLnBrk="1" hangingPunct="1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  <a:buFont typeface="Wingdings" pitchFamily="2" charset="2"/>
              <a:buChar char="§"/>
            </a:pPr>
            <a:r>
              <a:rPr lang="en-US" sz="2800" dirty="0">
                <a:solidFill>
                  <a:srgbClr val="0000FF"/>
                </a:solidFill>
              </a:rPr>
              <a:t>Midterm:</a:t>
            </a:r>
          </a:p>
          <a:p>
            <a:pPr marL="746125" lvl="1" indent="-288925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  <a:buFont typeface="Wingdings" pitchFamily="2" charset="2"/>
              <a:buChar char="§"/>
            </a:pPr>
            <a:r>
              <a:rPr lang="en-US" sz="2400" dirty="0"/>
              <a:t>Monday, 1 March, 2021 (2 - 4pm)</a:t>
            </a:r>
          </a:p>
          <a:p>
            <a:pPr marL="288925" indent="-288925" eaLnBrk="1" hangingPunct="1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  <a:buFont typeface="Wingdings" pitchFamily="2" charset="2"/>
              <a:buChar char="§"/>
            </a:pPr>
            <a:r>
              <a:rPr lang="en-US" sz="2800" dirty="0">
                <a:solidFill>
                  <a:srgbClr val="0000FF"/>
                </a:solidFill>
              </a:rPr>
              <a:t>Practical Exam 1: </a:t>
            </a:r>
          </a:p>
          <a:p>
            <a:pPr marL="746125" lvl="1" indent="-288925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  <a:buFont typeface="Wingdings" pitchFamily="2" charset="2"/>
              <a:buChar char="§"/>
            </a:pPr>
            <a:r>
              <a:rPr lang="en-US" sz="2400" dirty="0"/>
              <a:t>Saturday, 6 March, 2021 (9am - 12noon)</a:t>
            </a:r>
          </a:p>
          <a:p>
            <a:pPr marL="288925" indent="-288925" eaLnBrk="1" hangingPunct="1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  <a:buFont typeface="Wingdings" pitchFamily="2" charset="2"/>
              <a:buChar char="§"/>
            </a:pPr>
            <a:r>
              <a:rPr lang="en-US" sz="2800" dirty="0">
                <a:solidFill>
                  <a:srgbClr val="0000FF"/>
                </a:solidFill>
              </a:rPr>
              <a:t>Practical Exam 2: </a:t>
            </a:r>
          </a:p>
          <a:p>
            <a:pPr marL="746125" lvl="1" indent="-288925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  <a:buFont typeface="Wingdings" pitchFamily="2" charset="2"/>
              <a:buChar char="§"/>
            </a:pPr>
            <a:r>
              <a:rPr lang="en-US" sz="2400" dirty="0"/>
              <a:t>Saturday, 10 April, 2021 (9am - 12noon)</a:t>
            </a:r>
            <a:endParaRPr lang="en-GB" sz="2000" dirty="0"/>
          </a:p>
          <a:p>
            <a:pPr marL="288925" indent="-288925" eaLnBrk="1" hangingPunct="1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  <a:buFont typeface="Wingdings" pitchFamily="2" charset="2"/>
              <a:buChar char="§"/>
            </a:pPr>
            <a:r>
              <a:rPr lang="en-US" sz="2800" dirty="0">
                <a:solidFill>
                  <a:srgbClr val="0000FF"/>
                </a:solidFill>
              </a:rPr>
              <a:t>Final Assessment: </a:t>
            </a:r>
          </a:p>
          <a:p>
            <a:pPr marL="746125" lvl="1" indent="-288925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  <a:buFont typeface="Wingdings" pitchFamily="2" charset="2"/>
              <a:buChar char="§"/>
            </a:pPr>
            <a:r>
              <a:rPr lang="en-US" sz="2400" dirty="0"/>
              <a:t>Thursday, 29 April, 2021 (9 - 11am)</a:t>
            </a:r>
          </a:p>
          <a:p>
            <a:pPr marL="741363" lvl="1" indent="-284163">
              <a:buSzPct val="120000"/>
              <a:buFont typeface="Wingdings" pitchFamily="2" charset="2"/>
              <a:buChar char="§"/>
            </a:pPr>
            <a:endParaRPr lang="en-GB" sz="2400" dirty="0"/>
          </a:p>
          <a:p>
            <a:pPr eaLnBrk="1" hangingPunct="1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</a:pPr>
            <a:r>
              <a:rPr lang="en-GB" sz="2800" dirty="0"/>
              <a:t/>
            </a:r>
            <a:br>
              <a:rPr lang="en-GB" sz="2800" dirty="0"/>
            </a:br>
            <a:endParaRPr lang="en-GB" sz="20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049" y="5223940"/>
            <a:ext cx="1866660" cy="13094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133663" y="5231371"/>
            <a:ext cx="5167655" cy="70788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dirty="0"/>
              <a:t>Please mark down the dates of all the tests!</a:t>
            </a:r>
          </a:p>
          <a:p>
            <a:pPr>
              <a:defRPr/>
            </a:pPr>
            <a:r>
              <a:rPr lang="en-US" sz="2000" dirty="0">
                <a:solidFill>
                  <a:srgbClr val="C00000"/>
                </a:solidFill>
              </a:rPr>
              <a:t>Inform us of clashes in advance!</a:t>
            </a:r>
          </a:p>
        </p:txBody>
      </p:sp>
    </p:spTree>
    <p:extLst>
      <p:ext uri="{BB962C8B-B14F-4D97-AF65-F5344CB8AC3E}">
        <p14:creationId xmlns:p14="http://schemas.microsoft.com/office/powerpoint/2010/main" val="314785050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0000FF"/>
                </a:solidFill>
              </a:rPr>
              <a:t>Grading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25604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/>
              <a:t>CS1010 (AY2020/21 Semester 2)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223056" cy="329184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dirty="0"/>
              <a:t>Welcome - </a:t>
            </a:r>
            <a:fld id="{F7EC234A-9094-4BB8-9EA4-75ECDA8A365B}" type="slidenum">
              <a:rPr lang="en-US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3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13" name="HighlightTextShape201406241503265130"/>
          <p:cNvSpPr>
            <a:spLocks noChangeArrowheads="1"/>
          </p:cNvSpPr>
          <p:nvPr/>
        </p:nvSpPr>
        <p:spPr bwMode="auto">
          <a:xfrm>
            <a:off x="491319" y="1219200"/>
            <a:ext cx="8108671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8925" indent="-288925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  <a:buFont typeface="Wingdings" pitchFamily="2" charset="2"/>
              <a:buChar char="§"/>
            </a:pPr>
            <a:r>
              <a:rPr lang="en-US" sz="2800" dirty="0">
                <a:solidFill>
                  <a:srgbClr val="0000FF"/>
                </a:solidFill>
              </a:rPr>
              <a:t>Weightage</a:t>
            </a:r>
          </a:p>
          <a:p>
            <a:pPr marL="746125" lvl="1" indent="-288925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  <a:buFont typeface="Wingdings" pitchFamily="2" charset="2"/>
              <a:buChar char="§"/>
            </a:pPr>
            <a:r>
              <a:rPr lang="en-US" sz="2400" dirty="0"/>
              <a:t>Post-lecture Quizzes:</a:t>
            </a:r>
            <a:r>
              <a:rPr lang="en-US" sz="2400" dirty="0">
                <a:solidFill>
                  <a:srgbClr val="0000FF"/>
                </a:solidFill>
              </a:rPr>
              <a:t>10%</a:t>
            </a:r>
            <a:endParaRPr lang="en-GB" dirty="0">
              <a:solidFill>
                <a:srgbClr val="0000FF"/>
              </a:solidFill>
            </a:endParaRPr>
          </a:p>
          <a:p>
            <a:pPr marL="746125" lvl="1" indent="-288925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  <a:buFont typeface="Wingdings" pitchFamily="2" charset="2"/>
              <a:buChar char="§"/>
            </a:pPr>
            <a:r>
              <a:rPr lang="en-US" sz="2400" dirty="0"/>
              <a:t>Programming Assignments: </a:t>
            </a:r>
            <a:r>
              <a:rPr lang="en-US" sz="2400" dirty="0">
                <a:solidFill>
                  <a:srgbClr val="0000FF"/>
                </a:solidFill>
              </a:rPr>
              <a:t>30%</a:t>
            </a:r>
          </a:p>
          <a:p>
            <a:pPr marL="746125" lvl="1" indent="-288925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  <a:buFont typeface="Wingdings" pitchFamily="2" charset="2"/>
              <a:buChar char="§"/>
            </a:pPr>
            <a:r>
              <a:rPr lang="en-US" sz="2400" dirty="0"/>
              <a:t>Midterm: </a:t>
            </a:r>
            <a:r>
              <a:rPr lang="en-US" sz="2400" dirty="0">
                <a:solidFill>
                  <a:srgbClr val="0000FF"/>
                </a:solidFill>
              </a:rPr>
              <a:t>10%</a:t>
            </a:r>
          </a:p>
          <a:p>
            <a:pPr marL="746125" lvl="1" indent="-288925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  <a:buFont typeface="Wingdings" pitchFamily="2" charset="2"/>
              <a:buChar char="§"/>
            </a:pPr>
            <a:r>
              <a:rPr lang="en-US" sz="2400" dirty="0"/>
              <a:t>Practical Exam 1: </a:t>
            </a:r>
            <a:r>
              <a:rPr lang="en-US" sz="2400" dirty="0">
                <a:solidFill>
                  <a:srgbClr val="0000FF"/>
                </a:solidFill>
              </a:rPr>
              <a:t>10%</a:t>
            </a:r>
          </a:p>
          <a:p>
            <a:pPr marL="746125" lvl="1" indent="-288925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  <a:buFont typeface="Wingdings" pitchFamily="2" charset="2"/>
              <a:buChar char="§"/>
            </a:pPr>
            <a:r>
              <a:rPr lang="en-US" sz="2400" dirty="0"/>
              <a:t>Practical Exam 2: </a:t>
            </a:r>
            <a:r>
              <a:rPr lang="en-US" sz="2400" dirty="0">
                <a:solidFill>
                  <a:srgbClr val="0000FF"/>
                </a:solidFill>
              </a:rPr>
              <a:t>15%</a:t>
            </a:r>
          </a:p>
          <a:p>
            <a:pPr marL="746125" lvl="1" indent="-288925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  <a:buFont typeface="Wingdings" pitchFamily="2" charset="2"/>
              <a:buChar char="§"/>
            </a:pPr>
            <a:r>
              <a:rPr lang="en-US" sz="2400" dirty="0"/>
              <a:t>Final Assessment: </a:t>
            </a:r>
            <a:r>
              <a:rPr lang="en-US" sz="2400" dirty="0">
                <a:solidFill>
                  <a:srgbClr val="0000FF"/>
                </a:solidFill>
              </a:rPr>
              <a:t>25%</a:t>
            </a:r>
          </a:p>
          <a:p>
            <a:pPr marL="288925" indent="-288925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  <a:buFont typeface="Wingdings" pitchFamily="2" charset="2"/>
              <a:buChar char="§"/>
            </a:pPr>
            <a:endParaRPr lang="en-US" sz="2800" dirty="0"/>
          </a:p>
          <a:p>
            <a:pPr marL="288925" indent="-288925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  <a:buFont typeface="Wingdings" pitchFamily="2" charset="2"/>
              <a:buChar char="§"/>
            </a:pPr>
            <a:r>
              <a:rPr lang="en-US" sz="2800" dirty="0">
                <a:solidFill>
                  <a:srgbClr val="0000FF"/>
                </a:solidFill>
              </a:rPr>
              <a:t>NOT "bell-curved"</a:t>
            </a:r>
          </a:p>
          <a:p>
            <a:pPr marL="288925" indent="-288925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  <a:buFont typeface="Wingdings" pitchFamily="2" charset="2"/>
              <a:buChar char="§"/>
            </a:pPr>
            <a:endParaRPr lang="en-US" sz="2800" dirty="0">
              <a:solidFill>
                <a:srgbClr val="0000FF"/>
              </a:solidFill>
            </a:endParaRPr>
          </a:p>
          <a:p>
            <a:pPr marL="288925" indent="-288925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  <a:buFont typeface="Wingdings" pitchFamily="2" charset="2"/>
              <a:buChar char="§"/>
            </a:pPr>
            <a:r>
              <a:rPr lang="en-US" sz="2800" dirty="0">
                <a:solidFill>
                  <a:srgbClr val="0000FF"/>
                </a:solidFill>
              </a:rPr>
              <a:t>No-mercy Policy in Plagiarism and Cheating</a:t>
            </a:r>
          </a:p>
          <a:p>
            <a:pPr eaLnBrk="1" hangingPunct="1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</a:pP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695997" y="2723733"/>
            <a:ext cx="3086099" cy="70788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dirty="0"/>
              <a:t>Consistent effort required throughout the semester!</a:t>
            </a:r>
          </a:p>
        </p:txBody>
      </p:sp>
    </p:spTree>
    <p:extLst>
      <p:ext uri="{BB962C8B-B14F-4D97-AF65-F5344CB8AC3E}">
        <p14:creationId xmlns:p14="http://schemas.microsoft.com/office/powerpoint/2010/main" val="35264655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623150754366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0000FF"/>
                </a:solidFill>
              </a:rPr>
              <a:t>Module Website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20485" name="Footer Placeholder 7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/>
              <a:t>CS1010 (AY2020/21 Semester 2)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Welcome - </a:t>
            </a:r>
            <a:fld id="{F7EC234A-9094-4BB8-9EA4-75ECDA8A365B}" type="slidenum">
              <a:rPr lang="en-US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7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14" name="[Rectangle 3]"/>
          <p:cNvSpPr txBox="1">
            <a:spLocks noChangeArrowheads="1"/>
          </p:cNvSpPr>
          <p:nvPr/>
        </p:nvSpPr>
        <p:spPr bwMode="auto">
          <a:xfrm>
            <a:off x="533400" y="1029567"/>
            <a:ext cx="6423212" cy="739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2200" kern="0" dirty="0">
                <a:latin typeface="Calibri" pitchFamily="34" charset="0"/>
                <a:cs typeface="+mn-cs"/>
                <a:hlinkClick r:id="rId3"/>
              </a:rPr>
              <a:t>https://github.com/nus-cs1010-2021-s2/website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559" y="1487821"/>
            <a:ext cx="1866660" cy="130944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665856" y="1656920"/>
            <a:ext cx="2016682" cy="9233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Visit this website after class if you have not done so.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7559" y="2860024"/>
            <a:ext cx="8425082" cy="369189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880080" y="1673403"/>
            <a:ext cx="3806720" cy="9233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 eaLnBrk="1" hangingPunct="1">
              <a:defRPr/>
            </a:pPr>
            <a:r>
              <a:rPr lang="en-US" dirty="0">
                <a:solidFill>
                  <a:schemeClr val="dk1"/>
                </a:solidFill>
              </a:rPr>
              <a:t>If you Google for CS1010, make sure you find the site for this semester, which is in </a:t>
            </a:r>
            <a:r>
              <a:rPr lang="en-US" dirty="0">
                <a:solidFill>
                  <a:srgbClr val="0000FF"/>
                </a:solidFill>
              </a:rPr>
              <a:t>blue</a:t>
            </a:r>
            <a:r>
              <a:rPr lang="en-US" dirty="0">
                <a:solidFill>
                  <a:schemeClr val="dk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1326879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13515</TotalTime>
  <Words>575</Words>
  <Application>Microsoft Office PowerPoint</Application>
  <PresentationFormat>On-screen Show (4:3)</PresentationFormat>
  <Paragraphs>133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ＭＳ Ｐゴシック</vt:lpstr>
      <vt:lpstr>Arial</vt:lpstr>
      <vt:lpstr>Calibri</vt:lpstr>
      <vt:lpstr>Times New Roman</vt:lpstr>
      <vt:lpstr>Wingdings</vt:lpstr>
      <vt:lpstr>Clarity</vt:lpstr>
      <vt:lpstr>PowerPoint Presentation</vt:lpstr>
      <vt:lpstr>PowerPoint Presentation</vt:lpstr>
      <vt:lpstr>Lecturer</vt:lpstr>
      <vt:lpstr>Objectives</vt:lpstr>
      <vt:lpstr>Weekly Activities</vt:lpstr>
      <vt:lpstr>Tutorials / Labs</vt:lpstr>
      <vt:lpstr>Important Dates</vt:lpstr>
      <vt:lpstr>Grading</vt:lpstr>
      <vt:lpstr>Module Website</vt:lpstr>
      <vt:lpstr>Other Tools</vt:lpstr>
      <vt:lpstr>Quick To-dos</vt:lpstr>
      <vt:lpstr>Messages for CS1010 Students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CS1010: Programming Methodology</dc:title>
  <dc:subject>Week 1</dc:subject>
  <dc:creator>Aaron Tan</dc:creator>
  <cp:lastModifiedBy>Zhao Jin</cp:lastModifiedBy>
  <cp:revision>1188</cp:revision>
  <cp:lastPrinted>2014-07-03T23:44:46Z</cp:lastPrinted>
  <dcterms:created xsi:type="dcterms:W3CDTF">1998-09-05T15:03:32Z</dcterms:created>
  <dcterms:modified xsi:type="dcterms:W3CDTF">2021-01-12T05:57:43Z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