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46" r:id="rId4"/>
    <p:sldId id="547" r:id="rId5"/>
    <p:sldId id="548" r:id="rId6"/>
    <p:sldId id="531" r:id="rId7"/>
    <p:sldId id="550" r:id="rId8"/>
    <p:sldId id="549" r:id="rId9"/>
    <p:sldId id="48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2749F-A4A3-4CC6-8E89-A279285BF1FF}" v="729" dt="2021-01-21T14:37:48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81" autoAdjust="0"/>
    <p:restoredTop sz="87185" autoAdjust="0"/>
  </p:normalViewPr>
  <p:slideViewPr>
    <p:cSldViewPr snapToGrid="0">
      <p:cViewPr varScale="1">
        <p:scale>
          <a:sx n="99" d="100"/>
          <a:sy n="99" d="100"/>
        </p:scale>
        <p:origin x="11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1T14:37:58.440" v="5166" actId="1076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1T12:27:02.917" v="2561" actId="478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17:47.962" v="465" actId="5793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18.234" v="552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1T13:06:43.029" v="4595" actId="5793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1T13:06:43.029" v="4595" actId="5793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1T12:19:56.116" v="2341" actId="1076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1T12:21:58.582" v="2381" actId="1076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2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3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6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First C Program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5: First C Program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Function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Program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from the </a:t>
            </a:r>
            <a:r>
              <a:rPr lang="en-GB" sz="2800"/>
              <a:t>Math Library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(definition)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FFFF00"/>
                </a:highlight>
              </a:rPr>
              <a:t>Header</a:t>
            </a:r>
            <a:r>
              <a:rPr lang="en-US" dirty="0"/>
              <a:t>: consists of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 list of parameters </a:t>
            </a:r>
            <a:r>
              <a:rPr lang="en-US" dirty="0"/>
              <a:t>(with their types) separated by commas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00FF00"/>
                </a:highlight>
              </a:rPr>
              <a:t>Body</a:t>
            </a:r>
            <a:r>
              <a:rPr lang="en-US" dirty="0"/>
              <a:t>: code to perform the task; contains a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statement a value should be returned; uses indentation for clarity.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5507" y="4863037"/>
            <a:ext cx="33275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int </a:t>
            </a: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square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int 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x)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00FF00"/>
                </a:highlight>
                <a:latin typeface="Courier New"/>
                <a:cs typeface="Courier New"/>
              </a:rPr>
              <a:t>return</a:t>
            </a: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Line Callout 2 9"/>
          <p:cNvSpPr/>
          <p:nvPr/>
        </p:nvSpPr>
        <p:spPr bwMode="auto">
          <a:xfrm flipH="1">
            <a:off x="951699" y="4299462"/>
            <a:ext cx="1396559" cy="336460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78226"/>
              <a:gd name="adj6" fmla="val -48699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Return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5813967" y="4317695"/>
            <a:ext cx="1963554" cy="353430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161082"/>
              <a:gd name="adj6" fmla="val -44290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9">
            <a:extLst>
              <a:ext uri="{FF2B5EF4-FFF2-40B4-BE49-F238E27FC236}">
                <a16:creationId xmlns:a16="http://schemas.microsoft.com/office/drawing/2014/main" id="{D0457CA0-460D-4546-82C4-4CDEB1E2F62C}"/>
              </a:ext>
            </a:extLst>
          </p:cNvPr>
          <p:cNvSpPr/>
          <p:nvPr/>
        </p:nvSpPr>
        <p:spPr bwMode="auto">
          <a:xfrm flipH="1">
            <a:off x="1649979" y="3800109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304248"/>
              <a:gd name="adj6" fmla="val -25026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Line Callout 2 13">
            <a:extLst>
              <a:ext uri="{FF2B5EF4-FFF2-40B4-BE49-F238E27FC236}">
                <a16:creationId xmlns:a16="http://schemas.microsoft.com/office/drawing/2014/main" id="{7EB43FB0-D261-4751-8823-0A4CC64F83DB}"/>
              </a:ext>
            </a:extLst>
          </p:cNvPr>
          <p:cNvSpPr/>
          <p:nvPr/>
        </p:nvSpPr>
        <p:spPr bwMode="auto">
          <a:xfrm>
            <a:off x="5407700" y="3800109"/>
            <a:ext cx="1844935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307236"/>
              <a:gd name="adj6" fmla="val -45397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3">
            <a:extLst>
              <a:ext uri="{FF2B5EF4-FFF2-40B4-BE49-F238E27FC236}">
                <a16:creationId xmlns:a16="http://schemas.microsoft.com/office/drawing/2014/main" id="{196941FF-7411-441D-AE2E-5CF96E80B024}"/>
              </a:ext>
            </a:extLst>
          </p:cNvPr>
          <p:cNvSpPr/>
          <p:nvPr/>
        </p:nvSpPr>
        <p:spPr bwMode="auto">
          <a:xfrm>
            <a:off x="1383911" y="6238442"/>
            <a:ext cx="1341596" cy="430306"/>
          </a:xfrm>
          <a:prstGeom prst="borderCallout2">
            <a:avLst>
              <a:gd name="adj1" fmla="val 52449"/>
              <a:gd name="adj2" fmla="val 100727"/>
              <a:gd name="adj3" fmla="val 3237"/>
              <a:gd name="adj4" fmla="val 129514"/>
              <a:gd name="adj5" fmla="val -126709"/>
              <a:gd name="adj6" fmla="val 130248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Indentation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Line Callout 2 13">
            <a:extLst>
              <a:ext uri="{FF2B5EF4-FFF2-40B4-BE49-F238E27FC236}">
                <a16:creationId xmlns:a16="http://schemas.microsoft.com/office/drawing/2014/main" id="{FC6CF3F5-B435-44FE-A32E-F676476A0C6D}"/>
              </a:ext>
            </a:extLst>
          </p:cNvPr>
          <p:cNvSpPr/>
          <p:nvPr/>
        </p:nvSpPr>
        <p:spPr bwMode="auto">
          <a:xfrm>
            <a:off x="4896287" y="6260572"/>
            <a:ext cx="1976151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17762"/>
              <a:gd name="adj6" fmla="val -50549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statement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53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  <p:bldP spid="15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(call)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the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argument(s)</a:t>
            </a:r>
            <a:r>
              <a:rPr lang="en-US" dirty="0"/>
              <a:t>; performs the specified task of the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an </a:t>
            </a:r>
            <a:r>
              <a:rPr lang="en-US" dirty="0">
                <a:solidFill>
                  <a:srgbClr val="0000FF"/>
                </a:solidFill>
              </a:rPr>
              <a:t>assignment statement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a variable and an expression; stores the value of the expression into the variable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Don’t forget to declare the variable in advance!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9CEA4-54AF-47F7-80BB-AE083295F435}"/>
              </a:ext>
            </a:extLst>
          </p:cNvPr>
          <p:cNvSpPr txBox="1"/>
          <p:nvPr/>
        </p:nvSpPr>
        <p:spPr>
          <a:xfrm>
            <a:off x="4175086" y="2467009"/>
            <a:ext cx="14337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i="0" dirty="0">
              <a:solidFill>
                <a:srgbClr val="36464E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ine Callout 2 9">
            <a:extLst>
              <a:ext uri="{FF2B5EF4-FFF2-40B4-BE49-F238E27FC236}">
                <a16:creationId xmlns:a16="http://schemas.microsoft.com/office/drawing/2014/main" id="{CCF71CD9-B6CF-4490-9CB3-74DBF90AAB07}"/>
              </a:ext>
            </a:extLst>
          </p:cNvPr>
          <p:cNvSpPr/>
          <p:nvPr/>
        </p:nvSpPr>
        <p:spPr bwMode="auto">
          <a:xfrm flipH="1">
            <a:off x="2158510" y="3301076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-150107"/>
              <a:gd name="adj6" fmla="val -4294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Line Callout 2 13">
            <a:extLst>
              <a:ext uri="{FF2B5EF4-FFF2-40B4-BE49-F238E27FC236}">
                <a16:creationId xmlns:a16="http://schemas.microsoft.com/office/drawing/2014/main" id="{33AB9C09-AF1A-43E8-9EE7-68E205A2C68B}"/>
              </a:ext>
            </a:extLst>
          </p:cNvPr>
          <p:cNvSpPr/>
          <p:nvPr/>
        </p:nvSpPr>
        <p:spPr bwMode="auto">
          <a:xfrm>
            <a:off x="6001706" y="3282602"/>
            <a:ext cx="1289549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41007"/>
              <a:gd name="adj6" fmla="val -5129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Argument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312E7-4D52-40DF-8905-F3E8035364E5}"/>
              </a:ext>
            </a:extLst>
          </p:cNvPr>
          <p:cNvSpPr txBox="1"/>
          <p:nvPr/>
        </p:nvSpPr>
        <p:spPr>
          <a:xfrm>
            <a:off x="1301257" y="5431869"/>
            <a:ext cx="598945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4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a </a:t>
            </a:r>
            <a:r>
              <a:rPr lang="en-US" dirty="0">
                <a:highlight>
                  <a:srgbClr val="FFFF00"/>
                </a:highlight>
              </a:rPr>
              <a:t>main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starting point of a program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Returns an integer (status code)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2509652"/>
            <a:ext cx="651517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575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Your First C Program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Function definition without the body; </a:t>
            </a: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Allows compilers to check the validity of function calls.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2129-8005-4001-8A22-A53D9CDE0963}"/>
              </a:ext>
            </a:extLst>
          </p:cNvPr>
          <p:cNvSpPr txBox="1"/>
          <p:nvPr/>
        </p:nvSpPr>
        <p:spPr>
          <a:xfrm>
            <a:off x="535584" y="2258447"/>
            <a:ext cx="284124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47658-86C5-44EA-871E-3A01CEAC57FD}"/>
              </a:ext>
            </a:extLst>
          </p:cNvPr>
          <p:cNvSpPr txBox="1"/>
          <p:nvPr/>
        </p:nvSpPr>
        <p:spPr>
          <a:xfrm>
            <a:off x="6187620" y="2791473"/>
            <a:ext cx="2604407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C3C326-88E2-4EA0-95C1-AD96CD4E7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055" y="3536037"/>
            <a:ext cx="362361" cy="490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D4AA78-1A62-4644-8547-CB4E0AF1E1B4}"/>
              </a:ext>
            </a:extLst>
          </p:cNvPr>
          <p:cNvSpPr txBox="1"/>
          <p:nvPr/>
        </p:nvSpPr>
        <p:spPr>
          <a:xfrm>
            <a:off x="3491812" y="2794666"/>
            <a:ext cx="2604407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36464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8809FA-B406-4981-9740-F8FEA3DB0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39" y="3587907"/>
            <a:ext cx="415645" cy="523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311CE1-DDEB-4EA2-89E6-0F3AD4D814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66" y="3587907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Functions from the Math Library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highlight>
                  <a:srgbClr val="FFFF00"/>
                </a:highlight>
              </a:rPr>
              <a:t>double sqrt(double x)</a:t>
            </a:r>
            <a:r>
              <a:rPr lang="en-US" sz="2400" dirty="0"/>
              <a:t> – computes the square root of a number, requires </a:t>
            </a:r>
            <a:r>
              <a:rPr lang="en-US" sz="2400" dirty="0" err="1"/>
              <a:t>math.h</a:t>
            </a:r>
            <a:r>
              <a:rPr lang="en-US" sz="2400" dirty="0"/>
              <a:t>.</a:t>
            </a: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2101813"/>
            <a:ext cx="651517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3CD25-E0A6-43C6-ACBF-2582BD134206}"/>
              </a:ext>
            </a:extLst>
          </p:cNvPr>
          <p:cNvSpPr txBox="1"/>
          <p:nvPr/>
        </p:nvSpPr>
        <p:spPr>
          <a:xfrm>
            <a:off x="5006341" y="5608320"/>
            <a:ext cx="37698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the compilation guide at "Software/Tools" </a:t>
            </a:r>
            <a:r>
              <a:rPr lang="en-US" dirty="0">
                <a:sym typeface="Wingdings" panose="05000000000000000000" pitchFamily="2" charset="2"/>
              </a:rPr>
              <a:t> "</a:t>
            </a:r>
            <a:r>
              <a:rPr lang="en-US" dirty="0" err="1">
                <a:sym typeface="Wingdings" panose="05000000000000000000" pitchFamily="2" charset="2"/>
              </a:rPr>
              <a:t>CLang</a:t>
            </a:r>
            <a:r>
              <a:rPr lang="en-US" dirty="0">
                <a:sym typeface="Wingdings" panose="05000000000000000000" pitchFamily="2" charset="2"/>
              </a:rPr>
              <a:t>" </a:t>
            </a:r>
            <a:r>
              <a:rPr lang="en-US" dirty="0"/>
              <a:t>if you do not know how to compile this!</a:t>
            </a:r>
          </a:p>
        </p:txBody>
      </p:sp>
    </p:spTree>
    <p:extLst>
      <p:ext uri="{BB962C8B-B14F-4D97-AF65-F5344CB8AC3E}">
        <p14:creationId xmlns:p14="http://schemas.microsoft.com/office/powerpoint/2010/main" val="784668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Common Mistakes (1/2)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Always declare a variable within a function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No re-declaration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CFA5F-5032-4FE0-9E21-E9E074B29DBC}"/>
              </a:ext>
            </a:extLst>
          </p:cNvPr>
          <p:cNvSpPr txBox="1"/>
          <p:nvPr/>
        </p:nvSpPr>
        <p:spPr>
          <a:xfrm>
            <a:off x="865337" y="1771967"/>
            <a:ext cx="651517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global variable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38F9-19E2-41AD-9DE1-4590FC84BB34}"/>
              </a:ext>
            </a:extLst>
          </p:cNvPr>
          <p:cNvSpPr txBox="1"/>
          <p:nvPr/>
        </p:nvSpPr>
        <p:spPr>
          <a:xfrm>
            <a:off x="865337" y="4529328"/>
            <a:ext cx="651517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re-declaration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0342D1-68B4-4418-BA3C-115BA01473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39" y="1695767"/>
            <a:ext cx="362361" cy="4900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FB17E3-D73E-4DA9-8277-7BBB2A11D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39" y="5544990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24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587375" y="3331322"/>
            <a:ext cx="8229600" cy="57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Unnecessary initialization of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Number overflow</a:t>
            </a:r>
          </a:p>
          <a:p>
            <a:pPr marL="800100" lvl="1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 initializing variables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Program may work on some machine but not on another!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1503" y="2532826"/>
            <a:ext cx="606446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but what is the value of b?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503" y="3909618"/>
            <a:ext cx="1716077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641" y="207037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Cannot</a:t>
            </a:r>
            <a:r>
              <a:rPr lang="en-US" dirty="0"/>
              <a:t> assume that the initial value of b is zero!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2175" y="1245476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FB3A4-124F-4FB3-9CA1-6EA45A21DCBC}"/>
              </a:ext>
            </a:extLst>
          </p:cNvPr>
          <p:cNvSpPr txBox="1"/>
          <p:nvPr/>
        </p:nvSpPr>
        <p:spPr>
          <a:xfrm>
            <a:off x="1781502" y="5152489"/>
            <a:ext cx="2357362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D3F77-DB19-42FF-90A5-6260114FAC12}"/>
              </a:ext>
            </a:extLst>
          </p:cNvPr>
          <p:cNvSpPr txBox="1"/>
          <p:nvPr/>
        </p:nvSpPr>
        <p:spPr>
          <a:xfrm>
            <a:off x="4010967" y="468784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Does not</a:t>
            </a:r>
            <a:r>
              <a:rPr lang="en-US" dirty="0"/>
              <a:t> work on platforms with only 16-bit int.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2405B-4106-42E1-B4DD-408829B80978}"/>
              </a:ext>
            </a:extLst>
          </p:cNvPr>
          <p:cNvSpPr txBox="1"/>
          <p:nvPr/>
        </p:nvSpPr>
        <p:spPr>
          <a:xfrm>
            <a:off x="6061381" y="5693863"/>
            <a:ext cx="275559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for integers and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for real numbers </a:t>
            </a:r>
            <a:br>
              <a:rPr lang="en-US" dirty="0"/>
            </a:br>
            <a:r>
              <a:rPr lang="en-US" dirty="0"/>
              <a:t>in CS1010.</a:t>
            </a:r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build="p"/>
      <p:bldP spid="8" grpId="0" animBg="1"/>
      <p:bldP spid="10" grpId="0" animBg="1"/>
      <p:bldP spid="16" grpId="0" animBg="1"/>
      <p:bldP spid="4" grpId="0" animBg="1"/>
      <p:bldP spid="12" grpId="0" animBg="1"/>
      <p:bldP spid="13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13555</TotalTime>
  <Words>689</Words>
  <Application>Microsoft Office PowerPoint</Application>
  <PresentationFormat>On-screen Show (4:3)</PresentationFormat>
  <Paragraphs>180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5: First C Program</vt:lpstr>
      <vt:lpstr>Your First C Function</vt:lpstr>
      <vt:lpstr>Your First C Function</vt:lpstr>
      <vt:lpstr>Your First C Program</vt:lpstr>
      <vt:lpstr>Your First C Program</vt:lpstr>
      <vt:lpstr>Functions from the Math Library</vt:lpstr>
      <vt:lpstr>Common Mistakes (1/2)</vt:lpstr>
      <vt:lpstr>Common Mistakes (2/2)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1536</cp:revision>
  <cp:lastPrinted>2014-06-20T04:24:53Z</cp:lastPrinted>
  <dcterms:created xsi:type="dcterms:W3CDTF">1998-09-05T15:03:32Z</dcterms:created>
  <dcterms:modified xsi:type="dcterms:W3CDTF">2021-01-21T14:38:01Z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