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531" r:id="rId3"/>
    <p:sldId id="532" r:id="rId4"/>
    <p:sldId id="535" r:id="rId5"/>
    <p:sldId id="533" r:id="rId6"/>
    <p:sldId id="537" r:id="rId7"/>
    <p:sldId id="52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185" autoAdjust="0"/>
  </p:normalViewPr>
  <p:slideViewPr>
    <p:cSldViewPr snapToGrid="0">
      <p:cViewPr>
        <p:scale>
          <a:sx n="100" d="100"/>
          <a:sy n="100" d="100"/>
        </p:scale>
        <p:origin x="6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8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</a:t>
            </a: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Unit5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Problem</a:t>
            </a:r>
            <a:r>
              <a:rPr lang="en-US" sz="2800" dirty="0"/>
              <a:t>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</a:t>
            </a:r>
            <a:r>
              <a:rPr lang="en-US" sz="2400" dirty="0" smtClean="0"/>
              <a:t>numbers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Compute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4724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 smtClean="0"/>
              <a:t>1. Breaking </a:t>
            </a:r>
            <a:r>
              <a:rPr lang="en-US" dirty="0"/>
              <a:t>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 smtClean="0"/>
              <a:t>2. Borrowing </a:t>
            </a:r>
            <a:r>
              <a:rPr lang="en-US" dirty="0"/>
              <a:t>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 smtClean="0"/>
              <a:t>3. Wishful </a:t>
            </a:r>
            <a:r>
              <a:rPr lang="en-US" dirty="0"/>
              <a:t>thinking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783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Unit5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Function calling other functions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If we treat this computation as a </a:t>
            </a:r>
            <a:r>
              <a:rPr lang="en-US" sz="2000" dirty="0" smtClean="0">
                <a:solidFill>
                  <a:srgbClr val="0000FF"/>
                </a:solidFill>
              </a:rPr>
              <a:t>function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stddev</a:t>
            </a:r>
            <a:r>
              <a:rPr lang="en-US" sz="2000" i="1" dirty="0" smtClean="0"/>
              <a:t> (L, k)</a:t>
            </a:r>
            <a:r>
              <a:rPr lang="en-US" sz="2000" dirty="0" smtClean="0"/>
              <a:t>, it calls </a:t>
            </a:r>
            <a:r>
              <a:rPr lang="en-US" sz="2000" i="1" dirty="0" err="1" smtClean="0"/>
              <a:t>sqrt</a:t>
            </a:r>
            <a:r>
              <a:rPr lang="en-US" sz="2000" dirty="0" smtClean="0"/>
              <a:t>, </a:t>
            </a:r>
            <a:r>
              <a:rPr lang="en-US" sz="2000" i="1" dirty="0" smtClean="0"/>
              <a:t>mean</a:t>
            </a:r>
            <a:r>
              <a:rPr lang="en-US" sz="2000" dirty="0" smtClean="0"/>
              <a:t>, </a:t>
            </a:r>
            <a:r>
              <a:rPr lang="en-US" sz="2000" i="1" dirty="0" smtClean="0"/>
              <a:t>square</a:t>
            </a:r>
            <a:r>
              <a:rPr lang="en-US" sz="2000" dirty="0" smtClean="0"/>
              <a:t> and </a:t>
            </a:r>
            <a:r>
              <a:rPr lang="en-US" sz="2000" i="1" dirty="0" smtClean="0"/>
              <a:t>subtract </a:t>
            </a:r>
            <a:r>
              <a:rPr lang="en-US" sz="2000" dirty="0" smtClean="0"/>
              <a:t>to complete the computation.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3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3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Even more </a:t>
            </a:r>
            <a:r>
              <a:rPr lang="en-GB" dirty="0" smtClean="0">
                <a:solidFill>
                  <a:srgbClr val="0000FF"/>
                </a:solidFill>
              </a:rPr>
              <a:t>examples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Unit5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/>
              <a:t>FindMax</a:t>
            </a:r>
            <a:r>
              <a:rPr lang="en-US" sz="2400" dirty="0" smtClean="0"/>
              <a:t> (Recursion)</a:t>
            </a:r>
            <a:r>
              <a:rPr lang="en-US" sz="2400" dirty="0" smtClean="0"/>
              <a:t>: </a:t>
            </a:r>
            <a:r>
              <a:rPr lang="en-US" sz="2400" dirty="0"/>
              <a:t>use 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0,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1,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</a:t>
            </a:r>
            <a:r>
              <a:rPr 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r>
              <a:rPr lang="en-US" sz="2000" dirty="0" smtClean="0">
                <a:sym typeface="Wingdings" panose="05000000000000000000" pitchFamily="2" charset="2"/>
              </a:rPr>
              <a:t>, which is the same as max </a:t>
            </a:r>
            <a:r>
              <a:rPr lang="en-US" sz="2000" dirty="0">
                <a:sym typeface="Wingdings" panose="05000000000000000000" pitchFamily="2" charset="2"/>
              </a:rPr>
              <a:t>(L, </a:t>
            </a:r>
            <a:r>
              <a:rPr lang="en-US" sz="2000" dirty="0" smtClean="0">
                <a:sym typeface="Wingdings" panose="05000000000000000000" pitchFamily="2" charset="2"/>
              </a:rPr>
              <a:t>6).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48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Unit5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</a:t>
            </a:r>
            <a:r>
              <a:rPr lang="en-US" sz="2400" dirty="0"/>
              <a:t>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 = 5. </a:t>
            </a:r>
            <a:br>
              <a:rPr lang="en-US" sz="2400" dirty="0"/>
            </a:br>
            <a:r>
              <a:rPr lang="en-US" sz="2400" dirty="0"/>
              <a:t>max'' (L,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</a:t>
            </a:r>
            <a:r>
              <a:rPr lang="en-US" sz="2000" baseline="-25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(2)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</a:t>
            </a:r>
            <a:r>
              <a:rPr lang="en-US" sz="2000" dirty="0" smtClean="0">
                <a:sym typeface="Wingdings" panose="05000000000000000000" pitchFamily="2" charset="2"/>
              </a:rPr>
              <a:t>max' (L, 0, 5) </a:t>
            </a: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139978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09800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max''(L, r)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24653" y="2318266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8587" y="3532216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smtClean="0"/>
              <a:t>r equals 0?</a:t>
            </a:r>
            <a:endParaRPr lang="en-US" sz="1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5133" y="4679306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err="1" smtClean="0"/>
              <a:t>l</a:t>
            </a:r>
            <a:r>
              <a:rPr lang="en-US" sz="1400" b="1" i="1" baseline="-25000" dirty="0" err="1" smtClean="0"/>
              <a:t>r</a:t>
            </a:r>
            <a:endParaRPr lang="en-US" sz="1400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16874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 smtClean="0"/>
              <a:t>set m to </a:t>
            </a:r>
            <a:endParaRPr lang="en-US" sz="1400" b="1" i="1" baseline="-25000" dirty="0" smtClean="0"/>
          </a:p>
          <a:p>
            <a:pPr algn="ctr"/>
            <a:r>
              <a:rPr lang="en-US" sz="1400" b="1" i="1" dirty="0"/>
              <a:t>m</a:t>
            </a:r>
            <a:r>
              <a:rPr lang="en-US" sz="1400" b="1" i="1" dirty="0" smtClean="0"/>
              <a:t>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524595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 smtClean="0"/>
              <a:t>is </a:t>
            </a:r>
            <a:r>
              <a:rPr lang="en-US" sz="1400" b="1" i="1" dirty="0" err="1" smtClean="0"/>
              <a:t>l</a:t>
            </a:r>
            <a:r>
              <a:rPr lang="en-US" sz="1400" b="1" i="1" baseline="-25000" dirty="0" err="1" smtClean="0"/>
              <a:t>r</a:t>
            </a:r>
            <a:r>
              <a:rPr lang="en-US" sz="1400" b="1" i="1" dirty="0" smtClean="0"/>
              <a:t> &gt; m ?</a:t>
            </a:r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Declare the type of a variable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Allocate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Interpret </a:t>
            </a:r>
            <a:r>
              <a:rPr lang="en-US" sz="2400" dirty="0" smtClean="0"/>
              <a:t>the value accordingly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value;</a:t>
            </a:r>
            <a:r>
              <a:rPr lang="en-US" sz="2400" dirty="0" smtClean="0"/>
              <a:t> 2 or 4 bytes, signed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char </a:t>
            </a:r>
            <a:r>
              <a:rPr lang="en-US" sz="2400" dirty="0" err="1" smtClean="0">
                <a:solidFill>
                  <a:srgbClr val="0000FF"/>
                </a:solidFill>
              </a:rPr>
              <a:t>ch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1 byte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err="1" smtClean="0">
                <a:solidFill>
                  <a:srgbClr val="0000FF"/>
                </a:solidFill>
              </a:rPr>
              <a:t>ave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Week2 </a:t>
            </a:r>
            <a:r>
              <a:rPr lang="en-US" dirty="0"/>
              <a:t>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 smtClean="0"/>
              <a:t>A C program is just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00FF"/>
                </a:solidFill>
              </a:rPr>
              <a:t>a collection of functions</a:t>
            </a:r>
            <a:r>
              <a:rPr lang="en-US" sz="4000" dirty="0" smtClean="0"/>
              <a:t>.</a:t>
            </a:r>
            <a:endParaRPr lang="en-US" sz="4000" dirty="0"/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3810000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 smtClean="0"/>
              <a:t>Remember to 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00FF"/>
                </a:solidFill>
              </a:rPr>
              <a:t>declare the types of your variables 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dirty="0" smtClean="0"/>
              <a:t>in a C program.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13193</TotalTime>
  <Words>563</Words>
  <Application>Microsoft Office PowerPoint</Application>
  <PresentationFormat>On-screen Show (4:3)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Clarity</vt:lpstr>
      <vt:lpstr>PowerPoint Presentation</vt:lpstr>
      <vt:lpstr>Problem Solving Techniques</vt:lpstr>
      <vt:lpstr>More examples</vt:lpstr>
      <vt:lpstr>Even more examples</vt:lpstr>
      <vt:lpstr>Ex #2: Yet another solution for FindMax</vt:lpstr>
      <vt:lpstr>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2021-01-20T08:26:33Z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