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8" r:id="rId3"/>
    <p:sldId id="528" r:id="rId4"/>
    <p:sldId id="509" r:id="rId5"/>
    <p:sldId id="530" r:id="rId6"/>
    <p:sldId id="532" r:id="rId7"/>
    <p:sldId id="531" r:id="rId8"/>
    <p:sldId id="525" r:id="rId9"/>
    <p:sldId id="511" r:id="rId10"/>
    <p:sldId id="522" r:id="rId11"/>
    <p:sldId id="534" r:id="rId12"/>
    <p:sldId id="535" r:id="rId13"/>
    <p:sldId id="538" r:id="rId14"/>
    <p:sldId id="543" r:id="rId15"/>
    <p:sldId id="544" r:id="rId16"/>
    <p:sldId id="537" r:id="rId17"/>
    <p:sldId id="539" r:id="rId18"/>
    <p:sldId id="540" r:id="rId19"/>
    <p:sldId id="541" r:id="rId20"/>
    <p:sldId id="542" r:id="rId21"/>
    <p:sldId id="545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1" autoAdjust="0"/>
    <p:restoredTop sz="87185" autoAdjust="0"/>
  </p:normalViewPr>
  <p:slideViewPr>
    <p:cSldViewPr snapToGrid="0">
      <p:cViewPr varScale="1">
        <p:scale>
          <a:sx n="94" d="100"/>
          <a:sy n="94" d="100"/>
        </p:scale>
        <p:origin x="192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1/18/21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7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5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95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1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16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0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Functions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mean</a:t>
            </a:r>
            <a:r>
              <a:rPr lang="en-US" sz="2400" dirty="0"/>
              <a:t> of a list of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Input…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sum of a list of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Divide the sum by k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Output…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38585" y="2645249"/>
            <a:ext cx="155674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could be a function!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9993" y="2758604"/>
            <a:ext cx="4356192" cy="4381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/>
              <a:t>μ</a:t>
            </a:r>
            <a:r>
              <a:rPr lang="en-US" sz="2400" dirty="0"/>
              <a:t>: mean (L,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L': subtract (L, k, </a:t>
            </a:r>
            <a:r>
              <a:rPr lang="el-GR" sz="2400" i="1" dirty="0"/>
              <a:t>μ</a:t>
            </a:r>
            <a:r>
              <a:rPr lang="en-US" sz="2400" i="1" dirty="0"/>
              <a:t>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L'': square (L',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:</a:t>
            </a:r>
            <a:r>
              <a:rPr lang="en-US" sz="2400" i="1" dirty="0"/>
              <a:t> </a:t>
            </a:r>
            <a:r>
              <a:rPr lang="en-US" sz="2400" dirty="0"/>
              <a:t>mean (L'',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</a:t>
            </a:r>
            <a:r>
              <a:rPr lang="en-US" sz="2400" dirty="0"/>
              <a:t> </a:t>
            </a:r>
            <a:r>
              <a:rPr lang="en-US" sz="2400" dirty="0" err="1"/>
              <a:t>sqrt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l-GR" sz="2400" i="1" dirty="0"/>
              <a:t>μ</a:t>
            </a:r>
            <a:r>
              <a:rPr lang="en-US" sz="2400" i="1" dirty="0"/>
              <a:t>'')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2356" y="3286204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say L = {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9</a:t>
            </a:r>
            <a:r>
              <a:rPr lang="en-US" sz="2400" dirty="0"/>
              <a:t>}, k =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2355" y="3750782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/>
              <a:t>μ</a:t>
            </a:r>
            <a:r>
              <a:rPr lang="en-US" sz="2400" i="1" dirty="0"/>
              <a:t> = 5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22354" y="4281090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subtract (L, k, </a:t>
            </a:r>
            <a:r>
              <a:rPr lang="el-GR" sz="2400" dirty="0"/>
              <a:t>μ</a:t>
            </a:r>
            <a:r>
              <a:rPr lang="en-US" sz="2400" dirty="0"/>
              <a:t>) = {-4, -2, 0, 2 ,4}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2354" y="4815557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square (L', k) = {16, 4, 0, 4,16}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22354" y="5320892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 = mean (L'', k) = 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9911" y="5844243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sqrt</a:t>
            </a:r>
            <a:r>
              <a:rPr lang="en-US" sz="2400" dirty="0"/>
              <a:t> (</a:t>
            </a:r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) = 2.83</a:t>
            </a:r>
          </a:p>
        </p:txBody>
      </p:sp>
    </p:spTree>
    <p:extLst>
      <p:ext uri="{BB962C8B-B14F-4D97-AF65-F5344CB8AC3E}">
        <p14:creationId xmlns:p14="http://schemas.microsoft.com/office/powerpoint/2010/main" val="4265878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 </a:t>
            </a:r>
            <a:r>
              <a:rPr lang="en-US" sz="2400" i="1" dirty="0" err="1"/>
              <a:t>sqrt</a:t>
            </a:r>
            <a:r>
              <a:rPr lang="en-US" sz="2400" i="1" dirty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Reuse of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 function, once defined, can be reused any number of times!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No need to reinvent the wheel every time!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015" y="4436266"/>
            <a:ext cx="2238769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mean is used twice!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294863" y="4216820"/>
            <a:ext cx="1042869" cy="4156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35067" y="4190348"/>
            <a:ext cx="702804" cy="4305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56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 </a:t>
            </a:r>
            <a:r>
              <a:rPr lang="en-US" sz="2400" i="1" dirty="0" err="1"/>
              <a:t>sqrt</a:t>
            </a:r>
            <a:r>
              <a:rPr lang="en-US" sz="2400" i="1" dirty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Function calling other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If we treat this computation as a 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i="1" dirty="0" err="1"/>
              <a:t>stddev</a:t>
            </a:r>
            <a:r>
              <a:rPr lang="en-US" sz="2000" i="1" dirty="0"/>
              <a:t> (L, k)</a:t>
            </a:r>
            <a:r>
              <a:rPr lang="en-US" sz="2000" dirty="0"/>
              <a:t>, it calls </a:t>
            </a:r>
            <a:r>
              <a:rPr lang="en-US" sz="2000" i="1" dirty="0" err="1"/>
              <a:t>sqrt</a:t>
            </a:r>
            <a:r>
              <a:rPr lang="en-US" sz="2000" dirty="0"/>
              <a:t>, </a:t>
            </a:r>
            <a:r>
              <a:rPr lang="en-US" sz="2000" i="1" dirty="0"/>
              <a:t>mean</a:t>
            </a:r>
            <a:r>
              <a:rPr lang="en-US" sz="2000" dirty="0"/>
              <a:t>, </a:t>
            </a:r>
            <a:r>
              <a:rPr lang="en-US" sz="2000" i="1" dirty="0"/>
              <a:t>square</a:t>
            </a:r>
            <a:r>
              <a:rPr lang="en-US" sz="2000" dirty="0"/>
              <a:t> and </a:t>
            </a:r>
            <a:r>
              <a:rPr lang="en-US" sz="2000" i="1" dirty="0"/>
              <a:t>subtract </a:t>
            </a:r>
            <a:r>
              <a:rPr lang="en-US" sz="2000" dirty="0"/>
              <a:t>to complete the computation.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55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Ex #1: A Simple “Drawing” Problem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Draw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rocket ship </a:t>
            </a:r>
            <a:r>
              <a:rPr lang="en-US" sz="2000" dirty="0"/>
              <a:t>(which is a triangle over a rectangle over an inverted V),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male stick figure </a:t>
            </a:r>
            <a:r>
              <a:rPr lang="en-US" sz="2000" dirty="0"/>
              <a:t>(a circle over a rectangle over an inverted V), and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female stick figure </a:t>
            </a:r>
            <a:r>
              <a:rPr lang="en-US" sz="2000" dirty="0"/>
              <a:t>(a circle over a triangle over an inverted V)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7303037" y="1171575"/>
            <a:ext cx="1498349" cy="5515563"/>
            <a:chOff x="6349066" y="1359412"/>
            <a:chExt cx="1499091" cy="5515978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664111" cy="172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9066" y="3154299"/>
              <a:ext cx="666754" cy="178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1704" y="4964528"/>
              <a:ext cx="664116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942259" y="1359412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rocket</a:t>
              </a:r>
              <a:endParaRPr lang="en-SG" sz="1600" i="1" dirty="0"/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6883643" y="3101143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male</a:t>
              </a:r>
              <a:endParaRPr lang="en-SG" sz="1600" i="1" dirty="0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015820" y="4915228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female</a:t>
              </a:r>
              <a:endParaRPr lang="en-SG" sz="1600" i="1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2209" y="4727125"/>
            <a:ext cx="57753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7" name="HighlightTextShape201406241503265130"/>
          <p:cNvSpPr>
            <a:spLocks noChangeArrowheads="1"/>
          </p:cNvSpPr>
          <p:nvPr/>
        </p:nvSpPr>
        <p:spPr bwMode="auto">
          <a:xfrm>
            <a:off x="582209" y="4163016"/>
            <a:ext cx="5957106" cy="199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Analysis: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No particular input / compute needed.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Just draw the needed 3 figures: 1 magic box for </a:t>
            </a:r>
            <a:r>
              <a:rPr lang="en-US" sz="2000"/>
              <a:t>each figure.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There are common shapes shared by the 3 figures: 1 magic box for each shape.</a:t>
            </a:r>
          </a:p>
        </p:txBody>
      </p:sp>
    </p:spTree>
    <p:extLst>
      <p:ext uri="{BB962C8B-B14F-4D97-AF65-F5344CB8AC3E}">
        <p14:creationId xmlns:p14="http://schemas.microsoft.com/office/powerpoint/2010/main" val="2442193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Ex #1: A Simple “Drawing” Problem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2209" y="4816025"/>
            <a:ext cx="57753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Draw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rocket ship </a:t>
            </a:r>
            <a:r>
              <a:rPr lang="en-US" sz="2000" dirty="0"/>
              <a:t>(which is a triangle over a rectangle over an inverted V),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male stick figure </a:t>
            </a:r>
            <a:r>
              <a:rPr lang="en-US" sz="2000" dirty="0"/>
              <a:t>(a circle over a rectangle over an inverted V), and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female stick figure </a:t>
            </a:r>
            <a:r>
              <a:rPr lang="en-US" sz="2000" dirty="0"/>
              <a:t>(a circle over a triangle over an inverted V)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HighlightTextShape201406241503265130"/>
          <p:cNvSpPr>
            <a:spLocks noChangeArrowheads="1"/>
          </p:cNvSpPr>
          <p:nvPr/>
        </p:nvSpPr>
        <p:spPr bwMode="auto">
          <a:xfrm>
            <a:off x="580219" y="4159183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Design: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7508056" y="1157478"/>
            <a:ext cx="1302562" cy="3929462"/>
            <a:chOff x="6349066" y="1330834"/>
            <a:chExt cx="1841533" cy="5553048"/>
          </a:xfrm>
        </p:grpSpPr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664111" cy="172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9066" y="3164447"/>
              <a:ext cx="666754" cy="1785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1704" y="4973020"/>
              <a:ext cx="664116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6942257" y="1330834"/>
              <a:ext cx="1181011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rocket</a:t>
              </a:r>
              <a:endParaRPr lang="en-SG" sz="1600" i="1" dirty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6950973" y="3167824"/>
              <a:ext cx="997353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male</a:t>
              </a:r>
              <a:endParaRPr lang="en-SG" sz="1600" i="1" dirty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6961955" y="4915229"/>
              <a:ext cx="1228644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female</a:t>
              </a:r>
              <a:endParaRPr lang="en-SG" sz="1600" i="1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4312673" y="4830732"/>
            <a:ext cx="795679" cy="397839"/>
          </a:xfrm>
          <a:custGeom>
            <a:avLst/>
            <a:gdLst>
              <a:gd name="connsiteX0" fmla="*/ 0 w 795679"/>
              <a:gd name="connsiteY0" fmla="*/ 0 h 397839"/>
              <a:gd name="connsiteX1" fmla="*/ 795679 w 795679"/>
              <a:gd name="connsiteY1" fmla="*/ 0 h 397839"/>
              <a:gd name="connsiteX2" fmla="*/ 795679 w 795679"/>
              <a:gd name="connsiteY2" fmla="*/ 397839 h 397839"/>
              <a:gd name="connsiteX3" fmla="*/ 0 w 795679"/>
              <a:gd name="connsiteY3" fmla="*/ 397839 h 397839"/>
              <a:gd name="connsiteX4" fmla="*/ 0 w 795679"/>
              <a:gd name="connsiteY4" fmla="*/ 0 h 3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679" h="397839">
                <a:moveTo>
                  <a:pt x="0" y="0"/>
                </a:moveTo>
                <a:lnTo>
                  <a:pt x="795679" y="0"/>
                </a:lnTo>
                <a:lnTo>
                  <a:pt x="795679" y="397839"/>
                </a:lnTo>
                <a:lnTo>
                  <a:pt x="0" y="397839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Draw 3 Figures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24358" y="5228572"/>
            <a:ext cx="6572309" cy="564931"/>
            <a:chOff x="1424358" y="5228572"/>
            <a:chExt cx="6572309" cy="564931"/>
          </a:xfrm>
        </p:grpSpPr>
        <p:sp>
          <p:nvSpPr>
            <p:cNvPr id="32" name="Freeform 31"/>
            <p:cNvSpPr/>
            <p:nvPr/>
          </p:nvSpPr>
          <p:spPr>
            <a:xfrm>
              <a:off x="4664793" y="5228572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1" name="Group 50"/>
            <p:cNvGrpSpPr/>
            <p:nvPr/>
          </p:nvGrpSpPr>
          <p:grpSpPr>
            <a:xfrm>
              <a:off x="1424358" y="5228572"/>
              <a:ext cx="6572309" cy="564931"/>
              <a:chOff x="1424358" y="5228572"/>
              <a:chExt cx="6572309" cy="564931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4710513" y="5228572"/>
                <a:ext cx="2888315" cy="16709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83546"/>
                    </a:lnTo>
                    <a:lnTo>
                      <a:pt x="2888315" y="83546"/>
                    </a:lnTo>
                    <a:lnTo>
                      <a:pt x="2888315" y="16709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Freeform 35"/>
              <p:cNvSpPr/>
              <p:nvPr/>
            </p:nvSpPr>
            <p:spPr>
              <a:xfrm>
                <a:off x="1822198" y="5228572"/>
                <a:ext cx="2888315" cy="16709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888315" y="0"/>
                    </a:moveTo>
                    <a:lnTo>
                      <a:pt x="2888315" y="83546"/>
                    </a:lnTo>
                    <a:lnTo>
                      <a:pt x="0" y="83546"/>
                    </a:lnTo>
                    <a:lnTo>
                      <a:pt x="0" y="16709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Freeform 37"/>
              <p:cNvSpPr/>
              <p:nvPr/>
            </p:nvSpPr>
            <p:spPr>
              <a:xfrm>
                <a:off x="1424358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Rocket Ship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312673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Male Stick Figure</a:t>
                </a: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7200988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Female Stick Figure</a:t>
                </a:r>
                <a:endParaRPr lang="en-US" sz="1000" kern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61587" y="5793504"/>
            <a:ext cx="2721222" cy="564931"/>
            <a:chOff x="461587" y="5793504"/>
            <a:chExt cx="2721222" cy="564931"/>
          </a:xfrm>
        </p:grpSpPr>
        <p:sp>
          <p:nvSpPr>
            <p:cNvPr id="33" name="Freeform 32"/>
            <p:cNvSpPr/>
            <p:nvPr/>
          </p:nvSpPr>
          <p:spPr>
            <a:xfrm>
              <a:off x="1822198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1776478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59426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461587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424358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387130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49902" y="5793504"/>
            <a:ext cx="2721222" cy="564931"/>
            <a:chOff x="3349902" y="5793504"/>
            <a:chExt cx="2721222" cy="564931"/>
          </a:xfrm>
        </p:grpSpPr>
        <p:sp>
          <p:nvSpPr>
            <p:cNvPr id="29" name="Freeform 28"/>
            <p:cNvSpPr/>
            <p:nvPr/>
          </p:nvSpPr>
          <p:spPr>
            <a:xfrm>
              <a:off x="4710513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4664793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3747741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3349902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312673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75445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38217" y="5793504"/>
            <a:ext cx="2721222" cy="564931"/>
            <a:chOff x="6238217" y="5793504"/>
            <a:chExt cx="2721222" cy="564931"/>
          </a:xfrm>
        </p:grpSpPr>
        <p:sp>
          <p:nvSpPr>
            <p:cNvPr id="4" name="Freeform 3"/>
            <p:cNvSpPr/>
            <p:nvPr/>
          </p:nvSpPr>
          <p:spPr>
            <a:xfrm>
              <a:off x="7598828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/>
            <p:cNvSpPr/>
            <p:nvPr/>
          </p:nvSpPr>
          <p:spPr>
            <a:xfrm>
              <a:off x="7553108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6636056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Freeform 47"/>
            <p:cNvSpPr/>
            <p:nvPr/>
          </p:nvSpPr>
          <p:spPr>
            <a:xfrm>
              <a:off x="6238217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200988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8163760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214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 maximum among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 from Week 1: use a function max (L, k) that computes the maximum of a given list L of k numbers.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5555"/>
          <a:stretch/>
        </p:blipFill>
        <p:spPr>
          <a:xfrm>
            <a:off x="0" y="3115131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276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0, j = 5. </a:t>
            </a:r>
            <a:br>
              <a:rPr lang="en-US" sz="2400" dirty="0"/>
            </a:br>
            <a:r>
              <a:rPr lang="en-US" sz="2400" dirty="0"/>
              <a:t>max' (L, 0,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(0) == j (5)?  No. m is</a:t>
            </a:r>
            <a:r>
              <a:rPr lang="en-US" sz="2000" dirty="0"/>
              <a:t> max' (L, 1, 5) = 9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0</a:t>
            </a:r>
            <a:r>
              <a:rPr lang="en-US" sz="2000" dirty="0">
                <a:sym typeface="Wingdings" panose="05000000000000000000" pitchFamily="2" charset="2"/>
              </a:rPr>
              <a:t> (5)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, which is the same as max (L, k).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664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Compute the factorial of 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n = 4, n! = 4! = 1*2*3*4 = 24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n???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3404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n???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n = 4. factorial (n)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 (4) == 0? </a:t>
            </a:r>
            <a:r>
              <a:rPr lang="en-US" sz="2000" dirty="0">
                <a:sym typeface="Wingdings" panose="05000000000000000000" pitchFamily="2" charset="2"/>
              </a:rPr>
              <a:t> No. The answer is n * factorial (3) = 4 * 6 =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24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3447" r="9834"/>
          <a:stretch/>
        </p:blipFill>
        <p:spPr>
          <a:xfrm>
            <a:off x="1064435" y="2257813"/>
            <a:ext cx="6758975" cy="2987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9056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3: Functions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Problem Solving Techniques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More examples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Even more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Function calling itself (to solve a simpler version of the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 (L, 0, 5) uses max' (L, 1, 5)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factorial (4) uses factorial (3)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This is </a:t>
            </a:r>
            <a:r>
              <a:rPr lang="en-US" sz="2400" dirty="0">
                <a:solidFill>
                  <a:srgbClr val="0000FF"/>
                </a:solidFill>
              </a:rPr>
              <a:t>Recursion</a:t>
            </a:r>
            <a:r>
              <a:rPr lang="en-US" sz="2400" dirty="0"/>
              <a:t>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This is </a:t>
            </a:r>
            <a:r>
              <a:rPr lang="en-US" sz="2000" dirty="0">
                <a:solidFill>
                  <a:srgbClr val="0000FF"/>
                </a:solidFill>
              </a:rPr>
              <a:t>Recursion</a:t>
            </a:r>
            <a:r>
              <a:rPr lang="en-US" sz="2000" dirty="0"/>
              <a:t>!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600" dirty="0"/>
              <a:t>This is </a:t>
            </a:r>
            <a:r>
              <a:rPr lang="en-US" sz="1600" dirty="0">
                <a:solidFill>
                  <a:srgbClr val="0000FF"/>
                </a:solidFill>
              </a:rPr>
              <a:t>Recursion</a:t>
            </a:r>
            <a:r>
              <a:rPr lang="en-US" sz="1600" dirty="0"/>
              <a:t>!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200" dirty="0"/>
              <a:t>This is </a:t>
            </a:r>
            <a:r>
              <a:rPr lang="en-US" sz="1200" dirty="0">
                <a:solidFill>
                  <a:srgbClr val="0000FF"/>
                </a:solidFill>
              </a:rPr>
              <a:t>Recursion</a:t>
            </a:r>
            <a:r>
              <a:rPr lang="en-US" sz="1200" dirty="0"/>
              <a:t>!</a:t>
            </a:r>
          </a:p>
          <a:p>
            <a:pPr marL="2171700" lvl="4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400" dirty="0"/>
              <a:t>…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8263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 #2: Yet another solution for </a:t>
            </a:r>
            <a:r>
              <a:rPr lang="en-GB" dirty="0" err="1">
                <a:solidFill>
                  <a:srgbClr val="0000FF"/>
                </a:solidFill>
              </a:rPr>
              <a:t>FindMax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 maximum among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r = 5. </a:t>
            </a:r>
            <a:br>
              <a:rPr lang="en-US" sz="2400" dirty="0"/>
            </a:br>
            <a:r>
              <a:rPr lang="en-US" sz="2400" dirty="0"/>
              <a:t>max'' (L,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0 == r (5)?  No. m is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max'' (L, 4)</a:t>
            </a:r>
            <a:r>
              <a:rPr lang="en-US" sz="2000" dirty="0"/>
              <a:t> = 9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</a:t>
            </a:r>
            <a:r>
              <a:rPr lang="en-US" sz="2000" baseline="-25000" dirty="0" err="1">
                <a:sym typeface="Wingdings" panose="05000000000000000000" pitchFamily="2" charset="2"/>
              </a:rPr>
              <a:t>r</a:t>
            </a:r>
            <a:r>
              <a:rPr lang="en-US" sz="2000" dirty="0">
                <a:sym typeface="Wingdings" panose="05000000000000000000" pitchFamily="2" charset="2"/>
              </a:rPr>
              <a:t> (2)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, which is the same as max (L, k).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Can you draw the flowchart?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2466665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we have learnt so far…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FF"/>
                </a:solidFill>
              </a:rPr>
              <a:t>maximum</a:t>
            </a:r>
            <a:r>
              <a:rPr lang="en-US" sz="2400" dirty="0"/>
              <a:t> among a list of numbers (</a:t>
            </a:r>
            <a:r>
              <a:rPr lang="en-US" sz="2400" dirty="0" err="1"/>
              <a:t>FindMax</a:t>
            </a:r>
            <a:r>
              <a:rPr lang="en-US" sz="2400" dirty="0"/>
              <a:t>).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5555"/>
          <a:stretch/>
        </p:blipFill>
        <p:spPr>
          <a:xfrm>
            <a:off x="0" y="3238500"/>
            <a:ext cx="9144000" cy="335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5275" y="29813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1725" y="6363962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4550" y="29813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17993307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FF"/>
                </a:solidFill>
              </a:rPr>
              <a:t>range (i.e., max-min)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1: Breaking it down!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 Compute the range of a given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</a:t>
            </a:r>
            <a:r>
              <a:rPr lang="en-US" sz="2400" dirty="0">
                <a:solidFill>
                  <a:srgbClr val="0000FF"/>
                </a:solidFill>
              </a:rPr>
              <a:t> range (i.e., max-min)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2: Borrowing from what we know!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input step for </a:t>
            </a:r>
            <a:r>
              <a:rPr lang="en-US" sz="2000" dirty="0" err="1"/>
              <a:t>FindMax</a:t>
            </a:r>
            <a:r>
              <a:rPr lang="en-US" sz="2000" dirty="0"/>
              <a:t> (i.e., read in some numbers)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output step for </a:t>
            </a:r>
            <a:r>
              <a:rPr lang="en-US" sz="2000" dirty="0" err="1"/>
              <a:t>FindMax</a:t>
            </a:r>
            <a:r>
              <a:rPr lang="en-US" sz="2000" dirty="0"/>
              <a:t> (i.e., print one number)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361565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about the Compute step?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3: Wishful thinking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Assume that we have </a:t>
            </a:r>
            <a:r>
              <a:rPr lang="en-US" sz="2400" dirty="0">
                <a:solidFill>
                  <a:srgbClr val="0000FF"/>
                </a:solidFill>
              </a:rPr>
              <a:t>a magic black box</a:t>
            </a:r>
            <a:r>
              <a:rPr lang="en-US" sz="2400" dirty="0"/>
              <a:t> for solving a </a:t>
            </a:r>
            <a:r>
              <a:rPr lang="en-US" sz="2400" dirty="0">
                <a:solidFill>
                  <a:srgbClr val="0000FF"/>
                </a:solidFill>
              </a:rPr>
              <a:t>smaller</a:t>
            </a:r>
            <a:r>
              <a:rPr lang="en-US" sz="2400" dirty="0"/>
              <a:t> problem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i.e., given some inputs, this magic black box produces a value (usually an intermediate result) that we need.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2752684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Compute: Compute the</a:t>
            </a:r>
            <a:r>
              <a:rPr lang="en-US" sz="2800" dirty="0">
                <a:solidFill>
                  <a:srgbClr val="0000FF"/>
                </a:solidFill>
              </a:rPr>
              <a:t> range </a:t>
            </a:r>
            <a:r>
              <a:rPr lang="en-US" sz="2800" dirty="0"/>
              <a:t>of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maximum </a:t>
            </a:r>
            <a:r>
              <a:rPr lang="en-US" sz="2400" dirty="0"/>
              <a:t>of a list L of k numbers (Breaking it down)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compute step of </a:t>
            </a:r>
            <a:r>
              <a:rPr lang="en-US" sz="2000" dirty="0" err="1"/>
              <a:t>FindMax</a:t>
            </a:r>
            <a:r>
              <a:rPr lang="en-US" sz="2000" dirty="0"/>
              <a:t> (Borrowing from what we know)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minimum</a:t>
            </a:r>
            <a:r>
              <a:rPr lang="en-US" sz="2400" dirty="0"/>
              <a:t> of a list L of k numbers (Breaking it down)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Assume we have it. (Wishful thinking)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difference</a:t>
            </a:r>
            <a:r>
              <a:rPr lang="en-US" sz="2400" dirty="0"/>
              <a:t> between the maximum and the minimum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Find the</a:t>
            </a:r>
            <a:r>
              <a:rPr lang="en-US" sz="2800" dirty="0">
                <a:solidFill>
                  <a:srgbClr val="0000FF"/>
                </a:solidFill>
              </a:rPr>
              <a:t> range (i.e., max-min)</a:t>
            </a:r>
            <a:r>
              <a:rPr lang="en-US" sz="28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maximum </a:t>
            </a:r>
            <a:r>
              <a:rPr lang="en-US" sz="2000" dirty="0"/>
              <a:t>of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minimum</a:t>
            </a:r>
            <a:r>
              <a:rPr lang="en-US" sz="2000" dirty="0"/>
              <a:t> of a list L of k numbers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difference</a:t>
            </a:r>
            <a:r>
              <a:rPr lang="en-US" sz="2000" dirty="0"/>
              <a:t> between the maximum and the minimum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887" y="4857750"/>
            <a:ext cx="5762625" cy="4381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5700" y="4753659"/>
            <a:ext cx="111918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real problem!</a:t>
            </a:r>
          </a:p>
        </p:txBody>
      </p:sp>
    </p:spTree>
    <p:extLst>
      <p:ext uri="{BB962C8B-B14F-4D97-AF65-F5344CB8AC3E}">
        <p14:creationId xmlns:p14="http://schemas.microsoft.com/office/powerpoint/2010/main" val="25445067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Functions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</a:t>
            </a:r>
            <a:r>
              <a:rPr lang="en-US" sz="2800"/>
              <a:t>magic black </a:t>
            </a:r>
            <a:r>
              <a:rPr lang="en-US" sz="2800" dirty="0"/>
              <a:t>Box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Given some inputs, it produces a value that we need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Such magic black boxes are called </a:t>
            </a:r>
            <a:r>
              <a:rPr lang="en-US" sz="2800" dirty="0">
                <a:solidFill>
                  <a:srgbClr val="0000FF"/>
                </a:solidFill>
              </a:rPr>
              <a:t>functions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Where to find them?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Provided by the standard C library or other libraries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Example: </a:t>
            </a:r>
            <a:r>
              <a:rPr lang="en-US" sz="2400" dirty="0" err="1"/>
              <a:t>sqrt</a:t>
            </a:r>
            <a:r>
              <a:rPr lang="en-US" sz="2400" dirty="0"/>
              <a:t>(x) computes the square root of 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Written by you!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81380124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13375</TotalTime>
  <Words>1580</Words>
  <Application>Microsoft Macintosh PowerPoint</Application>
  <PresentationFormat>On-screen Show (4:3)</PresentationFormat>
  <Paragraphs>271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Clarity</vt:lpstr>
      <vt:lpstr>PowerPoint Presentation</vt:lpstr>
      <vt:lpstr>Unit 3: Functions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Functions</vt:lpstr>
      <vt:lpstr>More examples</vt:lpstr>
      <vt:lpstr>More examples</vt:lpstr>
      <vt:lpstr>More examples</vt:lpstr>
      <vt:lpstr>More examples</vt:lpstr>
      <vt:lpstr>Ex #1: A Simple “Drawing” Problem</vt:lpstr>
      <vt:lpstr>Ex #1: A Simple “Drawing” Problem</vt:lpstr>
      <vt:lpstr>Even more examples</vt:lpstr>
      <vt:lpstr>Even more examples</vt:lpstr>
      <vt:lpstr>Even more examples</vt:lpstr>
      <vt:lpstr>Even more examples</vt:lpstr>
      <vt:lpstr>Even more examples</vt:lpstr>
      <vt:lpstr>Ex #2: Yet another solution for FindMax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1521</cp:revision>
  <cp:lastPrinted>2014-06-20T04:24:53Z</cp:lastPrinted>
  <dcterms:created xsi:type="dcterms:W3CDTF">1998-09-05T15:03:32Z</dcterms:created>
  <dcterms:modified xsi:type="dcterms:W3CDTF">2021-01-18T05:41:11Z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