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1"/>
  </p:notesMasterIdLst>
  <p:handoutMasterIdLst>
    <p:handoutMasterId r:id="rId12"/>
  </p:handoutMasterIdLst>
  <p:sldIdLst>
    <p:sldId id="256" r:id="rId2"/>
    <p:sldId id="468" r:id="rId3"/>
    <p:sldId id="523" r:id="rId4"/>
    <p:sldId id="509" r:id="rId5"/>
    <p:sldId id="510" r:id="rId6"/>
    <p:sldId id="524" r:id="rId7"/>
    <p:sldId id="527" r:id="rId8"/>
    <p:sldId id="525" r:id="rId9"/>
    <p:sldId id="526" r:id="rId1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0066FF"/>
    <a:srgbClr val="006600"/>
    <a:srgbClr val="CCFFCC"/>
    <a:srgbClr val="000099"/>
    <a:srgbClr val="FF3300"/>
    <a:srgbClr val="000000"/>
    <a:srgbClr val="FE8D6E"/>
    <a:srgbClr val="91F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87185" autoAdjust="0"/>
  </p:normalViewPr>
  <p:slideViewPr>
    <p:cSldViewPr snapToGrid="0">
      <p:cViewPr varScale="1">
        <p:scale>
          <a:sx n="100" d="100"/>
          <a:sy n="100" d="100"/>
        </p:scale>
        <p:origin x="135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1/18/2021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98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92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32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91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07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80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16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 smtClean="0"/>
              <a:t>Unit4 </a:t>
            </a:r>
            <a:r>
              <a:rPr lang="en-US" dirty="0"/>
              <a:t>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Unit4 </a:t>
            </a:r>
            <a:r>
              <a:rPr lang="en-US" dirty="0"/>
              <a:t>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Unit4 </a:t>
            </a:r>
            <a:r>
              <a:rPr lang="en-US" dirty="0"/>
              <a:t>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 smtClean="0"/>
              <a:t>Unit4 </a:t>
            </a:r>
            <a:r>
              <a:rPr lang="en-US" dirty="0"/>
              <a:t>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 smtClean="0"/>
              <a:t>Unit4 </a:t>
            </a:r>
            <a:r>
              <a:rPr lang="en-US" dirty="0"/>
              <a:t>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Unit4 </a:t>
            </a:r>
            <a:r>
              <a:rPr lang="en-US" dirty="0"/>
              <a:t>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Unit4 </a:t>
            </a:r>
            <a:r>
              <a:rPr lang="en-US" dirty="0"/>
              <a:t>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Unit4 </a:t>
            </a:r>
            <a:r>
              <a:rPr lang="en-US" dirty="0"/>
              <a:t>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Unit4 </a:t>
            </a:r>
            <a:r>
              <a:rPr lang="en-US" dirty="0"/>
              <a:t>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Unit4 </a:t>
            </a:r>
            <a:r>
              <a:rPr lang="en-US" dirty="0"/>
              <a:t>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Unit4 </a:t>
            </a:r>
            <a:r>
              <a:rPr lang="en-US" dirty="0"/>
              <a:t>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(AY2012/3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Unit4 </a:t>
            </a:r>
            <a:r>
              <a:rPr lang="en-US" dirty="0"/>
              <a:t>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4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Types</a:t>
            </a:r>
            <a:endParaRPr lang="en-US" sz="32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</a:t>
            </a:r>
            <a:r>
              <a:rPr lang="en-GB" sz="3600" dirty="0" smtClean="0">
                <a:solidFill>
                  <a:srgbClr val="0000FF"/>
                </a:solidFill>
              </a:rPr>
              <a:t>4: Types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 smtClean="0"/>
              <a:t>Bits and Bytes</a:t>
            </a:r>
            <a:endParaRPr lang="en-GB" sz="2800" dirty="0"/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 smtClean="0"/>
              <a:t>Types</a:t>
            </a:r>
            <a:endParaRPr lang="en-GB" sz="2800" dirty="0"/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 smtClean="0"/>
              <a:t>Type Declaration</a:t>
            </a:r>
            <a:endParaRPr lang="en-GB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Unit4</a:t>
            </a:r>
            <a:r>
              <a:rPr sz="1200" dirty="0" smtClean="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Bits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Unit4</a:t>
            </a:r>
            <a:r>
              <a:rPr dirty="0" smtClean="0"/>
              <a:t> </a:t>
            </a:r>
            <a:r>
              <a:rPr dirty="0"/>
              <a:t>- </a:t>
            </a:r>
            <a:fld id="{628B8346-B709-406B-887E-3E0CC6DA1327}" type="slidenum">
              <a:rPr smtClean="0"/>
              <a:pPr>
                <a:defRPr/>
              </a:pPr>
              <a:t>3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All data are just 0s and 1s in a computer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0010101011001001…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12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Bits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1 bit = One single digit 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2 possibilities: 0, 1 (e.g., false / true)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11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35960394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Bytes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Unit4</a:t>
            </a:r>
            <a:r>
              <a:rPr dirty="0" smtClean="0"/>
              <a:t> </a:t>
            </a:r>
            <a:r>
              <a:rPr dirty="0"/>
              <a:t>- </a:t>
            </a:r>
            <a:fld id="{628B8346-B709-406B-887E-3E0CC6DA1327}" type="slidenum">
              <a:rPr smtClean="0"/>
              <a:pPr>
                <a:defRPr/>
              </a:pPr>
              <a:t>4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Bytes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1 byte = 8 bits 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256 possibilities: 00000000, 00000001, …, 11111111 (e.g., integers from 0 to 255)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More bits and/or bytes = more data can be stored / represented.</a:t>
            </a:r>
            <a:endParaRPr lang="en-US" sz="28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16914747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Types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Unit4</a:t>
            </a:r>
            <a:r>
              <a:rPr dirty="0" smtClean="0"/>
              <a:t> </a:t>
            </a:r>
            <a:r>
              <a:rPr dirty="0"/>
              <a:t>- </a:t>
            </a:r>
            <a:fld id="{628B8346-B709-406B-887E-3E0CC6DA1327}" type="slidenum">
              <a:rPr smtClean="0"/>
              <a:pPr>
                <a:defRPr/>
              </a:pPr>
              <a:t>5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1954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How </a:t>
            </a:r>
            <a:r>
              <a:rPr lang="en-US" sz="2800" dirty="0"/>
              <a:t>to interpret </a:t>
            </a:r>
            <a:r>
              <a:rPr lang="en-US" sz="2800" dirty="0" smtClean="0"/>
              <a:t>0010101011001001…?</a:t>
            </a:r>
            <a:endParaRPr lang="en-US" sz="2800" dirty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 sz="2800" dirty="0" smtClean="0"/>
              <a:t> </a:t>
            </a:r>
            <a:endParaRPr lang="en-US" sz="1200" dirty="0" smtClean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>
                <a:solidFill>
                  <a:srgbClr val="0000FF"/>
                </a:solidFill>
              </a:rPr>
              <a:t>Integer</a:t>
            </a:r>
            <a:endParaRPr lang="en-US" sz="2800" dirty="0">
              <a:solidFill>
                <a:srgbClr val="0000FF"/>
              </a:solidFill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8 bits (1 byte), unsigned: 0~255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00101010: 42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11001001: 201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8 bits (</a:t>
            </a:r>
            <a:r>
              <a:rPr lang="en-US" sz="2400" dirty="0" smtClean="0"/>
              <a:t>1 byte</a:t>
            </a:r>
            <a:r>
              <a:rPr lang="en-US" sz="2400" dirty="0"/>
              <a:t>), </a:t>
            </a:r>
            <a:r>
              <a:rPr lang="en-US" sz="2400" dirty="0" smtClean="0"/>
              <a:t>signed: -128~127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00101010: 42</a:t>
            </a:r>
            <a:endParaRPr lang="en-US" sz="2000" dirty="0"/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11001001: -55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16 bits (2 bytes), signed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0010101011001001: 10953</a:t>
            </a:r>
            <a:endParaRPr lang="en-US" sz="2000" dirty="0"/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 smtClean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2575" y="6001434"/>
            <a:ext cx="2047876" cy="646331"/>
          </a:xfrm>
          <a:prstGeom prst="rect">
            <a:avLst/>
          </a:prstGeom>
          <a:solidFill>
            <a:srgbClr val="FFFF99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More bits required for larger integers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683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Types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Unit4</a:t>
            </a:r>
            <a:r>
              <a:rPr dirty="0" smtClean="0"/>
              <a:t> </a:t>
            </a:r>
            <a:r>
              <a:rPr dirty="0"/>
              <a:t>- </a:t>
            </a:r>
            <a:fld id="{628B8346-B709-406B-887E-3E0CC6DA1327}" type="slidenum">
              <a:rPr smtClean="0"/>
              <a:pPr>
                <a:defRPr/>
              </a:pPr>
              <a:t>6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1954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How </a:t>
            </a:r>
            <a:r>
              <a:rPr lang="en-US" sz="2800" dirty="0"/>
              <a:t>to interpret </a:t>
            </a:r>
            <a:r>
              <a:rPr lang="en-US" sz="2800" dirty="0" smtClean="0"/>
              <a:t>0010101011001001…?</a:t>
            </a:r>
            <a:endParaRPr lang="en-US" sz="2800" dirty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 sz="2800" dirty="0" smtClean="0"/>
              <a:t> </a:t>
            </a:r>
            <a:endParaRPr lang="en-US" sz="1200" dirty="0" smtClean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>
                <a:solidFill>
                  <a:srgbClr val="0000FF"/>
                </a:solidFill>
              </a:rPr>
              <a:t>Characters</a:t>
            </a:r>
            <a:endParaRPr lang="en-US" sz="2800" dirty="0">
              <a:solidFill>
                <a:srgbClr val="0000FF"/>
              </a:solidFill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8 bits (1 byte): ASCII characters (e.g., letters, punctuations)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00101010: *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11001001</a:t>
            </a:r>
            <a:r>
              <a:rPr lang="en-US" sz="2000" dirty="0"/>
              <a:t>: É </a:t>
            </a:r>
            <a:endParaRPr lang="en-US" sz="2000" dirty="0" smtClean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32 </a:t>
            </a:r>
            <a:r>
              <a:rPr lang="en-US" sz="2400" dirty="0" smtClean="0"/>
              <a:t>bits (4 </a:t>
            </a:r>
            <a:r>
              <a:rPr lang="en-US" sz="2400" dirty="0" smtClean="0"/>
              <a:t>bytes): Unicode characters (e.g. letters, emoticons, Mahjong tiles)</a:t>
            </a:r>
            <a:endParaRPr lang="en-US" sz="2000" dirty="0"/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 smtClean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1" b="54575"/>
          <a:stretch/>
        </p:blipFill>
        <p:spPr>
          <a:xfrm>
            <a:off x="5581650" y="5229226"/>
            <a:ext cx="2343150" cy="127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889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Types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Unit4</a:t>
            </a:r>
            <a:r>
              <a:rPr dirty="0" smtClean="0"/>
              <a:t> </a:t>
            </a:r>
            <a:r>
              <a:rPr dirty="0"/>
              <a:t>- </a:t>
            </a:r>
            <a:fld id="{628B8346-B709-406B-887E-3E0CC6DA1327}" type="slidenum">
              <a:rPr smtClean="0"/>
              <a:pPr>
                <a:defRPr/>
              </a:pPr>
              <a:t>7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1954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How </a:t>
            </a:r>
            <a:r>
              <a:rPr lang="en-US" sz="2800" dirty="0"/>
              <a:t>to interpret </a:t>
            </a:r>
            <a:r>
              <a:rPr lang="en-US" sz="2800" dirty="0" smtClean="0"/>
              <a:t>0010101011001001…?</a:t>
            </a:r>
            <a:endParaRPr lang="en-US" sz="2800" dirty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 sz="2800" dirty="0" smtClean="0"/>
              <a:t> </a:t>
            </a:r>
            <a:endParaRPr lang="en-US" sz="1200" dirty="0" smtClean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>
                <a:solidFill>
                  <a:srgbClr val="0000FF"/>
                </a:solidFill>
              </a:rPr>
              <a:t>Real numbers</a:t>
            </a:r>
            <a:endParaRPr lang="en-US" sz="2800" dirty="0">
              <a:solidFill>
                <a:srgbClr val="0000FF"/>
              </a:solidFill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32 bits or 64 bits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Not all real numbers can be represented accurately…</a:t>
            </a:r>
            <a:endParaRPr lang="en-US" sz="20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13093782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Type declaration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Unit4</a:t>
            </a:r>
            <a:r>
              <a:rPr dirty="0" smtClean="0"/>
              <a:t> </a:t>
            </a:r>
            <a:r>
              <a:rPr dirty="0"/>
              <a:t>- </a:t>
            </a:r>
            <a:fld id="{628B8346-B709-406B-887E-3E0CC6DA1327}" type="slidenum">
              <a:rPr smtClean="0"/>
              <a:pPr>
                <a:defRPr/>
              </a:pPr>
              <a:t>8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1954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Declare the type of a variable so that the computer can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Allocate the right number of bits in memory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Interpreter the value accordingly</a:t>
            </a:r>
            <a:endParaRPr lang="en-US" sz="2400" dirty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 sz="2800" dirty="0" smtClean="0"/>
              <a:t> </a:t>
            </a:r>
            <a:endParaRPr lang="en-US" sz="1200" dirty="0" smtClean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Examples of type declarations in C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err="1" smtClean="0">
                <a:solidFill>
                  <a:srgbClr val="0000FF"/>
                </a:solidFill>
              </a:rPr>
              <a:t>int</a:t>
            </a:r>
            <a:r>
              <a:rPr lang="en-US" sz="2400" dirty="0" smtClean="0">
                <a:solidFill>
                  <a:srgbClr val="0000FF"/>
                </a:solidFill>
              </a:rPr>
              <a:t> value;</a:t>
            </a:r>
            <a:r>
              <a:rPr lang="en-US" sz="2400" dirty="0" smtClean="0"/>
              <a:t> 2 or 4 bytes, signed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>
                <a:solidFill>
                  <a:srgbClr val="0000FF"/>
                </a:solidFill>
              </a:rPr>
              <a:t>char </a:t>
            </a:r>
            <a:r>
              <a:rPr lang="en-US" sz="2400" dirty="0" err="1" smtClean="0">
                <a:solidFill>
                  <a:srgbClr val="0000FF"/>
                </a:solidFill>
              </a:rPr>
              <a:t>ch</a:t>
            </a:r>
            <a:r>
              <a:rPr lang="en-US" sz="2400" dirty="0">
                <a:solidFill>
                  <a:srgbClr val="0000FF"/>
                </a:solidFill>
              </a:rPr>
              <a:t>;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1 byte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>
                <a:solidFill>
                  <a:srgbClr val="0000FF"/>
                </a:solidFill>
              </a:rPr>
              <a:t>float </a:t>
            </a:r>
            <a:r>
              <a:rPr lang="en-US" sz="2400" dirty="0" err="1" smtClean="0">
                <a:solidFill>
                  <a:srgbClr val="0000FF"/>
                </a:solidFill>
              </a:rPr>
              <a:t>ave</a:t>
            </a:r>
            <a:r>
              <a:rPr lang="en-US" sz="2400" dirty="0">
                <a:solidFill>
                  <a:srgbClr val="0000FF"/>
                </a:solidFill>
              </a:rPr>
              <a:t>;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4 bytes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 smtClean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3780451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Homework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Unit4</a:t>
            </a:r>
            <a:r>
              <a:rPr dirty="0" smtClean="0"/>
              <a:t> </a:t>
            </a:r>
            <a:r>
              <a:rPr dirty="0"/>
              <a:t>- </a:t>
            </a:r>
            <a:fld id="{628B8346-B709-406B-887E-3E0CC6DA1327}" type="slidenum">
              <a:rPr smtClean="0"/>
              <a:pPr>
                <a:defRPr/>
              </a:pPr>
              <a:t>9</a:t>
            </a:fld>
            <a:endParaRPr dirty="0"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Post-Lecture Diagnostic Quiz (1%)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Due on Friday of Week 3, 4pm.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You can have up to three attempts.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 Set </a:t>
            </a:r>
            <a:r>
              <a:rPr lang="en-US" sz="2400" dirty="0" smtClean="0"/>
              <a:t>3.1 </a:t>
            </a:r>
            <a:r>
              <a:rPr lang="en-US" sz="2400" dirty="0"/>
              <a:t>to </a:t>
            </a:r>
            <a:r>
              <a:rPr lang="en-US" sz="2400" dirty="0" smtClean="0"/>
              <a:t>3.2 </a:t>
            </a:r>
            <a:r>
              <a:rPr lang="en-US" sz="2400" dirty="0"/>
              <a:t>(under Unit </a:t>
            </a:r>
            <a:r>
              <a:rPr lang="en-US" sz="2400" dirty="0" smtClean="0"/>
              <a:t>3)</a:t>
            </a: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Not graded. To be discussed in Week </a:t>
            </a:r>
            <a:r>
              <a:rPr lang="en-US" sz="2400" dirty="0" smtClean="0"/>
              <a:t>4 </a:t>
            </a:r>
            <a:r>
              <a:rPr lang="en-US" sz="2400" dirty="0"/>
              <a:t>during tutorials / labs.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76957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13176</TotalTime>
  <Words>380</Words>
  <Application>Microsoft Office PowerPoint</Application>
  <PresentationFormat>On-screen Show (4:3)</PresentationFormat>
  <Paragraphs>90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Wingdings</vt:lpstr>
      <vt:lpstr>Clarity</vt:lpstr>
      <vt:lpstr>PowerPoint Presentation</vt:lpstr>
      <vt:lpstr>Unit 4: Types</vt:lpstr>
      <vt:lpstr>Bits</vt:lpstr>
      <vt:lpstr>Bytes</vt:lpstr>
      <vt:lpstr>Types</vt:lpstr>
      <vt:lpstr>Types</vt:lpstr>
      <vt:lpstr>Types</vt:lpstr>
      <vt:lpstr>Type declaration</vt:lpstr>
      <vt:lpstr>Homework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1241</cp:revision>
  <cp:lastPrinted>2014-06-20T04:24:53Z</cp:lastPrinted>
  <dcterms:created xsi:type="dcterms:W3CDTF">1998-09-05T15:03:32Z</dcterms:created>
  <dcterms:modified xsi:type="dcterms:W3CDTF">2021-01-18T05:18:50Z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