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468" r:id="rId3"/>
    <p:sldId id="546" r:id="rId4"/>
    <p:sldId id="547" r:id="rId5"/>
    <p:sldId id="548" r:id="rId6"/>
    <p:sldId id="531" r:id="rId7"/>
    <p:sldId id="550" r:id="rId8"/>
    <p:sldId id="549" r:id="rId9"/>
    <p:sldId id="485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6600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2749F-A4A3-4CC6-8E89-A279285BF1FF}" v="43" dt="2021-01-25T08:18:19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275" autoAdjust="0"/>
    <p:restoredTop sz="87185" autoAdjust="0"/>
  </p:normalViewPr>
  <p:slideViewPr>
    <p:cSldViewPr snapToGrid="0">
      <p:cViewPr varScale="1">
        <p:scale>
          <a:sx n="99" d="100"/>
          <a:sy n="99" d="100"/>
        </p:scale>
        <p:origin x="118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1/25/2021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25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53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64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79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32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3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6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5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First C Program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5: First C Program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Your First C Function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Your First C Program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Functions from the </a:t>
            </a:r>
            <a:r>
              <a:rPr lang="en-GB" sz="2800"/>
              <a:t>Math Library</a:t>
            </a:r>
            <a:endParaRPr lang="en-GB" sz="2800" dirty="0"/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Common Mistakes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Your First C Function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Components of a </a:t>
            </a:r>
            <a:r>
              <a:rPr lang="en-US" dirty="0">
                <a:solidFill>
                  <a:srgbClr val="0000FF"/>
                </a:solidFill>
              </a:rPr>
              <a:t>function (definition)</a:t>
            </a: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highlight>
                  <a:srgbClr val="FFFF00"/>
                </a:highlight>
              </a:rPr>
              <a:t>Header</a:t>
            </a:r>
            <a:r>
              <a:rPr lang="en-US" dirty="0"/>
              <a:t>: consists of </a:t>
            </a:r>
            <a:r>
              <a:rPr lang="en-US" dirty="0">
                <a:solidFill>
                  <a:srgbClr val="C00000"/>
                </a:solidFill>
              </a:rPr>
              <a:t>return type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function name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a list of parameters </a:t>
            </a:r>
            <a:r>
              <a:rPr lang="en-US" dirty="0"/>
              <a:t>(with their types) separated by commas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Return type: any of the data types or void (no return value) 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highlight>
                  <a:srgbClr val="00FF00"/>
                </a:highlight>
              </a:rPr>
              <a:t>Body</a:t>
            </a:r>
            <a:r>
              <a:rPr lang="en-US" dirty="0"/>
              <a:t>: code to perform the task; contains a </a:t>
            </a:r>
            <a:r>
              <a:rPr lang="en-US" dirty="0">
                <a:solidFill>
                  <a:srgbClr val="C00000"/>
                </a:solidFill>
              </a:rPr>
              <a:t>return</a:t>
            </a:r>
            <a:r>
              <a:rPr lang="en-US" dirty="0"/>
              <a:t> statement a value should be returned </a:t>
            </a:r>
            <a:r>
              <a:rPr lang="en-US"/>
              <a:t>(if any); </a:t>
            </a:r>
            <a:r>
              <a:rPr lang="en-US" dirty="0"/>
              <a:t>uses indentation for clarity.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25507" y="4863037"/>
            <a:ext cx="3327500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cs typeface="Courier New"/>
              </a:rPr>
              <a:t>long </a:t>
            </a:r>
            <a:r>
              <a:rPr lang="en-US" b="1" dirty="0">
                <a:solidFill>
                  <a:srgbClr val="7030A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square</a:t>
            </a:r>
            <a:r>
              <a:rPr lang="en-US" b="1" dirty="0">
                <a:highlight>
                  <a:srgbClr val="FFFF00"/>
                </a:highlight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cs typeface="Courier New"/>
              </a:rPr>
              <a:t>long </a:t>
            </a:r>
            <a:r>
              <a:rPr lang="en-US" b="1" dirty="0">
                <a:highlight>
                  <a:srgbClr val="FFFF00"/>
                </a:highlight>
                <a:latin typeface="Courier New"/>
                <a:cs typeface="Courier New"/>
              </a:rPr>
              <a:t>x)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highlight>
                  <a:srgbClr val="00FF00"/>
                </a:highlight>
                <a:latin typeface="Courier New"/>
                <a:cs typeface="Courier New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highlight>
                  <a:srgbClr val="00FF00"/>
                </a:highlight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00FF00"/>
                </a:highlight>
                <a:latin typeface="Courier New"/>
                <a:cs typeface="Courier New"/>
              </a:rPr>
              <a:t>return</a:t>
            </a:r>
            <a:r>
              <a:rPr lang="en-US" b="1" dirty="0">
                <a:highlight>
                  <a:srgbClr val="00FF00"/>
                </a:highlight>
                <a:latin typeface="Courier New"/>
                <a:cs typeface="Courier New"/>
              </a:rPr>
              <a:t> x *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highlight>
                  <a:srgbClr val="00FF00"/>
                </a:highlight>
                <a:latin typeface="Courier New"/>
                <a:cs typeface="Courier New"/>
              </a:rPr>
              <a:t>}</a:t>
            </a:r>
          </a:p>
        </p:txBody>
      </p:sp>
      <p:sp>
        <p:nvSpPr>
          <p:cNvPr id="10" name="Line Callout 2 9"/>
          <p:cNvSpPr/>
          <p:nvPr/>
        </p:nvSpPr>
        <p:spPr bwMode="auto">
          <a:xfrm flipH="1">
            <a:off x="951699" y="4299462"/>
            <a:ext cx="1396559" cy="336460"/>
          </a:xfrm>
          <a:prstGeom prst="borderCallout2">
            <a:avLst>
              <a:gd name="adj1" fmla="val 21316"/>
              <a:gd name="adj2" fmla="val 246"/>
              <a:gd name="adj3" fmla="val 21317"/>
              <a:gd name="adj4" fmla="val -14687"/>
              <a:gd name="adj5" fmla="val 178226"/>
              <a:gd name="adj6" fmla="val -48699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Return type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Line Callout 2 13"/>
          <p:cNvSpPr/>
          <p:nvPr/>
        </p:nvSpPr>
        <p:spPr bwMode="auto">
          <a:xfrm>
            <a:off x="6053007" y="4317655"/>
            <a:ext cx="1963554" cy="353430"/>
          </a:xfrm>
          <a:prstGeom prst="borderCallout2">
            <a:avLst>
              <a:gd name="adj1" fmla="val 23370"/>
              <a:gd name="adj2" fmla="val -1868"/>
              <a:gd name="adj3" fmla="val 23369"/>
              <a:gd name="adj4" fmla="val -16128"/>
              <a:gd name="adj5" fmla="val 161082"/>
              <a:gd name="adj6" fmla="val -44290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Parameter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name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Line Callout 2 9">
            <a:extLst>
              <a:ext uri="{FF2B5EF4-FFF2-40B4-BE49-F238E27FC236}">
                <a16:creationId xmlns:a16="http://schemas.microsoft.com/office/drawing/2014/main" id="{D0457CA0-460D-4546-82C4-4CDEB1E2F62C}"/>
              </a:ext>
            </a:extLst>
          </p:cNvPr>
          <p:cNvSpPr/>
          <p:nvPr/>
        </p:nvSpPr>
        <p:spPr bwMode="auto">
          <a:xfrm flipH="1">
            <a:off x="1649979" y="3800109"/>
            <a:ext cx="1710656" cy="355445"/>
          </a:xfrm>
          <a:prstGeom prst="borderCallout2">
            <a:avLst>
              <a:gd name="adj1" fmla="val 21316"/>
              <a:gd name="adj2" fmla="val 246"/>
              <a:gd name="adj3" fmla="val 21317"/>
              <a:gd name="adj4" fmla="val -14687"/>
              <a:gd name="adj5" fmla="val 304248"/>
              <a:gd name="adj6" fmla="val -25026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Function name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Line Callout 2 13">
            <a:extLst>
              <a:ext uri="{FF2B5EF4-FFF2-40B4-BE49-F238E27FC236}">
                <a16:creationId xmlns:a16="http://schemas.microsoft.com/office/drawing/2014/main" id="{7EB43FB0-D261-4751-8823-0A4CC64F83DB}"/>
              </a:ext>
            </a:extLst>
          </p:cNvPr>
          <p:cNvSpPr/>
          <p:nvPr/>
        </p:nvSpPr>
        <p:spPr bwMode="auto">
          <a:xfrm>
            <a:off x="5407700" y="3800109"/>
            <a:ext cx="1844935" cy="355445"/>
          </a:xfrm>
          <a:prstGeom prst="borderCallout2">
            <a:avLst>
              <a:gd name="adj1" fmla="val 23370"/>
              <a:gd name="adj2" fmla="val -1868"/>
              <a:gd name="adj3" fmla="val 23369"/>
              <a:gd name="adj4" fmla="val -16128"/>
              <a:gd name="adj5" fmla="val 307236"/>
              <a:gd name="adj6" fmla="val -45397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Parameter type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Line Callout 2 13">
            <a:extLst>
              <a:ext uri="{FF2B5EF4-FFF2-40B4-BE49-F238E27FC236}">
                <a16:creationId xmlns:a16="http://schemas.microsoft.com/office/drawing/2014/main" id="{196941FF-7411-441D-AE2E-5CF96E80B024}"/>
              </a:ext>
            </a:extLst>
          </p:cNvPr>
          <p:cNvSpPr/>
          <p:nvPr/>
        </p:nvSpPr>
        <p:spPr bwMode="auto">
          <a:xfrm>
            <a:off x="1383911" y="6238442"/>
            <a:ext cx="1341596" cy="430306"/>
          </a:xfrm>
          <a:prstGeom prst="borderCallout2">
            <a:avLst>
              <a:gd name="adj1" fmla="val 52449"/>
              <a:gd name="adj2" fmla="val 100727"/>
              <a:gd name="adj3" fmla="val 3237"/>
              <a:gd name="adj4" fmla="val 129514"/>
              <a:gd name="adj5" fmla="val -126709"/>
              <a:gd name="adj6" fmla="val 130248"/>
            </a:avLst>
          </a:prstGeom>
          <a:solidFill>
            <a:srgbClr val="CCFFCC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Indentation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Line Callout 2 13">
            <a:extLst>
              <a:ext uri="{FF2B5EF4-FFF2-40B4-BE49-F238E27FC236}">
                <a16:creationId xmlns:a16="http://schemas.microsoft.com/office/drawing/2014/main" id="{FC6CF3F5-B435-44FE-A32E-F676476A0C6D}"/>
              </a:ext>
            </a:extLst>
          </p:cNvPr>
          <p:cNvSpPr/>
          <p:nvPr/>
        </p:nvSpPr>
        <p:spPr bwMode="auto">
          <a:xfrm>
            <a:off x="5271672" y="6260572"/>
            <a:ext cx="1976151" cy="430306"/>
          </a:xfrm>
          <a:prstGeom prst="borderCallout2">
            <a:avLst>
              <a:gd name="adj1" fmla="val 23370"/>
              <a:gd name="adj2" fmla="val -1868"/>
              <a:gd name="adj3" fmla="val 23369"/>
              <a:gd name="adj4" fmla="val -16128"/>
              <a:gd name="adj5" fmla="val -117762"/>
              <a:gd name="adj6" fmla="val -50549"/>
            </a:avLst>
          </a:prstGeom>
          <a:solidFill>
            <a:srgbClr val="CCFFCC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Return statement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4535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1" grpId="0" animBg="1"/>
      <p:bldP spid="15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Your First C Function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458279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Components of a </a:t>
            </a:r>
            <a:r>
              <a:rPr lang="en-US" dirty="0">
                <a:solidFill>
                  <a:srgbClr val="0000FF"/>
                </a:solidFill>
              </a:rPr>
              <a:t>function (call)</a:t>
            </a: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Consists of the </a:t>
            </a:r>
            <a:r>
              <a:rPr lang="en-US" dirty="0">
                <a:solidFill>
                  <a:srgbClr val="C00000"/>
                </a:solidFill>
              </a:rPr>
              <a:t>function name</a:t>
            </a:r>
            <a:r>
              <a:rPr lang="en-US" dirty="0"/>
              <a:t> and the </a:t>
            </a:r>
            <a:r>
              <a:rPr lang="en-US" dirty="0">
                <a:solidFill>
                  <a:srgbClr val="C00000"/>
                </a:solidFill>
              </a:rPr>
              <a:t>argument(s)</a:t>
            </a:r>
            <a:r>
              <a:rPr lang="en-US" dirty="0"/>
              <a:t>; performs the specified task of the function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Components of an </a:t>
            </a:r>
            <a:r>
              <a:rPr lang="en-US" dirty="0">
                <a:solidFill>
                  <a:srgbClr val="0000FF"/>
                </a:solidFill>
              </a:rPr>
              <a:t>assignment statement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Consists of </a:t>
            </a:r>
            <a:r>
              <a:rPr lang="en-US" dirty="0">
                <a:solidFill>
                  <a:srgbClr val="C00000"/>
                </a:solidFill>
              </a:rPr>
              <a:t>a variable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an expression</a:t>
            </a:r>
            <a:r>
              <a:rPr lang="en-US" dirty="0"/>
              <a:t>; stores the value of the expression into the variable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Don’t forget to declare the variable in advance!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59CEA4-54AF-47F7-80BB-AE083295F435}"/>
              </a:ext>
            </a:extLst>
          </p:cNvPr>
          <p:cNvSpPr txBox="1"/>
          <p:nvPr/>
        </p:nvSpPr>
        <p:spPr>
          <a:xfrm>
            <a:off x="4175086" y="2467009"/>
            <a:ext cx="143377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i="0" dirty="0">
              <a:solidFill>
                <a:srgbClr val="36464E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Line Callout 2 9">
            <a:extLst>
              <a:ext uri="{FF2B5EF4-FFF2-40B4-BE49-F238E27FC236}">
                <a16:creationId xmlns:a16="http://schemas.microsoft.com/office/drawing/2014/main" id="{CCF71CD9-B6CF-4490-9CB3-74DBF90AAB07}"/>
              </a:ext>
            </a:extLst>
          </p:cNvPr>
          <p:cNvSpPr/>
          <p:nvPr/>
        </p:nvSpPr>
        <p:spPr bwMode="auto">
          <a:xfrm flipH="1">
            <a:off x="2158510" y="3301076"/>
            <a:ext cx="1710656" cy="355445"/>
          </a:xfrm>
          <a:prstGeom prst="borderCallout2">
            <a:avLst>
              <a:gd name="adj1" fmla="val 21316"/>
              <a:gd name="adj2" fmla="val 246"/>
              <a:gd name="adj3" fmla="val 21317"/>
              <a:gd name="adj4" fmla="val -14687"/>
              <a:gd name="adj5" fmla="val -150107"/>
              <a:gd name="adj6" fmla="val -42945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Function name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Line Callout 2 13">
            <a:extLst>
              <a:ext uri="{FF2B5EF4-FFF2-40B4-BE49-F238E27FC236}">
                <a16:creationId xmlns:a16="http://schemas.microsoft.com/office/drawing/2014/main" id="{33AB9C09-AF1A-43E8-9EE7-68E205A2C68B}"/>
              </a:ext>
            </a:extLst>
          </p:cNvPr>
          <p:cNvSpPr/>
          <p:nvPr/>
        </p:nvSpPr>
        <p:spPr bwMode="auto">
          <a:xfrm>
            <a:off x="6001706" y="3282602"/>
            <a:ext cx="1289549" cy="355445"/>
          </a:xfrm>
          <a:prstGeom prst="borderCallout2">
            <a:avLst>
              <a:gd name="adj1" fmla="val 23370"/>
              <a:gd name="adj2" fmla="val -1868"/>
              <a:gd name="adj3" fmla="val 23369"/>
              <a:gd name="adj4" fmla="val -16128"/>
              <a:gd name="adj5" fmla="val -141007"/>
              <a:gd name="adj6" fmla="val -51295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Argument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B312E7-4D52-40DF-8905-F3E8035364E5}"/>
              </a:ext>
            </a:extLst>
          </p:cNvPr>
          <p:cNvSpPr txBox="1"/>
          <p:nvPr/>
        </p:nvSpPr>
        <p:spPr>
          <a:xfrm>
            <a:off x="1301257" y="5431869"/>
            <a:ext cx="598945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square(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8414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Your First C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Consists of a </a:t>
            </a:r>
            <a:r>
              <a:rPr lang="en-US" dirty="0">
                <a:highlight>
                  <a:srgbClr val="FFFF00"/>
                </a:highlight>
              </a:rPr>
              <a:t>main function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starting point of a program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Returns an integer (status code)</a:t>
            </a:r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51" y="2836223"/>
            <a:ext cx="6515177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 err="1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+ square(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5757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Your First C Program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Unit5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6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Components of a </a:t>
            </a:r>
            <a:r>
              <a:rPr lang="en-US" sz="2800" dirty="0">
                <a:solidFill>
                  <a:srgbClr val="0000FF"/>
                </a:solidFill>
              </a:rPr>
              <a:t>function (declaration)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Function definition without the body; </a:t>
            </a:r>
            <a:br>
              <a:rPr lang="en-US" sz="2400" dirty="0"/>
            </a:b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Allows compilers to check the validity of function calls.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132129-8005-4001-8A22-A53D9CDE0963}"/>
              </a:ext>
            </a:extLst>
          </p:cNvPr>
          <p:cNvSpPr txBox="1"/>
          <p:nvPr/>
        </p:nvSpPr>
        <p:spPr>
          <a:xfrm>
            <a:off x="211486" y="2258447"/>
            <a:ext cx="3013989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i="0" dirty="0"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347658-86C5-44EA-871E-3A01CEAC57FD}"/>
              </a:ext>
            </a:extLst>
          </p:cNvPr>
          <p:cNvSpPr txBox="1"/>
          <p:nvPr/>
        </p:nvSpPr>
        <p:spPr>
          <a:xfrm>
            <a:off x="6157840" y="2794665"/>
            <a:ext cx="2840633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C3C326-88E2-4EA0-95C1-AD96CD4E7B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730" y="3536037"/>
            <a:ext cx="362361" cy="4900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D4AA78-1A62-4644-8547-CB4E0AF1E1B4}"/>
              </a:ext>
            </a:extLst>
          </p:cNvPr>
          <p:cNvSpPr txBox="1"/>
          <p:nvPr/>
        </p:nvSpPr>
        <p:spPr>
          <a:xfrm>
            <a:off x="3283462" y="2794666"/>
            <a:ext cx="2816391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36464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8809FA-B406-4981-9740-F8FEA3DB0F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014" y="3587907"/>
            <a:ext cx="415645" cy="5237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311CE1-DDEB-4EA2-89E6-0F3AD4D814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41" y="3587907"/>
            <a:ext cx="415645" cy="52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247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Functions from the Math Library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Unit5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7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</a:rPr>
              <a:t>double</a:t>
            </a:r>
            <a:r>
              <a:rPr lang="en-US" sz="2400" dirty="0">
                <a:highlight>
                  <a:srgbClr val="FFFF00"/>
                </a:highlight>
              </a:rPr>
              <a:t> sqrt(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</a:rPr>
              <a:t>double</a:t>
            </a:r>
            <a:r>
              <a:rPr lang="en-US" sz="2400" dirty="0">
                <a:highlight>
                  <a:srgbClr val="FFFF00"/>
                </a:highlight>
              </a:rPr>
              <a:t> x)</a:t>
            </a:r>
            <a:r>
              <a:rPr lang="en-US" sz="2400" dirty="0"/>
              <a:t> – computes the square root of a number; requires </a:t>
            </a:r>
            <a:r>
              <a:rPr lang="en-US" sz="2400" dirty="0" err="1"/>
              <a:t>math.h</a:t>
            </a:r>
            <a:r>
              <a:rPr lang="en-US" sz="2400" dirty="0"/>
              <a:t> and -</a:t>
            </a:r>
            <a:r>
              <a:rPr lang="en-US" sz="2400" dirty="0" err="1"/>
              <a:t>lm</a:t>
            </a:r>
            <a:r>
              <a:rPr lang="en-US" sz="2400" dirty="0"/>
              <a:t> </a:t>
            </a:r>
            <a:r>
              <a:rPr lang="en-US" sz="2400"/>
              <a:t>for compilation </a:t>
            </a:r>
            <a:endParaRPr lang="en-US" sz="20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AACBDB-EFE5-4782-AA9B-3760F5E7D3D7}"/>
              </a:ext>
            </a:extLst>
          </p:cNvPr>
          <p:cNvSpPr txBox="1"/>
          <p:nvPr/>
        </p:nvSpPr>
        <p:spPr>
          <a:xfrm>
            <a:off x="908958" y="2101813"/>
            <a:ext cx="6515177" cy="4616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66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i="0" dirty="0" err="1">
                <a:solidFill>
                  <a:srgbClr val="0066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b="1" i="0" dirty="0">
                <a:solidFill>
                  <a:srgbClr val="0066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square(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*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00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base,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height)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sqrt(square(base) + square(height));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00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A3CD25-E0A6-43C6-ACBF-2582BD134206}"/>
              </a:ext>
            </a:extLst>
          </p:cNvPr>
          <p:cNvSpPr txBox="1"/>
          <p:nvPr/>
        </p:nvSpPr>
        <p:spPr>
          <a:xfrm>
            <a:off x="5006341" y="5608320"/>
            <a:ext cx="3769880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 the compilation guide at "Software/Tools" </a:t>
            </a:r>
            <a:r>
              <a:rPr lang="en-US" dirty="0">
                <a:sym typeface="Wingdings" panose="05000000000000000000" pitchFamily="2" charset="2"/>
              </a:rPr>
              <a:t> "</a:t>
            </a:r>
            <a:r>
              <a:rPr lang="en-US" dirty="0" err="1">
                <a:sym typeface="Wingdings" panose="05000000000000000000" pitchFamily="2" charset="2"/>
              </a:rPr>
              <a:t>CLang</a:t>
            </a:r>
            <a:r>
              <a:rPr lang="en-US" dirty="0">
                <a:sym typeface="Wingdings" panose="05000000000000000000" pitchFamily="2" charset="2"/>
              </a:rPr>
              <a:t>" </a:t>
            </a:r>
            <a:r>
              <a:rPr lang="en-US" dirty="0"/>
              <a:t>if you do not know how to compile this!</a:t>
            </a:r>
          </a:p>
        </p:txBody>
      </p:sp>
    </p:spTree>
    <p:extLst>
      <p:ext uri="{BB962C8B-B14F-4D97-AF65-F5344CB8AC3E}">
        <p14:creationId xmlns:p14="http://schemas.microsoft.com/office/powerpoint/2010/main" val="7846689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Common Mistakes (1/2)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Unit5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8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Declaring a variable outside any function</a:t>
            </a: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Re-declaration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DCFA5F-5032-4FE0-9E21-E9E074B29DBC}"/>
              </a:ext>
            </a:extLst>
          </p:cNvPr>
          <p:cNvSpPr txBox="1"/>
          <p:nvPr/>
        </p:nvSpPr>
        <p:spPr>
          <a:xfrm>
            <a:off x="865337" y="1771967"/>
            <a:ext cx="6515177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 global variable</a:t>
            </a: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F138F9-19E2-41AD-9DE1-4590FC84BB34}"/>
              </a:ext>
            </a:extLst>
          </p:cNvPr>
          <p:cNvSpPr txBox="1"/>
          <p:nvPr/>
        </p:nvSpPr>
        <p:spPr>
          <a:xfrm>
            <a:off x="865337" y="4529328"/>
            <a:ext cx="6696357" cy="203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 re-declaration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FB17E3-D73E-4DA9-8277-7BBB2A11D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946" y="5544990"/>
            <a:ext cx="362361" cy="4900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30CDDD-4206-994C-A14B-ADCEC7C6B094}"/>
              </a:ext>
            </a:extLst>
          </p:cNvPr>
          <p:cNvSpPr txBox="1"/>
          <p:nvPr/>
        </p:nvSpPr>
        <p:spPr>
          <a:xfrm>
            <a:off x="5747502" y="2616137"/>
            <a:ext cx="2867186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May lead to many issues.</a:t>
            </a:r>
          </a:p>
          <a:p>
            <a:r>
              <a:rPr lang="en-US" dirty="0"/>
              <a:t>Not allowed in CS1010.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AA83BD7-4016-DB49-B6DC-C69FB68949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333" y="1704020"/>
            <a:ext cx="362361" cy="49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248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5"/>
          <p:cNvSpPr txBox="1">
            <a:spLocks/>
          </p:cNvSpPr>
          <p:nvPr/>
        </p:nvSpPr>
        <p:spPr bwMode="auto">
          <a:xfrm>
            <a:off x="587375" y="3331322"/>
            <a:ext cx="8229600" cy="57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Unnecessary initialization of variables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tabLst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sz="2400" kern="0" dirty="0">
                <a:latin typeface="+mn-lt"/>
                <a:cs typeface="+mn-cs"/>
              </a:rPr>
              <a:t>Number overflow</a:t>
            </a:r>
          </a:p>
          <a:p>
            <a:pPr marL="800100" lvl="1" indent="-3429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Common Mistakes (2/2)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Unit5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9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587375" y="1208691"/>
            <a:ext cx="8229600" cy="1000970"/>
          </a:xfrm>
        </p:spPr>
        <p:txBody>
          <a:bodyPr>
            <a:noAutofit/>
          </a:bodyPr>
          <a:lstStyle/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Not initializing variables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Program may work on some machine but not on another!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1503" y="2532826"/>
            <a:ext cx="6064469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a, b;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 = b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but what is the value of b?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1503" y="3909618"/>
            <a:ext cx="1716077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531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3641" y="2070371"/>
            <a:ext cx="3016469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Cannot</a:t>
            </a:r>
            <a:r>
              <a:rPr lang="en-US" dirty="0"/>
              <a:t> assume that the initial value of b is zero!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02175" y="1245476"/>
            <a:ext cx="382697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EXTREMELY COMMON MISTAKE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9FB3A4-124F-4FB3-9CA1-6EA45A21DCBC}"/>
              </a:ext>
            </a:extLst>
          </p:cNvPr>
          <p:cNvSpPr txBox="1"/>
          <p:nvPr/>
        </p:nvSpPr>
        <p:spPr>
          <a:xfrm>
            <a:off x="1781502" y="5261349"/>
            <a:ext cx="2357362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ED3F77-DB19-42FF-90A5-6260114FAC12}"/>
              </a:ext>
            </a:extLst>
          </p:cNvPr>
          <p:cNvSpPr txBox="1"/>
          <p:nvPr/>
        </p:nvSpPr>
        <p:spPr>
          <a:xfrm>
            <a:off x="4010967" y="4796701"/>
            <a:ext cx="3016469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Does not</a:t>
            </a:r>
            <a:r>
              <a:rPr lang="en-US" dirty="0"/>
              <a:t> work on platforms with only 16-bit int.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12405B-4106-42E1-B4DD-408829B80978}"/>
              </a:ext>
            </a:extLst>
          </p:cNvPr>
          <p:cNvSpPr txBox="1"/>
          <p:nvPr/>
        </p:nvSpPr>
        <p:spPr>
          <a:xfrm>
            <a:off x="6061381" y="5693863"/>
            <a:ext cx="2755594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long</a:t>
            </a:r>
            <a:r>
              <a:rPr lang="en-US" dirty="0"/>
              <a:t> for integers and 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 for real numbers </a:t>
            </a:r>
            <a:br>
              <a:rPr lang="en-US" dirty="0"/>
            </a:br>
            <a:r>
              <a:rPr lang="en-US" dirty="0"/>
              <a:t>in CS1010.</a:t>
            </a:r>
          </a:p>
        </p:txBody>
      </p:sp>
    </p:spTree>
    <p:extLst>
      <p:ext uri="{BB962C8B-B14F-4D97-AF65-F5344CB8AC3E}">
        <p14:creationId xmlns:p14="http://schemas.microsoft.com/office/powerpoint/2010/main" val="13111261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13719</TotalTime>
  <Words>725</Words>
  <Application>Microsoft Office PowerPoint</Application>
  <PresentationFormat>On-screen Show (4:3)</PresentationFormat>
  <Paragraphs>183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5: First C Program</vt:lpstr>
      <vt:lpstr>Your First C Function</vt:lpstr>
      <vt:lpstr>Your First C Function</vt:lpstr>
      <vt:lpstr>Your First C Program</vt:lpstr>
      <vt:lpstr>Your First C Program</vt:lpstr>
      <vt:lpstr>Functions from the Math Library</vt:lpstr>
      <vt:lpstr>Common Mistakes (1/2)</vt:lpstr>
      <vt:lpstr>Common Mistakes (2/2)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2021-01-25T08:18:23Z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