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8" r:id="rId3"/>
    <p:sldId id="617" r:id="rId4"/>
    <p:sldId id="636" r:id="rId5"/>
    <p:sldId id="638" r:id="rId6"/>
    <p:sldId id="639" r:id="rId7"/>
    <p:sldId id="553" r:id="rId8"/>
    <p:sldId id="637" r:id="rId9"/>
    <p:sldId id="640" r:id="rId10"/>
    <p:sldId id="641" r:id="rId11"/>
    <p:sldId id="642" r:id="rId12"/>
    <p:sldId id="643" r:id="rId13"/>
    <p:sldId id="526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EA613-C2D1-4884-898F-364599B60A84}" v="1108" dt="2021-03-04T08:58:01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21" d="100"/>
          <a:sy n="121" d="100"/>
        </p:scale>
        <p:origin x="8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4T08:58:01.718" v="4348" actId="207"/>
      <pc:docMkLst>
        <pc:docMk/>
      </pc:docMkLst>
      <pc:sldChg chg="modSp mod">
        <pc:chgData name="Zhao Jin" userId="cd05a825-544c-438a-9ba1-08e63db50b47" providerId="ADAL" clId="{28AEA613-C2D1-4884-898F-364599B60A84}" dt="2021-03-04T08:57:12.779" v="4347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7:12.779" v="43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2T09:29:30.885" v="2604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2T09:22:50.594" v="2272" actId="6549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2T09:29:25.909" v="2602" actId="20577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2T09:23:31.805" v="2341" actId="20577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mod modAnim">
        <pc:chgData name="Zhao Jin" userId="cd05a825-544c-438a-9ba1-08e63db50b47" providerId="ADAL" clId="{28AEA613-C2D1-4884-898F-364599B60A84}" dt="2021-03-04T08:58:01.718" v="4348" actId="20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2T09:37:32.156" v="3223" actId="20577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2T09:30:43.434" v="2643" actId="6549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modSp add mod">
        <pc:chgData name="Zhao Jin" userId="cd05a825-544c-438a-9ba1-08e63db50b47" providerId="ADAL" clId="{28AEA613-C2D1-4884-898F-364599B60A84}" dt="2021-03-02T09:50:12.942" v="3267" actId="20577"/>
        <pc:sldMkLst>
          <pc:docMk/>
          <pc:sldMk cId="723901272" sldId="641"/>
        </pc:sldMkLst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3/4/2021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9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Multi-Dimensional Arrays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Initializing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initializers (Fixed-length 2D arrays only)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loops with assignment statements (All types of 2D arrays)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31383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165164"/>
            <a:ext cx="4515116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matrix[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96A38-987C-4C97-AB5A-73E1E22BD429}"/>
              </a:ext>
            </a:extLst>
          </p:cNvPr>
          <p:cNvSpPr/>
          <p:nvPr/>
        </p:nvSpPr>
        <p:spPr>
          <a:xfrm>
            <a:off x="6061221" y="445562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764DB-3C24-4821-93F4-AD6F9E8789E3}"/>
              </a:ext>
            </a:extLst>
          </p:cNvPr>
          <p:cNvSpPr/>
          <p:nvPr/>
        </p:nvSpPr>
        <p:spPr>
          <a:xfrm>
            <a:off x="6061220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1F942C-0A84-410E-B22C-3095ABAC9B4D}"/>
              </a:ext>
            </a:extLst>
          </p:cNvPr>
          <p:cNvSpPr/>
          <p:nvPr/>
        </p:nvSpPr>
        <p:spPr>
          <a:xfrm>
            <a:off x="6523557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A92CA-7019-47E4-8517-3B82F7C7A516}"/>
              </a:ext>
            </a:extLst>
          </p:cNvPr>
          <p:cNvSpPr/>
          <p:nvPr/>
        </p:nvSpPr>
        <p:spPr>
          <a:xfrm>
            <a:off x="6061220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35F89-9AF1-4DF1-8FFE-6733BCD97B51}"/>
              </a:ext>
            </a:extLst>
          </p:cNvPr>
          <p:cNvSpPr/>
          <p:nvPr/>
        </p:nvSpPr>
        <p:spPr>
          <a:xfrm>
            <a:off x="6523556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03FEC-36F7-405B-A6B6-66CED66EB1A2}"/>
              </a:ext>
            </a:extLst>
          </p:cNvPr>
          <p:cNvSpPr/>
          <p:nvPr/>
        </p:nvSpPr>
        <p:spPr>
          <a:xfrm>
            <a:off x="6985893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F3DBF-39EA-4D02-8E85-31E9FC9C1867}"/>
              </a:ext>
            </a:extLst>
          </p:cNvPr>
          <p:cNvSpPr/>
          <p:nvPr/>
        </p:nvSpPr>
        <p:spPr>
          <a:xfrm>
            <a:off x="6521426" y="445561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12930-20AB-4D9E-9287-AD26D5F93130}"/>
              </a:ext>
            </a:extLst>
          </p:cNvPr>
          <p:cNvSpPr/>
          <p:nvPr/>
        </p:nvSpPr>
        <p:spPr>
          <a:xfrm>
            <a:off x="6981581" y="44556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FF0DC-131C-4D99-A560-45D6E381C8F3}"/>
              </a:ext>
            </a:extLst>
          </p:cNvPr>
          <p:cNvSpPr/>
          <p:nvPr/>
        </p:nvSpPr>
        <p:spPr>
          <a:xfrm>
            <a:off x="6981580" y="491246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3901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in one row of a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747097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3429000"/>
            <a:ext cx="276541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86C6C-68B0-4656-974B-6145FAE8A001}"/>
              </a:ext>
            </a:extLst>
          </p:cNvPr>
          <p:cNvSpPr txBox="1"/>
          <p:nvPr/>
        </p:nvSpPr>
        <p:spPr>
          <a:xfrm>
            <a:off x="5589143" y="2767725"/>
            <a:ext cx="255992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Same as functions that takes in a 1D array.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the whole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number of columns must be known at the time of coding.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793927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(*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3911885"/>
            <a:ext cx="3155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79793-9DAF-455E-9ECE-ADA362859F53}"/>
              </a:ext>
            </a:extLst>
          </p:cNvPr>
          <p:cNvSpPr txBox="1"/>
          <p:nvPr/>
        </p:nvSpPr>
        <p:spPr>
          <a:xfrm>
            <a:off x="5539433" y="3315925"/>
            <a:ext cx="3017192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Cannot be omitted. The computer will not know where the next row starts.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969267-7504-4232-A6BD-1ADE3283C58E}"/>
              </a:ext>
            </a:extLst>
          </p:cNvPr>
          <p:cNvCxnSpPr>
            <a:cxnSpLocks/>
          </p:cNvCxnSpPr>
          <p:nvPr/>
        </p:nvCxnSpPr>
        <p:spPr>
          <a:xfrm flipH="1" flipV="1">
            <a:off x="4921322" y="3020603"/>
            <a:ext cx="582942" cy="682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27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Assignment 4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Friday of Week 8, 4pm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17-19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9 during tutorials.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19: Multi-Dimensional Arrays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Multi-Dimension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Different types of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Initializing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Functions and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 of applications: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Daily temperatures: temperatures[12][31]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Students’ lab marks: marks[4][5][3]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matrix[3][3]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39392" imgH="710891" progId="Equation.3">
                    <p:embed/>
                  </p:oleObj>
                </mc:Choice>
                <mc:Fallback>
                  <p:oleObj name="Equation" r:id="rId3" imgW="939392" imgH="710891" progId="Equation.3">
                    <p:embed/>
                    <p:pic>
                      <p:nvPicPr>
                        <p:cNvPr id="2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51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Length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known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 (3 x 3)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Sudoku board (9 x 9)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Yearly summary of income / expense / balance by month (12 x 3)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1EA87-6702-4532-BBFE-929F69F022C5}"/>
              </a:ext>
            </a:extLst>
          </p:cNvPr>
          <p:cNvSpPr txBox="1"/>
          <p:nvPr/>
        </p:nvSpPr>
        <p:spPr>
          <a:xfrm>
            <a:off x="1032928" y="1712309"/>
            <a:ext cx="765387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20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20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79750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Size Array of Dynamically Allocated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one unknown dimension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688623"/>
            <a:ext cx="7653872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*buckets[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the length of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 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dynamically allocate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buckets[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6A2377-01AA-47A9-823F-09EED46E65DB}"/>
              </a:ext>
            </a:extLst>
          </p:cNvPr>
          <p:cNvSpPr txBox="1"/>
          <p:nvPr/>
        </p:nvSpPr>
        <p:spPr>
          <a:xfrm>
            <a:off x="6955788" y="2900896"/>
            <a:ext cx="207421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 allocated memory after use.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Dynamically Size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Good for data with flexible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Matrix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X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X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**canvas;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number of rows and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canvas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*));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canvas[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F404-20E5-4345-BE6A-452E3CAABE34}"/>
              </a:ext>
            </a:extLst>
          </p:cNvPr>
          <p:cNvSpPr txBox="1"/>
          <p:nvPr/>
        </p:nvSpPr>
        <p:spPr>
          <a:xfrm>
            <a:off x="6845157" y="2576124"/>
            <a:ext cx="207024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subarrays before the array.</a:t>
            </a:r>
          </a:p>
        </p:txBody>
      </p:sp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Jaggad</a:t>
            </a:r>
            <a:r>
              <a:rPr lang="en-US" dirty="0"/>
              <a:t> arrays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Good for data with unusual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Half square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varying number of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varying size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F6CE10-75B9-4AC3-9A25-371282016421}"/>
              </a:ext>
            </a:extLst>
          </p:cNvPr>
          <p:cNvSpPr/>
          <p:nvPr/>
        </p:nvSpPr>
        <p:spPr>
          <a:xfrm>
            <a:off x="4941870" y="4376792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58D7B-6FC4-4C95-9594-8D0F9F6C7C85}"/>
              </a:ext>
            </a:extLst>
          </p:cNvPr>
          <p:cNvSpPr/>
          <p:nvPr/>
        </p:nvSpPr>
        <p:spPr>
          <a:xfrm>
            <a:off x="4941869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F18CD-945B-4D30-B78C-81345A5B81A5}"/>
              </a:ext>
            </a:extLst>
          </p:cNvPr>
          <p:cNvSpPr/>
          <p:nvPr/>
        </p:nvSpPr>
        <p:spPr>
          <a:xfrm>
            <a:off x="5404206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80EDC-AAB2-4213-8A51-B0A83BF6319C}"/>
              </a:ext>
            </a:extLst>
          </p:cNvPr>
          <p:cNvSpPr/>
          <p:nvPr/>
        </p:nvSpPr>
        <p:spPr>
          <a:xfrm>
            <a:off x="4941869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EAE7B-EF8C-4DA8-8678-1FD3E396B7A9}"/>
              </a:ext>
            </a:extLst>
          </p:cNvPr>
          <p:cNvSpPr/>
          <p:nvPr/>
        </p:nvSpPr>
        <p:spPr>
          <a:xfrm>
            <a:off x="5404205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D4BD49-928F-48DC-B7C6-730EE9621C91}"/>
              </a:ext>
            </a:extLst>
          </p:cNvPr>
          <p:cNvSpPr/>
          <p:nvPr/>
        </p:nvSpPr>
        <p:spPr>
          <a:xfrm>
            <a:off x="5866542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301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14260</TotalTime>
  <Words>1322</Words>
  <Application>Microsoft Office PowerPoint</Application>
  <PresentationFormat>On-screen Show (4:3)</PresentationFormat>
  <Paragraphs>407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Clarity</vt:lpstr>
      <vt:lpstr>Equation</vt:lpstr>
      <vt:lpstr>PowerPoint Presentation</vt:lpstr>
      <vt:lpstr>Unit 19: Multi-Dimensional Arrays</vt:lpstr>
      <vt:lpstr>Multi-dimensional Arrays</vt:lpstr>
      <vt:lpstr>Multi-dimensional Arrays</vt:lpstr>
      <vt:lpstr>Example</vt:lpstr>
      <vt:lpstr>Different Types of 2D Arrays</vt:lpstr>
      <vt:lpstr>Different Types of 2D Arrays</vt:lpstr>
      <vt:lpstr>Different Types of 2D Arrays</vt:lpstr>
      <vt:lpstr>Different Types of 2D Arrays</vt:lpstr>
      <vt:lpstr>Initializing Arrays</vt:lpstr>
      <vt:lpstr>Functions and 2D arrays</vt:lpstr>
      <vt:lpstr>Functions and 2D arrays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2021-03-04T08:58:10Z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