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524" r:id="rId3"/>
    <p:sldId id="529" r:id="rId4"/>
    <p:sldId id="526" r:id="rId5"/>
    <p:sldId id="527" r:id="rId6"/>
    <p:sldId id="530" r:id="rId7"/>
    <p:sldId id="528" r:id="rId8"/>
    <p:sldId id="531" r:id="rId9"/>
    <p:sldId id="525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FF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7185" autoAdjust="0"/>
  </p:normalViewPr>
  <p:slideViewPr>
    <p:cSldViewPr snapToGrid="0">
      <p:cViewPr varScale="1">
        <p:scale>
          <a:sx n="100" d="100"/>
          <a:sy n="100" d="100"/>
        </p:scale>
        <p:origin x="13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3600" dirty="0"/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3600" dirty="0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3600" dirty="0"/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E39B1-DEE8-4A45-A385-F29C53872361}" type="pres">
      <dgm:prSet presAssocID="{58AB6B1C-C21F-4364-ACA8-705E866302CC}" presName="sibTrans" presStyleLbl="node1" presStyleIdx="0" presStyleCnt="3"/>
      <dgm:spPr/>
      <dgm:t>
        <a:bodyPr/>
        <a:lstStyle/>
        <a:p>
          <a:endParaRPr lang="en-US"/>
        </a:p>
      </dgm:t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5407C-2ABA-4D53-A6E4-65C1E42F44ED}" type="pres">
      <dgm:prSet presAssocID="{F6C2D785-60EF-4587-AFCF-1F8354AF04F3}" presName="sibTrans" presStyleLbl="node1" presStyleIdx="1" presStyleCnt="3"/>
      <dgm:spPr/>
      <dgm:t>
        <a:bodyPr/>
        <a:lstStyle/>
        <a:p>
          <a:endParaRPr lang="en-US"/>
        </a:p>
      </dgm:t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F257E-0E6F-48A7-B73F-3BF9D7D3B8C9}" type="pres">
      <dgm:prSet presAssocID="{410C827A-8B8F-4BD2-9371-0AF8EB9697F0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8D70B86B-2547-4F3D-87CA-A8CF59C60AE6}" type="presOf" srcId="{B3C1612D-F49E-46F5-96F5-811B17CA5296}" destId="{CA33C156-38C2-47B4-B412-AC0AD426ECA9}" srcOrd="0" destOrd="0" presId="urn:microsoft.com/office/officeart/2005/8/layout/cycle1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A4792A78-1EC2-424B-8EC2-A7612ED7AF1C}" type="presOf" srcId="{F6C2D785-60EF-4587-AFCF-1F8354AF04F3}" destId="{1DA5407C-2ABA-4D53-A6E4-65C1E42F44ED}" srcOrd="0" destOrd="0" presId="urn:microsoft.com/office/officeart/2005/8/layout/cycle1"/>
    <dgm:cxn modelId="{3DFE1868-F02C-4B13-9849-7A122281CBEF}" type="presOf" srcId="{97371F4E-EFCC-4489-9D4F-A04749EEC3C7}" destId="{C6F4ECA5-8E55-49A7-A124-2FE27845719F}" srcOrd="0" destOrd="0" presId="urn:microsoft.com/office/officeart/2005/8/layout/cycle1"/>
    <dgm:cxn modelId="{5B691C2F-F09A-4BF1-98F8-E622C04813F4}" type="presOf" srcId="{D459C53D-C842-4379-B987-E4C10069BCDB}" destId="{2B2AA75F-9619-46A2-A649-4845E114DAD3}" srcOrd="0" destOrd="0" presId="urn:microsoft.com/office/officeart/2005/8/layout/cycle1"/>
    <dgm:cxn modelId="{E42864D7-E41D-4C60-9EAC-61CA70C65A26}" type="presOf" srcId="{2949E5D0-E3AE-440C-84E0-4D335FE357A3}" destId="{DAD424E8-6E6A-4FDA-B3E6-483CA922E066}" srcOrd="0" destOrd="0" presId="urn:microsoft.com/office/officeart/2005/8/layout/cycle1"/>
    <dgm:cxn modelId="{F66D82C3-560B-468A-AE7D-223F0F573514}" type="presOf" srcId="{58AB6B1C-C21F-4364-ACA8-705E866302CC}" destId="{5ACE39B1-DEE8-4A45-A385-F29C53872361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F1240A7E-DED7-44D5-BA86-D17EA2CC1C4D}" type="presOf" srcId="{410C827A-8B8F-4BD2-9371-0AF8EB9697F0}" destId="{52CF257E-0E6F-48A7-B73F-3BF9D7D3B8C9}" srcOrd="0" destOrd="0" presId="urn:microsoft.com/office/officeart/2005/8/layout/cycle1"/>
    <dgm:cxn modelId="{2D210F4E-A39C-4908-947D-E7CBAC45DFA5}" type="presParOf" srcId="{C6F4ECA5-8E55-49A7-A124-2FE27845719F}" destId="{D26C634C-629D-4161-88AF-27FCE15AF6B7}" srcOrd="0" destOrd="0" presId="urn:microsoft.com/office/officeart/2005/8/layout/cycle1"/>
    <dgm:cxn modelId="{A819A0C2-92E7-44EC-9219-3C9040AA086B}" type="presParOf" srcId="{C6F4ECA5-8E55-49A7-A124-2FE27845719F}" destId="{DAD424E8-6E6A-4FDA-B3E6-483CA922E066}" srcOrd="1" destOrd="0" presId="urn:microsoft.com/office/officeart/2005/8/layout/cycle1"/>
    <dgm:cxn modelId="{840E912A-E872-4305-9E4B-9F179B938C6D}" type="presParOf" srcId="{C6F4ECA5-8E55-49A7-A124-2FE27845719F}" destId="{5ACE39B1-DEE8-4A45-A385-F29C53872361}" srcOrd="2" destOrd="0" presId="urn:microsoft.com/office/officeart/2005/8/layout/cycle1"/>
    <dgm:cxn modelId="{AC4BFEFE-8285-4384-9583-612122BCA5F5}" type="presParOf" srcId="{C6F4ECA5-8E55-49A7-A124-2FE27845719F}" destId="{76FA96CB-7B53-4B64-9D50-6A84EDF8069E}" srcOrd="3" destOrd="0" presId="urn:microsoft.com/office/officeart/2005/8/layout/cycle1"/>
    <dgm:cxn modelId="{47968616-7E63-473E-B604-6AC423CD6168}" type="presParOf" srcId="{C6F4ECA5-8E55-49A7-A124-2FE27845719F}" destId="{2B2AA75F-9619-46A2-A649-4845E114DAD3}" srcOrd="4" destOrd="0" presId="urn:microsoft.com/office/officeart/2005/8/layout/cycle1"/>
    <dgm:cxn modelId="{05875CAC-3DF2-4E20-8B75-3AEAB50FBDA6}" type="presParOf" srcId="{C6F4ECA5-8E55-49A7-A124-2FE27845719F}" destId="{1DA5407C-2ABA-4D53-A6E4-65C1E42F44ED}" srcOrd="5" destOrd="0" presId="urn:microsoft.com/office/officeart/2005/8/layout/cycle1"/>
    <dgm:cxn modelId="{D4A95FCF-B019-4F27-93F5-5E3EF4679716}" type="presParOf" srcId="{C6F4ECA5-8E55-49A7-A124-2FE27845719F}" destId="{7647305E-982E-4611-88D4-4B010B25F2E9}" srcOrd="6" destOrd="0" presId="urn:microsoft.com/office/officeart/2005/8/layout/cycle1"/>
    <dgm:cxn modelId="{182037DB-9949-4E12-8B9E-ED68D9CBA89C}" type="presParOf" srcId="{C6F4ECA5-8E55-49A7-A124-2FE27845719F}" destId="{CA33C156-38C2-47B4-B412-AC0AD426ECA9}" srcOrd="7" destOrd="0" presId="urn:microsoft.com/office/officeart/2005/8/layout/cycle1"/>
    <dgm:cxn modelId="{6E42B38F-27E6-4265-93E6-A919DA93709B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3264167" y="308071"/>
          <a:ext cx="2076170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Compile</a:t>
          </a:r>
        </a:p>
      </dsp:txBody>
      <dsp:txXfrm>
        <a:off x="3264167" y="308071"/>
        <a:ext cx="2076170" cy="1483816"/>
      </dsp:txXfrm>
    </dsp:sp>
    <dsp:sp modelId="{5ACE39B1-DEE8-4A45-A385-F29C53872361}">
      <dsp:nvSpPr>
        <dsp:cNvPr id="0" name=""/>
        <dsp:cNvSpPr/>
      </dsp:nvSpPr>
      <dsp:spPr>
        <a:xfrm>
          <a:off x="1284648" y="-120336"/>
          <a:ext cx="3505931" cy="3505931"/>
        </a:xfrm>
        <a:prstGeom prst="circularArrow">
          <a:avLst>
            <a:gd name="adj1" fmla="val 8253"/>
            <a:gd name="adj2" fmla="val 576503"/>
            <a:gd name="adj3" fmla="val 2525431"/>
            <a:gd name="adj4" fmla="val 381111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1886405" y="2453183"/>
          <a:ext cx="2043408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Execute</a:t>
          </a:r>
        </a:p>
      </dsp:txBody>
      <dsp:txXfrm>
        <a:off x="1886405" y="2453183"/>
        <a:ext cx="2043408" cy="1483816"/>
      </dsp:txXfrm>
    </dsp:sp>
    <dsp:sp modelId="{1DA5407C-2ABA-4D53-A6E4-65C1E42F44ED}">
      <dsp:nvSpPr>
        <dsp:cNvPr id="0" name=""/>
        <dsp:cNvSpPr/>
      </dsp:nvSpPr>
      <dsp:spPr>
        <a:xfrm>
          <a:off x="1146991" y="3605"/>
          <a:ext cx="3505931" cy="3505931"/>
        </a:xfrm>
        <a:prstGeom prst="circularArrow">
          <a:avLst>
            <a:gd name="adj1" fmla="val 8253"/>
            <a:gd name="adj2" fmla="val 576503"/>
            <a:gd name="adj3" fmla="val 10178290"/>
            <a:gd name="adj4" fmla="val 8085389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11351" y="291683"/>
          <a:ext cx="1483816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Edit</a:t>
          </a:r>
        </a:p>
      </dsp:txBody>
      <dsp:txXfrm>
        <a:off x="911351" y="291683"/>
        <a:ext cx="1483816" cy="1483816"/>
      </dsp:txXfrm>
    </dsp:sp>
    <dsp:sp modelId="{52CF257E-0E6F-48A7-B73F-3BF9D7D3B8C9}">
      <dsp:nvSpPr>
        <dsp:cNvPr id="0" name=""/>
        <dsp:cNvSpPr/>
      </dsp:nvSpPr>
      <dsp:spPr>
        <a:xfrm>
          <a:off x="1314850" y="-75050"/>
          <a:ext cx="3505931" cy="3505931"/>
        </a:xfrm>
        <a:prstGeom prst="circularArrow">
          <a:avLst>
            <a:gd name="adj1" fmla="val 8253"/>
            <a:gd name="adj2" fmla="val 576503"/>
            <a:gd name="adj3" fmla="val 16697378"/>
            <a:gd name="adj4" fmla="val 14528541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1/20/2021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25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1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23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33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10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29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26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4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(AY2012/3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Week1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Objectives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(AY2020/21 Semester 2)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Week1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Learn about fundamental concepts of </a:t>
            </a:r>
            <a:r>
              <a:rPr lang="en-US" sz="2800" dirty="0">
                <a:solidFill>
                  <a:srgbClr val="0000FF"/>
                </a:solidFill>
              </a:rPr>
              <a:t>problem solving</a:t>
            </a:r>
            <a:r>
              <a:rPr lang="en-US" sz="2800" dirty="0"/>
              <a:t> by computing and programming 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GB" sz="2800" dirty="0">
              <a:solidFill>
                <a:srgbClr val="0000FF"/>
              </a:solidFill>
            </a:endParaRP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Become proficient with </a:t>
            </a:r>
            <a:r>
              <a:rPr lang="en-US" sz="2800" dirty="0">
                <a:solidFill>
                  <a:srgbClr val="0000FF"/>
                </a:solidFill>
              </a:rPr>
              <a:t>C</a:t>
            </a:r>
            <a:r>
              <a:rPr lang="en-US" sz="2800" dirty="0"/>
              <a:t> and associated programming tools (editors, debuggers)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151594" y="4437139"/>
            <a:ext cx="4669612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module is NOT just about C!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53" y="4213092"/>
            <a:ext cx="1866660" cy="13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276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134" y="445546"/>
            <a:ext cx="5595851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Problem Solving Process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3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grpSp>
        <p:nvGrpSpPr>
          <p:cNvPr id="25" name="[Group 28]"/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26" name="TextBox 25"/>
            <p:cNvSpPr txBox="1"/>
            <p:nvPr/>
          </p:nvSpPr>
          <p:spPr bwMode="auto">
            <a:xfrm>
              <a:off x="2903851" y="1377278"/>
              <a:ext cx="2768009" cy="523220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Analysis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2895600" y="2656034"/>
              <a:ext cx="2784511" cy="523220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Design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Implementation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2904300" y="5260321"/>
              <a:ext cx="2767111" cy="52322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Testing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30" name="Straight Arrow Connector 12"/>
            <p:cNvCxnSpPr>
              <a:cxnSpLocks noChangeShapeType="1"/>
              <a:stCxn id="26" idx="2"/>
              <a:endCxn id="27" idx="0"/>
            </p:cNvCxnSpPr>
            <p:nvPr/>
          </p:nvCxnSpPr>
          <p:spPr bwMode="auto">
            <a:xfrm>
              <a:off x="4287856" y="1900498"/>
              <a:ext cx="0" cy="755536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1" name="Straight Arrow Connector 14"/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flipH="1">
              <a:off x="4287855" y="3179254"/>
              <a:ext cx="1" cy="783874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2" name="Straight Arrow Connector 15"/>
            <p:cNvCxnSpPr>
              <a:cxnSpLocks noChangeShapeType="1"/>
              <a:stCxn id="28" idx="2"/>
              <a:endCxn id="29" idx="0"/>
            </p:cNvCxnSpPr>
            <p:nvPr/>
          </p:nvCxnSpPr>
          <p:spPr bwMode="auto">
            <a:xfrm>
              <a:off x="4287855" y="4486348"/>
              <a:ext cx="1" cy="773973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3" name="Straight Connector 26"/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" name="Straight Connector 29"/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" name="Straight Connector 31"/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6" name="Straight Connector 35"/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" name="Straight Connector 37"/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" name="Straight Connector 41"/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9" name="Straight Connector 48"/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0" name="Straight Connector 50"/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1" name="Straight Connector 52"/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sp>
        <p:nvSpPr>
          <p:cNvPr id="45" name="[TextBox 28]"/>
          <p:cNvSpPr txBox="1">
            <a:spLocks noChangeArrowheads="1"/>
          </p:cNvSpPr>
          <p:nvPr/>
        </p:nvSpPr>
        <p:spPr bwMode="auto">
          <a:xfrm>
            <a:off x="6854825" y="2265362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  <a:endParaRPr lang="en-US" sz="3200" i="1" dirty="0">
              <a:solidFill>
                <a:srgbClr val="C00000"/>
              </a:solidFill>
              <a:latin typeface="+mn-lt"/>
              <a:cs typeface="Andalus" pitchFamily="18" charset="-78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631334" y="459474"/>
            <a:ext cx="298153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Algorithmic</a:t>
            </a:r>
          </a:p>
        </p:txBody>
      </p:sp>
      <p:sp>
        <p:nvSpPr>
          <p:cNvPr id="42" name="[TextBox 24]"/>
          <p:cNvSpPr txBox="1">
            <a:spLocks noChangeArrowheads="1"/>
          </p:cNvSpPr>
          <p:nvPr/>
        </p:nvSpPr>
        <p:spPr bwMode="auto">
          <a:xfrm>
            <a:off x="577683" y="1110064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Determine problem features</a:t>
            </a:r>
          </a:p>
        </p:txBody>
      </p:sp>
      <p:sp>
        <p:nvSpPr>
          <p:cNvPr id="44" name="[TextBox 25]"/>
          <p:cNvSpPr txBox="1">
            <a:spLocks noChangeArrowheads="1"/>
          </p:cNvSpPr>
          <p:nvPr/>
        </p:nvSpPr>
        <p:spPr bwMode="auto">
          <a:xfrm>
            <a:off x="612608" y="2562225"/>
            <a:ext cx="2139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8000"/>
                </a:solidFill>
                <a:latin typeface="Calibri" pitchFamily="34" charset="0"/>
              </a:rPr>
              <a:t>Write algorithm</a:t>
            </a:r>
          </a:p>
        </p:txBody>
      </p:sp>
      <p:sp>
        <p:nvSpPr>
          <p:cNvPr id="46" name="[TextBox 26]"/>
          <p:cNvSpPr txBox="1">
            <a:spLocks noChangeArrowheads="1"/>
          </p:cNvSpPr>
          <p:nvPr/>
        </p:nvSpPr>
        <p:spPr bwMode="auto">
          <a:xfrm>
            <a:off x="830776" y="3758480"/>
            <a:ext cx="17036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Produce code</a:t>
            </a:r>
          </a:p>
        </p:txBody>
      </p:sp>
      <p:sp>
        <p:nvSpPr>
          <p:cNvPr id="47" name="[TextBox 27]"/>
          <p:cNvSpPr txBox="1">
            <a:spLocks noChangeArrowheads="1"/>
          </p:cNvSpPr>
          <p:nvPr/>
        </p:nvSpPr>
        <p:spPr bwMode="auto">
          <a:xfrm>
            <a:off x="414965" y="4922887"/>
            <a:ext cx="25352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6600"/>
                </a:solidFill>
                <a:latin typeface="Calibri" pitchFamily="34" charset="0"/>
              </a:rPr>
              <a:t>Check for correctness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31777183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</a:t>
            </a:r>
            <a:r>
              <a:rPr lang="en-GB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4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pic>
        <p:nvPicPr>
          <p:cNvPr id="3074" name="Picture 2" descr="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771650"/>
            <a:ext cx="907084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HighlightTextShape201407062102102337"/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The Flowchart</a:t>
            </a:r>
            <a:endParaRPr lang="en-US" sz="2800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161274"/>
              </p:ext>
            </p:extLst>
          </p:nvPr>
        </p:nvGraphicFramePr>
        <p:xfrm>
          <a:off x="343148" y="5103552"/>
          <a:ext cx="43862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9403" y="4521600"/>
            <a:ext cx="1897380" cy="39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5 9 8 1 3 2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754328"/>
              </p:ext>
            </p:extLst>
          </p:nvPr>
        </p:nvGraphicFramePr>
        <p:xfrm>
          <a:off x="5000304" y="5120754"/>
          <a:ext cx="32065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5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29025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29025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349485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1986280">
                  <a:extLst>
                    <a:ext uri="{9D8B030D-6E8A-4147-A177-3AD203B41FA5}">
                      <a16:colId xmlns:a16="http://schemas.microsoft.com/office/drawing/2014/main" val="1906152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5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781175" y="2967988"/>
            <a:ext cx="7172325" cy="1270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29411" y="2598656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The loop</a:t>
            </a:r>
          </a:p>
        </p:txBody>
      </p:sp>
    </p:spTree>
    <p:extLst>
      <p:ext uri="{BB962C8B-B14F-4D97-AF65-F5344CB8AC3E}">
        <p14:creationId xmlns:p14="http://schemas.microsoft.com/office/powerpoint/2010/main" val="770306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771650"/>
            <a:ext cx="907084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Correctness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3065" y="3309382"/>
            <a:ext cx="219075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63065" y="3330019"/>
            <a:ext cx="171450" cy="24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12264" y="3315215"/>
            <a:ext cx="30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What is wrong with this modified algorithm?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781175" y="2967988"/>
            <a:ext cx="7172325" cy="1270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29411" y="2598656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loop</a:t>
            </a:r>
          </a:p>
        </p:txBody>
      </p:sp>
      <p:sp>
        <p:nvSpPr>
          <p:cNvPr id="9" name="Right Arrow 8"/>
          <p:cNvSpPr/>
          <p:nvPr/>
        </p:nvSpPr>
        <p:spPr>
          <a:xfrm rot="8964941">
            <a:off x="1351342" y="3089195"/>
            <a:ext cx="525780" cy="364333"/>
          </a:xfrm>
          <a:prstGeom prst="rightArrow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529269"/>
              </p:ext>
            </p:extLst>
          </p:nvPr>
        </p:nvGraphicFramePr>
        <p:xfrm>
          <a:off x="343148" y="5103552"/>
          <a:ext cx="43862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159403" y="4521600"/>
            <a:ext cx="1897380" cy="39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5 9 8 1 3 2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963856"/>
              </p:ext>
            </p:extLst>
          </p:nvPr>
        </p:nvGraphicFramePr>
        <p:xfrm>
          <a:off x="5000304" y="5120754"/>
          <a:ext cx="32065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5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29025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29025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349485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1986280">
                  <a:extLst>
                    <a:ext uri="{9D8B030D-6E8A-4147-A177-3AD203B41FA5}">
                      <a16:colId xmlns:a16="http://schemas.microsoft.com/office/drawing/2014/main" val="1906152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5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7891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771650"/>
            <a:ext cx="907084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Correctness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3065" y="3309382"/>
            <a:ext cx="219075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63065" y="3330019"/>
            <a:ext cx="171450" cy="24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12264" y="3315215"/>
            <a:ext cx="30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What is wrong with this modified algorithm?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159403" y="4521600"/>
            <a:ext cx="1135824" cy="39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5 1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81175" y="2967988"/>
            <a:ext cx="7172325" cy="1270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29411" y="2598656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loop</a:t>
            </a:r>
          </a:p>
        </p:txBody>
      </p:sp>
      <p:sp>
        <p:nvSpPr>
          <p:cNvPr id="9" name="Right Arrow 8"/>
          <p:cNvSpPr/>
          <p:nvPr/>
        </p:nvSpPr>
        <p:spPr>
          <a:xfrm rot="8964941">
            <a:off x="1351342" y="3089195"/>
            <a:ext cx="525780" cy="364333"/>
          </a:xfrm>
          <a:prstGeom prst="rightArrow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763118"/>
              </p:ext>
            </p:extLst>
          </p:nvPr>
        </p:nvGraphicFramePr>
        <p:xfrm>
          <a:off x="343148" y="5103552"/>
          <a:ext cx="44624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7285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771650"/>
            <a:ext cx="907084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Correctness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3065" y="3309382"/>
            <a:ext cx="219075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63065" y="3330019"/>
            <a:ext cx="171450" cy="24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12264" y="3315215"/>
            <a:ext cx="30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What is wrong with this modified algorithm?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840692"/>
              </p:ext>
            </p:extLst>
          </p:nvPr>
        </p:nvGraphicFramePr>
        <p:xfrm>
          <a:off x="343148" y="5103552"/>
          <a:ext cx="44624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159402" y="4521600"/>
            <a:ext cx="1336023" cy="39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-5 -1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81175" y="2967988"/>
            <a:ext cx="7172325" cy="1270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29411" y="2598656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loop</a:t>
            </a:r>
          </a:p>
        </p:txBody>
      </p:sp>
      <p:sp>
        <p:nvSpPr>
          <p:cNvPr id="9" name="Right Arrow 8"/>
          <p:cNvSpPr/>
          <p:nvPr/>
        </p:nvSpPr>
        <p:spPr>
          <a:xfrm rot="8964941">
            <a:off x="1351342" y="3089195"/>
            <a:ext cx="525780" cy="364333"/>
          </a:xfrm>
          <a:prstGeom prst="rightArrow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136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The Edit, Compile and Execute Cycle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[Footer Placeholder 41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[Slide Number Placeholder 42]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 dirty="0"/>
          </a:p>
        </p:txBody>
      </p:sp>
      <p:graphicFrame>
        <p:nvGraphicFramePr>
          <p:cNvPr id="2" name="[Diagram 1]"/>
          <p:cNvGraphicFramePr/>
          <p:nvPr>
            <p:extLst/>
          </p:nvPr>
        </p:nvGraphicFramePr>
        <p:xfrm>
          <a:off x="1524000" y="1397000"/>
          <a:ext cx="6096000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2933" y="53086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rgbClr val="C00000"/>
                </a:solidFill>
              </a:rPr>
              <a:t>Process is iterative</a:t>
            </a:r>
          </a:p>
        </p:txBody>
      </p:sp>
      <p:sp>
        <p:nvSpPr>
          <p:cNvPr id="7" name="[Rectangular Callout 6]"/>
          <p:cNvSpPr/>
          <p:nvPr/>
        </p:nvSpPr>
        <p:spPr>
          <a:xfrm>
            <a:off x="584201" y="1693333"/>
            <a:ext cx="1651000" cy="1126067"/>
          </a:xfrm>
          <a:prstGeom prst="wedgeRectCallout">
            <a:avLst>
              <a:gd name="adj1" fmla="val 78493"/>
              <a:gd name="adj2" fmla="val 8741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 an </a:t>
            </a:r>
            <a:r>
              <a:rPr lang="en-US" sz="1600" dirty="0">
                <a:solidFill>
                  <a:srgbClr val="C00000"/>
                </a:solidFill>
              </a:rPr>
              <a:t>editor </a:t>
            </a:r>
            <a:r>
              <a:rPr lang="en-US" sz="1600" dirty="0">
                <a:solidFill>
                  <a:schemeClr val="tx1"/>
                </a:solidFill>
              </a:rPr>
              <a:t>to create/modify the source code</a:t>
            </a:r>
          </a:p>
        </p:txBody>
      </p:sp>
      <p:sp>
        <p:nvSpPr>
          <p:cNvPr id="44" name="[Rectangular Callout 6]"/>
          <p:cNvSpPr/>
          <p:nvPr/>
        </p:nvSpPr>
        <p:spPr>
          <a:xfrm>
            <a:off x="7103533" y="1430866"/>
            <a:ext cx="1651000" cy="1126067"/>
          </a:xfrm>
          <a:prstGeom prst="wedgeRectCallout">
            <a:avLst>
              <a:gd name="adj1" fmla="val -71763"/>
              <a:gd name="adj2" fmla="val 43327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 a </a:t>
            </a:r>
            <a:r>
              <a:rPr lang="en-US" sz="1600" dirty="0">
                <a:solidFill>
                  <a:srgbClr val="C00000"/>
                </a:solidFill>
              </a:rPr>
              <a:t>compiler </a:t>
            </a:r>
            <a:r>
              <a:rPr lang="en-US" sz="1600" dirty="0">
                <a:solidFill>
                  <a:schemeClr val="tx1"/>
                </a:solidFill>
              </a:rPr>
              <a:t>to translate the source code into executable</a:t>
            </a:r>
          </a:p>
        </p:txBody>
      </p:sp>
      <p:sp>
        <p:nvSpPr>
          <p:cNvPr id="45" name="[Rectangular Callout 6]"/>
          <p:cNvSpPr/>
          <p:nvPr/>
        </p:nvSpPr>
        <p:spPr>
          <a:xfrm>
            <a:off x="6079067" y="4089399"/>
            <a:ext cx="1651000" cy="1126067"/>
          </a:xfrm>
          <a:prstGeom prst="wedgeRectCallout">
            <a:avLst>
              <a:gd name="adj1" fmla="val -82532"/>
              <a:gd name="adj2" fmla="val 2726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Execute/run </a:t>
            </a:r>
            <a:r>
              <a:rPr lang="en-US" sz="1600" dirty="0">
                <a:solidFill>
                  <a:schemeClr val="tx1"/>
                </a:solidFill>
              </a:rPr>
              <a:t>the executable code</a:t>
            </a:r>
          </a:p>
        </p:txBody>
      </p:sp>
      <p:sp>
        <p:nvSpPr>
          <p:cNvPr id="10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41600" y="2116667"/>
            <a:ext cx="1143000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75199" y="2116667"/>
            <a:ext cx="2040467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437466" y="4241801"/>
            <a:ext cx="2006601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1649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Week1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512483" y="1207199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3200" dirty="0">
                <a:solidFill>
                  <a:srgbClr val="0000FF"/>
                </a:solidFill>
              </a:rPr>
              <a:t>Learning to write a program </a:t>
            </a:r>
            <a:br>
              <a:rPr lang="en-US" sz="3200" dirty="0">
                <a:solidFill>
                  <a:srgbClr val="0000FF"/>
                </a:solidFill>
              </a:rPr>
            </a:br>
            <a:r>
              <a:rPr lang="en-US" sz="3200" dirty="0"/>
              <a:t>that does what you want is </a:t>
            </a:r>
            <a:br>
              <a:rPr lang="en-US" sz="3200" dirty="0"/>
            </a:br>
            <a:r>
              <a:rPr lang="en-US" sz="3200" dirty="0">
                <a:solidFill>
                  <a:srgbClr val="0000FF"/>
                </a:solidFill>
              </a:rPr>
              <a:t>the easy part</a:t>
            </a:r>
            <a:r>
              <a:rPr lang="en-US" sz="3200" dirty="0"/>
              <a:t>.</a:t>
            </a:r>
          </a:p>
          <a:p>
            <a:pPr marL="288925" indent="-288925"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11" name="HighlightTextShape201406241503265130"/>
          <p:cNvSpPr>
            <a:spLocks noChangeArrowheads="1"/>
          </p:cNvSpPr>
          <p:nvPr/>
        </p:nvSpPr>
        <p:spPr bwMode="auto">
          <a:xfrm>
            <a:off x="1969954" y="3743326"/>
            <a:ext cx="5649774" cy="149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000" dirty="0">
                <a:solidFill>
                  <a:srgbClr val="FF0000"/>
                </a:solidFill>
              </a:rPr>
              <a:t>Knowing what you want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/>
              <a:t>your program to do is </a:t>
            </a:r>
            <a:br>
              <a:rPr lang="en-US" sz="4000" dirty="0"/>
            </a:br>
            <a:r>
              <a:rPr lang="en-US" sz="4000" dirty="0">
                <a:solidFill>
                  <a:srgbClr val="FF0000"/>
                </a:solidFill>
              </a:rPr>
              <a:t>the real challenge</a:t>
            </a:r>
            <a:r>
              <a:rPr lang="en-US" sz="4000" dirty="0"/>
              <a:t>!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87116251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13161</TotalTime>
  <Words>433</Words>
  <Application>Microsoft Office PowerPoint</Application>
  <PresentationFormat>On-screen Show (4:3)</PresentationFormat>
  <Paragraphs>193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Andalus</vt:lpstr>
      <vt:lpstr>Arial</vt:lpstr>
      <vt:lpstr>Calibri</vt:lpstr>
      <vt:lpstr>Times New Roman</vt:lpstr>
      <vt:lpstr>Wingdings</vt:lpstr>
      <vt:lpstr>Clarity</vt:lpstr>
      <vt:lpstr>PowerPoint Presentation</vt:lpstr>
      <vt:lpstr>Objectives</vt:lpstr>
      <vt:lpstr>Problem Solving Process</vt:lpstr>
      <vt:lpstr>Algorithm: Example</vt:lpstr>
      <vt:lpstr>Correctness</vt:lpstr>
      <vt:lpstr>Correctness</vt:lpstr>
      <vt:lpstr>Correctness</vt:lpstr>
      <vt:lpstr>The Edit, Compile and Execute Cycle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1194</cp:revision>
  <cp:lastPrinted>2014-06-20T04:24:53Z</cp:lastPrinted>
  <dcterms:created xsi:type="dcterms:W3CDTF">1998-09-05T15:03:32Z</dcterms:created>
  <dcterms:modified xsi:type="dcterms:W3CDTF">2021-01-20T08:27:04Z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