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554" r:id="rId3"/>
    <p:sldId id="569" r:id="rId4"/>
    <p:sldId id="558" r:id="rId5"/>
    <p:sldId id="568" r:id="rId6"/>
    <p:sldId id="524" r:id="rId7"/>
    <p:sldId id="552" r:id="rId8"/>
    <p:sldId id="565" r:id="rId9"/>
    <p:sldId id="553" r:id="rId10"/>
    <p:sldId id="564" r:id="rId11"/>
    <p:sldId id="561" r:id="rId12"/>
    <p:sldId id="566" r:id="rId13"/>
    <p:sldId id="52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F02A0-9B99-4C9E-A1D1-3BF41D9621D7}" v="81" dt="2021-02-03T07:42:29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95" d="100"/>
          <a:sy n="95" d="100"/>
        </p:scale>
        <p:origin x="16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3T09:16:16.308" v="2184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25.427" v="932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6.970" v="938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2/3/2021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2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8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81904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10468" y="1852876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8728" y="1852876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2" y="1762954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10468" y="2579817"/>
            <a:ext cx="5233132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42998" y="3007694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09EC5-9C6D-4841-A5F4-9A5837974E20}"/>
              </a:ext>
            </a:extLst>
          </p:cNvPr>
          <p:cNvSpPr txBox="1"/>
          <p:nvPr/>
        </p:nvSpPr>
        <p:spPr>
          <a:xfrm>
            <a:off x="710468" y="4014898"/>
            <a:ext cx="6034489" cy="101566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(sum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B9094-1E2A-402A-A1B2-0B1E3DBA221D}"/>
              </a:ext>
            </a:extLst>
          </p:cNvPr>
          <p:cNvSpPr txBox="1"/>
          <p:nvPr/>
        </p:nvSpPr>
        <p:spPr>
          <a:xfrm>
            <a:off x="6563776" y="4210140"/>
            <a:ext cx="225953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Allow for inaccuracy in the computation.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7AA11-3E4E-46CD-ABF1-3B99CD8A7ECE}"/>
              </a:ext>
            </a:extLst>
          </p:cNvPr>
          <p:cNvSpPr txBox="1"/>
          <p:nvPr/>
        </p:nvSpPr>
        <p:spPr>
          <a:xfrm>
            <a:off x="710468" y="5427548"/>
            <a:ext cx="6034489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&lt;= 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b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2DFF4D-A89B-45E0-B4A6-9463A17A34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76" y="5554044"/>
            <a:ext cx="362361" cy="4900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6D4AFD-E818-4047-959F-C04354558EAF}"/>
              </a:ext>
            </a:extLst>
          </p:cNvPr>
          <p:cNvSpPr txBox="1"/>
          <p:nvPr/>
        </p:nvSpPr>
        <p:spPr>
          <a:xfrm>
            <a:off x="1905000" y="6261930"/>
            <a:ext cx="4839957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does not work either due to associativity.</a:t>
            </a:r>
          </a:p>
        </p:txBody>
      </p:sp>
    </p:spTree>
    <p:extLst>
      <p:ext uri="{BB962C8B-B14F-4D97-AF65-F5344CB8AC3E}">
        <p14:creationId xmlns:p14="http://schemas.microsoft.com/office/powerpoint/2010/main" val="1276365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Short-Circuit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8"/>
            <a:ext cx="8562975" cy="5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 &gt;= 1995)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&amp;&amp;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birth_year</a:t>
            </a:r>
            <a:r>
              <a:rPr lang="en-US" dirty="0">
                <a:sym typeface="Wingdings" panose="05000000000000000000" pitchFamily="2" charset="2"/>
              </a:rPr>
              <a:t> &lt;= 2005)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birth_year</a:t>
            </a:r>
            <a:r>
              <a:rPr lang="en-US" dirty="0">
                <a:highlight>
                  <a:srgbClr val="FFFF00"/>
                </a:highlight>
              </a:rPr>
              <a:t> &lt; 1995)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|| </a:t>
            </a:r>
            <a:r>
              <a:rPr lang="en-US" dirty="0"/>
              <a:t>(</a:t>
            </a:r>
            <a:r>
              <a:rPr lang="en-US" dirty="0" err="1"/>
              <a:t>birth_year</a:t>
            </a:r>
            <a:r>
              <a:rPr lang="en-US" dirty="0"/>
              <a:t> &gt; 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Make things faster in some cases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 err="1">
                <a:sym typeface="Wingdings" panose="05000000000000000000" pitchFamily="2" charset="2"/>
              </a:rPr>
              <a:t>has_been_overseas_recently</a:t>
            </a:r>
            <a:r>
              <a:rPr lang="en-US" dirty="0">
                <a:sym typeface="Wingdings" panose="05000000000000000000" pitchFamily="2" charset="2"/>
              </a:rPr>
              <a:t>(person)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||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</a:t>
            </a:r>
            <a:r>
              <a:rPr lang="en-US" dirty="0" err="1">
                <a:sym typeface="Wingdings" panose="05000000000000000000" pitchFamily="2" charset="2"/>
              </a:rPr>
              <a:t>is_tested_positive</a:t>
            </a:r>
            <a:r>
              <a:rPr lang="en-US" dirty="0">
                <a:sym typeface="Wingdings" panose="05000000000000000000" pitchFamily="2" charset="2"/>
              </a:rPr>
              <a:t>(person)</a:t>
            </a:r>
            <a:endParaRPr lang="en-US" sz="1900" dirty="0">
              <a:sym typeface="Wingdings" panose="05000000000000000000" pitchFamily="2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677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an assertion based on </a:t>
            </a:r>
            <a:r>
              <a:rPr lang="en-US" dirty="0">
                <a:solidFill>
                  <a:srgbClr val="C00000"/>
                </a:solidFill>
              </a:rPr>
              <a:t>what should be true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4" y="2976254"/>
            <a:ext cx="375649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(…)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…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== x &amp;&amp; 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&gt;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Roboto Mono"/>
              </a:rPr>
              <a:t>max &gt;= x &amp;&amp; max ==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  <a:endParaRPr lang="es-ES" sz="2000" dirty="0">
              <a:solidFill>
                <a:schemeClr val="tx1"/>
              </a:solidFill>
              <a:highlight>
                <a:srgbClr val="FFFF00"/>
              </a:highlight>
              <a:latin typeface="Roboto Mono"/>
              <a:cs typeface="Courier New" panose="02070309020205020404" pitchFamily="49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37416115-CEE5-4CFE-A531-47FECA5A527E}"/>
              </a:ext>
            </a:extLst>
          </p:cNvPr>
          <p:cNvGrpSpPr>
            <a:grpSpLocks/>
          </p:cNvGrpSpPr>
          <p:nvPr/>
        </p:nvGrpSpPr>
        <p:grpSpPr bwMode="auto">
          <a:xfrm>
            <a:off x="5094276" y="3358933"/>
            <a:ext cx="2411413" cy="1537336"/>
            <a:chOff x="6445623" y="3191438"/>
            <a:chExt cx="2411506" cy="1537425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8836371-BB3C-4342-87C0-77D5EBA6FCC3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5375CFEE-B18D-4AF5-A183-92F82A04AB95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73C893A1-DD8E-4E4E-83CC-5A89F4AC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963E351B-1BA8-47E3-A16D-9B4E0D46A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F92340A-905F-46DA-BF56-C9F60F2D7CAA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03D1309A-A066-4C86-8100-4C6992A0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2CC8D76A-5525-4CC9-B0A0-BFD852C2A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AE62E0C0-4E46-4362-A2F9-068AFC7EF8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2" name="Straight Connector 41">
              <a:extLst>
                <a:ext uri="{FF2B5EF4-FFF2-40B4-BE49-F238E27FC236}">
                  <a16:creationId xmlns:a16="http://schemas.microsoft.com/office/drawing/2014/main" id="{FD4006F1-C86A-4664-97FF-A2B28453F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429DDC02-367B-4646-8F3E-B1B1574788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573B404F-ADCF-4858-B7CA-9FB5E9D857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Arrow Connector 47">
              <a:extLst>
                <a:ext uri="{FF2B5EF4-FFF2-40B4-BE49-F238E27FC236}">
                  <a16:creationId xmlns:a16="http://schemas.microsoft.com/office/drawing/2014/main" id="{22621656-7BC3-43FB-A4C5-515AB8EA2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5940203-D294-4EA2-BA43-5CB057899C1D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F529B452-3C49-4035-BB64-802C22695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" name="Straight Arrow Connector 51">
              <a:extLst>
                <a:ext uri="{FF2B5EF4-FFF2-40B4-BE49-F238E27FC236}">
                  <a16:creationId xmlns:a16="http://schemas.microsoft.com/office/drawing/2014/main" id="{7E3D8EF6-8416-445A-B46B-1F3F04F0AE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Week4 -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>
                <a:solidFill>
                  <a:srgbClr val="0000FF"/>
                </a:solidFill>
              </a:rPr>
              <a:t>Clarify your </a:t>
            </a:r>
            <a:r>
              <a:rPr lang="en-US" sz="6000">
                <a:solidFill>
                  <a:srgbClr val="0000FF"/>
                </a:solidFill>
              </a:rPr>
              <a:t>doubts before it is too late!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1280352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5132852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14019-DDA0-4208-9F61-99DDC433B2BD}"/>
              </a:ext>
            </a:extLst>
          </p:cNvPr>
          <p:cNvSpPr txBox="1"/>
          <p:nvPr/>
        </p:nvSpPr>
        <p:spPr>
          <a:xfrm>
            <a:off x="587375" y="3591123"/>
            <a:ext cx="459757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x; 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8" name="Group 52">
            <a:extLst>
              <a:ext uri="{FF2B5EF4-FFF2-40B4-BE49-F238E27FC236}">
                <a16:creationId xmlns:a16="http://schemas.microsoft.com/office/drawing/2014/main" id="{6DC58495-9276-4141-8C72-3141FAA48D65}"/>
              </a:ext>
            </a:extLst>
          </p:cNvPr>
          <p:cNvGrpSpPr>
            <a:grpSpLocks/>
          </p:cNvGrpSpPr>
          <p:nvPr/>
        </p:nvGrpSpPr>
        <p:grpSpPr bwMode="auto">
          <a:xfrm>
            <a:off x="6547011" y="3310941"/>
            <a:ext cx="1787525" cy="1573212"/>
            <a:chOff x="6817659" y="820273"/>
            <a:chExt cx="1788459" cy="1573303"/>
          </a:xfrm>
        </p:grpSpPr>
        <p:sp>
          <p:nvSpPr>
            <p:cNvPr id="29" name="Flowchart: Decision 28">
              <a:extLst>
                <a:ext uri="{FF2B5EF4-FFF2-40B4-BE49-F238E27FC236}">
                  <a16:creationId xmlns:a16="http://schemas.microsoft.com/office/drawing/2014/main" id="{FC4C5933-B2F5-4C60-95B2-096787D10035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0" name="Straight Arrow Connector 13">
              <a:extLst>
                <a:ext uri="{FF2B5EF4-FFF2-40B4-BE49-F238E27FC236}">
                  <a16:creationId xmlns:a16="http://schemas.microsoft.com/office/drawing/2014/main" id="{78DAB3B7-A5FF-40F9-AFF0-BE4F192AA497}"/>
                </a:ext>
              </a:extLst>
            </p:cNvPr>
            <p:cNvCxnSpPr>
              <a:cxnSpLocks noChangeShapeType="1"/>
              <a:endCxn id="29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71808A35-3B52-4E71-8D1F-613837507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1" name="Straight Connector 19">
              <a:extLst>
                <a:ext uri="{FF2B5EF4-FFF2-40B4-BE49-F238E27FC236}">
                  <a16:creationId xmlns:a16="http://schemas.microsoft.com/office/drawing/2014/main" id="{354B2C0D-F342-411F-ABB8-9EC0422203C0}"/>
                </a:ext>
              </a:extLst>
            </p:cNvPr>
            <p:cNvCxnSpPr>
              <a:cxnSpLocks noChangeShapeType="1"/>
              <a:stCxn id="29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" name="Straight Arrow Connector 21">
              <a:extLst>
                <a:ext uri="{FF2B5EF4-FFF2-40B4-BE49-F238E27FC236}">
                  <a16:creationId xmlns:a16="http://schemas.microsoft.com/office/drawing/2014/main" id="{65622F6F-A879-483D-916A-2D3A97E788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9CE4D09C-17E4-46E9-BDB3-75869D51106A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4" name="TextBox 24">
              <a:extLst>
                <a:ext uri="{FF2B5EF4-FFF2-40B4-BE49-F238E27FC236}">
                  <a16:creationId xmlns:a16="http://schemas.microsoft.com/office/drawing/2014/main" id="{660FC6E4-3A42-4DD0-B2D9-CE278C7F1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5" name="TextBox 25">
              <a:extLst>
                <a:ext uri="{FF2B5EF4-FFF2-40B4-BE49-F238E27FC236}">
                  <a16:creationId xmlns:a16="http://schemas.microsoft.com/office/drawing/2014/main" id="{6AD50E3B-D58F-4706-8F12-825A6AA8A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25BAB2-93E8-4D4D-AB3D-3F92C2CA5D26}"/>
                </a:ext>
              </a:extLst>
            </p:cNvPr>
            <p:cNvCxnSpPr>
              <a:cxnSpLocks noChangeShapeType="1"/>
              <a:stCxn id="29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7" name="Straight Connector 29">
              <a:extLst>
                <a:ext uri="{FF2B5EF4-FFF2-40B4-BE49-F238E27FC236}">
                  <a16:creationId xmlns:a16="http://schemas.microsoft.com/office/drawing/2014/main" id="{BDB98A6F-4360-4DF4-BD45-A66BF7A57AA6}"/>
                </a:ext>
              </a:extLst>
            </p:cNvPr>
            <p:cNvCxnSpPr>
              <a:cxnSpLocks noChangeShapeType="1"/>
              <a:stCxn id="53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" name="Straight Arrow Connector 31">
              <a:extLst>
                <a:ext uri="{FF2B5EF4-FFF2-40B4-BE49-F238E27FC236}">
                  <a16:creationId xmlns:a16="http://schemas.microsoft.com/office/drawing/2014/main" id="{DF8C4210-3D97-42C9-8160-05B4C16EFF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114E5-8048-4B49-9203-9B6E6AC2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29" y="4253340"/>
            <a:ext cx="5246522" cy="24287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405407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if-(else-if-)else…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7397E8-8FF1-4DF2-8C73-DB57A0C0D228}"/>
              </a:ext>
            </a:extLst>
          </p:cNvPr>
          <p:cNvGraphicFramePr>
            <a:graphicFrameLocks noGrp="1"/>
          </p:cNvGraphicFramePr>
          <p:nvPr/>
        </p:nvGraphicFramePr>
        <p:xfrm>
          <a:off x="3894354" y="4340250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D4AE3F-3899-440E-885D-187ED02668FA}"/>
              </a:ext>
            </a:extLst>
          </p:cNvPr>
          <p:cNvSpPr txBox="1"/>
          <p:nvPr/>
        </p:nvSpPr>
        <p:spPr>
          <a:xfrm>
            <a:off x="5210819" y="2517750"/>
            <a:ext cx="269723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 NOT omit {}, otherwise you might run into strange errors.</a:t>
            </a:r>
          </a:p>
        </p:txBody>
      </p:sp>
    </p:spTree>
    <p:extLst>
      <p:ext uri="{BB962C8B-B14F-4D97-AF65-F5344CB8AC3E}">
        <p14:creationId xmlns:p14="http://schemas.microsoft.com/office/powerpoint/2010/main" val="6865322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Week4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/>
        </p:nvGraphicFramePr>
        <p:xfrm>
          <a:off x="356909" y="2181163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DA87BB-C4AB-4A3F-B99E-7CAF8E3AC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36279"/>
              </p:ext>
            </p:extLst>
          </p:nvPr>
        </p:nvGraphicFramePr>
        <p:xfrm>
          <a:off x="1678478" y="4072765"/>
          <a:ext cx="7008322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 </a:t>
                      </a:r>
                      <a:r>
                        <a:rPr lang="en-US" b="0" dirty="0">
                          <a:effectLst/>
                        </a:rPr>
                        <a:t>is 2/4/5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1200-1600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849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 </a:t>
                      </a:r>
                      <a:r>
                        <a:rPr lang="en-US" b="0" dirty="0">
                          <a:effectLst/>
                        </a:rPr>
                        <a:t>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1400-1600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8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3294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Week4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91939"/>
              </p:ext>
            </p:extLst>
          </p:nvPr>
        </p:nvGraphicFramePr>
        <p:xfrm>
          <a:off x="356909" y="2181163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C5F05D-202E-4474-8067-C5632E06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83188"/>
              </p:ext>
            </p:extLst>
          </p:nvPr>
        </p:nvGraphicFramePr>
        <p:xfrm>
          <a:off x="1483762" y="4572000"/>
          <a:ext cx="58902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849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1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1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 </a:t>
                      </a:r>
                      <a:r>
                        <a:rPr lang="en-US" b="0" dirty="0">
                          <a:effectLst/>
                        </a:rPr>
                        <a:t>is between 1400-1600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3 and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1200-1600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673" y="1817074"/>
            <a:ext cx="779145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!= y; // evaluates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180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49340-5AB4-4CED-B84B-66D13E8E2455}"/>
              </a:ext>
            </a:extLst>
          </p:cNvPr>
          <p:cNvSpPr txBox="1"/>
          <p:nvPr/>
        </p:nvSpPr>
        <p:spPr>
          <a:xfrm>
            <a:off x="828675" y="1824460"/>
            <a:ext cx="7791450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(x, y))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y)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x!=y;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1930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Logical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9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For combining two or more Boolean values.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between 1995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 and </a:t>
            </a:r>
            <a:r>
              <a:rPr lang="en-US" sz="1800" dirty="0">
                <a:highlight>
                  <a:srgbClr val="FFFF00"/>
                </a:highlight>
              </a:rPr>
              <a:t>2005</a:t>
            </a:r>
            <a:r>
              <a:rPr lang="en-US" sz="1800" dirty="0"/>
              <a:t>, this person is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 &gt;=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&amp;&amp;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&lt;= 2005)</a:t>
            </a:r>
            <a:endParaRPr lang="en-US" sz="1800" dirty="0">
              <a:highlight>
                <a:srgbClr val="FFFF00"/>
              </a:highlight>
            </a:endParaRP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either before 1995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or</a:t>
            </a:r>
            <a:r>
              <a:rPr lang="en-US" sz="1800" dirty="0">
                <a:highlight>
                  <a:srgbClr val="FFFF00"/>
                </a:highlight>
              </a:rPr>
              <a:t> after 2005</a:t>
            </a:r>
            <a:r>
              <a:rPr lang="en-US" sz="1800" dirty="0"/>
              <a:t>, this person is not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||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&gt; 2005)</a:t>
            </a:r>
            <a:endParaRPr lang="en-US" sz="1800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</a:t>
            </a:r>
            <a:r>
              <a:rPr lang="en-SG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</p:nvPr>
        </p:nvGraphicFramePr>
        <p:xfrm>
          <a:off x="779295" y="458767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13266</TotalTime>
  <Words>1215</Words>
  <Application>Microsoft Office PowerPoint</Application>
  <PresentationFormat>On-screen Show (4:3)</PresentationFormat>
  <Paragraphs>350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 Mono</vt:lpstr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if-else Statements</vt:lpstr>
      <vt:lpstr>Nested if-else Statements </vt:lpstr>
      <vt:lpstr>if-(else-if-)else… Statements </vt:lpstr>
      <vt:lpstr>Ex#1: CS1010 Schedule</vt:lpstr>
      <vt:lpstr>Ex#1: CS1010 Schedule</vt:lpstr>
      <vt:lpstr>Boolean Values</vt:lpstr>
      <vt:lpstr>Boolean Values</vt:lpstr>
      <vt:lpstr>Logical Operators</vt:lpstr>
      <vt:lpstr>Common Mistakes</vt:lpstr>
      <vt:lpstr>Short-Circuit Evaluation</vt:lpstr>
      <vt:lpstr>Assertion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2021-02-03T09:16:16Z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