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606" r:id="rId3"/>
    <p:sldId id="605" r:id="rId4"/>
    <p:sldId id="620" r:id="rId5"/>
    <p:sldId id="622" r:id="rId6"/>
    <p:sldId id="635" r:id="rId7"/>
    <p:sldId id="553" r:id="rId8"/>
    <p:sldId id="637" r:id="rId9"/>
    <p:sldId id="602" r:id="rId10"/>
    <p:sldId id="525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7B5A8-8938-4206-8B5F-1DF9007C99AC}" v="1108" dt="2021-03-01T07:17:3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modSld">
      <pc:chgData name="Zhao Jin" userId="cd05a825-544c-438a-9ba1-08e63db50b47" providerId="ADAL" clId="{D2C53CB4-D98E-4A4D-AB3B-F903C3FA77B9}" dt="2021-03-01T05:22:09.674" v="0" actId="20577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1T07:17:37.118" v="1107" actId="478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1T06:53:42.682" v="1089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6:49.555" v="716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Stack Frame </a:t>
            </a:r>
            <a:r>
              <a:rPr lang="en-US"/>
              <a:t>is added to the </a:t>
            </a:r>
            <a:r>
              <a:rPr lang="en-US">
                <a:solidFill>
                  <a:srgbClr val="0000FF"/>
                </a:solidFill>
              </a:rPr>
              <a:t>Call Stack </a:t>
            </a:r>
            <a:r>
              <a:rPr lang="en-US"/>
              <a:t>whenever a function is called.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12F80-F399-47C0-9F5C-4D60AC2C8B4A}"/>
              </a:ext>
            </a:extLst>
          </p:cNvPr>
          <p:cNvSpPr txBox="1"/>
          <p:nvPr/>
        </p:nvSpPr>
        <p:spPr>
          <a:xfrm>
            <a:off x="6011156" y="2782669"/>
            <a:ext cx="22127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Declaring and initializing an array.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84D0C-7905-4424-BBC9-B23C55F335D2}"/>
              </a:ext>
            </a:extLst>
          </p:cNvPr>
          <p:cNvSpPr txBox="1"/>
          <p:nvPr/>
        </p:nvSpPr>
        <p:spPr>
          <a:xfrm>
            <a:off x="6820045" y="5235898"/>
            <a:ext cx="19111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/>
              <a:t>Iterating through the elements.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and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 (a.k.a., Array Decay)</a:t>
            </a:r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4057548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4057548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3770056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4" name="[Date Placeholder 3]">
            <a:extLst>
              <a:ext uri="{FF2B5EF4-FFF2-40B4-BE49-F238E27FC236}">
                <a16:creationId xmlns:a16="http://schemas.microsoft.com/office/drawing/2014/main" id="{43EB6E84-E421-484C-90E0-317CA1BF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F763ED-8DB7-4A90-A59F-67B5278E21AA}"/>
              </a:ext>
            </a:extLst>
          </p:cNvPr>
          <p:cNvSpPr txBox="1"/>
          <p:nvPr/>
        </p:nvSpPr>
        <p:spPr>
          <a:xfrm>
            <a:off x="998385" y="5753682"/>
            <a:ext cx="692348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The computer uses </a:t>
            </a:r>
            <a:r>
              <a:rPr lang="en-SG" altLang="zh-CN" b="1" err="1">
                <a:solidFill>
                  <a:schemeClr val="tx1"/>
                </a:solidFill>
              </a:rPr>
              <a:t>starting_address</a:t>
            </a:r>
            <a:r>
              <a:rPr lang="en-SG" altLang="zh-CN" b="1">
                <a:solidFill>
                  <a:schemeClr val="tx1"/>
                </a:solidFill>
              </a:rPr>
              <a:t> + index * </a:t>
            </a:r>
            <a:r>
              <a:rPr lang="en-SG" altLang="zh-CN" b="1" err="1">
                <a:solidFill>
                  <a:schemeClr val="tx1"/>
                </a:solidFill>
              </a:rPr>
              <a:t>size_of_element</a:t>
            </a:r>
            <a:r>
              <a:rPr lang="en-SG" altLang="zh-CN"/>
              <a:t> to compute the actual address for an element.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list[]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In main():</a:t>
                </a:r>
                <a:endParaRPr lang="en-SG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656421" y="5667692"/>
            <a:ext cx="4349750" cy="1004710"/>
            <a:chOff x="385763" y="5156200"/>
            <a:chExt cx="4349750" cy="1004710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</a:t>
              </a:r>
              <a:r>
                <a:rPr lang="en-US" err="1"/>
                <a:t>doubleArray</a:t>
              </a:r>
              <a:r>
                <a:rPr lang="en-US"/>
                <a:t>():</a:t>
              </a:r>
              <a:endParaRPr lang="en-SG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506859"/>
              <a:ext cx="669925" cy="654051"/>
              <a:chOff x="3307723" y="5970303"/>
              <a:chExt cx="669701" cy="65419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7030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length</a:t>
                </a:r>
                <a:endParaRPr lang="en-SG" sz="140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27967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327" y="6293431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40477-BBC4-485C-A481-816E23593E32}"/>
              </a:ext>
            </a:extLst>
          </p:cNvPr>
          <p:cNvSpPr txBox="1"/>
          <p:nvPr/>
        </p:nvSpPr>
        <p:spPr>
          <a:xfrm>
            <a:off x="6470493" y="5503189"/>
            <a:ext cx="2216307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What happens if </a:t>
            </a:r>
            <a:r>
              <a:rPr lang="en-US" err="1"/>
              <a:t>doubleArray</a:t>
            </a:r>
            <a:r>
              <a:rPr lang="en-US"/>
              <a:t>(foo, 3) is called instead?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Individual elements can be accessed / modified.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3" y="3920199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410A3-741D-4798-B113-600BAD33641A}"/>
              </a:ext>
            </a:extLst>
          </p:cNvPr>
          <p:cNvSpPr txBox="1"/>
          <p:nvPr/>
        </p:nvSpPr>
        <p:spPr>
          <a:xfrm>
            <a:off x="5889450" y="5830669"/>
            <a:ext cx="232256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 += 1 means “Go to next element”.</a:t>
            </a:r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String functions can used as well.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1758059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Call Stack</vt:lpstr>
      <vt:lpstr>Pointers</vt:lpstr>
      <vt:lpstr>Array</vt:lpstr>
      <vt:lpstr>Array and Pointer</vt:lpstr>
      <vt:lpstr>Function Definition / Call with Array</vt:lpstr>
      <vt:lpstr>String</vt:lpstr>
      <vt:lpstr>Working with Strings</vt:lpstr>
      <vt:lpstr>Working with Strings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1</cp:revision>
  <cp:lastPrinted>2014-06-20T04:24:53Z</cp:lastPrinted>
  <dcterms:created xsi:type="dcterms:W3CDTF">1998-09-05T15:03:32Z</dcterms:created>
  <dcterms:modified xsi:type="dcterms:W3CDTF">2021-03-01T07:17:37Z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